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91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09/29/24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09/29/24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09/29/24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09/29/24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09/29/24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09/29/24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09/29/24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09/29/24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09/29/24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09/29/24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09/29/24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09/29/24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0" y="152400"/>
            <a:ext cx="6400800" cy="4953000"/>
          </a:xfrm>
          <a:prstGeom prst="rect">
            <a:avLst/>
          </a:prstGeom>
        </p:spPr>
        <p:txBody>
          <a:bodyPr vert="horz" lIns="118872" tIns="0" rIns="45720" bIns="0" rtlCol="0" anchor="t">
            <a:noAutofit/>
            <a:scene3d>
              <a:camera prst="orthographicFront"/>
              <a:lightRig rig="glow" dir="tl">
                <a:rot lat="0" lon="0" rev="5400000"/>
              </a:lightRig>
            </a:scene3d>
            <a:sp3d contourW="12700">
              <a:bevelT w="25400" h="25400"/>
              <a:contourClr>
                <a:schemeClr val="accent6">
                  <a:shade val="73000"/>
                </a:schemeClr>
              </a:contourClr>
            </a:sp3d>
          </a:bodyPr>
          <a:lstStyle/>
          <a:p>
            <a:pPr algn="ctr">
              <a:spcAft>
                <a:spcPts val="1200"/>
              </a:spcAft>
            </a:pPr>
            <a:r>
              <a:rPr lang="en-US" sz="8000" dirty="0" smtClean="0">
                <a:ln w="11430">
                  <a:solidFill>
                    <a:schemeClr val="accent2"/>
                  </a:solidFill>
                </a:ln>
                <a:solidFill>
                  <a:srgbClr val="7030A0"/>
                </a:solidFill>
                <a:latin typeface="Old English Text MT" pitchFamily="66" charset="0"/>
                <a:cs typeface="Times New Roman" pitchFamily="18" charset="0"/>
              </a:rPr>
              <a:t>The Archangel Michael’s Defense of God’s People</a:t>
            </a:r>
          </a:p>
          <a:p>
            <a:pPr>
              <a:spcAft>
                <a:spcPts val="1200"/>
              </a:spcAft>
            </a:pPr>
            <a:endParaRPr lang="en-US" sz="8000" dirty="0" smtClean="0">
              <a:ln w="11430">
                <a:solidFill>
                  <a:schemeClr val="accent2"/>
                </a:solidFill>
              </a:ln>
              <a:solidFill>
                <a:srgbClr val="7030A0"/>
              </a:solidFill>
              <a:latin typeface="Constantia" pitchFamily="18" charset="0"/>
              <a:cs typeface="Times New Roman" pitchFamily="18" charset="0"/>
            </a:endParaRPr>
          </a:p>
        </p:txBody>
      </p:sp>
      <p:sp>
        <p:nvSpPr>
          <p:cNvPr id="4" name="Rectangle 3"/>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Daniel 12:1-4</a:t>
            </a:r>
          </a:p>
        </p:txBody>
      </p:sp>
      <p:pic>
        <p:nvPicPr>
          <p:cNvPr id="6"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Revelation 12:7-12</a:t>
            </a:r>
          </a:p>
        </p:txBody>
      </p:sp>
      <p:sp>
        <p:nvSpPr>
          <p:cNvPr id="5" name="Subtitle 2"/>
          <p:cNvSpPr txBox="1">
            <a:spLocks/>
          </p:cNvSpPr>
          <p:nvPr/>
        </p:nvSpPr>
        <p:spPr>
          <a:xfrm>
            <a:off x="76200" y="76200"/>
            <a:ext cx="6248400" cy="5486400"/>
          </a:xfrm>
          <a:prstGeom prst="rect">
            <a:avLst/>
          </a:prstGeom>
        </p:spPr>
        <p:txBody>
          <a:bodyPr vert="horz" lIns="118872" tIns="0" rIns="45720" bIns="0" rtlCol="0"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Vv.7-12 – What is announced and portrayed by John staggers our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mind.  </a:t>
            </a:r>
            <a:r>
              <a:rPr lang="en-US" sz="2400" b="1" i="1" baseline="26000" dirty="0" smtClean="0">
                <a:ln w="11430">
                  <a:solidFill>
                    <a:schemeClr val="tx1"/>
                  </a:solidFill>
                </a:ln>
                <a:effectLst>
                  <a:outerShdw blurRad="50800" dist="39000" dir="5460000" algn="tl">
                    <a:srgbClr val="000000">
                      <a:alpha val="38000"/>
                    </a:srgbClr>
                  </a:outerShdw>
                </a:effectLst>
                <a:latin typeface="Constantia" pitchFamily="18" charset="0"/>
              </a:rPr>
              <a:t>7</a:t>
            </a:r>
            <a:r>
              <a:rPr lang="en-US" sz="2400" b="1" i="1" dirty="0" smtClean="0">
                <a:ln w="11430">
                  <a:solidFill>
                    <a:schemeClr val="tx1"/>
                  </a:solidFill>
                </a:ln>
                <a:effectLst>
                  <a:outerShdw blurRad="50800" dist="39000" dir="5460000" algn="tl">
                    <a:srgbClr val="000000">
                      <a:alpha val="38000"/>
                    </a:srgbClr>
                  </a:outerShdw>
                </a:effectLst>
                <a:latin typeface="Constantia" pitchFamily="18" charset="0"/>
              </a:rPr>
              <a:t>And there was war in heaven.</a:t>
            </a:r>
            <a:r>
              <a:rPr lang="en-US" sz="2400" b="1" i="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Warfare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in heaven must be interpreted as a </a:t>
            </a:r>
            <a:r>
              <a:rPr lang="en-US" sz="2400" b="1" u="sng"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spiritual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war in which the dragon attempts to displace Jesus, the victorious Lamb who was slain, in order to establish himself in the presence of God as the prince of angels and as the one who has dominion over humanity on earth, and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expressly,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as the one who has the authority to stand before God and accuse man for their sins.  At the center of this warfare is Satan’s ability to stand in God’s holy presence and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indict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the saints of God (cf. v.10).</a:t>
            </a:r>
            <a:endPar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Revelation 12:7-12</a:t>
            </a:r>
          </a:p>
        </p:txBody>
      </p:sp>
      <p:sp>
        <p:nvSpPr>
          <p:cNvPr id="5" name="Subtitle 2"/>
          <p:cNvSpPr txBox="1">
            <a:spLocks/>
          </p:cNvSpPr>
          <p:nvPr/>
        </p:nvSpPr>
        <p:spPr>
          <a:xfrm>
            <a:off x="76200" y="152400"/>
            <a:ext cx="6248400" cy="5181600"/>
          </a:xfrm>
          <a:prstGeom prst="rect">
            <a:avLst/>
          </a:prstGeom>
        </p:spPr>
        <p:txBody>
          <a:bodyPr vert="horz" lIns="118872" tIns="0" rIns="45720" bIns="0" rtlCol="0"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How do we know this?  Isaiah tells us!  </a:t>
            </a:r>
          </a:p>
          <a:p>
            <a:pPr algn="ctr">
              <a:spcAft>
                <a:spcPts val="600"/>
              </a:spcAft>
            </a:pPr>
            <a:r>
              <a:rPr lang="en-US" sz="24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onstantia" pitchFamily="18" charset="0"/>
                <a:cs typeface="Times New Roman" pitchFamily="18" charset="0"/>
              </a:rPr>
              <a:t>Let’s read </a:t>
            </a:r>
            <a:r>
              <a:rPr lang="en-US" sz="24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onstantia" pitchFamily="18" charset="0"/>
                <a:cs typeface="Times New Roman" pitchFamily="18" charset="0"/>
              </a:rPr>
              <a:t>Isaiah 14:12-21.</a:t>
            </a:r>
          </a:p>
          <a:p>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rPr>
              <a:t>Isaiah’s prophecy concerns the Fall of the “King” of Babylon.  Note that in v.12, the “Bright One, son of Dawn” in the Septuagint “Bright One,” is translated as </a:t>
            </a:r>
            <a:r>
              <a:rPr lang="en-US" sz="2400" b="1" dirty="0" err="1" smtClean="0">
                <a:ln w="11430">
                  <a:solidFill>
                    <a:srgbClr val="FFFF00"/>
                  </a:solidFill>
                </a:ln>
                <a:solidFill>
                  <a:srgbClr val="FFFF00"/>
                </a:solidFill>
                <a:effectLst>
                  <a:outerShdw blurRad="50800" dist="39000" dir="5460000" algn="tl">
                    <a:srgbClr val="000000">
                      <a:alpha val="38000"/>
                    </a:srgbClr>
                  </a:outerShdw>
                </a:effectLst>
                <a:latin typeface="TekniaGreek" pitchFamily="2" charset="0"/>
                <a:cs typeface="Times New Roman" pitchFamily="18" charset="0"/>
              </a:rPr>
              <a:t>oJ</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ekniaGreek" pitchFamily="2" charset="0"/>
                <a:cs typeface="Times New Roman" pitchFamily="18" charset="0"/>
              </a:rPr>
              <a:t> </a:t>
            </a:r>
            <a:r>
              <a:rPr lang="en-US" sz="2400" b="1" dirty="0" err="1" smtClean="0">
                <a:ln w="11430">
                  <a:solidFill>
                    <a:srgbClr val="FFFF00"/>
                  </a:solidFill>
                </a:ln>
                <a:solidFill>
                  <a:srgbClr val="FFFF00"/>
                </a:solidFill>
                <a:effectLst>
                  <a:outerShdw blurRad="50800" dist="39000" dir="5460000" algn="tl">
                    <a:srgbClr val="000000">
                      <a:alpha val="38000"/>
                    </a:srgbClr>
                  </a:outerShdw>
                </a:effectLst>
                <a:latin typeface="TekniaGreek" pitchFamily="2" charset="0"/>
                <a:cs typeface="Times New Roman" pitchFamily="18" charset="0"/>
              </a:rPr>
              <a:t>ejwsfovroV</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Constantia" pitchFamily="18" charset="0"/>
                <a:cs typeface="Times New Roman" pitchFamily="18" charset="0"/>
              </a:rPr>
              <a:t>,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rPr>
              <a:t>“the dawn-bringer.”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rPr>
              <a:t>In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rPr>
              <a:t>the 4</a:t>
            </a:r>
            <a:r>
              <a:rPr lang="en-US" sz="2400" b="1" baseline="30000"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rPr>
              <a:t>th</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rPr>
              <a:t> c., Jerome translated this Greek word into Latin as “Lucifer, the light-bearer.”  Thus, the popular view at the time, was that verses 12-15 describes Satan’s fall and subsequent consignment to hell.  As a result, the Latin translation </a:t>
            </a:r>
            <a:r>
              <a:rPr lang="en-US" sz="2400" b="1" i="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rPr>
              <a:t>Lucifer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rPr>
              <a:t>was taken to be the personal name for Satan!</a:t>
            </a:r>
            <a:r>
              <a:rPr lang="en-US" sz="2400" b="1" i="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2000"/>
                                        <p:tgtEl>
                                          <p:spTgt spid="5">
                                            <p:txEl>
                                              <p:pRg st="1" end="1"/>
                                            </p:txEl>
                                          </p:spTgt>
                                        </p:tgtEl>
                                      </p:cBhvr>
                                    </p:animEffect>
                                    <p:anim calcmode="lin" valueType="num">
                                      <p:cBhvr>
                                        <p:cTn id="8" dur="2000" fill="hold"/>
                                        <p:tgtEl>
                                          <p:spTgt spid="5">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5">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strips(downLeft)">
                                      <p:cBhvr>
                                        <p:cTn id="1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Revelation 12:7-12</a:t>
            </a:r>
          </a:p>
        </p:txBody>
      </p:sp>
      <p:sp>
        <p:nvSpPr>
          <p:cNvPr id="5" name="Subtitle 2"/>
          <p:cNvSpPr txBox="1">
            <a:spLocks/>
          </p:cNvSpPr>
          <p:nvPr/>
        </p:nvSpPr>
        <p:spPr>
          <a:xfrm>
            <a:off x="76200" y="76200"/>
            <a:ext cx="6248400" cy="5181600"/>
          </a:xfrm>
          <a:prstGeom prst="rect">
            <a:avLst/>
          </a:prstGeom>
        </p:spPr>
        <p:txBody>
          <a:bodyPr vert="horz" lIns="118872" tIns="0" rIns="45720" bIns="0" rtlCol="0"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Though this prophecy is against the “king of Babylon,” as we have studied in Revelation, the power behind all self-deifying earthly kings as epitomized by the king of Babylon is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Satan.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We are reminded of this in Rev. 13, since the Beast of the Sea is all oppressive, evil governments empowered by the dragon.</a:t>
            </a:r>
          </a:p>
          <a:p>
            <a:pPr>
              <a:spcAft>
                <a:spcPts val="600"/>
              </a:spcAft>
            </a:pP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This king of Babylon’s desire is to be “like God” takes us back to the Garden of Eden (Gen. 3) and in fact characterizes Satan!</a:t>
            </a:r>
          </a:p>
          <a:p>
            <a:pPr>
              <a:spcAft>
                <a:spcPts val="600"/>
              </a:spcAft>
            </a:pP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While Is. 14:12 doesn’t directly refer to Satan, the history of exegesis does make a connection (cf. 1 </a:t>
            </a:r>
            <a:r>
              <a:rPr lang="en-US" sz="2400" b="1" dirty="0" err="1"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Thess</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2)!    </a:t>
            </a:r>
            <a:endParaRPr lang="en-US" sz="2400" b="1" i="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1000"/>
                                        <p:tgtEl>
                                          <p:spTgt spid="5">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linds(horizontal)">
                                      <p:cBhvr>
                                        <p:cTn id="10"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Revelation 12:7-12</a:t>
            </a:r>
          </a:p>
        </p:txBody>
      </p:sp>
      <p:sp>
        <p:nvSpPr>
          <p:cNvPr id="5" name="Subtitle 2"/>
          <p:cNvSpPr txBox="1">
            <a:spLocks/>
          </p:cNvSpPr>
          <p:nvPr/>
        </p:nvSpPr>
        <p:spPr>
          <a:xfrm>
            <a:off x="76200" y="228600"/>
            <a:ext cx="6248400" cy="5181600"/>
          </a:xfrm>
          <a:prstGeom prst="rect">
            <a:avLst/>
          </a:prstGeom>
        </p:spPr>
        <p:txBody>
          <a:bodyPr vert="horz" lIns="118872" tIns="0" rIns="45720" bIns="0" rtlCol="0"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5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The war in heaven was concluded by </a:t>
            </a:r>
            <a:r>
              <a:rPr lang="en-US" sz="2500" b="1" i="1" dirty="0" smtClean="0">
                <a:ln w="11430">
                  <a:solidFill>
                    <a:schemeClr val="tx1"/>
                  </a:solidFill>
                </a:ln>
                <a:effectLst>
                  <a:outerShdw blurRad="50800" dist="39000" dir="5460000" algn="tl">
                    <a:srgbClr val="000000">
                      <a:alpha val="38000"/>
                    </a:srgbClr>
                  </a:outerShdw>
                </a:effectLst>
                <a:latin typeface="Constantia" pitchFamily="18" charset="0"/>
              </a:rPr>
              <a:t>“Michael and his angels”</a:t>
            </a:r>
            <a:r>
              <a:rPr lang="en-US" sz="2500" b="1" i="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a:t>
            </a:r>
            <a:r>
              <a:rPr lang="en-US" sz="25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and it reached its climax when Michael cast the dragon out of heaven. </a:t>
            </a:r>
            <a:r>
              <a:rPr lang="en-US" sz="25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The </a:t>
            </a:r>
            <a:r>
              <a:rPr lang="en-US" sz="25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casting out of Satan took place as a result of our Lord’s victory and at His Ascension and session at the right hand of God (5:1-14). </a:t>
            </a:r>
            <a:r>
              <a:rPr lang="en-US" sz="25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Once </a:t>
            </a:r>
            <a:r>
              <a:rPr lang="en-US" sz="25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Jesus, the Savior and Champion of His people, had defeated the dragon and had taken His seat at the right hand of God, the dragon was expelled, at the Father’s command, by Michael and never again can Satan appear before God. </a:t>
            </a:r>
          </a:p>
          <a:p>
            <a:pPr>
              <a:spcAft>
                <a:spcPts val="600"/>
              </a:spcAft>
            </a:pPr>
            <a:r>
              <a:rPr lang="en-US" sz="25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a:t>
            </a:r>
            <a:endParaRPr lang="en-US" sz="2500" b="1" i="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Revelation 12:7-12</a:t>
            </a:r>
          </a:p>
        </p:txBody>
      </p:sp>
      <p:sp>
        <p:nvSpPr>
          <p:cNvPr id="5" name="Subtitle 2"/>
          <p:cNvSpPr txBox="1">
            <a:spLocks/>
          </p:cNvSpPr>
          <p:nvPr/>
        </p:nvSpPr>
        <p:spPr>
          <a:xfrm>
            <a:off x="76200" y="76200"/>
            <a:ext cx="6324600" cy="5181600"/>
          </a:xfrm>
          <a:prstGeom prst="rect">
            <a:avLst/>
          </a:prstGeom>
        </p:spPr>
        <p:txBody>
          <a:bodyPr vert="horz" lIns="118872" tIns="0" rIns="45720" bIns="0" rtlCol="0"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V.10 – This is the song of victory for </a:t>
            </a:r>
            <a:r>
              <a:rPr lang="en-US" sz="2400" b="1" i="1" dirty="0" smtClean="0">
                <a:ln w="11430">
                  <a:solidFill>
                    <a:schemeClr val="tx1"/>
                  </a:solidFill>
                </a:ln>
                <a:effectLst>
                  <a:outerShdw blurRad="50800" dist="39000" dir="5460000" algn="tl">
                    <a:srgbClr val="000000">
                      <a:alpha val="38000"/>
                    </a:srgbClr>
                  </a:outerShdw>
                </a:effectLst>
                <a:latin typeface="Constantia" pitchFamily="18" charset="0"/>
              </a:rPr>
              <a:t>“the accuser”</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of God’s saints </a:t>
            </a:r>
            <a:r>
              <a:rPr lang="en-US" sz="2400" b="1" i="1" dirty="0" smtClean="0">
                <a:ln w="11430">
                  <a:solidFill>
                    <a:schemeClr val="tx1"/>
                  </a:solidFill>
                </a:ln>
                <a:effectLst>
                  <a:outerShdw blurRad="50800" dist="39000" dir="5460000" algn="tl">
                    <a:srgbClr val="000000">
                      <a:alpha val="38000"/>
                    </a:srgbClr>
                  </a:outerShdw>
                </a:effectLst>
                <a:latin typeface="Constantia" pitchFamily="18" charset="0"/>
              </a:rPr>
              <a:t>“has been hurled down.”</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Notice that the saints are called </a:t>
            </a:r>
            <a:r>
              <a:rPr lang="en-US" sz="2400" b="1" i="1" dirty="0" smtClean="0">
                <a:ln w="11430">
                  <a:solidFill>
                    <a:schemeClr val="tx1"/>
                  </a:solidFill>
                </a:ln>
                <a:effectLst>
                  <a:outerShdw blurRad="50800" dist="39000" dir="5460000" algn="tl">
                    <a:srgbClr val="000000">
                      <a:alpha val="38000"/>
                    </a:srgbClr>
                  </a:outerShdw>
                </a:effectLst>
                <a:latin typeface="Constantia" pitchFamily="18" charset="0"/>
              </a:rPr>
              <a:t>“our brothers.”</a:t>
            </a:r>
            <a:r>
              <a:rPr lang="en-US" sz="2400" b="1" dirty="0" smtClean="0">
                <a:ln w="11430">
                  <a:solidFill>
                    <a:schemeClr val="tx1"/>
                  </a:solidFill>
                </a:ln>
                <a:effectLst>
                  <a:outerShdw blurRad="50800" dist="39000" dir="5460000" algn="tl">
                    <a:srgbClr val="000000">
                      <a:alpha val="38000"/>
                    </a:srgbClr>
                  </a:outerShdw>
                </a:effectLst>
                <a:latin typeface="Constantia" pitchFamily="18" charset="0"/>
              </a:rPr>
              <a:t>  </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This leads us to the conclusion that the </a:t>
            </a:r>
            <a:r>
              <a:rPr lang="en-US" sz="2400" b="1" i="1" dirty="0" smtClean="0">
                <a:ln w="11430">
                  <a:solidFill>
                    <a:schemeClr val="tx1"/>
                  </a:solidFill>
                </a:ln>
                <a:effectLst>
                  <a:outerShdw blurRad="50800" dist="39000" dir="5460000" algn="tl">
                    <a:srgbClr val="000000">
                      <a:alpha val="38000"/>
                    </a:srgbClr>
                  </a:outerShdw>
                </a:effectLst>
                <a:latin typeface="Constantia" pitchFamily="18" charset="0"/>
              </a:rPr>
              <a:t>“great voice”</a:t>
            </a: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is that of the twenty-four elders, since they represent the OT Israel and NT Church. The victory is won, for them and us, at the cross, and the completeness of our Lord’s victory is demonstrated by His resurrection for all to see and witness. Jesus now has full authority and no enemy can accuse His followers (you!) for by His authority His saints have been exonerated.</a:t>
            </a:r>
          </a:p>
          <a:p>
            <a:endPar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endParaRPr>
          </a:p>
          <a:p>
            <a:pPr>
              <a:spcAft>
                <a:spcPts val="600"/>
              </a:spcAft>
            </a:pP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a:t>
            </a:r>
            <a:endParaRPr lang="en-US" sz="2400" b="1" i="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Revelation 12:7-12</a:t>
            </a:r>
          </a:p>
        </p:txBody>
      </p:sp>
      <p:sp>
        <p:nvSpPr>
          <p:cNvPr id="5" name="Subtitle 2"/>
          <p:cNvSpPr txBox="1">
            <a:spLocks/>
          </p:cNvSpPr>
          <p:nvPr/>
        </p:nvSpPr>
        <p:spPr>
          <a:xfrm>
            <a:off x="76200" y="76200"/>
            <a:ext cx="6324600" cy="5181600"/>
          </a:xfrm>
          <a:prstGeom prst="rect">
            <a:avLst/>
          </a:prstGeom>
        </p:spPr>
        <p:txBody>
          <a:bodyPr vert="horz" lIns="118872" tIns="0" rIns="45720" bIns="0" rtlCol="0"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V.11 – How have we, His saints, overcome? </a:t>
            </a:r>
            <a:r>
              <a:rPr lang="en-US" sz="2800" b="1" i="1" dirty="0" smtClean="0">
                <a:ln w="11430">
                  <a:solidFill>
                    <a:schemeClr val="tx1"/>
                  </a:solidFill>
                </a:ln>
                <a:effectLst>
                  <a:outerShdw blurRad="50800" dist="39000" dir="5460000" algn="tl">
                    <a:srgbClr val="000000">
                      <a:alpha val="38000"/>
                    </a:srgbClr>
                  </a:outerShdw>
                </a:effectLst>
                <a:latin typeface="Constantia" pitchFamily="18" charset="0"/>
              </a:rPr>
              <a:t>“…by [</a:t>
            </a:r>
            <a:r>
              <a:rPr lang="en-US" sz="2800" b="1" i="1" dirty="0" err="1" smtClean="0">
                <a:ln w="11430">
                  <a:solidFill>
                    <a:schemeClr val="tx1"/>
                  </a:solidFill>
                </a:ln>
                <a:effectLst>
                  <a:outerShdw blurRad="50800" dist="39000" dir="5460000" algn="tl">
                    <a:srgbClr val="000000">
                      <a:alpha val="38000"/>
                    </a:srgbClr>
                  </a:outerShdw>
                </a:effectLst>
                <a:latin typeface="TekniaGreek" pitchFamily="2" charset="0"/>
              </a:rPr>
              <a:t>diav</a:t>
            </a:r>
            <a:r>
              <a:rPr lang="en-US" sz="2800" b="1" i="1" dirty="0" smtClean="0">
                <a:ln w="11430">
                  <a:solidFill>
                    <a:schemeClr val="tx1"/>
                  </a:solidFill>
                </a:ln>
                <a:effectLst>
                  <a:outerShdw blurRad="50800" dist="39000" dir="5460000" algn="tl">
                    <a:srgbClr val="000000">
                      <a:alpha val="38000"/>
                    </a:srgbClr>
                  </a:outerShdw>
                </a:effectLst>
                <a:latin typeface="Constantia" pitchFamily="18" charset="0"/>
              </a:rPr>
              <a:t> - because of] the blood of the Lamb.”</a:t>
            </a:r>
            <a:r>
              <a:rPr lang="en-US" sz="2800" b="1" i="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a:t>
            </a:r>
            <a:r>
              <a:rPr lang="en-US" sz="28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a:t>
            </a:r>
            <a:r>
              <a:rPr lang="en-US" sz="28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This </a:t>
            </a:r>
            <a:r>
              <a:rPr lang="en-US" sz="28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is the actual cause of their (and your) acquittal and </a:t>
            </a:r>
            <a:r>
              <a:rPr lang="en-US" sz="2800" b="1" dirty="0" smtClean="0">
                <a:ln w="11430">
                  <a:solidFill>
                    <a:schemeClr val="tx1"/>
                  </a:solidFill>
                </a:ln>
                <a:effectLst>
                  <a:outerShdw blurRad="50800" dist="39000" dir="5460000" algn="tl">
                    <a:srgbClr val="000000">
                      <a:alpha val="38000"/>
                    </a:srgbClr>
                  </a:outerShdw>
                </a:effectLst>
                <a:latin typeface="Constantia" pitchFamily="18" charset="0"/>
              </a:rPr>
              <a:t>“the words of their witness”</a:t>
            </a:r>
            <a:r>
              <a:rPr lang="en-US" sz="28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was the </a:t>
            </a:r>
            <a:r>
              <a:rPr lang="en-US" sz="2800" b="1" u="sng"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result</a:t>
            </a:r>
            <a:r>
              <a:rPr lang="en-US" sz="28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that testified to their victory in Christ. </a:t>
            </a:r>
            <a:r>
              <a:rPr lang="en-US" sz="28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The </a:t>
            </a:r>
            <a:r>
              <a:rPr lang="en-US" sz="28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saints held to that witness even in the face of severe persecution, threats, suffering, and death. </a:t>
            </a:r>
            <a:r>
              <a:rPr lang="en-US" sz="28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Their </a:t>
            </a:r>
            <a:r>
              <a:rPr lang="en-US" sz="28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faith was their victory in Christ because they stood firm (cf. 1 John 5:4-5).</a:t>
            </a:r>
          </a:p>
          <a:p>
            <a:endParaRPr lang="en-US" sz="28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endParaRPr>
          </a:p>
          <a:p>
            <a:pPr>
              <a:spcAft>
                <a:spcPts val="600"/>
              </a:spcAft>
            </a:pPr>
            <a:r>
              <a:rPr lang="en-US" sz="28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a:t>
            </a:r>
            <a:endParaRPr lang="en-US" sz="2800" b="1" i="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Revelation 12:7-12</a:t>
            </a:r>
          </a:p>
        </p:txBody>
      </p:sp>
      <p:sp>
        <p:nvSpPr>
          <p:cNvPr id="5" name="Subtitle 2"/>
          <p:cNvSpPr txBox="1">
            <a:spLocks/>
          </p:cNvSpPr>
          <p:nvPr/>
        </p:nvSpPr>
        <p:spPr>
          <a:xfrm>
            <a:off x="76200" y="152400"/>
            <a:ext cx="6324600" cy="5181600"/>
          </a:xfrm>
          <a:prstGeom prst="rect">
            <a:avLst/>
          </a:prstGeom>
        </p:spPr>
        <p:txBody>
          <a:bodyPr vert="horz" lIns="118872" tIns="0" rIns="45720" bIns="0" rtlCol="0"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smtClean="0">
                <a:ln>
                  <a:solidFill>
                    <a:srgbClr val="7030A0"/>
                  </a:solidFill>
                </a:ln>
                <a:solidFill>
                  <a:schemeClr val="accent1">
                    <a:lumMod val="50000"/>
                  </a:schemeClr>
                </a:solidFill>
                <a:effectLst>
                  <a:outerShdw blurRad="38100" dist="38100" dir="2700000" algn="tl">
                    <a:srgbClr val="000000">
                      <a:alpha val="43137"/>
                    </a:srgbClr>
                  </a:outerShdw>
                </a:effectLst>
                <a:latin typeface="Constantia" pitchFamily="18" charset="0"/>
              </a:rPr>
              <a:t>V.12</a:t>
            </a:r>
            <a:r>
              <a:rPr lang="en-US" sz="2400" b="1" dirty="0" smtClean="0">
                <a:ln>
                  <a:solidFill>
                    <a:schemeClr val="tx1"/>
                  </a:solidFill>
                </a:ln>
                <a:solidFill>
                  <a:schemeClr val="accent1">
                    <a:lumMod val="50000"/>
                  </a:schemeClr>
                </a:solidFill>
                <a:latin typeface="Constantia" pitchFamily="18" charset="0"/>
              </a:rPr>
              <a:t> </a:t>
            </a:r>
            <a:r>
              <a:rPr lang="en-US" sz="2400" b="1" dirty="0" smtClean="0">
                <a:ln>
                  <a:solidFill>
                    <a:srgbClr val="7030A0"/>
                  </a:solidFill>
                </a:ln>
                <a:solidFill>
                  <a:schemeClr val="accent1">
                    <a:lumMod val="50000"/>
                  </a:schemeClr>
                </a:solidFill>
                <a:latin typeface="Constantia" pitchFamily="18" charset="0"/>
              </a:rPr>
              <a:t>– The </a:t>
            </a:r>
            <a:r>
              <a:rPr lang="en-US" sz="2400" b="1" dirty="0" smtClean="0">
                <a:ln>
                  <a:solidFill>
                    <a:srgbClr val="9933FF"/>
                  </a:solidFill>
                </a:ln>
                <a:effectLst>
                  <a:outerShdw blurRad="38100" dist="38100" dir="2700000" algn="tl">
                    <a:srgbClr val="000000">
                      <a:alpha val="43137"/>
                    </a:srgbClr>
                  </a:outerShdw>
                </a:effectLst>
                <a:latin typeface="Constantia" pitchFamily="18" charset="0"/>
              </a:rPr>
              <a:t>“great voice” </a:t>
            </a:r>
            <a:r>
              <a:rPr lang="en-US" sz="2400" b="1" dirty="0" smtClean="0">
                <a:ln>
                  <a:solidFill>
                    <a:srgbClr val="7030A0"/>
                  </a:solidFill>
                </a:ln>
                <a:solidFill>
                  <a:schemeClr val="accent1">
                    <a:lumMod val="50000"/>
                  </a:schemeClr>
                </a:solidFill>
                <a:latin typeface="Constantia" pitchFamily="18" charset="0"/>
              </a:rPr>
              <a:t>then calls upon the very</a:t>
            </a:r>
            <a:r>
              <a:rPr lang="en-US" sz="2400" b="1" dirty="0" smtClean="0">
                <a:ln>
                  <a:solidFill>
                    <a:srgbClr val="7030A0"/>
                  </a:solidFill>
                </a:ln>
                <a:solidFill>
                  <a:srgbClr val="FFC000"/>
                </a:solidFill>
                <a:latin typeface="Constantia" pitchFamily="18" charset="0"/>
              </a:rPr>
              <a:t> </a:t>
            </a:r>
            <a:r>
              <a:rPr lang="en-US" sz="2400" b="1" dirty="0" smtClean="0">
                <a:ln>
                  <a:solidFill>
                    <a:srgbClr val="9933FF"/>
                  </a:solidFill>
                </a:ln>
                <a:effectLst>
                  <a:outerShdw blurRad="38100" dist="38100" dir="2700000" algn="tl">
                    <a:srgbClr val="000000">
                      <a:alpha val="43137"/>
                    </a:srgbClr>
                  </a:outerShdw>
                </a:effectLst>
                <a:latin typeface="Constantia" pitchFamily="18" charset="0"/>
              </a:rPr>
              <a:t>“heavens” </a:t>
            </a:r>
            <a:r>
              <a:rPr lang="en-US" sz="2400" b="1" dirty="0" smtClean="0">
                <a:ln>
                  <a:solidFill>
                    <a:srgbClr val="7030A0"/>
                  </a:solidFill>
                </a:ln>
                <a:solidFill>
                  <a:schemeClr val="accent1">
                    <a:lumMod val="50000"/>
                  </a:schemeClr>
                </a:solidFill>
                <a:latin typeface="Constantia" pitchFamily="18" charset="0"/>
              </a:rPr>
              <a:t>and all </a:t>
            </a:r>
            <a:r>
              <a:rPr lang="en-US" sz="2400" b="1" dirty="0" smtClean="0">
                <a:ln>
                  <a:solidFill>
                    <a:srgbClr val="9933FF"/>
                  </a:solidFill>
                </a:ln>
                <a:effectLst>
                  <a:outerShdw blurRad="38100" dist="38100" dir="2700000" algn="tl">
                    <a:srgbClr val="000000">
                      <a:alpha val="43137"/>
                    </a:srgbClr>
                  </a:outerShdw>
                </a:effectLst>
                <a:latin typeface="Constantia" pitchFamily="18" charset="0"/>
              </a:rPr>
              <a:t>“you who dwell in them” </a:t>
            </a:r>
            <a:r>
              <a:rPr lang="en-US" sz="2400" b="1" dirty="0" smtClean="0">
                <a:ln>
                  <a:solidFill>
                    <a:srgbClr val="7030A0"/>
                  </a:solidFill>
                </a:ln>
                <a:solidFill>
                  <a:schemeClr val="accent1">
                    <a:lumMod val="50000"/>
                  </a:schemeClr>
                </a:solidFill>
                <a:latin typeface="Constantia" pitchFamily="18" charset="0"/>
              </a:rPr>
              <a:t>to celebrate!  They praise God because of the fulfillment of all His promises. The angels, archangels, and all the company heaven now celebrate.  And even though the angels are not the recipients of the saving victory of Christ, they, nevertheless, celebrate with the followers of the Lamb (cf. 5:11-14).  They also celebrate because their Lord, the Christ of God, has returned triumphantly to claim His rightful seat at the Father’s right hand in the council of angels. </a:t>
            </a:r>
          </a:p>
          <a:p>
            <a:endPar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endParaRPr>
          </a:p>
          <a:p>
            <a:pPr>
              <a:spcAft>
                <a:spcPts val="600"/>
              </a:spcAft>
            </a:pP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a:t>
            </a:r>
            <a:endParaRPr lang="en-US" sz="2400" b="1" i="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Revelation 12:7-12</a:t>
            </a:r>
          </a:p>
        </p:txBody>
      </p:sp>
      <p:sp>
        <p:nvSpPr>
          <p:cNvPr id="5" name="Subtitle 2"/>
          <p:cNvSpPr txBox="1">
            <a:spLocks/>
          </p:cNvSpPr>
          <p:nvPr/>
        </p:nvSpPr>
        <p:spPr>
          <a:xfrm>
            <a:off x="76200" y="152400"/>
            <a:ext cx="6324600" cy="5181600"/>
          </a:xfrm>
          <a:prstGeom prst="rect">
            <a:avLst/>
          </a:prstGeom>
        </p:spPr>
        <p:txBody>
          <a:bodyPr vert="horz" lIns="118872" tIns="0" rIns="45720" bIns="0" rtlCol="0"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smtClean="0">
                <a:ln>
                  <a:solidFill>
                    <a:srgbClr val="7030A0"/>
                  </a:solidFill>
                </a:ln>
                <a:solidFill>
                  <a:schemeClr val="accent1">
                    <a:lumMod val="50000"/>
                  </a:schemeClr>
                </a:solidFill>
                <a:effectLst>
                  <a:outerShdw blurRad="38100" dist="38100" dir="2700000" algn="tl">
                    <a:srgbClr val="000000">
                      <a:alpha val="43137"/>
                    </a:srgbClr>
                  </a:outerShdw>
                </a:effectLst>
                <a:latin typeface="Constantia" pitchFamily="18" charset="0"/>
              </a:rPr>
              <a:t>V.12 – </a:t>
            </a:r>
            <a:r>
              <a:rPr lang="en-US" sz="2400" b="1" dirty="0" smtClean="0">
                <a:ln>
                  <a:solidFill>
                    <a:srgbClr val="7030A0"/>
                  </a:solidFill>
                </a:ln>
                <a:solidFill>
                  <a:schemeClr val="accent1">
                    <a:lumMod val="50000"/>
                  </a:schemeClr>
                </a:solidFill>
                <a:latin typeface="Constantia" pitchFamily="18" charset="0"/>
              </a:rPr>
              <a:t>The</a:t>
            </a:r>
            <a:r>
              <a:rPr lang="en-US" sz="2400" b="1" dirty="0" smtClean="0">
                <a:ln>
                  <a:solidFill>
                    <a:srgbClr val="7030A0"/>
                  </a:solidFill>
                </a:ln>
                <a:solidFill>
                  <a:schemeClr val="accent1">
                    <a:lumMod val="50000"/>
                  </a:schemeClr>
                </a:solidFill>
                <a:effectLst>
                  <a:outerShdw blurRad="38100" dist="38100" dir="2700000" algn="tl">
                    <a:srgbClr val="000000">
                      <a:alpha val="43137"/>
                    </a:srgbClr>
                  </a:outerShdw>
                </a:effectLst>
                <a:latin typeface="Constantia" pitchFamily="18" charset="0"/>
              </a:rPr>
              <a:t> </a:t>
            </a:r>
            <a:r>
              <a:rPr lang="en-US" sz="2400" b="1" i="1" dirty="0" smtClean="0">
                <a:ln>
                  <a:solidFill>
                    <a:srgbClr val="9933FF"/>
                  </a:solidFill>
                </a:ln>
                <a:effectLst>
                  <a:outerShdw blurRad="38100" dist="38100" dir="2700000" algn="tl">
                    <a:srgbClr val="000000">
                      <a:alpha val="43137"/>
                    </a:srgbClr>
                  </a:outerShdw>
                </a:effectLst>
                <a:latin typeface="Constantia" pitchFamily="18" charset="0"/>
              </a:rPr>
              <a:t>“great voice” </a:t>
            </a:r>
            <a:r>
              <a:rPr lang="en-US" sz="2400" b="1" dirty="0" smtClean="0">
                <a:ln>
                  <a:solidFill>
                    <a:srgbClr val="7030A0"/>
                  </a:solidFill>
                </a:ln>
                <a:solidFill>
                  <a:schemeClr val="accent1">
                    <a:lumMod val="50000"/>
                  </a:schemeClr>
                </a:solidFill>
                <a:latin typeface="Constantia" pitchFamily="18" charset="0"/>
              </a:rPr>
              <a:t>also cries out, </a:t>
            </a:r>
            <a:r>
              <a:rPr lang="en-US" sz="2400" b="1" i="1" dirty="0" smtClean="0">
                <a:ln>
                  <a:solidFill>
                    <a:srgbClr val="9933FF"/>
                  </a:solidFill>
                </a:ln>
                <a:effectLst>
                  <a:outerShdw blurRad="38100" dist="38100" dir="2700000" algn="tl">
                    <a:srgbClr val="000000">
                      <a:alpha val="43137"/>
                    </a:srgbClr>
                  </a:outerShdw>
                </a:effectLst>
                <a:latin typeface="Constantia" pitchFamily="18" charset="0"/>
              </a:rPr>
              <a:t>“But woe to the earth and the sea, because the devil has gone down to you!” </a:t>
            </a:r>
            <a:r>
              <a:rPr lang="en-US" sz="2400" b="1" dirty="0" smtClean="0">
                <a:ln>
                  <a:solidFill>
                    <a:srgbClr val="9933FF"/>
                  </a:solidFill>
                </a:ln>
                <a:effectLst>
                  <a:outerShdw blurRad="38100" dist="38100" dir="2700000" algn="tl">
                    <a:srgbClr val="000000">
                      <a:alpha val="43137"/>
                    </a:srgbClr>
                  </a:outerShdw>
                </a:effectLst>
                <a:latin typeface="Constantia" pitchFamily="18" charset="0"/>
              </a:rPr>
              <a:t> </a:t>
            </a:r>
            <a:r>
              <a:rPr lang="en-US" sz="2400" b="1" dirty="0" smtClean="0">
                <a:ln>
                  <a:solidFill>
                    <a:srgbClr val="7030A0"/>
                  </a:solidFill>
                </a:ln>
                <a:solidFill>
                  <a:schemeClr val="accent1">
                    <a:lumMod val="50000"/>
                  </a:schemeClr>
                </a:solidFill>
                <a:latin typeface="Constantia" pitchFamily="18" charset="0"/>
              </a:rPr>
              <a:t>Satan, can no longer vent his hatred or plot evil against Jesus, so he </a:t>
            </a:r>
            <a:r>
              <a:rPr lang="en-US" sz="2400" b="1" dirty="0" smtClean="0">
                <a:ln>
                  <a:solidFill>
                    <a:srgbClr val="7030A0"/>
                  </a:solidFill>
                </a:ln>
                <a:solidFill>
                  <a:schemeClr val="accent1">
                    <a:lumMod val="50000"/>
                  </a:schemeClr>
                </a:solidFill>
                <a:latin typeface="Constantia" pitchFamily="18" charset="0"/>
              </a:rPr>
              <a:t>will unleash his </a:t>
            </a:r>
            <a:r>
              <a:rPr lang="en-US" sz="2400" b="1" dirty="0" smtClean="0">
                <a:ln>
                  <a:solidFill>
                    <a:srgbClr val="7030A0"/>
                  </a:solidFill>
                </a:ln>
                <a:solidFill>
                  <a:schemeClr val="accent1">
                    <a:lumMod val="50000"/>
                  </a:schemeClr>
                </a:solidFill>
                <a:latin typeface="Constantia" pitchFamily="18" charset="0"/>
              </a:rPr>
              <a:t>fury on the human race, life on earth, and the Church. The dragon also knows, </a:t>
            </a:r>
            <a:r>
              <a:rPr lang="en-US" sz="2400" b="1" dirty="0" smtClean="0">
                <a:ln>
                  <a:solidFill>
                    <a:srgbClr val="9933FF"/>
                  </a:solidFill>
                </a:ln>
                <a:effectLst>
                  <a:outerShdw blurRad="38100" dist="38100" dir="2700000" algn="tl">
                    <a:srgbClr val="000000">
                      <a:alpha val="43137"/>
                    </a:srgbClr>
                  </a:outerShdw>
                </a:effectLst>
                <a:latin typeface="Constantia" pitchFamily="18" charset="0"/>
              </a:rPr>
              <a:t>“</a:t>
            </a:r>
            <a:r>
              <a:rPr lang="en-US" sz="2400" b="1" i="1" dirty="0" smtClean="0">
                <a:ln>
                  <a:solidFill>
                    <a:srgbClr val="9933FF"/>
                  </a:solidFill>
                </a:ln>
                <a:effectLst>
                  <a:outerShdw blurRad="38100" dist="38100" dir="2700000" algn="tl">
                    <a:srgbClr val="000000">
                      <a:alpha val="43137"/>
                    </a:srgbClr>
                  </a:outerShdw>
                </a:effectLst>
                <a:latin typeface="Constantia" pitchFamily="18" charset="0"/>
              </a:rPr>
              <a:t>that his time is short” </a:t>
            </a:r>
            <a:r>
              <a:rPr lang="en-US" sz="2400" b="1" dirty="0" smtClean="0">
                <a:ln>
                  <a:solidFill>
                    <a:srgbClr val="7030A0"/>
                  </a:solidFill>
                </a:ln>
                <a:solidFill>
                  <a:schemeClr val="accent1">
                    <a:lumMod val="50000"/>
                  </a:schemeClr>
                </a:solidFill>
                <a:latin typeface="Constantia" pitchFamily="18" charset="0"/>
              </a:rPr>
              <a:t>in his attempt to destroy God’s creation. </a:t>
            </a:r>
            <a:r>
              <a:rPr lang="en-US" sz="2400" b="1" dirty="0" smtClean="0">
                <a:ln>
                  <a:solidFill>
                    <a:srgbClr val="7030A0"/>
                  </a:solidFill>
                </a:ln>
                <a:solidFill>
                  <a:schemeClr val="accent1">
                    <a:lumMod val="50000"/>
                  </a:schemeClr>
                </a:solidFill>
                <a:latin typeface="Constantia" pitchFamily="18" charset="0"/>
              </a:rPr>
              <a:t> The </a:t>
            </a:r>
            <a:r>
              <a:rPr lang="en-US" sz="2400" b="1" dirty="0" smtClean="0">
                <a:ln>
                  <a:solidFill>
                    <a:srgbClr val="7030A0"/>
                  </a:solidFill>
                </a:ln>
                <a:solidFill>
                  <a:schemeClr val="accent1">
                    <a:lumMod val="50000"/>
                  </a:schemeClr>
                </a:solidFill>
                <a:latin typeface="Constantia" pitchFamily="18" charset="0"/>
              </a:rPr>
              <a:t>End will soon come and Satan will be forever separated from all of God’s creation. </a:t>
            </a:r>
            <a:r>
              <a:rPr lang="en-US" sz="2400" b="1" dirty="0" smtClean="0">
                <a:ln>
                  <a:solidFill>
                    <a:srgbClr val="7030A0"/>
                  </a:solidFill>
                </a:ln>
                <a:solidFill>
                  <a:schemeClr val="accent1">
                    <a:lumMod val="50000"/>
                  </a:schemeClr>
                </a:solidFill>
                <a:latin typeface="Constantia" pitchFamily="18" charset="0"/>
              </a:rPr>
              <a:t> And </a:t>
            </a:r>
            <a:r>
              <a:rPr lang="en-US" sz="2400" b="1" dirty="0" smtClean="0">
                <a:ln>
                  <a:solidFill>
                    <a:srgbClr val="7030A0"/>
                  </a:solidFill>
                </a:ln>
                <a:solidFill>
                  <a:schemeClr val="accent1">
                    <a:lumMod val="50000"/>
                  </a:schemeClr>
                </a:solidFill>
                <a:latin typeface="Constantia" pitchFamily="18" charset="0"/>
              </a:rPr>
              <a:t>so the devil sets to work at once with redoubled zeal, goaded by his defeat, to destroy that which God loves – His Church; His Beloved Bride! </a:t>
            </a:r>
          </a:p>
          <a:p>
            <a:endPar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endParaRPr>
          </a:p>
          <a:p>
            <a:pPr>
              <a:spcAft>
                <a:spcPts val="600"/>
              </a:spcAft>
            </a:pPr>
            <a:r>
              <a:rPr lang="en-US" sz="2400" b="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rPr>
              <a:t>    </a:t>
            </a:r>
            <a:endParaRPr lang="en-US" sz="2400" b="1" i="1" dirty="0" smtClean="0">
              <a:ln w="11430">
                <a:solidFill>
                  <a:srgbClr val="7030A0"/>
                </a:solidFill>
              </a:ln>
              <a:solidFill>
                <a:srgbClr val="7030A0"/>
              </a:solidFill>
              <a:effectLst>
                <a:outerShdw blurRad="50800" dist="39000" dir="5460000" algn="tl">
                  <a:srgbClr val="000000">
                    <a:alpha val="38000"/>
                  </a:srgbClr>
                </a:outerShdw>
              </a:effectLst>
              <a:latin typeface="Constanti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9600"/>
            <a:ext cx="9144000" cy="533400"/>
          </a:xfrm>
        </p:spPr>
        <p:txBody>
          <a:bodyPr anchor="t">
            <a:normAutofit/>
          </a:bodyPr>
          <a:lstStyle/>
          <a:p>
            <a:pPr algn="ctr"/>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srcRect/>
          <a:stretch>
            <a:fillRect/>
          </a:stretch>
        </p:blipFill>
        <p:spPr bwMode="auto">
          <a:xfrm>
            <a:off x="0" y="1066800"/>
            <a:ext cx="9144000" cy="5145221"/>
          </a:xfrm>
          <a:prstGeom prst="rect">
            <a:avLst/>
          </a:prstGeom>
          <a:noFill/>
        </p:spPr>
      </p:pic>
      <p:sp>
        <p:nvSpPr>
          <p:cNvPr id="5" name="Subtitle 2"/>
          <p:cNvSpPr txBox="1">
            <a:spLocks/>
          </p:cNvSpPr>
          <p:nvPr/>
        </p:nvSpPr>
        <p:spPr>
          <a:xfrm>
            <a:off x="0" y="6248400"/>
            <a:ext cx="9144000" cy="533400"/>
          </a:xfrm>
          <a:prstGeom prst="rect">
            <a:avLst/>
          </a:prstGeom>
        </p:spPr>
        <p:txBody>
          <a:bodyPr vert="horz" anchor="t">
            <a:noAutofit/>
          </a:bodyPr>
          <a:lstStyle/>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en-US" sz="3600" b="0" i="0" u="none" strike="noStrike" kern="1200" cap="none" spc="0" normalizeH="0" baseline="0" noProof="0" dirty="0" smtClean="0">
                <a:ln>
                  <a:solidFill>
                    <a:srgbClr val="7030A0"/>
                  </a:solidFill>
                </a:ln>
                <a:solidFill>
                  <a:srgbClr val="00B050"/>
                </a:solidFill>
                <a:effectLst/>
                <a:uLnTx/>
                <a:uFillTx/>
                <a:latin typeface="Broadway" pitchFamily="82" charset="0"/>
              </a:rPr>
              <a:t>NEXT WEEK</a:t>
            </a:r>
            <a:endParaRPr kumimoji="0" lang="en-US" sz="3600" b="0" i="0" u="none" strike="noStrike" kern="1200" cap="none" spc="0" normalizeH="0" baseline="0" noProof="0" dirty="0">
              <a:ln>
                <a:solidFill>
                  <a:srgbClr val="7030A0"/>
                </a:solidFill>
              </a:ln>
              <a:solidFill>
                <a:srgbClr val="00B050"/>
              </a:solidFill>
              <a:effectLst/>
              <a:uLnTx/>
              <a:uFillTx/>
              <a:latin typeface="Broadway"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indefinite" fill="hold" grpId="0" nodeType="afterEffect">
                                  <p:stCondLst>
                                    <p:cond delay="0"/>
                                  </p:stCondLst>
                                  <p:endCondLst>
                                    <p:cond evt="onNext" delay="0">
                                      <p:tgtEl>
                                        <p:sldTgt/>
                                      </p:tgtEl>
                                    </p:cond>
                                  </p:endCondLst>
                                  <p:iterate type="lt">
                                    <p:tmPct val="5000"/>
                                  </p:iterate>
                                  <p:childTnLst>
                                    <p:anim calcmode="discrete" valueType="str">
                                      <p:cBhvr>
                                        <p:cTn id="6" dur="3000" fill="hold"/>
                                        <p:tgtEl>
                                          <p:spTgt spid="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5" name="Subtitle 2"/>
          <p:cNvSpPr txBox="1">
            <a:spLocks/>
          </p:cNvSpPr>
          <p:nvPr/>
        </p:nvSpPr>
        <p:spPr>
          <a:xfrm>
            <a:off x="228600" y="152400"/>
            <a:ext cx="6172200" cy="5105400"/>
          </a:xfrm>
          <a:prstGeom prst="rect">
            <a:avLst/>
          </a:prstGeom>
        </p:spPr>
        <p:txBody>
          <a:bodyPr vert="horz" lIns="118872" tIns="0" rIns="45720" bIns="0" rtlCol="0" anchor="t">
            <a:noAutofit/>
            <a:scene3d>
              <a:camera prst="orthographicFront"/>
              <a:lightRig rig="glow" dir="tl">
                <a:rot lat="0" lon="0" rev="5400000"/>
              </a:lightRig>
            </a:scene3d>
            <a:sp3d contourW="12700">
              <a:bevelT w="25400" h="25400"/>
              <a:contourClr>
                <a:schemeClr val="accent6">
                  <a:shade val="73000"/>
                </a:schemeClr>
              </a:contourClr>
            </a:sp3d>
          </a:bodyPr>
          <a:lstStyle/>
          <a:p>
            <a:r>
              <a:rPr lang="en-US" sz="3000" dirty="0" smtClean="0">
                <a:ln w="11430">
                  <a:noFill/>
                </a:ln>
                <a:solidFill>
                  <a:srgbClr val="7030A0"/>
                </a:solidFill>
                <a:latin typeface="Constantia" pitchFamily="18" charset="0"/>
                <a:cs typeface="Times New Roman" pitchFamily="18" charset="0"/>
              </a:rPr>
              <a:t>Jesus, the Divine Man, the Son of Man, now tells Daniel about the Archangel Michael.  He is the guardian angel of God’s people and he will arise </a:t>
            </a:r>
            <a:r>
              <a:rPr lang="en-US" sz="3000" b="1" i="1" dirty="0" smtClean="0">
                <a:ln w="11430">
                  <a:noFill/>
                </a:ln>
                <a:solidFill>
                  <a:srgbClr val="7030A0"/>
                </a:solidFill>
                <a:effectLst>
                  <a:outerShdw blurRad="38100" dist="38100" dir="2700000" algn="tl">
                    <a:srgbClr val="000000">
                      <a:alpha val="43137"/>
                    </a:srgbClr>
                  </a:outerShdw>
                </a:effectLst>
                <a:latin typeface="Constantia" pitchFamily="18" charset="0"/>
                <a:cs typeface="Times New Roman" pitchFamily="18" charset="0"/>
              </a:rPr>
              <a:t>“at that time”</a:t>
            </a:r>
            <a:r>
              <a:rPr lang="en-US" sz="3000" b="1" dirty="0" smtClean="0">
                <a:ln w="11430">
                  <a:noFill/>
                </a:ln>
                <a:solidFill>
                  <a:srgbClr val="7030A0"/>
                </a:solidFill>
                <a:effectLst>
                  <a:outerShdw blurRad="38100" dist="38100" dir="2700000" algn="tl">
                    <a:srgbClr val="000000">
                      <a:alpha val="43137"/>
                    </a:srgbClr>
                  </a:outerShdw>
                </a:effectLst>
                <a:latin typeface="Constantia" pitchFamily="18" charset="0"/>
                <a:cs typeface="Times New Roman" pitchFamily="18" charset="0"/>
              </a:rPr>
              <a:t> </a:t>
            </a:r>
            <a:r>
              <a:rPr lang="en-US" sz="3000" dirty="0" smtClean="0">
                <a:ln w="11430">
                  <a:noFill/>
                </a:ln>
                <a:solidFill>
                  <a:srgbClr val="7030A0"/>
                </a:solidFill>
                <a:latin typeface="Constantia" pitchFamily="18" charset="0"/>
                <a:cs typeface="Times New Roman" pitchFamily="18" charset="0"/>
              </a:rPr>
              <a:t>to defend them (12:1).  The time is the period of the eschatological king (the Antichrist) (11:36-45).  Michael is also placed in charge of the heavenly warfare in defense of the saints (cf. Rev. 12:7-8).  </a:t>
            </a:r>
          </a:p>
          <a:p>
            <a:endParaRPr lang="en-US" sz="3000" dirty="0" smtClean="0">
              <a:ln w="11430">
                <a:noFill/>
              </a:ln>
              <a:solidFill>
                <a:srgbClr val="7030A0"/>
              </a:solidFill>
              <a:latin typeface="Constantia" pitchFamily="18" charset="0"/>
              <a:cs typeface="Times New Roman" pitchFamily="18" charset="0"/>
            </a:endParaRPr>
          </a:p>
        </p:txBody>
      </p:sp>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Daniel 12:1-4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5" name="Subtitle 2"/>
          <p:cNvSpPr txBox="1">
            <a:spLocks/>
          </p:cNvSpPr>
          <p:nvPr/>
        </p:nvSpPr>
        <p:spPr>
          <a:xfrm>
            <a:off x="228600" y="381000"/>
            <a:ext cx="6172200" cy="4495800"/>
          </a:xfrm>
          <a:prstGeom prst="rect">
            <a:avLst/>
          </a:prstGeom>
        </p:spPr>
        <p:txBody>
          <a:bodyPr vert="horz" lIns="118872" tIns="0" rIns="45720" bIns="0" rtlCol="0" anchor="t">
            <a:no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dirty="0" smtClean="0">
                <a:ln w="11430">
                  <a:solidFill>
                    <a:srgbClr val="7030A0"/>
                  </a:solidFill>
                </a:ln>
                <a:solidFill>
                  <a:srgbClr val="7030A0"/>
                </a:solidFill>
                <a:latin typeface="Constantia" pitchFamily="18" charset="0"/>
                <a:cs typeface="Times New Roman" pitchFamily="18" charset="0"/>
              </a:rPr>
              <a:t>Daniel is told that the rule of the Antichrist will bring </a:t>
            </a:r>
            <a:r>
              <a:rPr lang="en-US" sz="3200" i="1" dirty="0" smtClean="0">
                <a:ln w="11430">
                  <a:solidFill>
                    <a:schemeClr val="tx1"/>
                  </a:solidFill>
                </a:ln>
                <a:latin typeface="Constantia" pitchFamily="18" charset="0"/>
                <a:cs typeface="Times New Roman" pitchFamily="18" charset="0"/>
              </a:rPr>
              <a:t>“a time of distress.”</a:t>
            </a:r>
            <a:r>
              <a:rPr lang="en-US" sz="3200" dirty="0" smtClean="0">
                <a:ln w="11430">
                  <a:solidFill>
                    <a:srgbClr val="7030A0"/>
                  </a:solidFill>
                </a:ln>
                <a:solidFill>
                  <a:srgbClr val="7030A0"/>
                </a:solidFill>
                <a:latin typeface="Constantia" pitchFamily="18" charset="0"/>
                <a:cs typeface="Times New Roman" pitchFamily="18" charset="0"/>
              </a:rPr>
              <a:t>  This phrase occurs five time in the OT and the result of this distress is that God will bring about deliverance from the distress. Jesus refers to this in St. Matthew 24:29, 30; St. Mark 13:24-27, and St. Luke 21:25-27.</a:t>
            </a:r>
            <a:endParaRPr lang="en-US" sz="3000" dirty="0" smtClean="0">
              <a:ln w="11430">
                <a:solidFill>
                  <a:srgbClr val="7030A0"/>
                </a:solidFill>
              </a:ln>
              <a:solidFill>
                <a:srgbClr val="7030A0"/>
              </a:solidFill>
              <a:latin typeface="Constantia" pitchFamily="18" charset="0"/>
              <a:cs typeface="Times New Roman" pitchFamily="18" charset="0"/>
            </a:endParaRPr>
          </a:p>
        </p:txBody>
      </p:sp>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Daniel 12:1-4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5" name="Subtitle 2"/>
          <p:cNvSpPr txBox="1">
            <a:spLocks/>
          </p:cNvSpPr>
          <p:nvPr/>
        </p:nvSpPr>
        <p:spPr>
          <a:xfrm>
            <a:off x="228600" y="152400"/>
            <a:ext cx="6172200" cy="4953000"/>
          </a:xfrm>
          <a:prstGeom prst="rect">
            <a:avLst/>
          </a:prstGeom>
        </p:spPr>
        <p:txBody>
          <a:bodyPr vert="horz" lIns="118872" tIns="0" rIns="45720" bIns="0" rtlCol="0" anchor="t">
            <a:no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dirty="0" smtClean="0">
                <a:ln w="11430">
                  <a:solidFill>
                    <a:srgbClr val="7030A0"/>
                  </a:solidFill>
                </a:ln>
                <a:solidFill>
                  <a:srgbClr val="7030A0"/>
                </a:solidFill>
                <a:latin typeface="Constantia" pitchFamily="18" charset="0"/>
                <a:cs typeface="Times New Roman" pitchFamily="18" charset="0"/>
              </a:rPr>
              <a:t>Despite this distress, Daniel (and you) are assured that God’s people who believe in the One true God and are thereby heirs of His eternal kingdom </a:t>
            </a:r>
            <a:r>
              <a:rPr lang="en-US" sz="3200" i="1" dirty="0" smtClean="0">
                <a:ln w="11430">
                  <a:solidFill>
                    <a:schemeClr val="tx1"/>
                  </a:solidFill>
                </a:ln>
                <a:latin typeface="Constantia" pitchFamily="18" charset="0"/>
                <a:cs typeface="Times New Roman" pitchFamily="18" charset="0"/>
              </a:rPr>
              <a:t>“will be delivered.”</a:t>
            </a:r>
            <a:r>
              <a:rPr lang="en-US" sz="3200" i="1" dirty="0" smtClean="0">
                <a:ln w="11430">
                  <a:solidFill>
                    <a:srgbClr val="7030A0"/>
                  </a:solidFill>
                </a:ln>
                <a:solidFill>
                  <a:srgbClr val="7030A0"/>
                </a:solidFill>
                <a:latin typeface="Constantia" pitchFamily="18" charset="0"/>
                <a:cs typeface="Times New Roman" pitchFamily="18" charset="0"/>
              </a:rPr>
              <a:t>  </a:t>
            </a:r>
            <a:r>
              <a:rPr lang="en-US" sz="3200" dirty="0" smtClean="0">
                <a:ln w="11430">
                  <a:solidFill>
                    <a:srgbClr val="7030A0"/>
                  </a:solidFill>
                </a:ln>
                <a:solidFill>
                  <a:srgbClr val="7030A0"/>
                </a:solidFill>
                <a:latin typeface="Constantia" pitchFamily="18" charset="0"/>
                <a:cs typeface="Times New Roman" pitchFamily="18" charset="0"/>
              </a:rPr>
              <a:t>This promise is extend to </a:t>
            </a:r>
            <a:r>
              <a:rPr lang="en-US" sz="3200" i="1" dirty="0" smtClean="0">
                <a:ln w="11430">
                  <a:solidFill>
                    <a:schemeClr val="tx1"/>
                  </a:solidFill>
                </a:ln>
                <a:latin typeface="Constantia" pitchFamily="18" charset="0"/>
                <a:cs typeface="Times New Roman" pitchFamily="18" charset="0"/>
              </a:rPr>
              <a:t>“everyone who is found written in the book”</a:t>
            </a:r>
            <a:r>
              <a:rPr lang="en-US" sz="3200" dirty="0" smtClean="0">
                <a:ln w="11430">
                  <a:solidFill>
                    <a:schemeClr val="tx1"/>
                  </a:solidFill>
                </a:ln>
                <a:latin typeface="Constantia" pitchFamily="18" charset="0"/>
                <a:cs typeface="Times New Roman" pitchFamily="18" charset="0"/>
              </a:rPr>
              <a:t> </a:t>
            </a:r>
            <a:r>
              <a:rPr lang="en-US" sz="3200" dirty="0" smtClean="0">
                <a:ln w="11430">
                  <a:solidFill>
                    <a:srgbClr val="7030A0"/>
                  </a:solidFill>
                </a:ln>
                <a:solidFill>
                  <a:srgbClr val="7030A0"/>
                </a:solidFill>
                <a:latin typeface="Constantia" pitchFamily="18" charset="0"/>
                <a:cs typeface="Times New Roman" pitchFamily="18" charset="0"/>
              </a:rPr>
              <a:t>[the Book of Life or the Lamb’s Book, Rev. 3:5; 13:8; 17:8; 20:12, 15; 21:27]. </a:t>
            </a:r>
          </a:p>
        </p:txBody>
      </p:sp>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Daniel 12:1-4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Daniel 12:1-4</a:t>
            </a:r>
          </a:p>
        </p:txBody>
      </p:sp>
      <p:sp>
        <p:nvSpPr>
          <p:cNvPr id="8" name="Subtitle 2"/>
          <p:cNvSpPr txBox="1">
            <a:spLocks/>
          </p:cNvSpPr>
          <p:nvPr/>
        </p:nvSpPr>
        <p:spPr>
          <a:xfrm>
            <a:off x="76200" y="76200"/>
            <a:ext cx="6248400" cy="5257800"/>
          </a:xfrm>
          <a:prstGeom prst="rect">
            <a:avLst/>
          </a:prstGeom>
        </p:spPr>
        <p:txBody>
          <a:bodyPr vert="horz" lIns="118872" tIns="0" rIns="45720" bIns="0" rtlCol="0" anchor="t">
            <a:noAutofit/>
            <a:scene3d>
              <a:camera prst="orthographicFront"/>
              <a:lightRig rig="glow" dir="tl">
                <a:rot lat="0" lon="0" rev="5400000"/>
              </a:lightRig>
            </a:scene3d>
            <a:sp3d contourW="12700">
              <a:bevelT w="25400" h="25400"/>
              <a:contourClr>
                <a:schemeClr val="accent6">
                  <a:shade val="73000"/>
                </a:schemeClr>
              </a:contourClr>
            </a:sp3d>
          </a:bodyPr>
          <a:lstStyle/>
          <a:p>
            <a:pPr>
              <a:spcAft>
                <a:spcPts val="600"/>
              </a:spcAft>
            </a:pPr>
            <a:r>
              <a:rPr lang="en-US" sz="2800" i="1" dirty="0" smtClean="0">
                <a:ln w="11430">
                  <a:solidFill>
                    <a:srgbClr val="7030A0"/>
                  </a:solidFill>
                </a:ln>
                <a:solidFill>
                  <a:srgbClr val="7030A0"/>
                </a:solidFill>
                <a:latin typeface="Constantia" pitchFamily="18" charset="0"/>
                <a:cs typeface="Times New Roman" pitchFamily="18" charset="0"/>
              </a:rPr>
              <a:t>In verse 2, we have the clearest reference to the bodily resurrection of believers and unbelievers in the entire OT.  </a:t>
            </a:r>
            <a:r>
              <a:rPr lang="en-US" sz="2800" dirty="0" smtClean="0">
                <a:ln w="11430">
                  <a:solidFill>
                    <a:srgbClr val="7030A0"/>
                  </a:solidFill>
                </a:ln>
                <a:solidFill>
                  <a:srgbClr val="7030A0"/>
                </a:solidFill>
                <a:latin typeface="Constantia" pitchFamily="18" charset="0"/>
                <a:cs typeface="Times New Roman" pitchFamily="18" charset="0"/>
              </a:rPr>
              <a:t>Our Lord say, </a:t>
            </a:r>
            <a:r>
              <a:rPr lang="en-US" sz="2800" i="1" dirty="0" smtClean="0">
                <a:ln w="11430">
                  <a:solidFill>
                    <a:schemeClr val="tx1"/>
                  </a:solidFill>
                </a:ln>
                <a:latin typeface="Constantia" pitchFamily="18" charset="0"/>
                <a:cs typeface="Times New Roman" pitchFamily="18" charset="0"/>
              </a:rPr>
              <a:t>“Many of those sleeping in the dusty earth will awake….”</a:t>
            </a:r>
            <a:r>
              <a:rPr lang="en-US" sz="2800" i="1" dirty="0" smtClean="0">
                <a:ln w="11430">
                  <a:solidFill>
                    <a:srgbClr val="7030A0"/>
                  </a:solidFill>
                </a:ln>
                <a:solidFill>
                  <a:srgbClr val="7030A0"/>
                </a:solidFill>
                <a:latin typeface="Constantia" pitchFamily="18" charset="0"/>
                <a:cs typeface="Times New Roman" pitchFamily="18" charset="0"/>
              </a:rPr>
              <a:t>  </a:t>
            </a:r>
            <a:r>
              <a:rPr lang="en-US" sz="2800" dirty="0" smtClean="0">
                <a:ln w="11430">
                  <a:solidFill>
                    <a:srgbClr val="7030A0"/>
                  </a:solidFill>
                </a:ln>
                <a:solidFill>
                  <a:srgbClr val="7030A0"/>
                </a:solidFill>
                <a:latin typeface="Constantia" pitchFamily="18" charset="0"/>
                <a:cs typeface="Times New Roman" pitchFamily="18" charset="0"/>
              </a:rPr>
              <a:t>What does he mean by “many?”</a:t>
            </a:r>
          </a:p>
          <a:p>
            <a:r>
              <a:rPr lang="en-US" sz="2800" dirty="0" smtClean="0">
                <a:ln w="11430">
                  <a:solidFill>
                    <a:srgbClr val="7030A0"/>
                  </a:solidFill>
                </a:ln>
                <a:solidFill>
                  <a:srgbClr val="7030A0"/>
                </a:solidFill>
                <a:latin typeface="Constantia" pitchFamily="18" charset="0"/>
                <a:cs typeface="Times New Roman" pitchFamily="18" charset="0"/>
              </a:rPr>
              <a:t>The Hebrew word is </a:t>
            </a:r>
            <a:r>
              <a:rPr lang="en-US" sz="2800" b="1" i="1" dirty="0" smtClean="0">
                <a:ln w="11430">
                  <a:solidFill>
                    <a:srgbClr val="7030A0"/>
                  </a:solidFill>
                </a:ln>
                <a:solidFill>
                  <a:srgbClr val="7030A0"/>
                </a:solidFill>
                <a:latin typeface="Constantia" pitchFamily="18" charset="0"/>
                <a:cs typeface="Times New Roman" pitchFamily="18" charset="0"/>
              </a:rPr>
              <a:t>“</a:t>
            </a:r>
            <a:r>
              <a:rPr lang="en-US" sz="2800" b="1" i="1" dirty="0" err="1" smtClean="0">
                <a:ln w="11430">
                  <a:solidFill>
                    <a:srgbClr val="7030A0"/>
                  </a:solidFill>
                </a:ln>
                <a:solidFill>
                  <a:srgbClr val="7030A0"/>
                </a:solidFill>
                <a:latin typeface="Constantia" pitchFamily="18" charset="0"/>
                <a:cs typeface="Times New Roman" pitchFamily="18" charset="0"/>
              </a:rPr>
              <a:t>rab</a:t>
            </a:r>
            <a:r>
              <a:rPr lang="en-US" sz="2800" b="1" i="1" dirty="0" smtClean="0">
                <a:ln w="11430">
                  <a:solidFill>
                    <a:srgbClr val="7030A0"/>
                  </a:solidFill>
                </a:ln>
                <a:solidFill>
                  <a:srgbClr val="7030A0"/>
                </a:solidFill>
                <a:latin typeface="Constantia" pitchFamily="18" charset="0"/>
                <a:cs typeface="Times New Roman" pitchFamily="18" charset="0"/>
              </a:rPr>
              <a:t>” (</a:t>
            </a:r>
            <a:r>
              <a:rPr lang="en-US" sz="2800" b="1" i="1" dirty="0" smtClean="0">
                <a:ln w="11430">
                  <a:solidFill>
                    <a:srgbClr val="7030A0"/>
                  </a:solidFill>
                </a:ln>
                <a:solidFill>
                  <a:srgbClr val="7030A0"/>
                </a:solidFill>
                <a:latin typeface="TekniaHebrew" pitchFamily="2" charset="0"/>
                <a:cs typeface="Times New Roman" pitchFamily="18" charset="0"/>
              </a:rPr>
              <a:t>br1</a:t>
            </a:r>
            <a:r>
              <a:rPr lang="en-US" sz="2800" b="1" i="1" dirty="0" smtClean="0">
                <a:ln w="11430">
                  <a:solidFill>
                    <a:srgbClr val="7030A0"/>
                  </a:solidFill>
                </a:ln>
                <a:solidFill>
                  <a:srgbClr val="7030A0"/>
                </a:solidFill>
                <a:latin typeface="Constantia" pitchFamily="18" charset="0"/>
                <a:cs typeface="Times New Roman" pitchFamily="18" charset="0"/>
              </a:rPr>
              <a:t>).</a:t>
            </a:r>
            <a:r>
              <a:rPr lang="en-US" sz="2800" dirty="0" smtClean="0">
                <a:ln w="11430">
                  <a:solidFill>
                    <a:srgbClr val="7030A0"/>
                  </a:solidFill>
                </a:ln>
                <a:solidFill>
                  <a:srgbClr val="7030A0"/>
                </a:solidFill>
                <a:latin typeface="Constantia" pitchFamily="18" charset="0"/>
                <a:cs typeface="Times New Roman" pitchFamily="18" charset="0"/>
              </a:rPr>
              <a:t>  It’s a plural adjective that has the meaning of a number that is too large to count.  So Jesus is telling Daniel that the number resurrected will be so large that it will be undeniable that </a:t>
            </a:r>
            <a:r>
              <a:rPr lang="en-US" sz="2800" u="sng" dirty="0" smtClean="0">
                <a:ln w="11430">
                  <a:solidFill>
                    <a:srgbClr val="7030A0"/>
                  </a:solidFill>
                </a:ln>
                <a:solidFill>
                  <a:srgbClr val="7030A0"/>
                </a:solidFill>
                <a:latin typeface="Constantia" pitchFamily="18" charset="0"/>
                <a:cs typeface="Times New Roman" pitchFamily="18" charset="0"/>
              </a:rPr>
              <a:t>all</a:t>
            </a:r>
            <a:r>
              <a:rPr lang="en-US" sz="2800" dirty="0" smtClean="0">
                <a:ln w="11430">
                  <a:solidFill>
                    <a:srgbClr val="7030A0"/>
                  </a:solidFill>
                </a:ln>
                <a:solidFill>
                  <a:srgbClr val="7030A0"/>
                </a:solidFill>
                <a:latin typeface="Constantia" pitchFamily="18" charset="0"/>
                <a:cs typeface="Times New Roman" pitchFamily="18" charset="0"/>
              </a:rPr>
              <a:t> have been raised!  </a:t>
            </a:r>
          </a:p>
          <a:p>
            <a:endParaRPr lang="en-US" sz="2800" i="1" dirty="0" smtClean="0">
              <a:ln w="11430">
                <a:solidFill>
                  <a:srgbClr val="7030A0"/>
                </a:solidFill>
              </a:ln>
              <a:solidFill>
                <a:srgbClr val="7030A0"/>
              </a:solidFill>
              <a:latin typeface="Constantia"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diamond(in)">
                                      <p:cBhvr>
                                        <p:cTn id="7"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Daniel 12:1-4</a:t>
            </a:r>
          </a:p>
        </p:txBody>
      </p:sp>
      <p:sp>
        <p:nvSpPr>
          <p:cNvPr id="5" name="Subtitle 2"/>
          <p:cNvSpPr txBox="1">
            <a:spLocks/>
          </p:cNvSpPr>
          <p:nvPr/>
        </p:nvSpPr>
        <p:spPr>
          <a:xfrm>
            <a:off x="228600" y="152400"/>
            <a:ext cx="6019800" cy="5029200"/>
          </a:xfrm>
          <a:prstGeom prst="rect">
            <a:avLst/>
          </a:prstGeom>
        </p:spPr>
        <p:txBody>
          <a:bodyPr vert="horz" lIns="118872" tIns="0" rIns="45720" bIns="0" rtlCol="0" anchor="t">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800" b="1" i="1" dirty="0" smtClean="0">
                <a:ln w="11430">
                  <a:solidFill>
                    <a:srgbClr val="C00000"/>
                  </a:solidFill>
                </a:ln>
                <a:latin typeface="Constantia" pitchFamily="18" charset="0"/>
                <a:cs typeface="Times New Roman" pitchFamily="18" charset="0"/>
              </a:rPr>
              <a:t>There will be one of two outcomes!</a:t>
            </a:r>
            <a:r>
              <a:rPr lang="en-US" sz="2800" i="1" dirty="0" smtClean="0">
                <a:ln w="11430">
                  <a:noFill/>
                </a:ln>
                <a:latin typeface="Constantia" pitchFamily="18" charset="0"/>
                <a:cs typeface="Times New Roman" pitchFamily="18" charset="0"/>
              </a:rPr>
              <a:t>  </a:t>
            </a:r>
          </a:p>
          <a:p>
            <a:endParaRPr lang="en-US" sz="800" i="1" dirty="0" smtClean="0">
              <a:ln w="11430">
                <a:noFill/>
              </a:ln>
              <a:latin typeface="Constantia" pitchFamily="18" charset="0"/>
              <a:cs typeface="Times New Roman" pitchFamily="18" charset="0"/>
            </a:endParaRPr>
          </a:p>
          <a:p>
            <a:pPr>
              <a:spcAft>
                <a:spcPts val="1200"/>
              </a:spcAft>
            </a:pPr>
            <a:r>
              <a:rPr lang="en-US" sz="2600" dirty="0" smtClean="0">
                <a:ln w="11430">
                  <a:noFill/>
                </a:ln>
                <a:latin typeface="Constantia" pitchFamily="18" charset="0"/>
                <a:cs typeface="Times New Roman" pitchFamily="18" charset="0"/>
              </a:rPr>
              <a:t>First, the believers will be raised </a:t>
            </a:r>
            <a:r>
              <a:rPr lang="en-US" sz="2600" i="1" dirty="0" smtClean="0">
                <a:ln w="11430">
                  <a:solidFill>
                    <a:srgbClr val="7030A0"/>
                  </a:solidFill>
                </a:ln>
                <a:solidFill>
                  <a:srgbClr val="7030A0"/>
                </a:solidFill>
                <a:latin typeface="Constantia" pitchFamily="18" charset="0"/>
                <a:cs typeface="Times New Roman" pitchFamily="18" charset="0"/>
              </a:rPr>
              <a:t>“to everlasting life,”</a:t>
            </a:r>
            <a:r>
              <a:rPr lang="en-US" sz="2600" dirty="0" smtClean="0">
                <a:ln w="11430">
                  <a:solidFill>
                    <a:srgbClr val="7030A0"/>
                  </a:solidFill>
                </a:ln>
                <a:solidFill>
                  <a:srgbClr val="7030A0"/>
                </a:solidFill>
                <a:latin typeface="Constantia" pitchFamily="18" charset="0"/>
                <a:cs typeface="Times New Roman" pitchFamily="18" charset="0"/>
              </a:rPr>
              <a:t> </a:t>
            </a:r>
            <a:r>
              <a:rPr lang="en-US" sz="2600" dirty="0" smtClean="0">
                <a:ln w="11430">
                  <a:noFill/>
                </a:ln>
                <a:latin typeface="Constantia" pitchFamily="18" charset="0"/>
                <a:cs typeface="Times New Roman" pitchFamily="18" charset="0"/>
              </a:rPr>
              <a:t>while the unbelievers will be raised </a:t>
            </a:r>
            <a:r>
              <a:rPr lang="en-US" sz="2600" i="1" dirty="0" smtClean="0">
                <a:ln w="11430">
                  <a:solidFill>
                    <a:srgbClr val="C00000"/>
                  </a:solidFill>
                </a:ln>
                <a:latin typeface="Constantia" pitchFamily="18" charset="0"/>
                <a:cs typeface="Times New Roman" pitchFamily="18" charset="0"/>
              </a:rPr>
              <a:t>“to contempt, to everlasting abhorrence.”  </a:t>
            </a:r>
            <a:r>
              <a:rPr lang="en-US" sz="2600" dirty="0" smtClean="0">
                <a:ln w="11430">
                  <a:solidFill>
                    <a:schemeClr val="tx1"/>
                  </a:solidFill>
                </a:ln>
                <a:latin typeface="Constantia" pitchFamily="18" charset="0"/>
                <a:cs typeface="Times New Roman" pitchFamily="18" charset="0"/>
              </a:rPr>
              <a:t>These two states are emphasized by our Lord in St. Matthew 25:46 and St. John 5:28, 29).</a:t>
            </a:r>
          </a:p>
          <a:p>
            <a:r>
              <a:rPr lang="en-US" sz="2600" dirty="0" smtClean="0">
                <a:ln w="11430">
                  <a:solidFill>
                    <a:schemeClr val="tx1"/>
                  </a:solidFill>
                </a:ln>
                <a:latin typeface="Constantia" pitchFamily="18" charset="0"/>
                <a:cs typeface="Times New Roman" pitchFamily="18" charset="0"/>
              </a:rPr>
              <a:t>Those banished from the L</a:t>
            </a:r>
            <a:r>
              <a:rPr lang="en-US" sz="2600" cap="small" dirty="0" smtClean="0">
                <a:ln w="11430">
                  <a:solidFill>
                    <a:schemeClr val="tx1"/>
                  </a:solidFill>
                </a:ln>
                <a:latin typeface="Constantia" pitchFamily="18" charset="0"/>
                <a:cs typeface="Times New Roman" pitchFamily="18" charset="0"/>
              </a:rPr>
              <a:t>ord</a:t>
            </a:r>
            <a:r>
              <a:rPr lang="en-US" sz="2600" dirty="0" smtClean="0">
                <a:ln w="11430">
                  <a:solidFill>
                    <a:schemeClr val="tx1"/>
                  </a:solidFill>
                </a:ln>
                <a:latin typeface="Constantia" pitchFamily="18" charset="0"/>
                <a:cs typeface="Times New Roman" pitchFamily="18" charset="0"/>
              </a:rPr>
              <a:t> will </a:t>
            </a:r>
            <a:r>
              <a:rPr lang="en-US" sz="2600" b="1" i="1" u="sng" dirty="0" smtClean="0">
                <a:ln w="11430">
                  <a:solidFill>
                    <a:schemeClr val="tx1"/>
                  </a:solidFill>
                </a:ln>
                <a:latin typeface="Constantia" pitchFamily="18" charset="0"/>
                <a:cs typeface="Times New Roman" pitchFamily="18" charset="0"/>
              </a:rPr>
              <a:t>never</a:t>
            </a:r>
            <a:r>
              <a:rPr lang="en-US" sz="2600" dirty="0" smtClean="0">
                <a:ln w="11430">
                  <a:solidFill>
                    <a:schemeClr val="tx1"/>
                  </a:solidFill>
                </a:ln>
                <a:latin typeface="Constantia" pitchFamily="18" charset="0"/>
                <a:cs typeface="Times New Roman" pitchFamily="18" charset="0"/>
              </a:rPr>
              <a:t> be in His presence, they will </a:t>
            </a:r>
            <a:r>
              <a:rPr lang="en-US" sz="2600" b="1" i="1" u="sng" dirty="0" smtClean="0">
                <a:ln w="11430">
                  <a:solidFill>
                    <a:schemeClr val="tx1"/>
                  </a:solidFill>
                </a:ln>
                <a:latin typeface="Constantia" pitchFamily="18" charset="0"/>
                <a:cs typeface="Times New Roman" pitchFamily="18" charset="0"/>
              </a:rPr>
              <a:t>never</a:t>
            </a:r>
            <a:r>
              <a:rPr lang="en-US" sz="2600" dirty="0" smtClean="0">
                <a:ln w="11430">
                  <a:solidFill>
                    <a:schemeClr val="tx1"/>
                  </a:solidFill>
                </a:ln>
                <a:latin typeface="Constantia" pitchFamily="18" charset="0"/>
                <a:cs typeface="Times New Roman" pitchFamily="18" charset="0"/>
              </a:rPr>
              <a:t> be blessed; but, suffer for eternity under our Lord’s Divine wrath!</a:t>
            </a:r>
          </a:p>
          <a:p>
            <a:endParaRPr lang="en-US" sz="8000" i="1" dirty="0" smtClean="0">
              <a:ln w="11430">
                <a:noFill/>
              </a:ln>
              <a:solidFill>
                <a:srgbClr val="CC9900"/>
              </a:solidFill>
              <a:latin typeface="Constantia"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Daniel 12:1-4</a:t>
            </a:r>
          </a:p>
        </p:txBody>
      </p:sp>
      <p:sp>
        <p:nvSpPr>
          <p:cNvPr id="5" name="Subtitle 2"/>
          <p:cNvSpPr txBox="1">
            <a:spLocks/>
          </p:cNvSpPr>
          <p:nvPr/>
        </p:nvSpPr>
        <p:spPr>
          <a:xfrm>
            <a:off x="228600" y="152400"/>
            <a:ext cx="6019800" cy="5181600"/>
          </a:xfrm>
          <a:prstGeom prst="rect">
            <a:avLst/>
          </a:prstGeom>
        </p:spPr>
        <p:txBody>
          <a:bodyPr vert="horz" lIns="118872" tIns="0" rIns="45720" bIns="0" rtlCol="0" anchor="t">
            <a:noAutofit/>
            <a:scene3d>
              <a:camera prst="orthographicFront"/>
              <a:lightRig rig="glow" dir="tl">
                <a:rot lat="0" lon="0" rev="5400000"/>
              </a:lightRig>
            </a:scene3d>
            <a:sp3d contourW="12700">
              <a:bevelT w="25400" h="25400"/>
              <a:contourClr>
                <a:schemeClr val="accent6">
                  <a:shade val="73000"/>
                </a:schemeClr>
              </a:contourClr>
            </a:sp3d>
          </a:bodyPr>
          <a:lstStyle/>
          <a:p>
            <a:pPr>
              <a:spcAft>
                <a:spcPts val="1200"/>
              </a:spcAft>
            </a:pPr>
            <a:r>
              <a:rPr lang="en-US" sz="3000" dirty="0" smtClean="0">
                <a:ln w="11430">
                  <a:solidFill>
                    <a:srgbClr val="7030A0"/>
                  </a:solidFill>
                </a:ln>
                <a:solidFill>
                  <a:srgbClr val="7030A0"/>
                </a:solidFill>
                <a:latin typeface="Constantia" pitchFamily="18" charset="0"/>
                <a:cs typeface="Times New Roman" pitchFamily="18" charset="0"/>
              </a:rPr>
              <a:t>The best explanation of v.3 is found in the NT where Jesus describes this state in St. Matthew 13:43.  St. Paul also discusses in Phil 2:15 and Gal 3:26-29.</a:t>
            </a:r>
          </a:p>
          <a:p>
            <a:r>
              <a:rPr lang="en-US" sz="3000" dirty="0" smtClean="0">
                <a:ln w="11430">
                  <a:solidFill>
                    <a:srgbClr val="7030A0"/>
                  </a:solidFill>
                </a:ln>
                <a:solidFill>
                  <a:srgbClr val="7030A0"/>
                </a:solidFill>
                <a:latin typeface="Constantia" pitchFamily="18" charset="0"/>
                <a:cs typeface="Times New Roman" pitchFamily="18" charset="0"/>
              </a:rPr>
              <a:t>Then, in verse 4, Daniel is told to </a:t>
            </a:r>
            <a:r>
              <a:rPr lang="en-US" sz="3000" i="1" dirty="0" smtClean="0">
                <a:ln w="11430">
                  <a:solidFill>
                    <a:schemeClr val="tx1"/>
                  </a:solidFill>
                </a:ln>
                <a:latin typeface="Constantia" pitchFamily="18" charset="0"/>
                <a:cs typeface="Times New Roman" pitchFamily="18" charset="0"/>
              </a:rPr>
              <a:t>“…close up the words and seal the scroll until the time of the end.”</a:t>
            </a:r>
            <a:r>
              <a:rPr lang="en-US" sz="3000" dirty="0" smtClean="0">
                <a:ln w="11430">
                  <a:solidFill>
                    <a:schemeClr val="tx1"/>
                  </a:solidFill>
                </a:ln>
                <a:latin typeface="Constantia" pitchFamily="18" charset="0"/>
                <a:cs typeface="Times New Roman" pitchFamily="18" charset="0"/>
              </a:rPr>
              <a:t>  </a:t>
            </a:r>
            <a:r>
              <a:rPr lang="en-US" sz="3000" dirty="0" smtClean="0">
                <a:ln w="11430">
                  <a:solidFill>
                    <a:srgbClr val="7030A0"/>
                  </a:solidFill>
                </a:ln>
                <a:solidFill>
                  <a:srgbClr val="7030A0"/>
                </a:solidFill>
                <a:latin typeface="Constantia" pitchFamily="18" charset="0"/>
                <a:cs typeface="Times New Roman" pitchFamily="18" charset="0"/>
              </a:rPr>
              <a:t>This is our Lord describing the cessation of any further divine revelation to Daniel!</a:t>
            </a:r>
            <a:endParaRPr lang="en-US" sz="3000" i="1" dirty="0" smtClean="0">
              <a:ln w="11430">
                <a:solidFill>
                  <a:srgbClr val="7030A0"/>
                </a:solidFill>
              </a:ln>
              <a:solidFill>
                <a:srgbClr val="7030A0"/>
              </a:solidFill>
              <a:latin typeface="Constantia"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down)">
                                      <p:cBhvr>
                                        <p:cTn id="7" dur="580">
                                          <p:stCondLst>
                                            <p:cond delay="0"/>
                                          </p:stCondLst>
                                        </p:cTn>
                                        <p:tgtEl>
                                          <p:spTgt spid="5">
                                            <p:txEl>
                                              <p:pRg st="1" end="1"/>
                                            </p:txEl>
                                          </p:spTgt>
                                        </p:tgtEl>
                                      </p:cBhvr>
                                    </p:animEffect>
                                    <p:anim calcmode="lin" valueType="num">
                                      <p:cBhvr>
                                        <p:cTn id="8"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1" end="1"/>
                                            </p:txEl>
                                          </p:spTgt>
                                        </p:tgtEl>
                                      </p:cBhvr>
                                      <p:to x="100000" y="60000"/>
                                    </p:animScale>
                                    <p:animScale>
                                      <p:cBhvr>
                                        <p:cTn id="14" dur="166" decel="50000">
                                          <p:stCondLst>
                                            <p:cond delay="676"/>
                                          </p:stCondLst>
                                        </p:cTn>
                                        <p:tgtEl>
                                          <p:spTgt spid="5">
                                            <p:txEl>
                                              <p:pRg st="1" end="1"/>
                                            </p:txEl>
                                          </p:spTgt>
                                        </p:tgtEl>
                                      </p:cBhvr>
                                      <p:to x="100000" y="100000"/>
                                    </p:animScale>
                                    <p:animScale>
                                      <p:cBhvr>
                                        <p:cTn id="15" dur="26">
                                          <p:stCondLst>
                                            <p:cond delay="1312"/>
                                          </p:stCondLst>
                                        </p:cTn>
                                        <p:tgtEl>
                                          <p:spTgt spid="5">
                                            <p:txEl>
                                              <p:pRg st="1" end="1"/>
                                            </p:txEl>
                                          </p:spTgt>
                                        </p:tgtEl>
                                      </p:cBhvr>
                                      <p:to x="100000" y="80000"/>
                                    </p:animScale>
                                    <p:animScale>
                                      <p:cBhvr>
                                        <p:cTn id="16" dur="166" decel="50000">
                                          <p:stCondLst>
                                            <p:cond delay="1338"/>
                                          </p:stCondLst>
                                        </p:cTn>
                                        <p:tgtEl>
                                          <p:spTgt spid="5">
                                            <p:txEl>
                                              <p:pRg st="1" end="1"/>
                                            </p:txEl>
                                          </p:spTgt>
                                        </p:tgtEl>
                                      </p:cBhvr>
                                      <p:to x="100000" y="100000"/>
                                    </p:animScale>
                                    <p:animScale>
                                      <p:cBhvr>
                                        <p:cTn id="17" dur="26">
                                          <p:stCondLst>
                                            <p:cond delay="1642"/>
                                          </p:stCondLst>
                                        </p:cTn>
                                        <p:tgtEl>
                                          <p:spTgt spid="5">
                                            <p:txEl>
                                              <p:pRg st="1" end="1"/>
                                            </p:txEl>
                                          </p:spTgt>
                                        </p:tgtEl>
                                      </p:cBhvr>
                                      <p:to x="100000" y="90000"/>
                                    </p:animScale>
                                    <p:animScale>
                                      <p:cBhvr>
                                        <p:cTn id="18" dur="166" decel="50000">
                                          <p:stCondLst>
                                            <p:cond delay="1668"/>
                                          </p:stCondLst>
                                        </p:cTn>
                                        <p:tgtEl>
                                          <p:spTgt spid="5">
                                            <p:txEl>
                                              <p:pRg st="1" end="1"/>
                                            </p:txEl>
                                          </p:spTgt>
                                        </p:tgtEl>
                                      </p:cBhvr>
                                      <p:to x="100000" y="100000"/>
                                    </p:animScale>
                                    <p:animScale>
                                      <p:cBhvr>
                                        <p:cTn id="19" dur="26">
                                          <p:stCondLst>
                                            <p:cond delay="1808"/>
                                          </p:stCondLst>
                                        </p:cTn>
                                        <p:tgtEl>
                                          <p:spTgt spid="5">
                                            <p:txEl>
                                              <p:pRg st="1" end="1"/>
                                            </p:txEl>
                                          </p:spTgt>
                                        </p:tgtEl>
                                      </p:cBhvr>
                                      <p:to x="100000" y="95000"/>
                                    </p:animScale>
                                    <p:animScale>
                                      <p:cBhvr>
                                        <p:cTn id="20" dur="166" decel="50000">
                                          <p:stCondLst>
                                            <p:cond delay="1834"/>
                                          </p:stCondLst>
                                        </p:cTn>
                                        <p:tgtEl>
                                          <p:spTgt spid="5">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Daniel 12:1-4</a:t>
            </a:r>
          </a:p>
        </p:txBody>
      </p:sp>
      <p:sp>
        <p:nvSpPr>
          <p:cNvPr id="5" name="Subtitle 2"/>
          <p:cNvSpPr txBox="1">
            <a:spLocks/>
          </p:cNvSpPr>
          <p:nvPr/>
        </p:nvSpPr>
        <p:spPr>
          <a:xfrm>
            <a:off x="228600" y="152400"/>
            <a:ext cx="6019800" cy="5181600"/>
          </a:xfrm>
          <a:prstGeom prst="rect">
            <a:avLst/>
          </a:prstGeom>
        </p:spPr>
        <p:txBody>
          <a:bodyPr vert="horz" lIns="118872" tIns="0" rIns="45720" bIns="0" rtlCol="0" anchor="t">
            <a:noAutofit/>
            <a:scene3d>
              <a:camera prst="orthographicFront"/>
              <a:lightRig rig="glow" dir="tl">
                <a:rot lat="0" lon="0" rev="5400000"/>
              </a:lightRig>
            </a:scene3d>
            <a:sp3d contourW="12700">
              <a:bevelT w="25400" h="25400"/>
              <a:contourClr>
                <a:schemeClr val="accent6">
                  <a:shade val="73000"/>
                </a:schemeClr>
              </a:contourClr>
            </a:sp3d>
          </a:bodyPr>
          <a:lstStyle/>
          <a:p>
            <a:r>
              <a:rPr lang="en-US" sz="2800" dirty="0" smtClean="0">
                <a:ln w="11430">
                  <a:solidFill>
                    <a:srgbClr val="7030A0"/>
                  </a:solidFill>
                </a:ln>
                <a:solidFill>
                  <a:srgbClr val="7030A0"/>
                </a:solidFill>
                <a:latin typeface="Constantia" pitchFamily="18" charset="0"/>
                <a:cs typeface="Times New Roman" pitchFamily="18" charset="0"/>
              </a:rPr>
              <a:t>This also means that the scroll will not be understood until the coming of the Lord; it was being opened during our Lord’s First Advent.  The victorious Lamb is the only One who has the authority to open or unseal the scroll (Rev 5:1 – 8:1). </a:t>
            </a:r>
          </a:p>
          <a:p>
            <a:endParaRPr lang="en-US" sz="1100" dirty="0" smtClean="0">
              <a:ln w="11430">
                <a:solidFill>
                  <a:srgbClr val="7030A0"/>
                </a:solidFill>
              </a:ln>
              <a:solidFill>
                <a:srgbClr val="7030A0"/>
              </a:solidFill>
              <a:latin typeface="Constantia" pitchFamily="18" charset="0"/>
              <a:cs typeface="Times New Roman" pitchFamily="18" charset="0"/>
            </a:endParaRPr>
          </a:p>
          <a:p>
            <a:r>
              <a:rPr lang="en-US" sz="2800" dirty="0" smtClean="0">
                <a:ln w="11430">
                  <a:solidFill>
                    <a:srgbClr val="7030A0"/>
                  </a:solidFill>
                </a:ln>
                <a:solidFill>
                  <a:srgbClr val="7030A0"/>
                </a:solidFill>
                <a:latin typeface="Constantia" pitchFamily="18" charset="0"/>
                <a:cs typeface="Times New Roman" pitchFamily="18" charset="0"/>
              </a:rPr>
              <a:t>Jesus inaugurated the </a:t>
            </a:r>
            <a:r>
              <a:rPr lang="en-US" sz="2800" i="1" dirty="0" smtClean="0">
                <a:ln w="11430">
                  <a:solidFill>
                    <a:schemeClr val="tx1"/>
                  </a:solidFill>
                </a:ln>
                <a:latin typeface="Constantia" pitchFamily="18" charset="0"/>
                <a:cs typeface="Times New Roman" pitchFamily="18" charset="0"/>
              </a:rPr>
              <a:t>“time of the end”</a:t>
            </a:r>
            <a:r>
              <a:rPr lang="en-US" sz="2800" i="1" dirty="0" smtClean="0">
                <a:ln w="11430">
                  <a:solidFill>
                    <a:srgbClr val="7030A0"/>
                  </a:solidFill>
                </a:ln>
                <a:solidFill>
                  <a:srgbClr val="7030A0"/>
                </a:solidFill>
                <a:latin typeface="Constantia" pitchFamily="18" charset="0"/>
                <a:cs typeface="Times New Roman" pitchFamily="18" charset="0"/>
              </a:rPr>
              <a:t> </a:t>
            </a:r>
            <a:r>
              <a:rPr lang="en-US" sz="2800" dirty="0" smtClean="0">
                <a:ln w="11430">
                  <a:solidFill>
                    <a:srgbClr val="7030A0"/>
                  </a:solidFill>
                </a:ln>
                <a:solidFill>
                  <a:srgbClr val="7030A0"/>
                </a:solidFill>
                <a:latin typeface="Constantia" pitchFamily="18" charset="0"/>
                <a:cs typeface="Times New Roman" pitchFamily="18" charset="0"/>
              </a:rPr>
              <a:t>by His suffering, death, resurrection, ascension, and session in power at the right hand of the Father!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770" decel="100000"/>
                                        <p:tgtEl>
                                          <p:spTgt spid="5">
                                            <p:txEl>
                                              <p:pRg st="2" end="2"/>
                                            </p:txEl>
                                          </p:spTgt>
                                        </p:tgtEl>
                                      </p:cBhvr>
                                    </p:animEffect>
                                    <p:animScale>
                                      <p:cBhvr>
                                        <p:cTn id="8" dur="770" decel="100000"/>
                                        <p:tgtEl>
                                          <p:spTgt spid="5">
                                            <p:txEl>
                                              <p:pRg st="2" end="2"/>
                                            </p:txEl>
                                          </p:spTgt>
                                        </p:tgtEl>
                                      </p:cBhvr>
                                      <p:from x="10000" y="10000"/>
                                      <p:to x="200000" y="450000"/>
                                    </p:animScale>
                                    <p:animScale>
                                      <p:cBhvr>
                                        <p:cTn id="9" dur="1230" accel="100000" fill="hold">
                                          <p:stCondLst>
                                            <p:cond delay="770"/>
                                          </p:stCondLst>
                                        </p:cTn>
                                        <p:tgtEl>
                                          <p:spTgt spid="5">
                                            <p:txEl>
                                              <p:pRg st="2" end="2"/>
                                            </p:txEl>
                                          </p:spTgt>
                                        </p:tgtEl>
                                      </p:cBhvr>
                                      <p:from x="200000" y="450000"/>
                                      <p:to x="100000" y="100000"/>
                                    </p:animScale>
                                    <p:set>
                                      <p:cBhvr>
                                        <p:cTn id="10" dur="770" fill="hold"/>
                                        <p:tgtEl>
                                          <p:spTgt spid="5">
                                            <p:txEl>
                                              <p:pRg st="2" end="2"/>
                                            </p:txEl>
                                          </p:spTgt>
                                        </p:tgtEl>
                                        <p:attrNameLst>
                                          <p:attrName>ppt_x</p:attrName>
                                        </p:attrNameLst>
                                      </p:cBhvr>
                                      <p:to>
                                        <p:strVal val="(0.5)"/>
                                      </p:to>
                                    </p:set>
                                    <p:anim from="(0.5)" to="(#ppt_x)" calcmode="lin" valueType="num">
                                      <p:cBhvr>
                                        <p:cTn id="11" dur="1230" accel="100000" fill="hold">
                                          <p:stCondLst>
                                            <p:cond delay="770"/>
                                          </p:stCondLst>
                                        </p:cTn>
                                        <p:tgtEl>
                                          <p:spTgt spid="5">
                                            <p:txEl>
                                              <p:pRg st="2" end="2"/>
                                            </p:txEl>
                                          </p:spTgt>
                                        </p:tgtEl>
                                        <p:attrNameLst>
                                          <p:attrName>ppt_x</p:attrName>
                                        </p:attrNameLst>
                                      </p:cBhvr>
                                    </p:anim>
                                    <p:set>
                                      <p:cBhvr>
                                        <p:cTn id="12" dur="770" fill="hold"/>
                                        <p:tgtEl>
                                          <p:spTgt spid="5">
                                            <p:txEl>
                                              <p:pRg st="2" end="2"/>
                                            </p:txEl>
                                          </p:spTgt>
                                        </p:tgtEl>
                                        <p:attrNameLst>
                                          <p:attrName>ppt_y</p:attrName>
                                        </p:attrNameLst>
                                      </p:cBhvr>
                                      <p:to>
                                        <p:strVal val="(#ppt_y+0.4)"/>
                                      </p:to>
                                    </p:set>
                                    <p:anim from="(#ppt_y+0.4)" to="(#ppt_y)" calcmode="lin" valueType="num">
                                      <p:cBhvr>
                                        <p:cTn id="13" dur="1230" accel="100000" fill="hold">
                                          <p:stCondLst>
                                            <p:cond delay="770"/>
                                          </p:stCondLst>
                                        </p:cTn>
                                        <p:tgtEl>
                                          <p:spTgt spid="5">
                                            <p:txEl>
                                              <p:pRg st="2" end="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eff\Desktop\saint-michael-the-archangel-icon-587.jpg"/>
          <p:cNvPicPr>
            <a:picLocks noChangeAspect="1" noChangeArrowheads="1"/>
          </p:cNvPicPr>
          <p:nvPr/>
        </p:nvPicPr>
        <p:blipFill>
          <a:blip r:embed="rId2" cstate="print"/>
          <a:srcRect/>
          <a:stretch>
            <a:fillRect/>
          </a:stretch>
        </p:blipFill>
        <p:spPr bwMode="auto">
          <a:xfrm>
            <a:off x="6345930" y="0"/>
            <a:ext cx="2798070" cy="5181600"/>
          </a:xfrm>
          <a:prstGeom prst="rect">
            <a:avLst/>
          </a:prstGeom>
          <a:noFill/>
        </p:spPr>
      </p:pic>
      <p:sp>
        <p:nvSpPr>
          <p:cNvPr id="6" name="Rectangle 5"/>
          <p:cNvSpPr/>
          <p:nvPr/>
        </p:nvSpPr>
        <p:spPr>
          <a:xfrm>
            <a:off x="0" y="5429071"/>
            <a:ext cx="9144000" cy="1200329"/>
          </a:xfrm>
          <a:prstGeom prst="rect">
            <a:avLst/>
          </a:prstGeom>
        </p:spPr>
        <p:txBody>
          <a:bodyPr wrap="square">
            <a:spAutoFit/>
          </a:bodyPr>
          <a:lstStyle/>
          <a:p>
            <a:pPr marL="571500" lvl="0" indent="-571500" algn="ctr">
              <a:buClr>
                <a:schemeClr val="accent1"/>
              </a:buClr>
              <a:buSzPct val="80000"/>
              <a:defRPr/>
            </a:pPr>
            <a:r>
              <a:rPr lang="en-US" sz="7200" b="1" dirty="0" smtClean="0">
                <a:ln w="11430">
                  <a:solidFill>
                    <a:schemeClr val="bg1"/>
                  </a:solidFill>
                </a:ln>
                <a:solidFill>
                  <a:schemeClr val="accent2"/>
                </a:solidFill>
                <a:effectLst>
                  <a:outerShdw blurRad="38100" dist="38100" dir="2700000" algn="tl">
                    <a:srgbClr val="000000">
                      <a:alpha val="43137"/>
                    </a:srgbClr>
                  </a:outerShdw>
                </a:effectLst>
                <a:latin typeface="Old English Text MT" pitchFamily="66" charset="0"/>
                <a:cs typeface="Times New Roman" pitchFamily="18" charset="0"/>
              </a:rPr>
              <a:t>Daniel 12:1-4</a:t>
            </a:r>
          </a:p>
        </p:txBody>
      </p:sp>
      <p:sp>
        <p:nvSpPr>
          <p:cNvPr id="5" name="Subtitle 2"/>
          <p:cNvSpPr txBox="1">
            <a:spLocks/>
          </p:cNvSpPr>
          <p:nvPr/>
        </p:nvSpPr>
        <p:spPr>
          <a:xfrm>
            <a:off x="228600" y="152400"/>
            <a:ext cx="6019800" cy="5181600"/>
          </a:xfrm>
          <a:prstGeom prst="rect">
            <a:avLst/>
          </a:prstGeom>
        </p:spPr>
        <p:txBody>
          <a:bodyPr vert="horz" lIns="118872" tIns="0" rIns="45720" bIns="0" rtlCol="0" anchor="t">
            <a:noAutofit/>
            <a:scene3d>
              <a:camera prst="orthographicFront"/>
              <a:lightRig rig="glow" dir="tl">
                <a:rot lat="0" lon="0" rev="5400000"/>
              </a:lightRig>
            </a:scene3d>
            <a:sp3d contourW="12700">
              <a:bevelT w="25400" h="25400"/>
              <a:contourClr>
                <a:schemeClr val="accent6">
                  <a:shade val="73000"/>
                </a:schemeClr>
              </a:contourClr>
            </a:sp3d>
          </a:bodyPr>
          <a:lstStyle/>
          <a:p>
            <a:r>
              <a:rPr lang="en-US" sz="2800" dirty="0" smtClean="0">
                <a:ln w="11430">
                  <a:solidFill>
                    <a:srgbClr val="7030A0"/>
                  </a:solidFill>
                </a:ln>
                <a:solidFill>
                  <a:srgbClr val="7030A0"/>
                </a:solidFill>
                <a:latin typeface="Constantia" pitchFamily="18" charset="0"/>
                <a:cs typeface="Times New Roman" pitchFamily="18" charset="0"/>
              </a:rPr>
              <a:t>The last part of verse 4 is our Lord revealing to Daniel that many will investigate the meaning of this vision, and knowledge concerning it will increase.  At our Lord’s First Advent, much of the prophecies given to Daniel were fulfilled…making it easier to understand!</a:t>
            </a:r>
          </a:p>
          <a:p>
            <a:endParaRPr lang="en-US" sz="900" dirty="0" smtClean="0">
              <a:ln w="11430">
                <a:solidFill>
                  <a:srgbClr val="7030A0"/>
                </a:solidFill>
              </a:ln>
              <a:solidFill>
                <a:srgbClr val="7030A0"/>
              </a:solidFill>
              <a:latin typeface="Constantia" pitchFamily="18" charset="0"/>
              <a:cs typeface="Times New Roman" pitchFamily="18" charset="0"/>
            </a:endParaRPr>
          </a:p>
          <a:p>
            <a:r>
              <a:rPr lang="en-US" sz="2800" dirty="0" smtClean="0">
                <a:ln w="11430">
                  <a:solidFill>
                    <a:srgbClr val="7030A0"/>
                  </a:solidFill>
                </a:ln>
                <a:solidFill>
                  <a:srgbClr val="7030A0"/>
                </a:solidFill>
                <a:latin typeface="Constantia" pitchFamily="18" charset="0"/>
                <a:cs typeface="Times New Roman" pitchFamily="18" charset="0"/>
              </a:rPr>
              <a:t>Yet, the increase in understanding is especially given to those who have the gift of the Holy Spirit!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2000"/>
                                        <p:tgtEl>
                                          <p:spTgt spid="5">
                                            <p:txEl>
                                              <p:pRg st="2" end="2"/>
                                            </p:txEl>
                                          </p:spTgt>
                                        </p:tgtEl>
                                      </p:cBhvr>
                                    </p:animEffect>
                                    <p:anim calcmode="lin" valueType="num">
                                      <p:cBhvr>
                                        <p:cTn id="8" dur="2000" fill="hold"/>
                                        <p:tgtEl>
                                          <p:spTgt spid="5">
                                            <p:txEl>
                                              <p:pRg st="2" end="2"/>
                                            </p:txEl>
                                          </p:spTgt>
                                        </p:tgtEl>
                                        <p:attrNameLst>
                                          <p:attrName>style.rotation</p:attrName>
                                        </p:attrNameLst>
                                      </p:cBhvr>
                                      <p:tavLst>
                                        <p:tav tm="0">
                                          <p:val>
                                            <p:fltVal val="720"/>
                                          </p:val>
                                        </p:tav>
                                        <p:tav tm="100000">
                                          <p:val>
                                            <p:fltVal val="0"/>
                                          </p:val>
                                        </p:tav>
                                      </p:tavLst>
                                    </p:anim>
                                    <p:anim calcmode="lin" valueType="num">
                                      <p:cBhvr>
                                        <p:cTn id="9" dur="2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0" dur="2000" fill="hold"/>
                                        <p:tgtEl>
                                          <p:spTgt spid="5">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139</TotalTime>
  <Words>1603</Words>
  <Application>Microsoft Office PowerPoint</Application>
  <PresentationFormat>On-screen Show (4:3)</PresentationFormat>
  <Paragraphs>59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The Doctrine of Justification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Jeff</dc:creator>
  <cp:lastModifiedBy>Jeff</cp:lastModifiedBy>
  <cp:revision>18</cp:revision>
  <dcterms:created xsi:type="dcterms:W3CDTF">2006-08-16T00:00:00Z</dcterms:created>
  <dcterms:modified xsi:type="dcterms:W3CDTF">2024-09-29T12:15:51Z</dcterms:modified>
</cp:coreProperties>
</file>