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E5282D-B54F-4D6B-A92A-9F3A545424E4}" v="3" dt="2024-12-31T02:03:58.8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270"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na Kuberski" userId="ce2528c44b3aa556" providerId="LiveId" clId="{88E5282D-B54F-4D6B-A92A-9F3A545424E4}"/>
    <pc:docChg chg="custSel addSld modSld">
      <pc:chgData name="Nina Kuberski" userId="ce2528c44b3aa556" providerId="LiveId" clId="{88E5282D-B54F-4D6B-A92A-9F3A545424E4}" dt="2024-12-31T02:04:44.274" v="6" actId="20577"/>
      <pc:docMkLst>
        <pc:docMk/>
      </pc:docMkLst>
      <pc:sldChg chg="delSp mod delAnim">
        <pc:chgData name="Nina Kuberski" userId="ce2528c44b3aa556" providerId="LiveId" clId="{88E5282D-B54F-4D6B-A92A-9F3A545424E4}" dt="2024-12-31T02:03:09.712" v="2" actId="478"/>
        <pc:sldMkLst>
          <pc:docMk/>
          <pc:sldMk cId="0" sldId="258"/>
        </pc:sldMkLst>
        <pc:picChg chg="del">
          <ac:chgData name="Nina Kuberski" userId="ce2528c44b3aa556" providerId="LiveId" clId="{88E5282D-B54F-4D6B-A92A-9F3A545424E4}" dt="2024-12-31T02:03:05.531" v="1" actId="478"/>
          <ac:picMkLst>
            <pc:docMk/>
            <pc:sldMk cId="0" sldId="258"/>
            <ac:picMk id="8" creationId="{00000000-0000-0000-0000-000000000000}"/>
          </ac:picMkLst>
        </pc:picChg>
        <pc:cxnChg chg="del">
          <ac:chgData name="Nina Kuberski" userId="ce2528c44b3aa556" providerId="LiveId" clId="{88E5282D-B54F-4D6B-A92A-9F3A545424E4}" dt="2024-12-31T02:03:09.712" v="2" actId="478"/>
          <ac:cxnSpMkLst>
            <pc:docMk/>
            <pc:sldMk cId="0" sldId="258"/>
            <ac:cxnSpMk id="10" creationId="{00000000-0000-0000-0000-000000000000}"/>
          </ac:cxnSpMkLst>
        </pc:cxnChg>
      </pc:sldChg>
      <pc:sldChg chg="modSp">
        <pc:chgData name="Nina Kuberski" userId="ce2528c44b3aa556" providerId="LiveId" clId="{88E5282D-B54F-4D6B-A92A-9F3A545424E4}" dt="2024-12-31T02:03:58.845" v="5" actId="20577"/>
        <pc:sldMkLst>
          <pc:docMk/>
          <pc:sldMk cId="0" sldId="259"/>
        </pc:sldMkLst>
        <pc:spChg chg="mod">
          <ac:chgData name="Nina Kuberski" userId="ce2528c44b3aa556" providerId="LiveId" clId="{88E5282D-B54F-4D6B-A92A-9F3A545424E4}" dt="2024-12-31T02:03:58.845" v="5" actId="20577"/>
          <ac:spMkLst>
            <pc:docMk/>
            <pc:sldMk cId="0" sldId="259"/>
            <ac:spMk id="2051" creationId="{00000000-0000-0000-0000-000000000000}"/>
          </ac:spMkLst>
        </pc:spChg>
      </pc:sldChg>
      <pc:sldChg chg="modSp mod">
        <pc:chgData name="Nina Kuberski" userId="ce2528c44b3aa556" providerId="LiveId" clId="{88E5282D-B54F-4D6B-A92A-9F3A545424E4}" dt="2024-12-31T02:04:44.274" v="6" actId="20577"/>
        <pc:sldMkLst>
          <pc:docMk/>
          <pc:sldMk cId="0" sldId="262"/>
        </pc:sldMkLst>
        <pc:spChg chg="mod">
          <ac:chgData name="Nina Kuberski" userId="ce2528c44b3aa556" providerId="LiveId" clId="{88E5282D-B54F-4D6B-A92A-9F3A545424E4}" dt="2024-12-31T02:04:44.274" v="6" actId="20577"/>
          <ac:spMkLst>
            <pc:docMk/>
            <pc:sldMk cId="0" sldId="262"/>
            <ac:spMk id="2051" creationId="{00000000-0000-0000-0000-000000000000}"/>
          </ac:spMkLst>
        </pc:spChg>
      </pc:sldChg>
      <pc:sldChg chg="add">
        <pc:chgData name="Nina Kuberski" userId="ce2528c44b3aa556" providerId="LiveId" clId="{88E5282D-B54F-4D6B-A92A-9F3A545424E4}" dt="2024-12-31T02:03:00.090" v="0" actId="2890"/>
        <pc:sldMkLst>
          <pc:docMk/>
          <pc:sldMk cId="2664356977"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12/30/2024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12/30/2024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12/30/2024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12/30/2024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12/30/2024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12/30/2024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cap="none" dirty="0">
                <a:ln w="11430"/>
                <a:solidFill>
                  <a:srgbClr val="00B0F0"/>
                </a:solidFill>
                <a:effectLst>
                  <a:outerShdw blurRad="50800" dist="39000" dir="5460000" algn="tl">
                    <a:srgbClr val="000000">
                      <a:alpha val="38000"/>
                    </a:srgbClr>
                  </a:outerShdw>
                </a:effectLst>
              </a:rPr>
              <a:t>The Gospel According to St. Matthew</a:t>
            </a:r>
          </a:p>
        </p:txBody>
      </p:sp>
      <p:sp>
        <p:nvSpPr>
          <p:cNvPr id="3" name="Subtitle 2"/>
          <p:cNvSpPr>
            <a:spLocks noGrp="1"/>
          </p:cNvSpPr>
          <p:nvPr>
            <p:ph type="subTitle" idx="1"/>
          </p:nvPr>
        </p:nvSpPr>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a:ln w="11430">
                  <a:solidFill>
                    <a:sysClr val="windowText" lastClr="000000"/>
                  </a:solidFill>
                </a:ln>
                <a:solidFill>
                  <a:sysClr val="windowText" lastClr="000000"/>
                </a:solidFill>
              </a:rPr>
              <a:t>INTRODUCTION</a:t>
            </a:r>
          </a:p>
        </p:txBody>
      </p:sp>
      <p:sp>
        <p:nvSpPr>
          <p:cNvPr id="4"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auto" latinLnBrk="0" hangingPunct="1">
              <a:lnSpc>
                <a:spcPct val="100000"/>
              </a:lnSpc>
              <a:spcBef>
                <a:spcPts val="700"/>
              </a:spcBef>
              <a:spcAft>
                <a:spcPts val="0"/>
              </a:spcAft>
              <a:buClr>
                <a:schemeClr val="accent2"/>
              </a:buClr>
              <a:buSzPct val="60000"/>
              <a:buFont typeface="Wingdings"/>
              <a:buNone/>
              <a:tabLst/>
              <a:defRPr/>
            </a:pPr>
            <a:r>
              <a:rPr lang="en-US" sz="3200" b="1" dirty="0">
                <a:ln w="11430">
                  <a:solidFill>
                    <a:srgbClr val="92D050"/>
                  </a:solidFill>
                </a:ln>
                <a:solidFill>
                  <a:srgbClr val="92D050"/>
                </a:solidFill>
                <a:effectLst>
                  <a:outerShdw blurRad="50800" dist="39000" dir="5460000" algn="tl">
                    <a:srgbClr val="000000">
                      <a:alpha val="38000"/>
                    </a:srgbClr>
                  </a:outerShdw>
                </a:effectLst>
              </a:rPr>
              <a:t>Christmas I</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pic>
        <p:nvPicPr>
          <p:cNvPr id="5" name="Picture 4"/>
          <p:cNvPicPr/>
          <p:nvPr/>
        </p:nvPicPr>
        <p:blipFill>
          <a:blip r:embed="rId2" cstate="print"/>
          <a:srcRect/>
          <a:stretch>
            <a:fillRect/>
          </a:stretch>
        </p:blipFill>
        <p:spPr bwMode="auto">
          <a:xfrm>
            <a:off x="2758440" y="1143000"/>
            <a:ext cx="3566160" cy="4572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Purpose</a:t>
            </a:r>
          </a:p>
        </p:txBody>
      </p:sp>
      <p:sp>
        <p:nvSpPr>
          <p:cNvPr id="2051" name="Rectangle 3"/>
          <p:cNvSpPr>
            <a:spLocks noChangeArrowheads="1"/>
          </p:cNvSpPr>
          <p:nvPr/>
        </p:nvSpPr>
        <p:spPr bwMode="auto">
          <a:xfrm rot="10800000" flipH="1" flipV="1">
            <a:off x="152400" y="168073"/>
            <a:ext cx="8839200" cy="56784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400" dirty="0">
                <a:effectLst>
                  <a:outerShdw blurRad="38100" dist="38100" dir="2700000" algn="tl">
                    <a:srgbClr val="000000">
                      <a:alpha val="43137"/>
                    </a:srgbClr>
                  </a:outerShdw>
                </a:effectLst>
                <a:latin typeface="Verdana" pitchFamily="34" charset="0"/>
                <a:ea typeface="Verdana" pitchFamily="34" charset="0"/>
              </a:rPr>
              <a:t>St. Matthew was, like all of the prophets and apostles who composed the Holy Scriptures, inspired by the Holy Spirit, and that the very words that he wrote were given to him by the Holy Spirit (verbal and plenary inspiration of the Scriptures, </a:t>
            </a:r>
            <a:r>
              <a:rPr lang="en-US" sz="2400" i="1" dirty="0">
                <a:effectLst>
                  <a:outerShdw blurRad="38100" dist="38100" dir="2700000" algn="tl">
                    <a:srgbClr val="000000">
                      <a:alpha val="43137"/>
                    </a:srgbClr>
                  </a:outerShdw>
                </a:effectLst>
                <a:latin typeface="Verdana" pitchFamily="34" charset="0"/>
                <a:ea typeface="Verdana" pitchFamily="34" charset="0"/>
              </a:rPr>
              <a:t>2 Tim. 3:16-17</a:t>
            </a:r>
            <a:r>
              <a:rPr lang="en-US" sz="2400" dirty="0">
                <a:effectLst>
                  <a:outerShdw blurRad="38100" dist="38100" dir="2700000" algn="tl">
                    <a:srgbClr val="000000">
                      <a:alpha val="43137"/>
                    </a:srgbClr>
                  </a:outerShdw>
                </a:effectLst>
                <a:latin typeface="Verdana" pitchFamily="34" charset="0"/>
                <a:ea typeface="Verdana" pitchFamily="34" charset="0"/>
              </a:rPr>
              <a:t>).  Jesus is pleased to build His church on the teachings of the prophets and His apostles.</a:t>
            </a:r>
          </a:p>
          <a:p>
            <a:r>
              <a:rPr lang="en-US" sz="2300" i="1" dirty="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“Now, therefore, you are no longer strangers and foreigners, but fellow citizens with the saints of God, having been build on the foundation of the apostles and prophets, Jesus Christ Himself being the chief cornerstone, in whom the whole building, being joined together, grows into a holy temple in the Lord, in whom you also are being built together for a habitation of God in the Spirit”</a:t>
            </a:r>
            <a:r>
              <a:rPr lang="en-US" sz="2400" dirty="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2400" baseline="30000" dirty="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a:t>
            </a:r>
            <a:r>
              <a:rPr lang="en-US" sz="2400" i="1" baseline="30000" dirty="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Eph. 2:19-22)</a:t>
            </a:r>
            <a:r>
              <a:rPr lang="en-US" sz="2400" i="1" dirty="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a:t>
            </a:r>
            <a:endParaRPr lang="en-US" sz="2400" dirty="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wipe(down)">
                                      <p:cBhvr>
                                        <p:cTn id="7" dur="580">
                                          <p:stCondLst>
                                            <p:cond delay="0"/>
                                          </p:stCondLst>
                                        </p:cTn>
                                        <p:tgtEl>
                                          <p:spTgt spid="2051">
                                            <p:txEl>
                                              <p:pRg st="1" end="1"/>
                                            </p:txEl>
                                          </p:spTgt>
                                        </p:tgtEl>
                                      </p:cBhvr>
                                    </p:animEffect>
                                    <p:anim calcmode="lin" valueType="num">
                                      <p:cBhvr>
                                        <p:cTn id="8" dur="1822" tmFilter="0,0; 0.14,0.36; 0.43,0.73; 0.71,0.91; 1.0,1.0">
                                          <p:stCondLst>
                                            <p:cond delay="0"/>
                                          </p:stCondLst>
                                        </p:cTn>
                                        <p:tgtEl>
                                          <p:spTgt spid="2051">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51">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51">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51">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51">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051">
                                            <p:txEl>
                                              <p:pRg st="1" end="1"/>
                                            </p:txEl>
                                          </p:spTgt>
                                        </p:tgtEl>
                                      </p:cBhvr>
                                      <p:to x="100000" y="60000"/>
                                    </p:animScale>
                                    <p:animScale>
                                      <p:cBhvr>
                                        <p:cTn id="14" dur="166" decel="50000">
                                          <p:stCondLst>
                                            <p:cond delay="676"/>
                                          </p:stCondLst>
                                        </p:cTn>
                                        <p:tgtEl>
                                          <p:spTgt spid="2051">
                                            <p:txEl>
                                              <p:pRg st="1" end="1"/>
                                            </p:txEl>
                                          </p:spTgt>
                                        </p:tgtEl>
                                      </p:cBhvr>
                                      <p:to x="100000" y="100000"/>
                                    </p:animScale>
                                    <p:animScale>
                                      <p:cBhvr>
                                        <p:cTn id="15" dur="26">
                                          <p:stCondLst>
                                            <p:cond delay="1312"/>
                                          </p:stCondLst>
                                        </p:cTn>
                                        <p:tgtEl>
                                          <p:spTgt spid="2051">
                                            <p:txEl>
                                              <p:pRg st="1" end="1"/>
                                            </p:txEl>
                                          </p:spTgt>
                                        </p:tgtEl>
                                      </p:cBhvr>
                                      <p:to x="100000" y="80000"/>
                                    </p:animScale>
                                    <p:animScale>
                                      <p:cBhvr>
                                        <p:cTn id="16" dur="166" decel="50000">
                                          <p:stCondLst>
                                            <p:cond delay="1338"/>
                                          </p:stCondLst>
                                        </p:cTn>
                                        <p:tgtEl>
                                          <p:spTgt spid="2051">
                                            <p:txEl>
                                              <p:pRg st="1" end="1"/>
                                            </p:txEl>
                                          </p:spTgt>
                                        </p:tgtEl>
                                      </p:cBhvr>
                                      <p:to x="100000" y="100000"/>
                                    </p:animScale>
                                    <p:animScale>
                                      <p:cBhvr>
                                        <p:cTn id="17" dur="26">
                                          <p:stCondLst>
                                            <p:cond delay="1642"/>
                                          </p:stCondLst>
                                        </p:cTn>
                                        <p:tgtEl>
                                          <p:spTgt spid="2051">
                                            <p:txEl>
                                              <p:pRg st="1" end="1"/>
                                            </p:txEl>
                                          </p:spTgt>
                                        </p:tgtEl>
                                      </p:cBhvr>
                                      <p:to x="100000" y="90000"/>
                                    </p:animScale>
                                    <p:animScale>
                                      <p:cBhvr>
                                        <p:cTn id="18" dur="166" decel="50000">
                                          <p:stCondLst>
                                            <p:cond delay="1668"/>
                                          </p:stCondLst>
                                        </p:cTn>
                                        <p:tgtEl>
                                          <p:spTgt spid="2051">
                                            <p:txEl>
                                              <p:pRg st="1" end="1"/>
                                            </p:txEl>
                                          </p:spTgt>
                                        </p:tgtEl>
                                      </p:cBhvr>
                                      <p:to x="100000" y="100000"/>
                                    </p:animScale>
                                    <p:animScale>
                                      <p:cBhvr>
                                        <p:cTn id="19" dur="26">
                                          <p:stCondLst>
                                            <p:cond delay="1808"/>
                                          </p:stCondLst>
                                        </p:cTn>
                                        <p:tgtEl>
                                          <p:spTgt spid="2051">
                                            <p:txEl>
                                              <p:pRg st="1" end="1"/>
                                            </p:txEl>
                                          </p:spTgt>
                                        </p:tgtEl>
                                      </p:cBhvr>
                                      <p:to x="100000" y="95000"/>
                                    </p:animScale>
                                    <p:animScale>
                                      <p:cBhvr>
                                        <p:cTn id="20" dur="166" decel="50000">
                                          <p:stCondLst>
                                            <p:cond delay="1834"/>
                                          </p:stCondLst>
                                        </p:cTn>
                                        <p:tgtEl>
                                          <p:spTgt spid="2051">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Structure</a:t>
            </a:r>
          </a:p>
        </p:txBody>
      </p:sp>
      <p:sp>
        <p:nvSpPr>
          <p:cNvPr id="2051" name="Rectangle 3"/>
          <p:cNvSpPr>
            <a:spLocks noChangeArrowheads="1"/>
          </p:cNvSpPr>
          <p:nvPr/>
        </p:nvSpPr>
        <p:spPr bwMode="auto">
          <a:xfrm rot="10800000" flipH="1" flipV="1">
            <a:off x="152400" y="221938"/>
            <a:ext cx="8839200" cy="55707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Bef>
                <a:spcPts val="1200"/>
              </a:spcBef>
            </a:pPr>
            <a:r>
              <a:rPr lang="en-US" sz="2400" dirty="0">
                <a:effectLst>
                  <a:outerShdw blurRad="38100" dist="38100" dir="2700000" algn="tl">
                    <a:srgbClr val="000000">
                      <a:alpha val="43137"/>
                    </a:srgbClr>
                  </a:outerShdw>
                </a:effectLst>
                <a:latin typeface="Verdana" pitchFamily="34" charset="0"/>
                <a:ea typeface="Verdana" pitchFamily="34" charset="0"/>
              </a:rPr>
              <a:t>St. Matthew arranged this narrative in a very artistic way and it is woven around five discourses:  </a:t>
            </a:r>
          </a:p>
          <a:p>
            <a:pPr>
              <a:spcBef>
                <a:spcPts val="1200"/>
              </a:spcBef>
            </a:pPr>
            <a:r>
              <a:rPr lang="en-US" sz="2400" dirty="0">
                <a:effectLst>
                  <a:outerShdw blurRad="38100" dist="38100" dir="2700000" algn="tl">
                    <a:srgbClr val="000000">
                      <a:alpha val="43137"/>
                    </a:srgbClr>
                  </a:outerShdw>
                </a:effectLst>
                <a:latin typeface="Verdana" pitchFamily="34" charset="0"/>
                <a:ea typeface="Verdana" pitchFamily="34" charset="0"/>
              </a:rPr>
              <a:t> 	1.  Chapters 5-7 (The Sermon on the Mount);</a:t>
            </a:r>
          </a:p>
          <a:p>
            <a:r>
              <a:rPr lang="en-US" sz="2400" dirty="0">
                <a:effectLst>
                  <a:outerShdw blurRad="38100" dist="38100" dir="2700000" algn="tl">
                    <a:srgbClr val="000000">
                      <a:alpha val="43137"/>
                    </a:srgbClr>
                  </a:outerShdw>
                </a:effectLst>
                <a:latin typeface="Verdana" pitchFamily="34" charset="0"/>
                <a:ea typeface="Verdana" pitchFamily="34" charset="0"/>
              </a:rPr>
              <a:t>	2.  Chapter 9:35 – 11:1 (Apostolic Ministry);</a:t>
            </a:r>
          </a:p>
          <a:p>
            <a:r>
              <a:rPr lang="en-US" sz="2400" dirty="0">
                <a:effectLst>
                  <a:outerShdw blurRad="38100" dist="38100" dir="2700000" algn="tl">
                    <a:srgbClr val="000000">
                      <a:alpha val="43137"/>
                    </a:srgbClr>
                  </a:outerShdw>
                </a:effectLst>
                <a:latin typeface="Verdana" pitchFamily="34" charset="0"/>
                <a:ea typeface="Verdana" pitchFamily="34" charset="0"/>
              </a:rPr>
              <a:t>	3.  Chapter 12:46 – 13:53 (The Parables);</a:t>
            </a:r>
          </a:p>
          <a:p>
            <a:r>
              <a:rPr lang="en-US" sz="2400" dirty="0">
                <a:effectLst>
                  <a:outerShdw blurRad="38100" dist="38100" dir="2700000" algn="tl">
                    <a:srgbClr val="000000">
                      <a:alpha val="43137"/>
                    </a:srgbClr>
                  </a:outerShdw>
                </a:effectLst>
                <a:latin typeface="Verdana" pitchFamily="34" charset="0"/>
                <a:ea typeface="Verdana" pitchFamily="34" charset="0"/>
              </a:rPr>
              <a:t>	4.  Chapter 18:1 – 19:1 (Casuistry);</a:t>
            </a:r>
          </a:p>
          <a:p>
            <a:pPr>
              <a:spcAft>
                <a:spcPts val="1200"/>
              </a:spcAft>
            </a:pPr>
            <a:r>
              <a:rPr lang="en-US" sz="2400" dirty="0">
                <a:effectLst>
                  <a:outerShdw blurRad="38100" dist="38100" dir="2700000" algn="tl">
                    <a:srgbClr val="000000">
                      <a:alpha val="43137"/>
                    </a:srgbClr>
                  </a:outerShdw>
                </a:effectLst>
                <a:latin typeface="Verdana" pitchFamily="34" charset="0"/>
                <a:ea typeface="Verdana" pitchFamily="34" charset="0"/>
              </a:rPr>
              <a:t>	5.  Chapters 23:1 – 26:1 (The End Times).</a:t>
            </a:r>
          </a:p>
          <a:p>
            <a:r>
              <a:rPr lang="en-US" sz="2400" dirty="0">
                <a:effectLst>
                  <a:outerShdw blurRad="38100" dist="38100" dir="2700000" algn="tl">
                    <a:srgbClr val="000000">
                      <a:alpha val="43137"/>
                    </a:srgbClr>
                  </a:outerShdw>
                </a:effectLst>
                <a:latin typeface="Verdana" pitchFamily="34" charset="0"/>
                <a:ea typeface="Verdana" pitchFamily="34" charset="0"/>
              </a:rPr>
              <a:t>This method is clear as Matthew ends each discourse with, </a:t>
            </a:r>
            <a:r>
              <a:rPr lang="en-US" sz="2400" i="1" dirty="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“When Jesus had finished…,”</a:t>
            </a:r>
            <a:r>
              <a:rPr lang="en-US" sz="2400" dirty="0">
                <a:effectLst>
                  <a:outerShdw blurRad="38100" dist="38100" dir="2700000" algn="tl">
                    <a:srgbClr val="000000">
                      <a:alpha val="43137"/>
                    </a:srgbClr>
                  </a:outerShdw>
                </a:effectLst>
                <a:latin typeface="Verdana" pitchFamily="34" charset="0"/>
                <a:ea typeface="Verdana" pitchFamily="34" charset="0"/>
              </a:rPr>
              <a:t> or a similar statement (cf. 7:28; 11:1; 13:53; 19:1; 26:1).  Between each discourse are narrative sections that appropriately lead into the ensuing discourse section.  Chapters 1 and 2 are the prologue and Matthew ends the Gospel with a very challenging epilogue (28:16-20).</a:t>
            </a: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amond(in)">
                                      <p:cBhvr>
                                        <p:cTn id="7" dur="20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amond(in)">
                                      <p:cBhvr>
                                        <p:cTn id="12" dur="20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5"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 calcmode="lin" valueType="num">
                                      <p:cBhvr>
                                        <p:cTn id="17" dur="500" decel="50000" fill="hold">
                                          <p:stCondLst>
                                            <p:cond delay="0"/>
                                          </p:stCondLst>
                                        </p:cTn>
                                        <p:tgtEl>
                                          <p:spTgt spid="2051">
                                            <p:txEl>
                                              <p:pRg st="3" end="3"/>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051">
                                            <p:txEl>
                                              <p:pRg st="3" end="3"/>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051">
                                            <p:txEl>
                                              <p:pRg st="3" end="3"/>
                                            </p:txEl>
                                          </p:spTgt>
                                        </p:tgtEl>
                                        <p:attrNameLst>
                                          <p:attrName>ppt_w</p:attrName>
                                        </p:attrNameLst>
                                      </p:cBhvr>
                                      <p:tavLst>
                                        <p:tav tm="0">
                                          <p:val>
                                            <p:strVal val="#ppt_w*.05"/>
                                          </p:val>
                                        </p:tav>
                                        <p:tav tm="100000">
                                          <p:val>
                                            <p:strVal val="#ppt_w"/>
                                          </p:val>
                                        </p:tav>
                                      </p:tavLst>
                                    </p:anim>
                                    <p:anim calcmode="lin" valueType="num">
                                      <p:cBhvr>
                                        <p:cTn id="20" dur="1000" fill="hold"/>
                                        <p:tgtEl>
                                          <p:spTgt spid="2051">
                                            <p:txEl>
                                              <p:pRg st="3" end="3"/>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051">
                                            <p:txEl>
                                              <p:pRg st="3" end="3"/>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051">
                                            <p:txEl>
                                              <p:pRg st="3" end="3"/>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051">
                                            <p:txEl>
                                              <p:pRg st="3" end="3"/>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051">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32" fill="hold" nodeType="clickEffect">
                                  <p:stCondLst>
                                    <p:cond delay="0"/>
                                  </p:stCondLst>
                                  <p:childTnLst>
                                    <p:set>
                                      <p:cBhvr>
                                        <p:cTn id="28" dur="1" fill="hold">
                                          <p:stCondLst>
                                            <p:cond delay="0"/>
                                          </p:stCondLst>
                                        </p:cTn>
                                        <p:tgtEl>
                                          <p:spTgt spid="2051">
                                            <p:txEl>
                                              <p:pRg st="4" end="4"/>
                                            </p:txEl>
                                          </p:spTgt>
                                        </p:tgtEl>
                                        <p:attrNameLst>
                                          <p:attrName>style.visibility</p:attrName>
                                        </p:attrNameLst>
                                      </p:cBhvr>
                                      <p:to>
                                        <p:strVal val="visible"/>
                                      </p:to>
                                    </p:set>
                                    <p:animEffect transition="in" filter="diamond(out)">
                                      <p:cBhvr>
                                        <p:cTn id="29" dur="2000"/>
                                        <p:tgtEl>
                                          <p:spTgt spid="2051">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32" fill="hold" nodeType="clickEffect">
                                  <p:stCondLst>
                                    <p:cond delay="0"/>
                                  </p:stCondLst>
                                  <p:childTnLst>
                                    <p:set>
                                      <p:cBhvr>
                                        <p:cTn id="33" dur="1" fill="hold">
                                          <p:stCondLst>
                                            <p:cond delay="0"/>
                                          </p:stCondLst>
                                        </p:cTn>
                                        <p:tgtEl>
                                          <p:spTgt spid="2051">
                                            <p:txEl>
                                              <p:pRg st="5" end="5"/>
                                            </p:txEl>
                                          </p:spTgt>
                                        </p:tgtEl>
                                        <p:attrNameLst>
                                          <p:attrName>style.visibility</p:attrName>
                                        </p:attrNameLst>
                                      </p:cBhvr>
                                      <p:to>
                                        <p:strVal val="visible"/>
                                      </p:to>
                                    </p:set>
                                    <p:animEffect transition="in" filter="diamond(out)">
                                      <p:cBhvr>
                                        <p:cTn id="34" dur="2000"/>
                                        <p:tgtEl>
                                          <p:spTgt spid="2051">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nodeType="clickEffect">
                                  <p:stCondLst>
                                    <p:cond delay="0"/>
                                  </p:stCondLst>
                                  <p:childTnLst>
                                    <p:set>
                                      <p:cBhvr>
                                        <p:cTn id="38" dur="1" fill="hold">
                                          <p:stCondLst>
                                            <p:cond delay="0"/>
                                          </p:stCondLst>
                                        </p:cTn>
                                        <p:tgtEl>
                                          <p:spTgt spid="2051">
                                            <p:txEl>
                                              <p:pRg st="6" end="6"/>
                                            </p:txEl>
                                          </p:spTgt>
                                        </p:tgtEl>
                                        <p:attrNameLst>
                                          <p:attrName>style.visibility</p:attrName>
                                        </p:attrNameLst>
                                      </p:cBhvr>
                                      <p:to>
                                        <p:strVal val="visible"/>
                                      </p:to>
                                    </p:set>
                                    <p:anim calcmode="lin" valueType="num">
                                      <p:cBhvr>
                                        <p:cTn id="39" dur="2000" fill="hold"/>
                                        <p:tgtEl>
                                          <p:spTgt spid="2051">
                                            <p:txEl>
                                              <p:pRg st="6" end="6"/>
                                            </p:txEl>
                                          </p:spTgt>
                                        </p:tgtEl>
                                        <p:attrNameLst>
                                          <p:attrName>ppt_w</p:attrName>
                                        </p:attrNameLst>
                                      </p:cBhvr>
                                      <p:tavLst>
                                        <p:tav tm="0">
                                          <p:val>
                                            <p:strVal val="#ppt_w*0.70"/>
                                          </p:val>
                                        </p:tav>
                                        <p:tav tm="100000">
                                          <p:val>
                                            <p:strVal val="#ppt_w"/>
                                          </p:val>
                                        </p:tav>
                                      </p:tavLst>
                                    </p:anim>
                                    <p:anim calcmode="lin" valueType="num">
                                      <p:cBhvr>
                                        <p:cTn id="40" dur="2000" fill="hold"/>
                                        <p:tgtEl>
                                          <p:spTgt spid="2051">
                                            <p:txEl>
                                              <p:pRg st="6" end="6"/>
                                            </p:txEl>
                                          </p:spTgt>
                                        </p:tgtEl>
                                        <p:attrNameLst>
                                          <p:attrName>ppt_h</p:attrName>
                                        </p:attrNameLst>
                                      </p:cBhvr>
                                      <p:tavLst>
                                        <p:tav tm="0">
                                          <p:val>
                                            <p:strVal val="#ppt_h"/>
                                          </p:val>
                                        </p:tav>
                                        <p:tav tm="100000">
                                          <p:val>
                                            <p:strVal val="#ppt_h"/>
                                          </p:val>
                                        </p:tav>
                                      </p:tavLst>
                                    </p:anim>
                                    <p:animEffect transition="in" filter="fade">
                                      <p:cBhvr>
                                        <p:cTn id="41" dur="2000"/>
                                        <p:tgtEl>
                                          <p:spTgt spid="2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Structure</a:t>
            </a:r>
          </a:p>
        </p:txBody>
      </p:sp>
      <p:sp>
        <p:nvSpPr>
          <p:cNvPr id="2051" name="Rectangle 3"/>
          <p:cNvSpPr>
            <a:spLocks noChangeArrowheads="1"/>
          </p:cNvSpPr>
          <p:nvPr/>
        </p:nvSpPr>
        <p:spPr bwMode="auto">
          <a:xfrm rot="10800000" flipH="1" flipV="1">
            <a:off x="152400" y="0"/>
            <a:ext cx="8839200" cy="6032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000" b="1" dirty="0">
                <a:effectLst>
                  <a:outerShdw blurRad="38100" dist="38100" dir="2700000" algn="tl">
                    <a:srgbClr val="000000">
                      <a:alpha val="43137"/>
                    </a:srgbClr>
                  </a:outerShdw>
                </a:effectLst>
                <a:latin typeface="Verdana" pitchFamily="34" charset="0"/>
                <a:ea typeface="Verdana" pitchFamily="34" charset="0"/>
              </a:rPr>
              <a:t>The method of this Study will follow Matthew’s style; therefore, this teaching outline is submitted as our guide through Feb 2025:</a:t>
            </a:r>
          </a:p>
          <a:p>
            <a:r>
              <a:rPr lang="en-US" sz="2000" b="1" dirty="0">
                <a:effectLst>
                  <a:outerShdw blurRad="38100" dist="38100" dir="2700000" algn="tl">
                    <a:srgbClr val="000000">
                      <a:alpha val="43137"/>
                    </a:srgbClr>
                  </a:outerShdw>
                </a:effectLst>
                <a:latin typeface="Verdana" pitchFamily="34" charset="0"/>
                <a:ea typeface="Verdana" pitchFamily="34" charset="0"/>
              </a:rPr>
              <a:t>I.  The Birth and Early Years of our Lord (Ch. 1-2)</a:t>
            </a:r>
            <a:endParaRPr lang="en-US" sz="2000" dirty="0">
              <a:effectLst>
                <a:outerShdw blurRad="38100" dist="38100" dir="2700000" algn="tl">
                  <a:srgbClr val="000000">
                    <a:alpha val="43137"/>
                  </a:srgbClr>
                </a:outerShdw>
              </a:effectLst>
              <a:latin typeface="Verdana" pitchFamily="34" charset="0"/>
              <a:ea typeface="Verdana" pitchFamily="34" charset="0"/>
            </a:endParaRPr>
          </a:p>
          <a:p>
            <a:r>
              <a:rPr lang="en-US" sz="2000" dirty="0">
                <a:effectLst>
                  <a:outerShdw blurRad="38100" dist="38100" dir="2700000" algn="tl">
                    <a:srgbClr val="000000">
                      <a:alpha val="43137"/>
                    </a:srgbClr>
                  </a:outerShdw>
                </a:effectLst>
                <a:latin typeface="Verdana" pitchFamily="34" charset="0"/>
                <a:ea typeface="Verdana" pitchFamily="34" charset="0"/>
              </a:rPr>
              <a:t>     </a:t>
            </a:r>
            <a:r>
              <a:rPr lang="en-US" sz="2100" b="1" dirty="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A.  Genealogy (1:1-17) (Jan 5)</a:t>
            </a:r>
          </a:p>
          <a:p>
            <a:r>
              <a:rPr lang="en-US" sz="2100" b="1" dirty="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B.  Birth (1:18 – 2:12) (taught during Dec)</a:t>
            </a:r>
          </a:p>
          <a:p>
            <a:r>
              <a:rPr lang="en-US" sz="2100" b="1" dirty="0">
                <a:ln>
                  <a:solidFill>
                    <a:srgbClr val="00B0F0"/>
                  </a:solidFill>
                </a:ln>
                <a:solidFill>
                  <a:srgbClr val="00B0F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C.  His Sojourn in Egypt (2:13-23) (taught during Dec)</a:t>
            </a:r>
          </a:p>
          <a:p>
            <a:r>
              <a:rPr lang="en-US" sz="2000" b="1" dirty="0">
                <a:effectLst>
                  <a:outerShdw blurRad="38100" dist="38100" dir="2700000" algn="tl">
                    <a:srgbClr val="000000">
                      <a:alpha val="43137"/>
                    </a:srgbClr>
                  </a:outerShdw>
                </a:effectLst>
                <a:latin typeface="Verdana" pitchFamily="34" charset="0"/>
                <a:ea typeface="Verdana" pitchFamily="34" charset="0"/>
              </a:rPr>
              <a:t>II. The Lord’s Ministry Begins (3:1 – 4:11)</a:t>
            </a:r>
            <a:endParaRPr lang="en-US" sz="2000" dirty="0">
              <a:effectLst>
                <a:outerShdw blurRad="38100" dist="38100" dir="2700000" algn="tl">
                  <a:srgbClr val="000000">
                    <a:alpha val="43137"/>
                  </a:srgbClr>
                </a:outerShdw>
              </a:effectLst>
              <a:latin typeface="Verdana" pitchFamily="34" charset="0"/>
              <a:ea typeface="Verdana" pitchFamily="34" charset="0"/>
            </a:endParaRPr>
          </a:p>
          <a:p>
            <a:r>
              <a:rPr lang="en-US" sz="2000" dirty="0">
                <a:effectLst>
                  <a:outerShdw blurRad="38100" dist="38100" dir="2700000" algn="tl">
                    <a:srgbClr val="000000">
                      <a:alpha val="43137"/>
                    </a:srgbClr>
                  </a:outerShdw>
                </a:effectLst>
                <a:latin typeface="Verdana" pitchFamily="34" charset="0"/>
                <a:ea typeface="Verdana" pitchFamily="34" charset="0"/>
              </a:rPr>
              <a:t>     </a:t>
            </a:r>
            <a:r>
              <a:rPr lang="en-US" sz="2100" b="1" dirty="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A.  His Forerunner (3:1-12) (Jan 12)</a:t>
            </a:r>
          </a:p>
          <a:p>
            <a:r>
              <a:rPr lang="en-US" sz="2100" b="1" dirty="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B.  His Baptism (3:13-17) (Jan 19)</a:t>
            </a:r>
          </a:p>
          <a:p>
            <a:r>
              <a:rPr lang="en-US" sz="2100" b="1" dirty="0">
                <a:solidFill>
                  <a:srgbClr val="FFFF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C.  His Temptation (4:1-11) (Jan 26)</a:t>
            </a:r>
          </a:p>
          <a:p>
            <a:r>
              <a:rPr lang="en-US" sz="2000" b="1" dirty="0">
                <a:effectLst>
                  <a:outerShdw blurRad="38100" dist="38100" dir="2700000" algn="tl">
                    <a:srgbClr val="000000">
                      <a:alpha val="43137"/>
                    </a:srgbClr>
                  </a:outerShdw>
                </a:effectLst>
                <a:latin typeface="Verdana" pitchFamily="34" charset="0"/>
                <a:ea typeface="Verdana" pitchFamily="34" charset="0"/>
              </a:rPr>
              <a:t>III. The Lord’s Ministry in Galilee (4:12 – 14:12)</a:t>
            </a:r>
            <a:endParaRPr lang="en-US" sz="2000" dirty="0">
              <a:effectLst>
                <a:outerShdw blurRad="38100" dist="38100" dir="2700000" algn="tl">
                  <a:srgbClr val="000000">
                    <a:alpha val="43137"/>
                  </a:srgbClr>
                </a:outerShdw>
              </a:effectLst>
              <a:latin typeface="Verdana" pitchFamily="34" charset="0"/>
              <a:ea typeface="Verdana" pitchFamily="34" charset="0"/>
            </a:endParaRPr>
          </a:p>
          <a:p>
            <a:r>
              <a:rPr lang="en-US" sz="2100" dirty="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a:t>
            </a:r>
            <a:r>
              <a:rPr lang="en-US" sz="2100" b="1" dirty="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A.  The Beginning of His Galilean Ministry (4:12-25) (Feb 2)</a:t>
            </a:r>
          </a:p>
          <a:p>
            <a:r>
              <a:rPr lang="en-US" sz="2100" b="1" dirty="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B.  First Discourse:  The Sermon on the Mount – Ch 5 (Feb 9)   </a:t>
            </a:r>
          </a:p>
          <a:p>
            <a:r>
              <a:rPr lang="en-US" sz="2100" b="1" dirty="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C.  First Discourse:  The Sermon on the Mount – Ch 6 (Feb 16)</a:t>
            </a:r>
          </a:p>
          <a:p>
            <a:pPr>
              <a:spcAft>
                <a:spcPts val="1200"/>
              </a:spcAft>
            </a:pPr>
            <a:r>
              <a:rPr lang="en-US" sz="2100" b="1" dirty="0">
                <a:ln>
                  <a:solidFill>
                    <a:srgbClr val="FFC000"/>
                  </a:solidFill>
                </a:ln>
                <a:solidFill>
                  <a:srgbClr val="FFC000"/>
                </a:solidFill>
                <a:effectLst>
                  <a:outerShdw blurRad="38100" dist="38100" dir="2700000" algn="tl">
                    <a:srgbClr val="000000">
                      <a:alpha val="43137"/>
                    </a:srgbClr>
                  </a:outerShdw>
                </a:effectLst>
                <a:latin typeface="Times New Roman" pitchFamily="18" charset="0"/>
                <a:ea typeface="Verdana" pitchFamily="34" charset="0"/>
                <a:cs typeface="Times New Roman" pitchFamily="18" charset="0"/>
              </a:rPr>
              <a:t>       D.  First Discourse:  The Sermon on the Mount – Ch 7 (Feb 23)</a:t>
            </a:r>
          </a:p>
          <a:p>
            <a:r>
              <a:rPr lang="en-US" sz="1600" b="1" dirty="0">
                <a:solidFill>
                  <a:srgbClr val="FFFF00"/>
                </a:solidFill>
                <a:effectLst>
                  <a:outerShdw blurRad="38100" dist="38100" dir="2700000" algn="tl">
                    <a:srgbClr val="000000">
                      <a:alpha val="43137"/>
                    </a:srgbClr>
                  </a:outerShdw>
                </a:effectLst>
                <a:latin typeface="Verdana" pitchFamily="34" charset="0"/>
                <a:ea typeface="Verdana" pitchFamily="34" charset="0"/>
              </a:rPr>
              <a:t>This outline will expand as we reach successive narratives and  discourses in St. Matthew.</a:t>
            </a:r>
            <a:r>
              <a:rPr lang="en-US" sz="2000" b="1" dirty="0">
                <a:effectLst>
                  <a:outerShdw blurRad="38100" dist="38100" dir="2700000" algn="tl">
                    <a:srgbClr val="000000">
                      <a:alpha val="43137"/>
                    </a:srgbClr>
                  </a:outerShdw>
                </a:effectLst>
                <a:latin typeface="Verdana" pitchFamily="34" charset="0"/>
                <a:ea typeface="Verdana" pitchFamily="34" charset="0"/>
              </a:rPr>
              <a:t> </a:t>
            </a:r>
            <a:endParaRPr lang="en-US" sz="2000" dirty="0">
              <a:effectLst>
                <a:outerShdw blurRad="38100" dist="38100" dir="2700000" algn="tl">
                  <a:srgbClr val="000000">
                    <a:alpha val="43137"/>
                  </a:srgbClr>
                </a:outerShdw>
              </a:effectLst>
              <a:latin typeface="Verdana" pitchFamily="34" charset="0"/>
              <a:ea typeface="Verdana"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The Genealogy of Our Lord Jesus</a:t>
            </a:r>
          </a:p>
        </p:txBody>
      </p:sp>
      <p:sp>
        <p:nvSpPr>
          <p:cNvPr id="4"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auto" latinLnBrk="0" hangingPunct="1">
              <a:lnSpc>
                <a:spcPct val="100000"/>
              </a:lnSpc>
              <a:spcBef>
                <a:spcPts val="700"/>
              </a:spcBef>
              <a:spcAft>
                <a:spcPts val="0"/>
              </a:spcAft>
              <a:buClr>
                <a:schemeClr val="accent2"/>
              </a:buClr>
              <a:buSzPct val="60000"/>
              <a:buFont typeface="Wingdings"/>
              <a:buNone/>
              <a:tabLst/>
              <a:defRPr/>
            </a:pPr>
            <a:r>
              <a:rPr lang="en-US" sz="3200" b="1" dirty="0">
                <a:ln w="11430">
                  <a:solidFill>
                    <a:srgbClr val="FFFF00"/>
                  </a:solidFill>
                </a:ln>
                <a:solidFill>
                  <a:srgbClr val="FF0000"/>
                </a:solidFill>
                <a:effectLst>
                  <a:outerShdw blurRad="50800" dist="39000" dir="5460000" algn="tl">
                    <a:srgbClr val="000000">
                      <a:alpha val="38000"/>
                    </a:srgbClr>
                  </a:outerShdw>
                </a:effectLst>
              </a:rPr>
              <a:t>Next Week</a:t>
            </a:r>
            <a:endParaRPr kumimoji="0" lang="en-US" sz="3200" b="1" i="0" u="none" strike="noStrike" kern="1200" normalizeH="0" baseline="0" noProof="0" dirty="0">
              <a:ln w="11430">
                <a:solidFill>
                  <a:srgbClr val="FFFF00"/>
                </a:solidFill>
              </a:ln>
              <a:solidFill>
                <a:srgbClr val="FF0000"/>
              </a:solidFill>
              <a:effectLst>
                <a:outerShdw blurRad="50800" dist="39000" dir="5460000" algn="tl">
                  <a:srgbClr val="000000">
                    <a:alpha val="38000"/>
                  </a:srgbClr>
                </a:outerShdw>
              </a:effectLst>
              <a:uLnTx/>
              <a:uFillTx/>
              <a:latin typeface="+mn-lt"/>
              <a:ea typeface="+mn-ea"/>
              <a:cs typeface="+mn-cs"/>
            </a:endParaRPr>
          </a:p>
        </p:txBody>
      </p:sp>
      <p:sp>
        <p:nvSpPr>
          <p:cNvPr id="20482" name="AutoShape 2" descr="Matthew 1,1-17 - Digital Catholic Missionaries (DC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84" name="AutoShape 4" descr="Matthew 1,1-17 - Digital Catholic Missionaries (DC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485" name="Picture 5" descr="C:\Users\Jeff\Desktop\Matthew-1-1-17.jpg"/>
          <p:cNvPicPr>
            <a:picLocks noChangeAspect="1" noChangeArrowheads="1"/>
          </p:cNvPicPr>
          <p:nvPr/>
        </p:nvPicPr>
        <p:blipFill>
          <a:blip r:embed="rId2" cstate="print"/>
          <a:srcRect/>
          <a:stretch>
            <a:fillRect/>
          </a:stretch>
        </p:blipFill>
        <p:spPr bwMode="auto">
          <a:xfrm>
            <a:off x="0" y="609600"/>
            <a:ext cx="9144000" cy="4572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The Author</a:t>
            </a:r>
          </a:p>
        </p:txBody>
      </p:sp>
      <p:sp>
        <p:nvSpPr>
          <p:cNvPr id="4"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 name="Rectangle 3"/>
          <p:cNvSpPr>
            <a:spLocks noChangeArrowheads="1"/>
          </p:cNvSpPr>
          <p:nvPr/>
        </p:nvSpPr>
        <p:spPr bwMode="auto">
          <a:xfrm rot="10800000" flipH="1" flipV="1">
            <a:off x="152400" y="535632"/>
            <a:ext cx="88392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sz="3000" b="1" i="0" u="none" strike="noStrike" normalizeH="0" baseline="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The church has always attributed the first Gospel to St. Matthew, also called Levi, one of Jesus’ twelve disciples who was called from collecting taxes to follow Jesus (cf. St. Matthew 9:9-13; St. Mark 2:13-17; St. Luke 5:27-32).   After the first six disciples (Andrew, Peter, James and John, Philip and Nathanael), Matthew’s call is the only one recounted in the Gospels.</a:t>
            </a:r>
            <a:endParaRPr kumimoji="0" lang="en-US" sz="3000" b="1" i="0" u="none" strike="noStrike" normalizeH="0" baseline="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The Author</a:t>
            </a: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 name="Rectangle 3"/>
          <p:cNvSpPr>
            <a:spLocks noChangeArrowheads="1"/>
          </p:cNvSpPr>
          <p:nvPr/>
        </p:nvSpPr>
        <p:spPr bwMode="auto">
          <a:xfrm rot="10800000" flipH="1" flipV="1">
            <a:off x="152400" y="158888"/>
            <a:ext cx="8839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eaLnBrk="0" fontAlgn="base" hangingPunct="0">
              <a:spcBef>
                <a:spcPct val="0"/>
              </a:spcBef>
              <a:spcAft>
                <a:spcPct val="0"/>
              </a:spcAft>
            </a:pPr>
            <a:r>
              <a:rPr lang="en-US" altLang="ko-KR" sz="30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Matthew’s grasp of the depth of the Lord’s mercy can be traced back to his calling, when Jesus said, </a:t>
            </a:r>
            <a:r>
              <a:rPr lang="en-US" altLang="ko-KR" sz="3000" b="1" i="1" dirty="0">
                <a:ln w="11430">
                  <a:solidFill>
                    <a:srgbClr val="FF0000"/>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“For I did not come to call the righteous, but sinners, to repentance”</a:t>
            </a:r>
            <a:r>
              <a:rPr lang="en-US" altLang="ko-KR" sz="3000" b="1" i="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 </a:t>
            </a:r>
            <a:r>
              <a:rPr lang="en-US" altLang="ko-KR" sz="3000" b="1" i="1" baseline="3000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(St. Matthew 9:13)</a:t>
            </a:r>
            <a:r>
              <a:rPr lang="en-US" altLang="ko-KR" sz="3000" b="1" i="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a:t>
            </a:r>
            <a:r>
              <a:rPr lang="en-US" altLang="ko-KR" sz="30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  Matthew’s apostolic works are know only through the tradition of the church, which says that he remained, for a while, in Palestine preaching to the Jews, and then traveled (according to different traditions) to Ethiopia (Aksum).</a:t>
            </a:r>
            <a:r>
              <a:rPr lang="en-US" altLang="ko-KR" sz="30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Arial" pitchFamily="34" charset="0"/>
              </a:rPr>
              <a:t> </a:t>
            </a:r>
          </a:p>
        </p:txBody>
      </p:sp>
      <p:sp>
        <p:nvSpPr>
          <p:cNvPr id="11"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B8AD3-8114-A9FF-F083-E9DF80E91A6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EE091AC-2B71-8317-814F-91FDDB2BA252}"/>
              </a:ext>
            </a:extLst>
          </p:cNvPr>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The Author</a:t>
            </a:r>
          </a:p>
        </p:txBody>
      </p:sp>
      <p:sp>
        <p:nvSpPr>
          <p:cNvPr id="2050" name="Rectangle 2">
            <a:extLst>
              <a:ext uri="{FF2B5EF4-FFF2-40B4-BE49-F238E27FC236}">
                <a16:creationId xmlns:a16="http://schemas.microsoft.com/office/drawing/2014/main" id="{B68C03F1-2E58-1CE6-B123-F2AA49478EB8}"/>
              </a:ext>
            </a:extLst>
          </p:cNvPr>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 name="Rectangle 3">
            <a:extLst>
              <a:ext uri="{FF2B5EF4-FFF2-40B4-BE49-F238E27FC236}">
                <a16:creationId xmlns:a16="http://schemas.microsoft.com/office/drawing/2014/main" id="{5213BCB1-6818-E1C1-DA30-B1E10DE2A71A}"/>
              </a:ext>
            </a:extLst>
          </p:cNvPr>
          <p:cNvSpPr>
            <a:spLocks noChangeArrowheads="1"/>
          </p:cNvSpPr>
          <p:nvPr/>
        </p:nvSpPr>
        <p:spPr bwMode="auto">
          <a:xfrm rot="10800000" flipH="1" flipV="1">
            <a:off x="152400" y="158888"/>
            <a:ext cx="8839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eaLnBrk="0" fontAlgn="base" hangingPunct="0">
              <a:spcBef>
                <a:spcPct val="0"/>
              </a:spcBef>
              <a:spcAft>
                <a:spcPct val="0"/>
              </a:spcAft>
            </a:pPr>
            <a:r>
              <a:rPr lang="en-US" altLang="ko-KR" sz="30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Matthew’s grasp of the depth of the Lord’s mercy can be traced back to his calling, when Jesus said, </a:t>
            </a:r>
            <a:r>
              <a:rPr lang="en-US" altLang="ko-KR" sz="3000" b="1" i="1" dirty="0">
                <a:ln w="11430">
                  <a:solidFill>
                    <a:srgbClr val="FF0000"/>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“For I did not come to call the righteous, but sinners, to repentance”</a:t>
            </a:r>
            <a:r>
              <a:rPr lang="en-US" altLang="ko-KR" sz="3000" b="1" i="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 </a:t>
            </a:r>
            <a:r>
              <a:rPr lang="en-US" altLang="ko-KR" sz="3000" b="1" i="1" baseline="3000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(St. Matthew 9:13)</a:t>
            </a:r>
            <a:r>
              <a:rPr lang="en-US" altLang="ko-KR" sz="3000" b="1" i="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a:t>
            </a:r>
            <a:r>
              <a:rPr lang="en-US" altLang="ko-KR" sz="30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Times New Roman" pitchFamily="18" charset="0"/>
              </a:rPr>
              <a:t>  Matthew’s apostolic works are know only through the tradition of the church, which says that he remained, for a while, in Palestine preaching to the Jews, and then traveled (according to different traditions) to Ethiopia (Aksum).</a:t>
            </a:r>
            <a:r>
              <a:rPr lang="en-US" altLang="ko-KR" sz="30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Arial" pitchFamily="34" charset="0"/>
              </a:rPr>
              <a:t> </a:t>
            </a:r>
          </a:p>
        </p:txBody>
      </p:sp>
      <p:pic>
        <p:nvPicPr>
          <p:cNvPr id="8" name="Picture 2" descr="Empire of Aksum | Historical Atlas of Northern Africa (circa 100) |  Omniatlas">
            <a:extLst>
              <a:ext uri="{FF2B5EF4-FFF2-40B4-BE49-F238E27FC236}">
                <a16:creationId xmlns:a16="http://schemas.microsoft.com/office/drawing/2014/main" id="{34183A00-A829-4BCD-36CF-9CF8056DC85C}"/>
              </a:ext>
            </a:extLst>
          </p:cNvPr>
          <p:cNvPicPr>
            <a:picLocks noChangeAspect="1" noChangeArrowheads="1"/>
          </p:cNvPicPr>
          <p:nvPr/>
        </p:nvPicPr>
        <p:blipFill>
          <a:blip r:embed="rId2" cstate="print"/>
          <a:srcRect l="8852" b="22339"/>
          <a:stretch>
            <a:fillRect/>
          </a:stretch>
        </p:blipFill>
        <p:spPr bwMode="auto">
          <a:xfrm>
            <a:off x="2377440" y="1971920"/>
            <a:ext cx="6766560" cy="3971680"/>
          </a:xfrm>
          <a:prstGeom prst="rect">
            <a:avLst/>
          </a:prstGeom>
          <a:noFill/>
        </p:spPr>
      </p:pic>
      <p:cxnSp>
        <p:nvCxnSpPr>
          <p:cNvPr id="10" name="Straight Arrow Connector 9">
            <a:extLst>
              <a:ext uri="{FF2B5EF4-FFF2-40B4-BE49-F238E27FC236}">
                <a16:creationId xmlns:a16="http://schemas.microsoft.com/office/drawing/2014/main" id="{FF91DE12-598C-AEF3-A48F-EAED941CB6D5}"/>
              </a:ext>
            </a:extLst>
          </p:cNvPr>
          <p:cNvCxnSpPr/>
          <p:nvPr/>
        </p:nvCxnSpPr>
        <p:spPr>
          <a:xfrm flipV="1">
            <a:off x="2133600" y="5029200"/>
            <a:ext cx="52578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Subtitle 2">
            <a:extLst>
              <a:ext uri="{FF2B5EF4-FFF2-40B4-BE49-F238E27FC236}">
                <a16:creationId xmlns:a16="http://schemas.microsoft.com/office/drawing/2014/main" id="{7B02A8C4-4DD3-CABB-372C-1791D1FE6C77}"/>
              </a:ext>
            </a:extLst>
          </p:cNvPr>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extLst>
      <p:ext uri="{BB962C8B-B14F-4D97-AF65-F5344CB8AC3E}">
        <p14:creationId xmlns:p14="http://schemas.microsoft.com/office/powerpoint/2010/main" val="266435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par>
                                <p:cTn id="8" presetID="35"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anim calcmode="lin" valueType="num">
                                      <p:cBhvr>
                                        <p:cTn id="11" dur="2000" fill="hold"/>
                                        <p:tgtEl>
                                          <p:spTgt spid="10"/>
                                        </p:tgtEl>
                                        <p:attrNameLst>
                                          <p:attrName>style.rotation</p:attrName>
                                        </p:attrNameLst>
                                      </p:cBhvr>
                                      <p:tavLst>
                                        <p:tav tm="0">
                                          <p:val>
                                            <p:fltVal val="720"/>
                                          </p:val>
                                        </p:tav>
                                        <p:tav tm="100000">
                                          <p:val>
                                            <p:fltVal val="0"/>
                                          </p:val>
                                        </p:tav>
                                      </p:tavLst>
                                    </p:anim>
                                    <p:anim calcmode="lin" valueType="num">
                                      <p:cBhvr>
                                        <p:cTn id="12" dur="2000" fill="hold"/>
                                        <p:tgtEl>
                                          <p:spTgt spid="10"/>
                                        </p:tgtEl>
                                        <p:attrNameLst>
                                          <p:attrName>ppt_h</p:attrName>
                                        </p:attrNameLst>
                                      </p:cBhvr>
                                      <p:tavLst>
                                        <p:tav tm="0">
                                          <p:val>
                                            <p:fltVal val="0"/>
                                          </p:val>
                                        </p:tav>
                                        <p:tav tm="100000">
                                          <p:val>
                                            <p:strVal val="#ppt_h"/>
                                          </p:val>
                                        </p:tav>
                                      </p:tavLst>
                                    </p:anim>
                                    <p:anim calcmode="lin" valueType="num">
                                      <p:cBhvr>
                                        <p:cTn id="13" dur="2000" fill="hold"/>
                                        <p:tgtEl>
                                          <p:spTgt spid="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Date</a:t>
            </a:r>
          </a:p>
        </p:txBody>
      </p:sp>
      <p:sp>
        <p:nvSpPr>
          <p:cNvPr id="2051" name="Rectangle 3"/>
          <p:cNvSpPr>
            <a:spLocks noChangeArrowheads="1"/>
          </p:cNvSpPr>
          <p:nvPr/>
        </p:nvSpPr>
        <p:spPr bwMode="auto">
          <a:xfrm rot="10800000" flipH="1" flipV="1">
            <a:off x="228600" y="152400"/>
            <a:ext cx="8839200" cy="57708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The date of the Gospel is derived from these three indicators:</a:t>
            </a:r>
          </a:p>
          <a:p>
            <a:pPr>
              <a:spcAft>
                <a:spcPts val="600"/>
              </a:spcAft>
              <a:buAutoNum type="arabicParenR"/>
            </a:pPr>
            <a:r>
              <a:rPr lang="en-US" sz="240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 Matthew 28:15 “to this day,” indicates that some time had passed between the events of Jesus’ death and resurrection and the writing of the Gospel, dating it after the Lord’s resurrection (33 A.D.).</a:t>
            </a:r>
          </a:p>
          <a:p>
            <a:pPr>
              <a:spcAft>
                <a:spcPts val="600"/>
              </a:spcAft>
            </a:pPr>
            <a:r>
              <a:rPr lang="en-US" sz="240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2) In 24:1-2, Jesus predicts the total destruction of Jerusalem and the Temple, an event which occurred in 70 A.D., which Matthew does not address.</a:t>
            </a:r>
          </a:p>
          <a:p>
            <a:pPr>
              <a:spcBef>
                <a:spcPts val="600"/>
              </a:spcBef>
            </a:pPr>
            <a:r>
              <a:rPr lang="en-US" sz="240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3) The early church has always considered this Gospel to be written from Palestine, probably in Jerusalem, by St. Matthew, circa. 55 to 60 A.D.  The dating, though a historical question, does not affect its apostolic authorship.</a:t>
            </a:r>
            <a:r>
              <a:rPr lang="en-US" altLang="ko-KR" sz="240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Arial" pitchFamily="34" charset="0"/>
              </a:rPr>
              <a:t> </a:t>
            </a: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blinds(horizontal)">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blinds(horizontal)">
                                      <p:cBhvr>
                                        <p:cTn id="12" dur="20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blinds(horizontal)">
                                      <p:cBhvr>
                                        <p:cTn id="17" dur="30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Language</a:t>
            </a:r>
          </a:p>
        </p:txBody>
      </p:sp>
      <p:sp>
        <p:nvSpPr>
          <p:cNvPr id="2051" name="Rectangle 3"/>
          <p:cNvSpPr>
            <a:spLocks noChangeArrowheads="1"/>
          </p:cNvSpPr>
          <p:nvPr/>
        </p:nvSpPr>
        <p:spPr bwMode="auto">
          <a:xfrm rot="10800000" flipH="1" flipV="1">
            <a:off x="152401" y="381000"/>
            <a:ext cx="8839200" cy="503214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6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Eusebius, a church historian writing between 303 and 337, states that St. Matthew wrote the Gospel when he was preparing to leave Palestine and travel abroad:</a:t>
            </a:r>
            <a:r>
              <a:rPr lang="en-US" sz="24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  </a:t>
            </a:r>
          </a:p>
          <a:p>
            <a:r>
              <a:rPr lang="en-US" sz="2200"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	</a:t>
            </a:r>
            <a:r>
              <a:rPr lang="en-US" sz="2300" i="1" dirty="0">
                <a:ln w="11430">
                  <a:solidFill>
                    <a:srgbClr val="FFFF00"/>
                  </a:solidFill>
                </a:ln>
                <a:solidFill>
                  <a:srgbClr val="FFFF00"/>
                </a:solidFill>
                <a:effectLst>
                  <a:outerShdw blurRad="50800" dist="39000" dir="5460000" algn="tl">
                    <a:srgbClr val="000000">
                      <a:alpha val="38000"/>
                    </a:srgbClr>
                  </a:outerShdw>
                </a:effectLst>
                <a:latin typeface="Verdana" pitchFamily="34" charset="0"/>
                <a:ea typeface="Verdana" pitchFamily="34" charset="0"/>
              </a:rPr>
              <a:t>“Nevertheless, of all the disciples of the Lord, only 	Matthew and John have left us written memorials, 	and they, tradition says, were led to write only 	under	pressure of necessity. For Matthew, who had 	at first preached to the Hebrews, when he was 	about to go to other peoples, committed his Gospel 	to writing in his native tongue (Aramaic ), and thus 	compensated those whom he was obliged to leave 	for the loss of his presence.” </a:t>
            </a:r>
            <a:r>
              <a:rPr lang="en-US" sz="2000" i="1" baseline="30000" dirty="0">
                <a:ln w="11430">
                  <a:solidFill>
                    <a:srgbClr val="FFFF00"/>
                  </a:solidFill>
                </a:ln>
                <a:solidFill>
                  <a:srgbClr val="FFFF00"/>
                </a:solidFill>
                <a:effectLst>
                  <a:outerShdw blurRad="50800" dist="39000" dir="5460000" algn="tl">
                    <a:srgbClr val="000000">
                      <a:alpha val="38000"/>
                    </a:srgbClr>
                  </a:outerShdw>
                </a:effectLst>
                <a:latin typeface="Verdana" pitchFamily="34" charset="0"/>
                <a:ea typeface="Verdana" pitchFamily="34" charset="0"/>
              </a:rPr>
              <a:t>[Eusebius, Church History, III.24.6-7]</a:t>
            </a:r>
            <a:endParaRPr lang="en-US" sz="2200" i="1" baseline="30000" dirty="0">
              <a:ln w="11430">
                <a:solidFill>
                  <a:srgbClr val="FFFF00"/>
                </a:solidFill>
              </a:ln>
              <a:solidFill>
                <a:srgbClr val="FFFF00"/>
              </a:solidFill>
              <a:effectLst>
                <a:outerShdw blurRad="50800" dist="39000" dir="5460000" algn="tl">
                  <a:srgbClr val="000000">
                    <a:alpha val="38000"/>
                  </a:srgbClr>
                </a:outerShdw>
              </a:effectLst>
              <a:latin typeface="Verdana" pitchFamily="34" charset="0"/>
              <a:ea typeface="Verdana"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Language</a:t>
            </a:r>
          </a:p>
        </p:txBody>
      </p:sp>
      <p:sp>
        <p:nvSpPr>
          <p:cNvPr id="2051" name="Rectangle 3"/>
          <p:cNvSpPr>
            <a:spLocks noChangeArrowheads="1"/>
          </p:cNvSpPr>
          <p:nvPr/>
        </p:nvSpPr>
        <p:spPr bwMode="auto">
          <a:xfrm rot="10800000" flipH="1" flipV="1">
            <a:off x="76200" y="160377"/>
            <a:ext cx="8839200" cy="56938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Even if it was not written</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in Aramaic, the Gospel</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according to St. Matthew</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does have very Jewish</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flavor, rooted in the life</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and traditions of</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Palestine.  It is with</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confidence, then, that</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we can state that the</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Gospel of St. Matthew</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was composed in</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Jerusalem or the</a:t>
            </a:r>
          </a:p>
          <a:p>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surrounding area.</a:t>
            </a:r>
            <a:r>
              <a:rPr lang="en-US" altLang="ko-KR"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cs typeface="Arial" pitchFamily="34" charset="0"/>
              </a:rPr>
              <a:t> </a:t>
            </a:r>
          </a:p>
        </p:txBody>
      </p:sp>
      <p:pic>
        <p:nvPicPr>
          <p:cNvPr id="17410" name="Picture 2" descr="Aramaic original New Testament theory - Wikipedia"/>
          <p:cNvPicPr>
            <a:picLocks noChangeAspect="1" noChangeArrowheads="1"/>
          </p:cNvPicPr>
          <p:nvPr/>
        </p:nvPicPr>
        <p:blipFill>
          <a:blip r:embed="rId2" cstate="print"/>
          <a:srcRect t="6253" r="15833" b="14155"/>
          <a:stretch>
            <a:fillRect/>
          </a:stretch>
        </p:blipFill>
        <p:spPr bwMode="auto">
          <a:xfrm>
            <a:off x="5212080" y="-4"/>
            <a:ext cx="3931920" cy="5936807"/>
          </a:xfrm>
          <a:prstGeom prst="rect">
            <a:avLst/>
          </a:prstGeom>
          <a:noFill/>
        </p:spPr>
      </p:pic>
      <p:sp>
        <p:nvSpPr>
          <p:cNvPr id="6"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Purpose</a:t>
            </a:r>
          </a:p>
        </p:txBody>
      </p:sp>
      <p:sp>
        <p:nvSpPr>
          <p:cNvPr id="2051" name="Rectangle 3"/>
          <p:cNvSpPr>
            <a:spLocks noChangeArrowheads="1"/>
          </p:cNvSpPr>
          <p:nvPr/>
        </p:nvSpPr>
        <p:spPr bwMode="auto">
          <a:xfrm rot="10800000" flipH="1" flipV="1">
            <a:off x="76200" y="298878"/>
            <a:ext cx="8839200" cy="5416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St Matthew’s purpose in writing this Gospel is, like all of the Evangelists, to set before all the Good News of Jesus </a:t>
            </a:r>
            <a:r>
              <a:rPr lang="en-US" sz="2800" b="1">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Christ who </a:t>
            </a:r>
            <a:r>
              <a:rPr lang="en-US" sz="2800" b="1" dirty="0">
                <a:ln w="11430">
                  <a:solidFill>
                    <a:schemeClr val="tx1"/>
                  </a:solidFill>
                </a:ln>
                <a:effectLst>
                  <a:outerShdw blurRad="50800" dist="39000" dir="5460000" algn="tl">
                    <a:srgbClr val="000000">
                      <a:alpha val="38000"/>
                    </a:srgbClr>
                  </a:outerShdw>
                </a:effectLst>
                <a:latin typeface="Verdana" pitchFamily="34" charset="0"/>
                <a:ea typeface="Verdana" pitchFamily="34" charset="0"/>
              </a:rPr>
              <a:t>came to die, to atone for sin, and save and deliver all mankind.</a:t>
            </a:r>
          </a:p>
          <a:p>
            <a:r>
              <a:rPr lang="en-US" sz="2800" b="1" i="1" dirty="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“And truly Jesus did many other signs in the presence of His disciples, which are not written in this book; but these are written that you may believe that Jesus is the Christ, the Son of God, and that believing you may have life in His name”</a:t>
            </a:r>
            <a:r>
              <a:rPr lang="en-US" sz="2800" b="1" dirty="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 </a:t>
            </a:r>
            <a:r>
              <a:rPr lang="en-US" sz="2800" b="1" baseline="30000" dirty="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a:t>
            </a:r>
            <a:r>
              <a:rPr lang="en-US" sz="2800" b="1" i="1" baseline="30000" dirty="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St. John 20:30-31)</a:t>
            </a:r>
            <a:r>
              <a:rPr lang="en-US" sz="2800" b="1" i="1" dirty="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rPr>
              <a:t>.</a:t>
            </a:r>
            <a:endParaRPr lang="en-US" altLang="ko-KR" sz="2800" b="1" dirty="0">
              <a:ln w="11430">
                <a:solidFill>
                  <a:srgbClr val="FFC000"/>
                </a:solidFill>
              </a:ln>
              <a:solidFill>
                <a:srgbClr val="FFC000"/>
              </a:solidFill>
              <a:effectLst>
                <a:outerShdw blurRad="50800" dist="39000" dir="5460000" algn="tl">
                  <a:srgbClr val="000000">
                    <a:alpha val="38000"/>
                  </a:srgbClr>
                </a:outerShdw>
              </a:effectLst>
              <a:latin typeface="Verdana" pitchFamily="34" charset="0"/>
              <a:ea typeface="Verdana" pitchFamily="34" charset="0"/>
              <a:cs typeface="Arial"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3600" dirty="0">
                <a:ln>
                  <a:solidFill>
                    <a:sysClr val="windowText" lastClr="000000"/>
                  </a:solidFill>
                </a:ln>
                <a:solidFill>
                  <a:sysClr val="windowText" lastClr="000000"/>
                </a:solidFill>
              </a:rPr>
              <a:t>Purpose</a:t>
            </a:r>
          </a:p>
        </p:txBody>
      </p:sp>
      <p:sp>
        <p:nvSpPr>
          <p:cNvPr id="2051" name="Rectangle 3"/>
          <p:cNvSpPr>
            <a:spLocks noChangeArrowheads="1"/>
          </p:cNvSpPr>
          <p:nvPr/>
        </p:nvSpPr>
        <p:spPr bwMode="auto">
          <a:xfrm rot="10800000" flipH="1" flipV="1">
            <a:off x="152400" y="202078"/>
            <a:ext cx="8839200" cy="56938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600" dirty="0">
                <a:effectLst>
                  <a:outerShdw blurRad="38100" dist="38100" dir="2700000" algn="tl">
                    <a:srgbClr val="000000">
                      <a:alpha val="43137"/>
                    </a:srgbClr>
                  </a:outerShdw>
                </a:effectLst>
                <a:latin typeface="Verdana" pitchFamily="34" charset="0"/>
                <a:ea typeface="Verdana" pitchFamily="34" charset="0"/>
              </a:rPr>
              <a:t>There are a few emphases that are unique to St. Matthew; for example, he focuses on Jesus as the prophesied Messiah. There are at least 62 quotations of the OT, more than any other NT book (besides Romans, which has 66).  Also, the genealogy, which we will study next week, serves as an introduction to the Gospel and intends to connect Jesus with the history of the OT, which is nothing more than the history of the promise of the Gospel.  This strong connection to the OT fits well with the ancient understanding of the context of the writing (cf. the previous Eusebius quotation), that St. Matthew was writing for the churches in Jerusalem and Palestine.</a:t>
            </a:r>
            <a:endParaRPr lang="en-US" altLang="ko-KR" sz="2600" b="1" dirty="0">
              <a:ln w="11430">
                <a:solidFill>
                  <a:schemeClr val="tx1"/>
                </a:solidFill>
              </a:ln>
              <a:effectLst>
                <a:outerShdw blurRad="38100" dist="38100" dir="2700000" algn="tl">
                  <a:srgbClr val="000000">
                    <a:alpha val="43137"/>
                  </a:srgbClr>
                </a:outerShdw>
              </a:effectLst>
              <a:latin typeface="Verdana" pitchFamily="34" charset="0"/>
              <a:ea typeface="Verdana" pitchFamily="34" charset="0"/>
              <a:cs typeface="Arial" pitchFamily="34" charset="0"/>
            </a:endParaRPr>
          </a:p>
        </p:txBody>
      </p:sp>
      <p:sp>
        <p:nvSpPr>
          <p:cNvPr id="5" name="Subtitle 2"/>
          <p:cNvSpPr txBox="1">
            <a:spLocks/>
          </p:cNvSpPr>
          <p:nvPr/>
        </p:nvSpPr>
        <p:spPr>
          <a:xfrm>
            <a:off x="0" y="6019800"/>
            <a:ext cx="2209800" cy="68580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ts val="700"/>
              </a:spcBef>
              <a:buClr>
                <a:schemeClr val="accent2"/>
              </a:buClr>
              <a:buSzPct val="60000"/>
              <a:defRPr/>
            </a:pPr>
            <a:r>
              <a:rPr lang="en-US" sz="3200" b="1" dirty="0">
                <a:ln w="11430"/>
                <a:solidFill>
                  <a:srgbClr val="00B0F0"/>
                </a:solidFill>
                <a:effectLst>
                  <a:outerShdw blurRad="50800" dist="39000" dir="5460000" algn="tl">
                    <a:srgbClr val="000000">
                      <a:alpha val="38000"/>
                    </a:srgbClr>
                  </a:outerShdw>
                </a:effectLst>
              </a:rPr>
              <a:t>St. Matthew</a:t>
            </a:r>
            <a:endParaRPr kumimoji="0" lang="en-US" sz="3200" b="1" i="0" u="none" strike="noStrike" kern="1200" normalizeH="0" baseline="0" noProof="0" dirty="0">
              <a:ln w="11430">
                <a:solidFill>
                  <a:srgbClr val="92D050"/>
                </a:solidFill>
              </a:ln>
              <a:solidFill>
                <a:srgbClr val="92D050"/>
              </a:solidFill>
              <a:effectLst>
                <a:outerShdw blurRad="50800" dist="39000" dir="5460000" algn="tl">
                  <a:srgbClr val="000000">
                    <a:alpha val="38000"/>
                  </a:srgbClr>
                </a:outerShdw>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1248</TotalTime>
  <Words>1409</Words>
  <Application>Microsoft Office PowerPoint</Application>
  <PresentationFormat>On-screen Show (4:3)</PresentationFormat>
  <Paragraphs>76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Times New Roman</vt:lpstr>
      <vt:lpstr>Tw Cen MT</vt:lpstr>
      <vt:lpstr>Verdana</vt:lpstr>
      <vt:lpstr>Wingdings</vt:lpstr>
      <vt:lpstr>Wingdings 2</vt:lpstr>
      <vt:lpstr>Median</vt:lpstr>
      <vt:lpstr>The Gospel According to St. Matthew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Gospel According to St. Matthew</dc:title>
  <dc:creator>Jeff</dc:creator>
  <cp:lastModifiedBy>Nina Kuberski</cp:lastModifiedBy>
  <cp:revision>19</cp:revision>
  <dcterms:created xsi:type="dcterms:W3CDTF">2006-08-16T00:00:00Z</dcterms:created>
  <dcterms:modified xsi:type="dcterms:W3CDTF">2024-12-31T02:04:53Z</dcterms:modified>
</cp:coreProperties>
</file>