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385" r:id="rId2"/>
    <p:sldId id="362" r:id="rId3"/>
    <p:sldId id="363"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296"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AEAEAE"/>
    <a:srgbClr val="996633"/>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07" autoAdjust="0"/>
  </p:normalViewPr>
  <p:slideViewPr>
    <p:cSldViewPr>
      <p:cViewPr>
        <p:scale>
          <a:sx n="100" d="100"/>
          <a:sy n="100"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03/09/25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03/09/25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03/09/25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03/09/25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03/09/25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03/09/25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03/09/25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03/09/25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03/09/25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03/09/25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More Miracles (and a Call) in Capernaum </a:t>
            </a:r>
          </a:p>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9</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1026" name="Picture 2" descr="Today (Sept 21) is the feast of St. Matthew, Apostle, evangelist to the  Jews (and all for millenia following), and prime example of how Jesus calls  even the worst and most despised."/>
          <p:cNvPicPr>
            <a:picLocks noChangeAspect="1" noChangeArrowheads="1"/>
          </p:cNvPicPr>
          <p:nvPr/>
        </p:nvPicPr>
        <p:blipFill>
          <a:blip r:embed="rId2" cstate="print"/>
          <a:srcRect/>
          <a:stretch>
            <a:fillRect/>
          </a:stretch>
        </p:blipFill>
        <p:spPr bwMode="auto">
          <a:xfrm>
            <a:off x="0" y="2895600"/>
            <a:ext cx="3657600" cy="3045143"/>
          </a:xfrm>
          <a:prstGeom prst="rect">
            <a:avLst/>
          </a:prstGeom>
          <a:noFill/>
        </p:spPr>
      </p:pic>
      <p:pic>
        <p:nvPicPr>
          <p:cNvPr id="1030" name="Picture 6" descr="A Revolutionary Approach to the Bible: Jairus' Daughter and The  Enlightenment | Catholic Lane"/>
          <p:cNvPicPr>
            <a:picLocks noChangeAspect="1" noChangeArrowheads="1"/>
          </p:cNvPicPr>
          <p:nvPr/>
        </p:nvPicPr>
        <p:blipFill>
          <a:blip r:embed="rId3" cstate="print"/>
          <a:srcRect/>
          <a:stretch>
            <a:fillRect/>
          </a:stretch>
        </p:blipFill>
        <p:spPr bwMode="auto">
          <a:xfrm>
            <a:off x="3581400" y="2895600"/>
            <a:ext cx="5562600" cy="3020610"/>
          </a:xfrm>
          <a:prstGeom prst="rect">
            <a:avLst/>
          </a:prstGeom>
          <a:noFill/>
        </p:spPr>
      </p:pic>
      <p:pic>
        <p:nvPicPr>
          <p:cNvPr id="1032" name="Picture 8" descr="Matthew 9:18-26 | Daily Bible Readings"/>
          <p:cNvPicPr>
            <a:picLocks noChangeAspect="1" noChangeArrowheads="1"/>
          </p:cNvPicPr>
          <p:nvPr/>
        </p:nvPicPr>
        <p:blipFill>
          <a:blip r:embed="rId4" cstate="print"/>
          <a:srcRect/>
          <a:stretch>
            <a:fillRect/>
          </a:stretch>
        </p:blipFill>
        <p:spPr bwMode="auto">
          <a:xfrm>
            <a:off x="2590799" y="0"/>
            <a:ext cx="6553201" cy="2867025"/>
          </a:xfrm>
          <a:prstGeom prst="rect">
            <a:avLst/>
          </a:prstGeom>
          <a:noFill/>
        </p:spPr>
      </p:pic>
      <p:pic>
        <p:nvPicPr>
          <p:cNvPr id="1028" name="Picture 4" descr="Mark 2:1-12 - A Lesson About Healing - Grace Communion International"/>
          <p:cNvPicPr>
            <a:picLocks noChangeAspect="1" noChangeArrowheads="1"/>
          </p:cNvPicPr>
          <p:nvPr/>
        </p:nvPicPr>
        <p:blipFill>
          <a:blip r:embed="rId5" cstate="print"/>
          <a:srcRect/>
          <a:stretch>
            <a:fillRect/>
          </a:stretch>
        </p:blipFill>
        <p:spPr bwMode="auto">
          <a:xfrm>
            <a:off x="0" y="0"/>
            <a:ext cx="2819400" cy="2895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Call of St. Matthew</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9:9-13</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21932"/>
            <a:ext cx="8991600" cy="541686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rgbClr val="FFFF00"/>
                  </a:solidFill>
                </a:ln>
                <a:solidFill>
                  <a:srgbClr val="FFFF00"/>
                </a:solidFill>
                <a:effectLst>
                  <a:outerShdw blurRad="80000" dist="40000" dir="5040000" algn="tl">
                    <a:srgbClr val="000000">
                      <a:alpha val="30000"/>
                    </a:srgbClr>
                  </a:outerShdw>
                </a:effectLst>
              </a:rPr>
              <a:t>Jesus is not saying that the Pharisees are well and righteous, in fact the very opposite.  If they were righteous they, too, would seek to save the lost and rescue those who need help.  Their guilt is three-fold:  1) they arrogantly think too high of themselves; 2)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their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pride stands in the way of acting mercifully, and 3) their lack of mercy causes them to see Jesus’ compassion as sin.</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rPr>
              <a:t>Jesus is the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Good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Physician,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even for the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Pharisees,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and gives them a bit of medicine from the Prophet Hosea:  </a:t>
            </a:r>
            <a:r>
              <a:rPr lang="en-US" sz="2800" b="1" i="1" dirty="0" smtClean="0">
                <a:ln w="11430">
                  <a:solidFill>
                    <a:schemeClr val="tx1"/>
                  </a:solidFill>
                </a:ln>
                <a:effectLst>
                  <a:outerShdw blurRad="80000" dist="40000" dir="5040000" algn="tl">
                    <a:srgbClr val="000000">
                      <a:alpha val="30000"/>
                    </a:srgbClr>
                  </a:outerShdw>
                </a:effectLst>
              </a:rPr>
              <a:t>“Go and learn what this means, ‘I desire mercy and not sacrifice’” (Hosea 6:6).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Jesus will quote this text again in Matthew 12:7.</a:t>
            </a:r>
            <a:endParaRPr lang="en-US" sz="2800" b="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Call of St. Matthew</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9:9-13</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0"/>
            <a:ext cx="8991600" cy="607858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rPr>
              <a:t>We, too, ought to learn what this means.  The Lord’s desire is for mercy, not sacrifice.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means that we serve the Lord and please Him by being merciful.  This is a description of the Law, that we love our neighbor as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our self!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Why, then, did the Lord institute sacrifices?  If they are not His desire and are not for His benefit, who benefits from them?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Lord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gave the sacrifices to us, as a preaching of the Gospel.  The sacrifices are not our service to God, but His service to us.  Every time a bull or goat or lamb’s blood was spilt on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Altar in the Tabernacle or Temple,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people were to know and believe that this blood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would not be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theirs, but that the Lord would provide a substitute for them by sending His Son to die in their place.  The sacrifices are not for God’s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benefit;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but for ours.</a:t>
            </a:r>
          </a:p>
          <a:p>
            <a:pPr>
              <a:spcAft>
                <a:spcPts val="1200"/>
              </a:spcAft>
            </a:pPr>
            <a:r>
              <a:rPr lang="en-US" sz="2400" b="1" i="1" dirty="0" smtClean="0">
                <a:ln w="11430">
                  <a:solidFill>
                    <a:srgbClr val="FFFF00"/>
                  </a:solidFill>
                </a:ln>
                <a:solidFill>
                  <a:srgbClr val="FFFF00"/>
                </a:solidFill>
                <a:effectLst>
                  <a:outerShdw blurRad="80000" dist="40000" dir="5040000" algn="tl">
                    <a:srgbClr val="000000">
                      <a:alpha val="30000"/>
                    </a:srgbClr>
                  </a:outerShdw>
                </a:effectLst>
              </a:rPr>
              <a:t>The Pharisees had turned this on its head and sought to please God by </a:t>
            </a:r>
            <a:r>
              <a:rPr lang="en-US" sz="2400" b="1" i="1" dirty="0" smtClean="0">
                <a:ln w="11430">
                  <a:solidFill>
                    <a:srgbClr val="FFFF00"/>
                  </a:solidFill>
                </a:ln>
                <a:solidFill>
                  <a:srgbClr val="FFFF00"/>
                </a:solidFill>
                <a:effectLst>
                  <a:outerShdw blurRad="80000" dist="40000" dir="5040000" algn="tl">
                    <a:srgbClr val="000000">
                      <a:alpha val="30000"/>
                    </a:srgbClr>
                  </a:outerShdw>
                </a:effectLst>
              </a:rPr>
              <a:t>their works of sacrifice!  If </a:t>
            </a:r>
            <a:r>
              <a:rPr lang="en-US" sz="2400" b="1" i="1" dirty="0" smtClean="0">
                <a:ln w="11430">
                  <a:solidFill>
                    <a:srgbClr val="FFFF00"/>
                  </a:solidFill>
                </a:ln>
                <a:solidFill>
                  <a:srgbClr val="FFFF00"/>
                </a:solidFill>
                <a:effectLst>
                  <a:outerShdw blurRad="80000" dist="40000" dir="5040000" algn="tl">
                    <a:srgbClr val="000000">
                      <a:alpha val="30000"/>
                    </a:srgbClr>
                  </a:outerShdw>
                </a:effectLst>
              </a:rPr>
              <a:t>you want to serve God, says Jesus, act mercifully toward your neighbor, just as I have act for you, even by dying for your salvation.</a:t>
            </a:r>
            <a:endParaRPr lang="en-US" sz="2400" b="1" i="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Question of Fasting</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9:14-17</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52948"/>
            <a:ext cx="8991600" cy="526297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800" b="1" dirty="0" smtClean="0">
                <a:ln w="11430">
                  <a:solidFill>
                    <a:srgbClr val="FFFF00"/>
                  </a:solidFill>
                </a:ln>
                <a:solidFill>
                  <a:srgbClr val="FFFF00"/>
                </a:solidFill>
                <a:effectLst>
                  <a:outerShdw blurRad="80000" dist="40000" dir="5040000" algn="tl">
                    <a:srgbClr val="000000">
                      <a:alpha val="30000"/>
                    </a:srgbClr>
                  </a:outerShdw>
                </a:effectLst>
              </a:rPr>
              <a:t>Seeing Jesus feasting aroused some questions of John’s disciples (John the Baptist is currently in prison).  They, apparently, were observing a fast, and wondered at the feasting of Jesus and His disciples.  This question is not to be understood as malicious and plotting as the questions of the Pharisees.  Jesus answers them by explaining the joy of His ministry.  Jesus was not opposed to fasting, as we have already heard in His teaching </a:t>
            </a:r>
            <a:r>
              <a:rPr lang="en-US" sz="2800" b="1" i="1" dirty="0" smtClean="0">
                <a:ln w="11430">
                  <a:solidFill>
                    <a:schemeClr val="tx1"/>
                  </a:solidFill>
                </a:ln>
                <a:effectLst>
                  <a:outerShdw blurRad="80000" dist="40000" dir="5040000" algn="tl">
                    <a:srgbClr val="000000">
                      <a:alpha val="30000"/>
                    </a:srgbClr>
                  </a:outerShdw>
                </a:effectLst>
              </a:rPr>
              <a:t>[Matthew 6:16ff, “When you fast...”].</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Fasting is fitting for times of mourning and sadness, but with Jesus there is great joy. </a:t>
            </a:r>
            <a:r>
              <a:rPr lang="en-US" sz="2800" b="1" i="1" dirty="0" smtClean="0">
                <a:ln w="11430">
                  <a:solidFill>
                    <a:schemeClr val="tx1"/>
                  </a:solidFill>
                </a:ln>
                <a:effectLst>
                  <a:outerShdw blurRad="80000" dist="40000" dir="5040000" algn="tl">
                    <a:srgbClr val="000000">
                      <a:alpha val="30000"/>
                    </a:srgbClr>
                  </a:outerShdw>
                </a:effectLst>
              </a:rPr>
              <a:t>“In your presence is fullness of joy; at Your right hand are pleasures forevermore” [Ps. 16:11].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Question of Fasting</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9:14-17</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28600"/>
            <a:ext cx="8991600" cy="541686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rgbClr val="FFFF00"/>
                  </a:solidFill>
                </a:ln>
                <a:solidFill>
                  <a:srgbClr val="FFFF00"/>
                </a:solidFill>
                <a:effectLst>
                  <a:outerShdw blurRad="80000" dist="40000" dir="5040000" algn="tl">
                    <a:srgbClr val="000000">
                      <a:alpha val="30000"/>
                    </a:srgbClr>
                  </a:outerShdw>
                </a:effectLst>
              </a:rPr>
              <a:t>Jesus then speaks the parable of the old and new garments and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the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old and new wine skins.</a:t>
            </a:r>
          </a:p>
          <a:p>
            <a:r>
              <a:rPr lang="en-US" sz="2800" b="1" i="1" dirty="0" smtClean="0">
                <a:ln w="11430">
                  <a:solidFill>
                    <a:schemeClr val="tx1"/>
                  </a:solidFill>
                </a:ln>
                <a:effectLst>
                  <a:outerShdw blurRad="80000" dist="40000" dir="5040000" algn="tl">
                    <a:srgbClr val="000000">
                      <a:alpha val="30000"/>
                    </a:srgbClr>
                  </a:outerShdw>
                </a:effectLst>
              </a:rPr>
              <a:t>“The old robe is the Judaism of that period, namely, what the scribes and the Pharisees had made of it with their doctrine and their practice, all the old formalism, outward observance, and false righteousness </a:t>
            </a:r>
            <a:r>
              <a:rPr lang="en-US" sz="2400" b="1" i="1" dirty="0" smtClean="0">
                <a:ln w="11430">
                  <a:solidFill>
                    <a:schemeClr val="tx1"/>
                  </a:solidFill>
                </a:ln>
                <a:effectLst>
                  <a:outerShdw blurRad="80000" dist="40000" dir="5040000" algn="tl">
                    <a:srgbClr val="000000">
                      <a:alpha val="30000"/>
                    </a:srgbClr>
                  </a:outerShdw>
                </a:effectLst>
              </a:rPr>
              <a:t>[5:20]</a:t>
            </a:r>
            <a:r>
              <a:rPr lang="en-US" sz="2800" b="1" i="1" dirty="0" smtClean="0">
                <a:ln w="11430">
                  <a:solidFill>
                    <a:schemeClr val="tx1"/>
                  </a:solidFill>
                </a:ln>
                <a:effectLst>
                  <a:outerShdw blurRad="80000" dist="40000" dir="5040000" algn="tl">
                    <a:srgbClr val="000000">
                      <a:alpha val="30000"/>
                    </a:srgbClr>
                  </a:outerShdw>
                </a:effectLst>
              </a:rPr>
              <a:t>.  It was useless to try to patch this with a bit of the teaching or the doctrine of Jesus.  The new would only tear the old more than ever.  The doctrine of grace and faith and the life that springs from it cannot possibly be combined, even in small part, with Pharisaic Judaism either in its ancient or its modern forms.  Discard the old, rotten robe, take in its place the robe of Christ’s righteousness” </a:t>
            </a:r>
            <a:r>
              <a:rPr lang="en-US" sz="2400" b="1" i="1" dirty="0" smtClean="0">
                <a:ln w="11430">
                  <a:solidFill>
                    <a:schemeClr val="tx1"/>
                  </a:solidFill>
                </a:ln>
                <a:effectLst>
                  <a:outerShdw blurRad="80000" dist="40000" dir="5040000" algn="tl">
                    <a:srgbClr val="000000">
                      <a:alpha val="30000"/>
                    </a:srgbClr>
                  </a:outerShdw>
                </a:effectLst>
              </a:rPr>
              <a:t>[</a:t>
            </a:r>
            <a:r>
              <a:rPr lang="en-US" sz="2400" b="1" i="1" dirty="0" err="1" smtClean="0">
                <a:ln w="11430">
                  <a:solidFill>
                    <a:schemeClr val="tx1"/>
                  </a:solidFill>
                </a:ln>
                <a:effectLst>
                  <a:outerShdw blurRad="80000" dist="40000" dir="5040000" algn="tl">
                    <a:srgbClr val="000000">
                      <a:alpha val="30000"/>
                    </a:srgbClr>
                  </a:outerShdw>
                </a:effectLst>
              </a:rPr>
              <a:t>Lenski</a:t>
            </a:r>
            <a:r>
              <a:rPr lang="en-US" sz="2400" b="1" i="1" dirty="0" smtClean="0">
                <a:ln w="11430">
                  <a:solidFill>
                    <a:schemeClr val="tx1"/>
                  </a:solidFill>
                </a:ln>
                <a:effectLst>
                  <a:outerShdw blurRad="80000" dist="40000" dir="5040000" algn="tl">
                    <a:srgbClr val="000000">
                      <a:alpha val="30000"/>
                    </a:srgbClr>
                  </a:outerShdw>
                </a:effectLst>
              </a:rPr>
              <a:t>, 369-370]</a:t>
            </a:r>
            <a:r>
              <a:rPr lang="en-US" sz="2800" b="1" dirty="0" smtClean="0">
                <a:ln w="11430">
                  <a:solidFill>
                    <a:schemeClr val="tx1"/>
                  </a:solidFill>
                </a:ln>
                <a:effectLst>
                  <a:outerShdw blurRad="80000" dist="40000" dir="5040000" algn="tl">
                    <a:srgbClr val="000000">
                      <a:alpha val="30000"/>
                    </a:srgbClr>
                  </a:outerShdw>
                </a:effectLst>
              </a:rPr>
              <a:t>.</a:t>
            </a:r>
            <a:endParaRPr lang="en-US" sz="2800" b="1" dirty="0">
              <a:ln w="11430">
                <a:solidFill>
                  <a:schemeClr val="tx1"/>
                </a:solidFill>
              </a:ln>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67735"/>
            <a:ext cx="67818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 Woman Healed and A Girl Restored to Life</a:t>
            </a:r>
            <a:endParaRPr lang="en-US" sz="2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9:18-26</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91600" cy="567847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This text is the traditional Gospel text for the twenty-Fourth Sunday after Trinity in the Lutheran Missal and the One-Year Series.  It contains two unique miracles which are intertwined.  Jesus is called to the house of a ruler of the synagogue who came to Jesus and worshiped Him, asking that He would come and restore his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dying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daughter.  Again, Mark and Luke give a fuller narrative </a:t>
            </a:r>
            <a:r>
              <a:rPr lang="en-US" sz="2000" b="1" baseline="30000" dirty="0" smtClean="0">
                <a:ln w="11430">
                  <a:solidFill>
                    <a:schemeClr val="tx1"/>
                  </a:solidFill>
                </a:ln>
                <a:effectLst>
                  <a:outerShdw blurRad="80000" dist="40000" dir="5040000" algn="tl">
                    <a:srgbClr val="000000">
                      <a:alpha val="30000"/>
                    </a:srgbClr>
                  </a:outerShdw>
                </a:effectLst>
              </a:rPr>
              <a:t>[</a:t>
            </a:r>
            <a:r>
              <a:rPr lang="en-US" sz="2000" b="1" i="1" baseline="30000" dirty="0" smtClean="0">
                <a:ln w="11430">
                  <a:solidFill>
                    <a:schemeClr val="tx1"/>
                  </a:solidFill>
                </a:ln>
                <a:effectLst>
                  <a:outerShdw blurRad="80000" dist="40000" dir="5040000" algn="tl">
                    <a:srgbClr val="000000">
                      <a:alpha val="30000"/>
                    </a:srgbClr>
                  </a:outerShdw>
                </a:effectLst>
              </a:rPr>
              <a:t>Mark 5:21f., Luke 8:40</a:t>
            </a:r>
            <a:r>
              <a:rPr lang="en-US" sz="2000" b="1" baseline="30000" dirty="0" smtClean="0">
                <a:ln w="11430">
                  <a:solidFill>
                    <a:schemeClr val="tx1"/>
                  </a:solidFill>
                </a:ln>
                <a:effectLst>
                  <a:outerShdw blurRad="80000" dist="40000" dir="5040000" algn="tl">
                    <a:srgbClr val="000000">
                      <a:alpha val="30000"/>
                    </a:srgbClr>
                  </a:outerShdw>
                </a:effectLst>
              </a:rPr>
              <a:t>]</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Thanks to Mark &amp; Luke, we know this man's name is Jarius and that when he left home his daughter was still alive; yet, on the cusp of death.  As Jesus travels to his home He is “touched” by a woman who had a flow of blood for 12 years.  Again, we learn more from Mark and Luke:  Jesus was surrounded by the crowds, but when this lady touched the hem of His garment Jesus stopped, for the power had gone out of Him. </a:t>
            </a:r>
            <a:r>
              <a:rPr lang="en-US" sz="2200" b="1" i="1" dirty="0" smtClean="0">
                <a:ln w="11430">
                  <a:solidFill>
                    <a:schemeClr val="tx1"/>
                  </a:solidFill>
                </a:ln>
                <a:effectLst>
                  <a:outerShdw blurRad="80000" dist="40000" dir="5040000" algn="tl">
                    <a:srgbClr val="000000">
                      <a:alpha val="30000"/>
                    </a:srgbClr>
                  </a:outerShdw>
                </a:effectLst>
              </a:rPr>
              <a:t>“Like all true Jews, Jesus wore the </a:t>
            </a:r>
            <a:r>
              <a:rPr lang="en-US" sz="2200" b="1" i="1" u="sng" dirty="0" err="1" smtClean="0">
                <a:ln w="11430">
                  <a:solidFill>
                    <a:schemeClr val="tx1"/>
                  </a:solidFill>
                </a:ln>
                <a:effectLst>
                  <a:outerShdw blurRad="80000" dist="40000" dir="5040000" algn="tl">
                    <a:srgbClr val="000000">
                      <a:alpha val="30000"/>
                    </a:srgbClr>
                  </a:outerShdw>
                </a:effectLst>
              </a:rPr>
              <a:t>shemla</a:t>
            </a:r>
            <a:r>
              <a:rPr lang="en-US" sz="2200" b="1" i="1" dirty="0" smtClean="0">
                <a:ln w="11430">
                  <a:solidFill>
                    <a:schemeClr val="tx1"/>
                  </a:solidFill>
                </a:ln>
                <a:effectLst>
                  <a:outerShdw blurRad="80000" dist="40000" dir="5040000" algn="tl">
                    <a:srgbClr val="000000">
                      <a:alpha val="30000"/>
                    </a:srgbClr>
                  </a:outerShdw>
                </a:effectLst>
              </a:rPr>
              <a:t>, a square cloth that was used as an outer robe and had tassels and the four corners according to the requirement laid down in Deuteronomy 22:12.”</a:t>
            </a:r>
            <a:r>
              <a:rPr lang="en-US" sz="2400" b="1" i="1" dirty="0" smtClean="0">
                <a:ln w="11430">
                  <a:solidFill>
                    <a:schemeClr val="tx1"/>
                  </a:solidFill>
                </a:ln>
                <a:effectLst>
                  <a:outerShdw blurRad="80000" dist="40000" dir="5040000" algn="tl">
                    <a:srgbClr val="000000">
                      <a:alpha val="30000"/>
                    </a:srgbClr>
                  </a:outerShdw>
                </a:effectLst>
              </a:rPr>
              <a:t> </a:t>
            </a:r>
            <a:r>
              <a:rPr lang="en-US" sz="2400" b="1" i="1" baseline="30000" dirty="0" smtClean="0">
                <a:ln w="11430">
                  <a:solidFill>
                    <a:schemeClr val="tx1"/>
                  </a:solidFill>
                </a:ln>
                <a:effectLst>
                  <a:outerShdw blurRad="80000" dist="40000" dir="5040000" algn="tl">
                    <a:srgbClr val="000000">
                      <a:alpha val="30000"/>
                    </a:srgbClr>
                  </a:outerShdw>
                </a:effectLst>
              </a:rPr>
              <a:t>[</a:t>
            </a:r>
            <a:r>
              <a:rPr lang="en-US" sz="2400" b="1" i="1" baseline="30000" dirty="0" err="1" smtClean="0">
                <a:ln w="11430">
                  <a:solidFill>
                    <a:schemeClr val="tx1"/>
                  </a:solidFill>
                </a:ln>
                <a:effectLst>
                  <a:outerShdw blurRad="80000" dist="40000" dir="5040000" algn="tl">
                    <a:srgbClr val="000000">
                      <a:alpha val="30000"/>
                    </a:srgbClr>
                  </a:outerShdw>
                </a:effectLst>
              </a:rPr>
              <a:t>Lenski</a:t>
            </a:r>
            <a:r>
              <a:rPr lang="en-US" sz="2400" b="1" i="1" baseline="30000" dirty="0" smtClean="0">
                <a:ln w="11430">
                  <a:solidFill>
                    <a:schemeClr val="tx1"/>
                  </a:solidFill>
                </a:ln>
                <a:effectLst>
                  <a:outerShdw blurRad="80000" dist="40000" dir="5040000" algn="tl">
                    <a:srgbClr val="000000">
                      <a:alpha val="30000"/>
                    </a:srgbClr>
                  </a:outerShdw>
                </a:effectLst>
              </a:rPr>
              <a:t>, 373]</a:t>
            </a:r>
            <a:endParaRPr lang="en-US" sz="2400" b="1" i="1" baseline="30000" dirty="0">
              <a:ln w="11430">
                <a:solidFill>
                  <a:schemeClr val="tx1"/>
                </a:solidFill>
              </a:ln>
              <a:effectLst>
                <a:outerShdw blurRad="80000" dist="40000" dir="5040000" algn="tl">
                  <a:srgbClr val="000000">
                    <a:alpha val="30000"/>
                  </a:srgbClr>
                </a:outerShdw>
              </a:effectLst>
            </a:endParaRPr>
          </a:p>
        </p:txBody>
      </p:sp>
      <p:pic>
        <p:nvPicPr>
          <p:cNvPr id="4100" name="Picture 4" descr="Talitnia Traditional Pure Wool Tallit - Black with Gold Stripes - 1"/>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770" decel="100000"/>
                                        <p:tgtEl>
                                          <p:spTgt spid="4100"/>
                                        </p:tgtEl>
                                      </p:cBhvr>
                                    </p:animEffect>
                                    <p:animScale>
                                      <p:cBhvr>
                                        <p:cTn id="13" dur="770" decel="100000"/>
                                        <p:tgtEl>
                                          <p:spTgt spid="4100"/>
                                        </p:tgtEl>
                                      </p:cBhvr>
                                      <p:from x="10000" y="10000"/>
                                      <p:to x="200000" y="450000"/>
                                    </p:animScale>
                                    <p:animScale>
                                      <p:cBhvr>
                                        <p:cTn id="14" dur="1230" accel="100000" fill="hold">
                                          <p:stCondLst>
                                            <p:cond delay="770"/>
                                          </p:stCondLst>
                                        </p:cTn>
                                        <p:tgtEl>
                                          <p:spTgt spid="4100"/>
                                        </p:tgtEl>
                                      </p:cBhvr>
                                      <p:from x="200000" y="450000"/>
                                      <p:to x="100000" y="100000"/>
                                    </p:animScale>
                                    <p:set>
                                      <p:cBhvr>
                                        <p:cTn id="15" dur="770" fill="hold"/>
                                        <p:tgtEl>
                                          <p:spTgt spid="4100"/>
                                        </p:tgtEl>
                                        <p:attrNameLst>
                                          <p:attrName>ppt_x</p:attrName>
                                        </p:attrNameLst>
                                      </p:cBhvr>
                                      <p:to>
                                        <p:strVal val="(0.5)"/>
                                      </p:to>
                                    </p:set>
                                    <p:anim from="(0.5)" to="(#ppt_x)" calcmode="lin" valueType="num">
                                      <p:cBhvr>
                                        <p:cTn id="16" dur="1230" accel="100000" fill="hold">
                                          <p:stCondLst>
                                            <p:cond delay="770"/>
                                          </p:stCondLst>
                                        </p:cTn>
                                        <p:tgtEl>
                                          <p:spTgt spid="4100"/>
                                        </p:tgtEl>
                                        <p:attrNameLst>
                                          <p:attrName>ppt_x</p:attrName>
                                        </p:attrNameLst>
                                      </p:cBhvr>
                                    </p:anim>
                                    <p:set>
                                      <p:cBhvr>
                                        <p:cTn id="17" dur="770" fill="hold"/>
                                        <p:tgtEl>
                                          <p:spTgt spid="4100"/>
                                        </p:tgtEl>
                                        <p:attrNameLst>
                                          <p:attrName>ppt_y</p:attrName>
                                        </p:attrNameLst>
                                      </p:cBhvr>
                                      <p:to>
                                        <p:strVal val="(#ppt_y+0.4)"/>
                                      </p:to>
                                    </p:set>
                                    <p:anim from="(#ppt_y+0.4)" to="(#ppt_y)" calcmode="lin" valueType="num">
                                      <p:cBhvr>
                                        <p:cTn id="18" dur="1230" accel="100000" fill="hold">
                                          <p:stCondLst>
                                            <p:cond delay="770"/>
                                          </p:stCondLst>
                                        </p:cTn>
                                        <p:tgtEl>
                                          <p:spTgt spid="41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67735"/>
            <a:ext cx="67818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 Woman Healed and A Girl Restored to Life</a:t>
            </a:r>
            <a:endParaRPr lang="en-US" sz="2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9:18-26</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91600" cy="592469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200" b="1" dirty="0" smtClean="0">
                <a:ln w="11430">
                  <a:solidFill>
                    <a:srgbClr val="FFFF00"/>
                  </a:solidFill>
                </a:ln>
                <a:solidFill>
                  <a:srgbClr val="FFFF00"/>
                </a:solidFill>
                <a:effectLst>
                  <a:outerShdw blurRad="50800" dist="39000" dir="5460000" algn="tl">
                    <a:srgbClr val="000000">
                      <a:alpha val="38000"/>
                    </a:srgbClr>
                  </a:outerShdw>
                </a:effectLst>
              </a:rPr>
              <a:t>He looked around, asking who touched Him (to the amazement of His disciples who are quick to note that </a:t>
            </a:r>
            <a:r>
              <a:rPr lang="en-US" sz="2200" b="1" i="1" dirty="0" smtClean="0">
                <a:ln w="11430">
                  <a:solidFill>
                    <a:srgbClr val="FFFF00"/>
                  </a:solidFill>
                </a:ln>
                <a:solidFill>
                  <a:srgbClr val="FFFF00"/>
                </a:solidFill>
                <a:effectLst>
                  <a:outerShdw blurRad="50800" dist="39000" dir="5460000" algn="tl">
                    <a:srgbClr val="000000">
                      <a:alpha val="38000"/>
                    </a:srgbClr>
                  </a:outerShdw>
                </a:effectLst>
              </a:rPr>
              <a:t>everyone </a:t>
            </a:r>
            <a:r>
              <a:rPr lang="en-US" sz="2200" b="1" dirty="0" smtClean="0">
                <a:ln w="11430">
                  <a:solidFill>
                    <a:srgbClr val="FFFF00"/>
                  </a:solidFill>
                </a:ln>
                <a:solidFill>
                  <a:srgbClr val="FFFF00"/>
                </a:solidFill>
                <a:effectLst>
                  <a:outerShdw blurRad="50800" dist="39000" dir="5460000" algn="tl">
                    <a:srgbClr val="000000">
                      <a:alpha val="38000"/>
                    </a:srgbClr>
                  </a:outerShdw>
                </a:effectLst>
              </a:rPr>
              <a:t>is touching Jesus, He’s in the middle of a crowd).  When He finds the lady He commends her faith. </a:t>
            </a:r>
            <a:r>
              <a:rPr lang="en-US" sz="2000" b="1" i="1" dirty="0" smtClean="0">
                <a:ln w="11430">
                  <a:solidFill>
                    <a:schemeClr val="tx1"/>
                  </a:solidFill>
                </a:ln>
                <a:effectLst>
                  <a:outerShdw blurRad="50800" dist="39000" dir="5460000" algn="tl">
                    <a:srgbClr val="000000">
                      <a:alpha val="38000"/>
                    </a:srgbClr>
                  </a:outerShdw>
                </a:effectLst>
              </a:rPr>
              <a:t>“Be of good cheer, daughter; your faith has made you well” </a:t>
            </a:r>
            <a:r>
              <a:rPr lang="en-US" sz="2000" b="1" baseline="30000" dirty="0" smtClean="0">
                <a:ln w="11430">
                  <a:solidFill>
                    <a:schemeClr val="tx1"/>
                  </a:solidFill>
                </a:ln>
                <a:effectLst>
                  <a:outerShdw blurRad="50800" dist="39000" dir="5460000" algn="tl">
                    <a:srgbClr val="000000">
                      <a:alpha val="38000"/>
                    </a:srgbClr>
                  </a:outerShdw>
                </a:effectLst>
              </a:rPr>
              <a:t>(v.22</a:t>
            </a:r>
            <a:r>
              <a:rPr lang="en-US" sz="2000" b="1" i="1" baseline="30000" dirty="0" smtClean="0">
                <a:ln w="11430">
                  <a:solidFill>
                    <a:schemeClr val="tx1"/>
                  </a:solidFill>
                </a:ln>
                <a:effectLst>
                  <a:outerShdw blurRad="50800" dist="39000" dir="5460000" algn="tl">
                    <a:srgbClr val="000000">
                      <a:alpha val="38000"/>
                    </a:srgbClr>
                  </a:outerShdw>
                </a:effectLst>
              </a:rPr>
              <a:t>)</a:t>
            </a:r>
            <a:r>
              <a:rPr lang="en-US" sz="2000" b="1" i="1" dirty="0" smtClean="0">
                <a:ln w="11430">
                  <a:solidFill>
                    <a:schemeClr val="tx1"/>
                  </a:solidFill>
                </a:ln>
                <a:effectLst>
                  <a:outerShdw blurRad="50800" dist="39000" dir="5460000" algn="tl">
                    <a:srgbClr val="000000">
                      <a:alpha val="38000"/>
                    </a:srgbClr>
                  </a:outerShdw>
                </a:effectLst>
              </a:rPr>
              <a:t>.</a:t>
            </a:r>
            <a:r>
              <a:rPr lang="en-US" sz="2200" b="1" dirty="0" smtClean="0">
                <a:ln w="11430">
                  <a:solidFill>
                    <a:srgbClr val="FFFF00"/>
                  </a:solidFill>
                </a:ln>
                <a:solidFill>
                  <a:srgbClr val="FFFF00"/>
                </a:solidFill>
                <a:effectLst>
                  <a:outerShdw blurRad="50800" dist="39000" dir="5460000" algn="tl">
                    <a:srgbClr val="000000">
                      <a:alpha val="38000"/>
                    </a:srgbClr>
                  </a:outerShdw>
                </a:effectLst>
              </a:rPr>
              <a:t> This touching of faith is different from all the other incidental contact Jesus had with the crowds.  We pray that Jesus would grant us such faith that we would come to Him expecting every good thing.</a:t>
            </a:r>
          </a:p>
          <a:p>
            <a:r>
              <a:rPr lang="en-US" sz="2200" b="1" dirty="0" smtClean="0">
                <a:ln w="11430">
                  <a:solidFill>
                    <a:srgbClr val="FFFF00"/>
                  </a:solidFill>
                </a:ln>
                <a:solidFill>
                  <a:srgbClr val="FFFF00"/>
                </a:solidFill>
                <a:effectLst>
                  <a:outerShdw blurRad="50800" dist="39000" dir="5460000" algn="tl">
                    <a:srgbClr val="000000">
                      <a:alpha val="38000"/>
                    </a:srgbClr>
                  </a:outerShdw>
                </a:effectLst>
              </a:rPr>
              <a:t>After Jesus heals the woman, people come from Jarius’ house to report that his daughter is dead and that there is no need to trouble the Lord.  Yet Jesus and Jarius continue the home.  We are then taken into the midst of Jewish mourning customs.  There were those who were hired to wail and beat their breasts.  Beyond this there were doubt many friends of the family who had gathered.  The whole house was full of noise, but Jesus sends them all away with a word, </a:t>
            </a:r>
            <a:r>
              <a:rPr lang="en-US" sz="2200" b="1" i="1" dirty="0" smtClean="0">
                <a:ln w="11430">
                  <a:solidFill>
                    <a:schemeClr val="tx1"/>
                  </a:solidFill>
                </a:ln>
                <a:effectLst>
                  <a:outerShdw blurRad="50800" dist="39000" dir="5460000" algn="tl">
                    <a:srgbClr val="000000">
                      <a:alpha val="38000"/>
                    </a:srgbClr>
                  </a:outerShdw>
                </a:effectLst>
              </a:rPr>
              <a:t>“Make room, for the girl is not dead but sleeping”</a:t>
            </a:r>
            <a:r>
              <a:rPr lang="en-US" sz="2200" b="1" dirty="0" smtClean="0">
                <a:ln w="11430">
                  <a:solidFill>
                    <a:schemeClr val="tx1"/>
                  </a:solidFill>
                </a:ln>
                <a:effectLst>
                  <a:outerShdw blurRad="50800" dist="39000" dir="5460000" algn="tl">
                    <a:srgbClr val="000000">
                      <a:alpha val="38000"/>
                    </a:srgbClr>
                  </a:outerShdw>
                </a:effectLst>
              </a:rPr>
              <a:t> </a:t>
            </a:r>
            <a:r>
              <a:rPr lang="en-US" sz="2200" b="1" baseline="30000" dirty="0" smtClean="0">
                <a:ln w="11430">
                  <a:solidFill>
                    <a:schemeClr val="tx1"/>
                  </a:solidFill>
                </a:ln>
                <a:effectLst>
                  <a:outerShdw blurRad="50800" dist="39000" dir="5460000" algn="tl">
                    <a:srgbClr val="000000">
                      <a:alpha val="38000"/>
                    </a:srgbClr>
                  </a:outerShdw>
                </a:effectLst>
              </a:rPr>
              <a:t>(v.</a:t>
            </a:r>
            <a:r>
              <a:rPr lang="en-US" sz="2200" b="1" i="1" baseline="30000" dirty="0" smtClean="0">
                <a:ln w="11430">
                  <a:solidFill>
                    <a:schemeClr val="tx1"/>
                  </a:solidFill>
                </a:ln>
                <a:effectLst>
                  <a:outerShdw blurRad="50800" dist="39000" dir="5460000" algn="tl">
                    <a:srgbClr val="000000">
                      <a:alpha val="38000"/>
                    </a:srgbClr>
                  </a:outerShdw>
                </a:effectLst>
              </a:rPr>
              <a:t>24)</a:t>
            </a:r>
            <a:r>
              <a:rPr lang="en-US" sz="2200" b="1" i="1" dirty="0" smtClean="0">
                <a:ln w="11430">
                  <a:solidFill>
                    <a:schemeClr val="tx1"/>
                  </a:solidFill>
                </a:ln>
                <a:effectLst>
                  <a:outerShdw blurRad="50800" dist="39000" dir="5460000" algn="tl">
                    <a:srgbClr val="000000">
                      <a:alpha val="38000"/>
                    </a:srgbClr>
                  </a:outerShdw>
                </a:effectLst>
              </a:rPr>
              <a:t>.</a:t>
            </a:r>
            <a:r>
              <a:rPr lang="en-US" sz="2200" b="1" dirty="0" smtClean="0">
                <a:ln w="11430">
                  <a:solidFill>
                    <a:srgbClr val="FFFF00"/>
                  </a:solidFill>
                </a:ln>
                <a:solidFill>
                  <a:srgbClr val="FFFF00"/>
                </a:solidFill>
                <a:effectLst>
                  <a:outerShdw blurRad="50800" dist="39000" dir="5460000" algn="tl">
                    <a:srgbClr val="000000">
                      <a:alpha val="38000"/>
                    </a:srgbClr>
                  </a:outerShdw>
                </a:effectLst>
              </a:rPr>
              <a:t>  Notice how quickly the mock tears of the hired mourners turns to laughter and scorn.  But, as always, it is as Jesus’ word:  He touched the girl and she arose.  Jesus gives all good things.</a:t>
            </a:r>
            <a:endParaRPr lang="en-US" sz="2200" b="1" dirty="0">
              <a:ln w="11430">
                <a:solidFill>
                  <a:srgbClr val="FFFF00"/>
                </a:solidFill>
              </a:ln>
              <a:solidFill>
                <a:srgbClr val="FFFF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19800"/>
            <a:ext cx="6781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Two Blind Men, A Mute Man, and</a:t>
            </a:r>
          </a:p>
          <a:p>
            <a:pPr algn="ctr"/>
            <a:r>
              <a:rPr lang="en-US" sz="2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His Compassion</a:t>
            </a:r>
            <a:endParaRPr lang="en-US" sz="2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9:27-38</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2514600" y="0"/>
            <a:ext cx="6553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dirty="0" smtClean="0">
                <a:ln w="11430">
                  <a:solidFill>
                    <a:srgbClr val="FFC000"/>
                  </a:solidFill>
                </a:ln>
                <a:solidFill>
                  <a:srgbClr val="FFC000"/>
                </a:solidFill>
                <a:effectLst>
                  <a:outerShdw blurRad="50800" dist="39000" dir="5460000" algn="tl">
                    <a:srgbClr val="000000">
                      <a:alpha val="38000"/>
                    </a:srgbClr>
                  </a:outerShdw>
                </a:effectLst>
              </a:rPr>
              <a:t>As Jesus leaves Jarius home He is followed by two blind men who cry out to Him, “Son of David, have mercy upon us.”  This is a common prayer in the Scriptures, for all true worship is looking to the Lord for mercy and forgiveness.</a:t>
            </a:r>
            <a:endParaRPr lang="en-US" sz="2200" b="1" dirty="0">
              <a:ln w="11430">
                <a:solidFill>
                  <a:srgbClr val="FFC000"/>
                </a:solidFill>
              </a:ln>
              <a:solidFill>
                <a:srgbClr val="FFC000"/>
              </a:solidFill>
              <a:effectLst>
                <a:outerShdw blurRad="50800" dist="39000" dir="5460000" algn="tl">
                  <a:srgbClr val="000000">
                    <a:alpha val="38000"/>
                  </a:srgbClr>
                </a:outerShdw>
              </a:effectLst>
            </a:endParaRPr>
          </a:p>
        </p:txBody>
      </p:sp>
      <p:sp>
        <p:nvSpPr>
          <p:cNvPr id="31746" name="AutoShape 2"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2" name="Picture 8" descr="Two blind men and a mute man healed :: Jesus heals two blind men and a mute  man (Matthew 9:27-34)"/>
          <p:cNvPicPr>
            <a:picLocks noChangeAspect="1" noChangeArrowheads="1"/>
          </p:cNvPicPr>
          <p:nvPr/>
        </p:nvPicPr>
        <p:blipFill>
          <a:blip r:embed="rId2" cstate="print"/>
          <a:srcRect/>
          <a:stretch>
            <a:fillRect/>
          </a:stretch>
        </p:blipFill>
        <p:spPr bwMode="auto">
          <a:xfrm>
            <a:off x="0" y="0"/>
            <a:ext cx="2466975" cy="1847851"/>
          </a:xfrm>
          <a:prstGeom prst="rect">
            <a:avLst/>
          </a:prstGeom>
          <a:noFill/>
        </p:spPr>
      </p:pic>
      <p:sp>
        <p:nvSpPr>
          <p:cNvPr id="31753" name="Rectangle 9"/>
          <p:cNvSpPr>
            <a:spLocks noChangeArrowheads="1"/>
          </p:cNvSpPr>
          <p:nvPr/>
        </p:nvSpPr>
        <p:spPr bwMode="auto">
          <a:xfrm>
            <a:off x="152400" y="1828800"/>
            <a:ext cx="8839200" cy="3862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Notice how the two blind men address Jesus, </a:t>
            </a:r>
            <a:r>
              <a:rPr kumimoji="0" lang="en-US" sz="2400" b="1" i="1" u="none" strike="noStrike" normalizeH="0" baseline="0" dirty="0" smtClean="0">
                <a:ln w="11430">
                  <a:solidFill>
                    <a:schemeClr val="tx1"/>
                  </a:solidFill>
                </a:ln>
                <a:effectLst>
                  <a:outerShdw blurRad="50800" dist="39000" dir="5460000" algn="tl">
                    <a:srgbClr val="000000">
                      <a:alpha val="38000"/>
                    </a:srgbClr>
                  </a:outerShdw>
                </a:effectLst>
                <a:ea typeface="Malgun Gothic" pitchFamily="34" charset="-127"/>
                <a:cs typeface="Times New Roman" pitchFamily="18" charset="0"/>
              </a:rPr>
              <a:t>“Son of David.”</a:t>
            </a:r>
            <a:r>
              <a:rPr kumimoji="0" lang="en-US"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  This recalls the very first </a:t>
            </a:r>
            <a:r>
              <a:rPr kumimoji="0" lang="en-US" altLang="ko-KR"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verse of Matthew, </a:t>
            </a:r>
            <a:r>
              <a:rPr kumimoji="0" lang="en-US" altLang="ko-KR" sz="2400" b="1" i="1" u="none" strike="noStrike" normalizeH="0" baseline="0" dirty="0" smtClean="0">
                <a:ln w="11430">
                  <a:solidFill>
                    <a:schemeClr val="tx1"/>
                  </a:solidFill>
                </a:ln>
                <a:effectLst>
                  <a:outerShdw blurRad="50800" dist="39000" dir="5460000" algn="tl">
                    <a:srgbClr val="000000">
                      <a:alpha val="38000"/>
                    </a:srgbClr>
                  </a:outerShdw>
                </a:effectLst>
                <a:ea typeface="Malgun Gothic" pitchFamily="34" charset="-127"/>
                <a:cs typeface="Times New Roman" pitchFamily="18" charset="0"/>
              </a:rPr>
              <a:t>“The book of the genealogy of Jesus Christ, the Son of David, the Son of Abraham.”</a:t>
            </a:r>
            <a:r>
              <a:rPr kumimoji="0" lang="en-US" altLang="ko-KR"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  </a:t>
            </a:r>
            <a:r>
              <a:rPr kumimoji="0" lang="en-US" altLang="ko-KR"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Jesus </a:t>
            </a:r>
            <a:r>
              <a:rPr kumimoji="0" lang="en-US" altLang="ko-KR"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is the long expected Messiah, promised to David to be his heir (</a:t>
            </a:r>
            <a:r>
              <a:rPr kumimoji="0" lang="en-US" altLang="ko-KR" sz="2400" b="1" i="1"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2 Sam 7:13).</a:t>
            </a:r>
            <a:r>
              <a:rPr kumimoji="0" lang="en-US" altLang="ko-KR"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  In </a:t>
            </a:r>
            <a:r>
              <a:rPr kumimoji="0" lang="en-US" altLang="ko-KR"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St. Matthew</a:t>
            </a:r>
            <a:r>
              <a:rPr kumimoji="0" lang="en-US" altLang="ko-KR"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 Jesus will be called </a:t>
            </a:r>
            <a:r>
              <a:rPr kumimoji="0" lang="en-US" altLang="ko-KR" sz="2400" b="1" i="1" u="none" strike="noStrike" normalizeH="0" baseline="0" dirty="0" smtClean="0">
                <a:ln w="11430">
                  <a:solidFill>
                    <a:schemeClr val="tx1"/>
                  </a:solidFill>
                </a:ln>
                <a:effectLst>
                  <a:outerShdw blurRad="50800" dist="39000" dir="5460000" algn="tl">
                    <a:srgbClr val="000000">
                      <a:alpha val="38000"/>
                    </a:srgbClr>
                  </a:outerShdw>
                </a:effectLst>
                <a:ea typeface="Malgun Gothic" pitchFamily="34" charset="-127"/>
                <a:cs typeface="Times New Roman" pitchFamily="18" charset="0"/>
              </a:rPr>
              <a:t>“The Son of David”</a:t>
            </a:r>
            <a:r>
              <a:rPr kumimoji="0" lang="en-US" altLang="ko-KR"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 with increasing frequency and fervor [</a:t>
            </a:r>
            <a:r>
              <a:rPr kumimoji="0" lang="en-US" altLang="ko-KR" sz="2400" b="1" i="1"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12:23; 15:22; 20:30,31; 21:9,15; 22:42</a:t>
            </a:r>
            <a:r>
              <a:rPr kumimoji="0" lang="en-US" altLang="ko-KR" sz="2400" b="1" i="0"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a:t>
            </a:r>
            <a:r>
              <a:rPr kumimoji="0" lang="en-US" altLang="ko-KR" sz="2400" b="1" i="1" u="none" strike="noStrike" normalizeH="0" baseline="0" dirty="0" smtClean="0">
                <a:ln w="11430">
                  <a:solidFill>
                    <a:srgbClr val="FFC000"/>
                  </a:solidFill>
                </a:ln>
                <a:solidFill>
                  <a:srgbClr val="FFC000"/>
                </a:solidFill>
                <a:effectLst>
                  <a:outerShdw blurRad="50800" dist="39000" dir="5460000" algn="tl">
                    <a:srgbClr val="000000">
                      <a:alpha val="38000"/>
                    </a:srgbClr>
                  </a:outerShdw>
                </a:effectLst>
                <a:ea typeface="Malgun Gothic" pitchFamily="34" charset="-127"/>
                <a:cs typeface="Times New Roman" pitchFamily="18" charset="0"/>
              </a:rPr>
              <a:t>.  </a:t>
            </a:r>
          </a:p>
          <a:p>
            <a:pPr fontAlgn="base">
              <a:spcBef>
                <a:spcPct val="0"/>
              </a:spcBef>
              <a:spcAft>
                <a:spcPct val="0"/>
              </a:spcAft>
            </a:pPr>
            <a:r>
              <a:rPr lang="en-US" sz="2400" b="1" dirty="0" smtClean="0">
                <a:ln w="11430">
                  <a:solidFill>
                    <a:srgbClr val="FFC000"/>
                  </a:solidFill>
                </a:ln>
                <a:solidFill>
                  <a:srgbClr val="FFC000"/>
                </a:solidFill>
                <a:effectLst>
                  <a:outerShdw blurRad="50800" dist="39000" dir="5460000" algn="tl">
                    <a:srgbClr val="000000">
                      <a:alpha val="38000"/>
                    </a:srgbClr>
                  </a:outerShdw>
                </a:effectLst>
              </a:rPr>
              <a:t>The two blind men pray the prayer we call the Kyrie, </a:t>
            </a:r>
            <a:r>
              <a:rPr lang="en-US" sz="2400" b="1" dirty="0" smtClean="0">
                <a:ln w="11430">
                  <a:solidFill>
                    <a:schemeClr val="tx1"/>
                  </a:solidFill>
                </a:ln>
                <a:effectLst>
                  <a:outerShdw blurRad="50800" dist="39000" dir="5460000" algn="tl">
                    <a:srgbClr val="000000">
                      <a:alpha val="38000"/>
                    </a:srgbClr>
                  </a:outerShdw>
                </a:effectLst>
              </a:rPr>
              <a:t>(Gr. </a:t>
            </a:r>
            <a:r>
              <a:rPr lang="en-US" sz="2400" b="1" i="1" dirty="0" smtClean="0">
                <a:ln w="11430">
                  <a:solidFill>
                    <a:schemeClr val="tx1"/>
                  </a:solidFill>
                </a:ln>
                <a:effectLst>
                  <a:outerShdw blurRad="50800" dist="39000" dir="5460000" algn="tl">
                    <a:srgbClr val="000000">
                      <a:alpha val="38000"/>
                    </a:srgbClr>
                  </a:outerShdw>
                </a:effectLst>
              </a:rPr>
              <a:t>Kyrie </a:t>
            </a:r>
            <a:r>
              <a:rPr lang="en-US" sz="2400" b="1" i="1" dirty="0" err="1" smtClean="0">
                <a:ln w="11430">
                  <a:solidFill>
                    <a:schemeClr val="tx1"/>
                  </a:solidFill>
                </a:ln>
                <a:effectLst>
                  <a:outerShdw blurRad="50800" dist="39000" dir="5460000" algn="tl">
                    <a:srgbClr val="000000">
                      <a:alpha val="38000"/>
                    </a:srgbClr>
                  </a:outerShdw>
                </a:effectLst>
              </a:rPr>
              <a:t>Elesion</a:t>
            </a:r>
            <a:r>
              <a:rPr lang="en-US" sz="2400" b="1" dirty="0" smtClean="0">
                <a:ln w="11430">
                  <a:solidFill>
                    <a:schemeClr val="tx1"/>
                  </a:solidFill>
                </a:ln>
                <a:effectLst>
                  <a:outerShdw blurRad="50800" dist="39000" dir="5460000" algn="tl">
                    <a:srgbClr val="000000">
                      <a:alpha val="38000"/>
                    </a:srgbClr>
                  </a:outerShdw>
                </a:effectLst>
              </a:rPr>
              <a:t>, “Lord, have mercy.”)</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In the Divine Service, it is prayed after the Introit and before the Gloria.  In the prayer offices (like Matins and Vespers) it is prayed after the canticle before the Lord’s Prayer.</a:t>
            </a:r>
            <a:endParaRPr kumimoji="0" lang="en-US" altLang="ko-KR"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19800"/>
            <a:ext cx="6781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Two Blind Men, A Mute Man, and</a:t>
            </a:r>
          </a:p>
          <a:p>
            <a:pPr algn="ctr"/>
            <a:r>
              <a:rPr lang="en-US" sz="2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His Compassion</a:t>
            </a:r>
            <a:endParaRPr lang="en-US" sz="2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9:27-38</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1746" name="AutoShape 2"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3" name="Rectangle 9"/>
          <p:cNvSpPr>
            <a:spLocks noChangeArrowheads="1"/>
          </p:cNvSpPr>
          <p:nvPr/>
        </p:nvSpPr>
        <p:spPr bwMode="auto">
          <a:xfrm>
            <a:off x="76200" y="304800"/>
            <a:ext cx="8839200" cy="5047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b="1" dirty="0" smtClean="0">
                <a:ln w="11430">
                  <a:solidFill>
                    <a:srgbClr val="FFC000"/>
                  </a:solidFill>
                </a:ln>
                <a:solidFill>
                  <a:srgbClr val="FFC000"/>
                </a:solidFill>
                <a:effectLst>
                  <a:outerShdw blurRad="50800" dist="39000" dir="5460000" algn="tl">
                    <a:srgbClr val="000000">
                      <a:alpha val="38000"/>
                    </a:srgbClr>
                  </a:outerShdw>
                </a:effectLst>
              </a:rPr>
              <a:t>There was a man made mute by a demon</a:t>
            </a:r>
          </a:p>
          <a:p>
            <a:r>
              <a:rPr lang="en-US" sz="2600" b="1" dirty="0" smtClean="0">
                <a:ln w="11430">
                  <a:solidFill>
                    <a:srgbClr val="FFC000"/>
                  </a:solidFill>
                </a:ln>
                <a:solidFill>
                  <a:srgbClr val="FFC000"/>
                </a:solidFill>
                <a:effectLst>
                  <a:outerShdw blurRad="50800" dist="39000" dir="5460000" algn="tl">
                    <a:srgbClr val="000000">
                      <a:alpha val="38000"/>
                    </a:srgbClr>
                  </a:outerShdw>
                </a:effectLst>
              </a:rPr>
              <a:t>that Jesus casts out.  All through this</a:t>
            </a:r>
          </a:p>
          <a:p>
            <a:r>
              <a:rPr lang="en-US" sz="2600" b="1" dirty="0" smtClean="0">
                <a:ln w="11430">
                  <a:solidFill>
                    <a:srgbClr val="FFC000"/>
                  </a:solidFill>
                </a:ln>
                <a:solidFill>
                  <a:srgbClr val="FFC000"/>
                </a:solidFill>
                <a:effectLst>
                  <a:outerShdw blurRad="50800" dist="39000" dir="5460000" algn="tl">
                    <a:srgbClr val="000000">
                      <a:alpha val="38000"/>
                    </a:srgbClr>
                  </a:outerShdw>
                </a:effectLst>
              </a:rPr>
              <a:t>chapter we have seen how the physical</a:t>
            </a:r>
          </a:p>
          <a:p>
            <a:r>
              <a:rPr lang="en-US" sz="2600" b="1" dirty="0" smtClean="0">
                <a:ln w="11430">
                  <a:solidFill>
                    <a:srgbClr val="FFC000"/>
                  </a:solidFill>
                </a:ln>
                <a:solidFill>
                  <a:srgbClr val="FFC000"/>
                </a:solidFill>
                <a:effectLst>
                  <a:outerShdw blurRad="50800" dist="39000" dir="5460000" algn="tl">
                    <a:srgbClr val="000000">
                      <a:alpha val="38000"/>
                    </a:srgbClr>
                  </a:outerShdw>
                </a:effectLst>
              </a:rPr>
              <a:t>healing and spiritual healing go hand</a:t>
            </a:r>
          </a:p>
          <a:p>
            <a:pPr>
              <a:spcAft>
                <a:spcPts val="1200"/>
              </a:spcAft>
            </a:pPr>
            <a:r>
              <a:rPr lang="en-US" sz="2600" b="1" dirty="0" smtClean="0">
                <a:ln w="11430">
                  <a:solidFill>
                    <a:srgbClr val="FFC000"/>
                  </a:solidFill>
                </a:ln>
                <a:solidFill>
                  <a:srgbClr val="FFC000"/>
                </a:solidFill>
                <a:effectLst>
                  <a:outerShdw blurRad="50800" dist="39000" dir="5460000" algn="tl">
                    <a:srgbClr val="000000">
                      <a:alpha val="38000"/>
                    </a:srgbClr>
                  </a:outerShdw>
                </a:effectLst>
              </a:rPr>
              <a:t>in hand.  The paralytic is forgiven and healed.</a:t>
            </a:r>
          </a:p>
          <a:p>
            <a:r>
              <a:rPr lang="en-US" sz="2600" b="1" dirty="0" smtClean="0">
                <a:ln w="11430">
                  <a:solidFill>
                    <a:srgbClr val="FFC000"/>
                  </a:solidFill>
                </a:ln>
                <a:solidFill>
                  <a:srgbClr val="FFC000"/>
                </a:solidFill>
                <a:effectLst>
                  <a:outerShdw blurRad="50800" dist="39000" dir="5460000" algn="tl">
                    <a:srgbClr val="000000">
                      <a:alpha val="38000"/>
                    </a:srgbClr>
                  </a:outerShdw>
                </a:effectLst>
              </a:rPr>
              <a:t>By this we see that the forgiveness of all of our sins is a guarantee of the resurrection of our bodies, our final, perfect and complete healing which the Lord will give us on the day He returns in glory.  Notice how after this healing the Pharisees begin to accuse Jesus of casting out demons by the ruler of demons, an accusation which will come to fruition and be answered by Jesus in Matthew 12:22-37.</a:t>
            </a:r>
            <a:endParaRPr lang="en-US" sz="2600" b="1" dirty="0">
              <a:ln w="11430">
                <a:solidFill>
                  <a:srgbClr val="FFC000"/>
                </a:solidFill>
              </a:ln>
              <a:solidFill>
                <a:srgbClr val="FFC000"/>
              </a:solidFill>
              <a:effectLst>
                <a:outerShdw blurRad="50800" dist="39000" dir="5460000" algn="tl">
                  <a:srgbClr val="000000">
                    <a:alpha val="38000"/>
                  </a:srgbClr>
                </a:outerShdw>
              </a:effectLst>
            </a:endParaRPr>
          </a:p>
        </p:txBody>
      </p:sp>
      <p:pic>
        <p:nvPicPr>
          <p:cNvPr id="33794" name="Picture 2" descr="Jesus Healed the Deaf and Mute Man in Decapolis | Bible Study Lessons and  Topics"/>
          <p:cNvPicPr>
            <a:picLocks noChangeAspect="1" noChangeArrowheads="1"/>
          </p:cNvPicPr>
          <p:nvPr/>
        </p:nvPicPr>
        <p:blipFill>
          <a:blip r:embed="rId2" cstate="print"/>
          <a:srcRect/>
          <a:stretch>
            <a:fillRect/>
          </a:stretch>
        </p:blipFill>
        <p:spPr bwMode="auto">
          <a:xfrm>
            <a:off x="6553200" y="-9519"/>
            <a:ext cx="2590800" cy="25241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1753">
                                            <p:txEl>
                                              <p:pRg st="5" end="5"/>
                                            </p:txEl>
                                          </p:spTgt>
                                        </p:tgtEl>
                                        <p:attrNameLst>
                                          <p:attrName>style.visibility</p:attrName>
                                        </p:attrNameLst>
                                      </p:cBhvr>
                                      <p:to>
                                        <p:strVal val="visible"/>
                                      </p:to>
                                    </p:set>
                                    <p:animEffect transition="in" filter="fade">
                                      <p:cBhvr>
                                        <p:cTn id="7" dur="770" decel="100000"/>
                                        <p:tgtEl>
                                          <p:spTgt spid="31753">
                                            <p:txEl>
                                              <p:pRg st="5" end="5"/>
                                            </p:txEl>
                                          </p:spTgt>
                                        </p:tgtEl>
                                      </p:cBhvr>
                                    </p:animEffect>
                                    <p:animScale>
                                      <p:cBhvr>
                                        <p:cTn id="8" dur="770" decel="100000"/>
                                        <p:tgtEl>
                                          <p:spTgt spid="31753">
                                            <p:txEl>
                                              <p:pRg st="5" end="5"/>
                                            </p:txEl>
                                          </p:spTgt>
                                        </p:tgtEl>
                                      </p:cBhvr>
                                      <p:from x="10000" y="10000"/>
                                      <p:to x="200000" y="450000"/>
                                    </p:animScale>
                                    <p:animScale>
                                      <p:cBhvr>
                                        <p:cTn id="9" dur="1230" accel="100000" fill="hold">
                                          <p:stCondLst>
                                            <p:cond delay="770"/>
                                          </p:stCondLst>
                                        </p:cTn>
                                        <p:tgtEl>
                                          <p:spTgt spid="31753">
                                            <p:txEl>
                                              <p:pRg st="5" end="5"/>
                                            </p:txEl>
                                          </p:spTgt>
                                        </p:tgtEl>
                                      </p:cBhvr>
                                      <p:from x="200000" y="450000"/>
                                      <p:to x="100000" y="100000"/>
                                    </p:animScale>
                                    <p:set>
                                      <p:cBhvr>
                                        <p:cTn id="10" dur="770" fill="hold"/>
                                        <p:tgtEl>
                                          <p:spTgt spid="31753">
                                            <p:txEl>
                                              <p:pRg st="5" end="5"/>
                                            </p:txEl>
                                          </p:spTgt>
                                        </p:tgtEl>
                                        <p:attrNameLst>
                                          <p:attrName>ppt_x</p:attrName>
                                        </p:attrNameLst>
                                      </p:cBhvr>
                                      <p:to>
                                        <p:strVal val="(0.5)"/>
                                      </p:to>
                                    </p:set>
                                    <p:anim from="(0.5)" to="(#ppt_x)" calcmode="lin" valueType="num">
                                      <p:cBhvr>
                                        <p:cTn id="11" dur="1230" accel="100000" fill="hold">
                                          <p:stCondLst>
                                            <p:cond delay="770"/>
                                          </p:stCondLst>
                                        </p:cTn>
                                        <p:tgtEl>
                                          <p:spTgt spid="31753">
                                            <p:txEl>
                                              <p:pRg st="5" end="5"/>
                                            </p:txEl>
                                          </p:spTgt>
                                        </p:tgtEl>
                                        <p:attrNameLst>
                                          <p:attrName>ppt_x</p:attrName>
                                        </p:attrNameLst>
                                      </p:cBhvr>
                                    </p:anim>
                                    <p:set>
                                      <p:cBhvr>
                                        <p:cTn id="12" dur="770" fill="hold"/>
                                        <p:tgtEl>
                                          <p:spTgt spid="31753">
                                            <p:txEl>
                                              <p:pRg st="5" end="5"/>
                                            </p:txEl>
                                          </p:spTgt>
                                        </p:tgtEl>
                                        <p:attrNameLst>
                                          <p:attrName>ppt_y</p:attrName>
                                        </p:attrNameLst>
                                      </p:cBhvr>
                                      <p:to>
                                        <p:strVal val="(#ppt_y+0.4)"/>
                                      </p:to>
                                    </p:set>
                                    <p:anim from="(#ppt_y+0.4)" to="(#ppt_y)" calcmode="lin" valueType="num">
                                      <p:cBhvr>
                                        <p:cTn id="13" dur="1230" accel="100000" fill="hold">
                                          <p:stCondLst>
                                            <p:cond delay="770"/>
                                          </p:stCondLst>
                                        </p:cTn>
                                        <p:tgtEl>
                                          <p:spTgt spid="31753">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19800"/>
            <a:ext cx="6781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Two Blind Men, A Mute Man, and</a:t>
            </a:r>
          </a:p>
          <a:p>
            <a:pPr algn="ctr"/>
            <a:r>
              <a:rPr lang="en-US" sz="2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His Compassion</a:t>
            </a:r>
            <a:endParaRPr lang="en-US" sz="2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9:27-38</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1746" name="AutoShape 2"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18" name="Picture 2" descr="Compassion of Jesus by Munir Alawi"/>
          <p:cNvPicPr>
            <a:picLocks noChangeAspect="1" noChangeArrowheads="1"/>
          </p:cNvPicPr>
          <p:nvPr/>
        </p:nvPicPr>
        <p:blipFill>
          <a:blip r:embed="rId2" cstate="print"/>
          <a:srcRect/>
          <a:stretch>
            <a:fillRect/>
          </a:stretch>
        </p:blipFill>
        <p:spPr bwMode="auto">
          <a:xfrm>
            <a:off x="0" y="5"/>
            <a:ext cx="1828800" cy="2559750"/>
          </a:xfrm>
          <a:prstGeom prst="rect">
            <a:avLst/>
          </a:prstGeom>
          <a:noFill/>
        </p:spPr>
      </p:pic>
      <p:sp>
        <p:nvSpPr>
          <p:cNvPr id="31753" name="Rectangle 9"/>
          <p:cNvSpPr>
            <a:spLocks noChangeArrowheads="1"/>
          </p:cNvSpPr>
          <p:nvPr/>
        </p:nvSpPr>
        <p:spPr bwMode="auto">
          <a:xfrm>
            <a:off x="76200" y="76200"/>
            <a:ext cx="8839200" cy="5847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rgbClr val="FFC000"/>
                  </a:solidFill>
                </a:ln>
                <a:solidFill>
                  <a:srgbClr val="FFC000"/>
                </a:solidFill>
                <a:effectLst>
                  <a:outerShdw blurRad="50800" dist="39000" dir="5460000" algn="tl">
                    <a:srgbClr val="000000">
                      <a:alpha val="38000"/>
                    </a:srgbClr>
                  </a:outerShdw>
                </a:effectLst>
              </a:rPr>
              <a:t>		St. Matthew ends this section of our Lord’s 			miracles with another summary statement.  		All of Jesus’ words and deeds are motivated 		by His compassion for the people who are 			</a:t>
            </a:r>
            <a:r>
              <a:rPr lang="en-US" sz="2800" b="1" i="1" dirty="0" smtClean="0">
                <a:ln w="11430">
                  <a:solidFill>
                    <a:schemeClr val="tx1"/>
                  </a:solidFill>
                </a:ln>
                <a:effectLst>
                  <a:outerShdw blurRad="50800" dist="39000" dir="5460000" algn="tl">
                    <a:srgbClr val="000000">
                      <a:alpha val="38000"/>
                    </a:srgbClr>
                  </a:outerShdw>
                </a:effectLst>
              </a:rPr>
              <a:t>“weary and scattered like sheep without a 			shepherd.”</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  </a:t>
            </a:r>
          </a:p>
          <a:p>
            <a:pPr>
              <a:spcAft>
                <a:spcPts val="1200"/>
              </a:spcAft>
            </a:pPr>
            <a:r>
              <a:rPr lang="en-US" sz="2800" b="1" dirty="0" smtClean="0">
                <a:ln w="11430">
                  <a:solidFill>
                    <a:srgbClr val="FFC000"/>
                  </a:solidFill>
                </a:ln>
                <a:solidFill>
                  <a:srgbClr val="FFC000"/>
                </a:solidFill>
                <a:effectLst>
                  <a:outerShdw blurRad="50800" dist="39000" dir="5460000" algn="tl">
                    <a:srgbClr val="000000">
                      <a:alpha val="38000"/>
                    </a:srgbClr>
                  </a:outerShdw>
                </a:effectLst>
              </a:rPr>
              <a:t>Our Lord’s compassion also moves Him to urge His followers to pray for workers to preach the kingdom.  Their prayers are answered when Jesus chooses twelve of His disciples to be His Apostles.  We continue to pray that our Lord would send faithful workers in the harvest, that His people would continue to hear the Holy Gospel and that many would come into the kingdom of heaven.</a:t>
            </a:r>
            <a:endParaRPr lang="en-US" sz="2800" b="1" dirty="0">
              <a:ln w="11430">
                <a:solidFill>
                  <a:srgbClr val="FFC000"/>
                </a:solidFill>
              </a:ln>
              <a:solidFill>
                <a:srgbClr val="FFC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76200" y="1180757"/>
            <a:ext cx="8991600" cy="381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III. The Lord’s Ministry in Galilee (4:12 – 14:12)</a:t>
            </a:r>
          </a:p>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A.  The Beginning of His Galilean Ministry (4:12-25) (2/2)</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B.  First Discourse:  The Sermon on the Mount – Ch 5 (2/9)</a:t>
            </a:r>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C.  First Discourse:  The Sermon on the Mount – Ch 6 (2/16)</a:t>
            </a:r>
          </a:p>
          <a:p>
            <a:pPr>
              <a:spcAft>
                <a:spcPts val="1200"/>
              </a:spcAft>
            </a:pPr>
            <a:r>
              <a:rPr lang="en-US" sz="20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D.  First Discourse:  The Sermon on the Mount – Ch 7 (2/23)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E.  A Collection of Our Lord’s Miracles</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Chapter 8:  Capernaum &amp; </a:t>
            </a:r>
            <a:r>
              <a:rPr lang="en-US" b="1" strike="sngStrike" dirty="0" err="1"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Gadarenes</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(3/2)</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a:t>
            </a:r>
            <a:r>
              <a:rPr lang="en-US" b="1" u="sng"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Chapter 9:  Back in Capernaum</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(3/9)</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F.   The Second Discourse:  The Commissioning of the Twelve Apostles – Ch 10 (3/16)</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G.  His Ministry Throughout Galilee (Chapter 11:1 to 12:45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(3/23)</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  The Third Discourse:  The Parables of the Kingdom (Ch 12:46 – 13:53)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(3/30)</a:t>
            </a: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1600" b="1" dirty="0" smtClean="0">
                <a:ln w="11430">
                  <a:solidFill>
                    <a:srgbClr val="FFC000"/>
                  </a:solidFill>
                </a:ln>
                <a:solidFill>
                  <a:srgbClr val="FFC000"/>
                </a:solidFill>
                <a:effectLst>
                  <a:outerShdw blurRad="80000" dist="40000" dir="5040000" algn="tl">
                    <a:srgbClr val="000000">
                      <a:alpha val="30000"/>
                    </a:srgbClr>
                  </a:outerShdw>
                </a:effectLst>
              </a:rPr>
              <a:t>This outline will be undated as we reach successive narratives and the discourses in St. Matthew.</a:t>
            </a:r>
            <a:endParaRPr lang="en-US" sz="1600" b="1" dirty="0" smtClean="0">
              <a:ln w="11430">
                <a:solidFill>
                  <a:srgbClr val="FFC000"/>
                </a:solidFill>
              </a:ln>
              <a:solidFill>
                <a:srgbClr val="FFC000"/>
              </a:solidFill>
              <a:effectLst>
                <a:outerShdw blurRad="80000" dist="40000" dir="5040000" algn="tl">
                  <a:srgbClr val="000000">
                    <a:alpha val="30000"/>
                  </a:srgbClr>
                </a:outerShdw>
              </a:effectLst>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Introduction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152400"/>
            <a:ext cx="8915400" cy="206210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FF00"/>
                  </a:solidFill>
                </a:ln>
                <a:solidFill>
                  <a:srgbClr val="FFFF00"/>
                </a:solidFill>
                <a:effectLst>
                  <a:outerShdw blurRad="80000" dist="40000" dir="5040000" algn="tl">
                    <a:srgbClr val="000000">
                      <a:alpha val="30000"/>
                    </a:srgbClr>
                  </a:outerShdw>
                </a:effectLst>
              </a:rPr>
              <a:t>Because the </a:t>
            </a:r>
            <a:r>
              <a:rPr lang="en-US" sz="3200" b="1" dirty="0" err="1" smtClean="0">
                <a:ln w="11430">
                  <a:solidFill>
                    <a:srgbClr val="FFFF00"/>
                  </a:solidFill>
                </a:ln>
                <a:solidFill>
                  <a:srgbClr val="FFFF00"/>
                </a:solidFill>
                <a:effectLst>
                  <a:outerShdw blurRad="80000" dist="40000" dir="5040000" algn="tl">
                    <a:srgbClr val="000000">
                      <a:alpha val="30000"/>
                    </a:srgbClr>
                  </a:outerShdw>
                </a:effectLst>
              </a:rPr>
              <a:t>Gergesenes</a:t>
            </a:r>
            <a:r>
              <a:rPr lang="en-US" sz="32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3200" b="1" dirty="0" smtClean="0">
                <a:ln w="11430">
                  <a:solidFill>
                    <a:srgbClr val="FFFF00"/>
                  </a:solidFill>
                </a:ln>
                <a:solidFill>
                  <a:srgbClr val="FFFF00"/>
                </a:solidFill>
                <a:effectLst>
                  <a:outerShdw blurRad="80000" dist="40000" dir="5040000" algn="tl">
                    <a:srgbClr val="000000">
                      <a:alpha val="30000"/>
                    </a:srgbClr>
                  </a:outerShdw>
                </a:effectLst>
              </a:rPr>
              <a:t>resisted </a:t>
            </a:r>
            <a:r>
              <a:rPr lang="en-US" sz="3200" b="1" dirty="0" smtClean="0">
                <a:ln w="11430">
                  <a:solidFill>
                    <a:srgbClr val="FFFF00"/>
                  </a:solidFill>
                </a:ln>
                <a:solidFill>
                  <a:srgbClr val="FFFF00"/>
                </a:solidFill>
                <a:effectLst>
                  <a:outerShdw blurRad="80000" dist="40000" dir="5040000" algn="tl">
                    <a:srgbClr val="000000">
                      <a:alpha val="30000"/>
                    </a:srgbClr>
                  </a:outerShdw>
                </a:effectLst>
              </a:rPr>
              <a:t>Jesus He </a:t>
            </a:r>
            <a:r>
              <a:rPr lang="en-US" sz="3200" b="1" dirty="0" smtClean="0">
                <a:ln w="11430">
                  <a:solidFill>
                    <a:srgbClr val="FFFF00"/>
                  </a:solidFill>
                </a:ln>
                <a:solidFill>
                  <a:srgbClr val="FFFF00"/>
                </a:solidFill>
                <a:effectLst>
                  <a:outerShdw blurRad="80000" dist="40000" dir="5040000" algn="tl">
                    <a:srgbClr val="000000">
                      <a:alpha val="30000"/>
                    </a:srgbClr>
                  </a:outerShdw>
                </a:effectLst>
              </a:rPr>
              <a:t>departs from them and </a:t>
            </a:r>
            <a:r>
              <a:rPr lang="en-US" sz="3200" b="1" dirty="0" smtClean="0">
                <a:ln w="11430">
                  <a:solidFill>
                    <a:srgbClr val="FFFF00"/>
                  </a:solidFill>
                </a:ln>
                <a:solidFill>
                  <a:srgbClr val="FFFF00"/>
                </a:solidFill>
                <a:effectLst>
                  <a:outerShdw blurRad="80000" dist="40000" dir="5040000" algn="tl">
                    <a:srgbClr val="000000">
                      <a:alpha val="30000"/>
                    </a:srgbClr>
                  </a:outerShdw>
                </a:effectLst>
              </a:rPr>
              <a:t>heads back to </a:t>
            </a:r>
            <a:r>
              <a:rPr lang="en-US" sz="3200" b="1" i="1" dirty="0" smtClean="0">
                <a:ln w="11430">
                  <a:solidFill>
                    <a:schemeClr val="tx1"/>
                  </a:solidFill>
                </a:ln>
                <a:effectLst>
                  <a:outerShdw blurRad="80000" dist="40000" dir="5040000" algn="tl">
                    <a:srgbClr val="000000">
                      <a:alpha val="30000"/>
                    </a:srgbClr>
                  </a:outerShdw>
                </a:effectLst>
              </a:rPr>
              <a:t>“His own city,”</a:t>
            </a:r>
            <a:r>
              <a:rPr lang="en-US" sz="3200" b="1" dirty="0" smtClean="0">
                <a:ln w="11430">
                  <a:solidFill>
                    <a:srgbClr val="FFFF00"/>
                  </a:solidFill>
                </a:ln>
                <a:solidFill>
                  <a:srgbClr val="FFFF00"/>
                </a:solidFill>
                <a:effectLst>
                  <a:outerShdw blurRad="80000" dist="40000" dir="5040000" algn="tl">
                    <a:srgbClr val="000000">
                      <a:alpha val="30000"/>
                    </a:srgbClr>
                  </a:outerShdw>
                </a:effectLst>
              </a:rPr>
              <a:t> Capernaum.  Upon His return He continues to </a:t>
            </a:r>
            <a:r>
              <a:rPr lang="en-US" sz="3200" b="1" dirty="0" smtClean="0">
                <a:ln w="11430">
                  <a:solidFill>
                    <a:srgbClr val="FFFF00"/>
                  </a:solidFill>
                </a:ln>
                <a:solidFill>
                  <a:srgbClr val="FFFF00"/>
                </a:solidFill>
                <a:effectLst>
                  <a:outerShdw blurRad="80000" dist="40000" dir="5040000" algn="tl">
                    <a:srgbClr val="000000">
                      <a:alpha val="30000"/>
                    </a:srgbClr>
                  </a:outerShdw>
                </a:effectLst>
              </a:rPr>
              <a:t>teach and </a:t>
            </a:r>
            <a:r>
              <a:rPr lang="en-US" sz="3200" b="1" dirty="0" smtClean="0">
                <a:ln w="11430">
                  <a:solidFill>
                    <a:srgbClr val="FFFF00"/>
                  </a:solidFill>
                </a:ln>
                <a:solidFill>
                  <a:srgbClr val="FFFF00"/>
                </a:solidFill>
                <a:effectLst>
                  <a:outerShdw blurRad="80000" dist="40000" dir="5040000" algn="tl">
                    <a:srgbClr val="000000">
                      <a:alpha val="30000"/>
                    </a:srgbClr>
                  </a:outerShdw>
                </a:effectLst>
              </a:rPr>
              <a:t>work miracles.</a:t>
            </a:r>
            <a:endParaRPr lang="en-US" sz="3200" b="1" dirty="0">
              <a:ln w="11430">
                <a:solidFill>
                  <a:srgbClr val="FFFF00"/>
                </a:solidFill>
              </a:ln>
              <a:solidFill>
                <a:srgbClr val="FFFF00"/>
              </a:solidFill>
              <a:effectLst>
                <a:outerShdw blurRad="80000" dist="40000" dir="5040000" algn="tl">
                  <a:srgbClr val="000000">
                    <a:alpha val="30000"/>
                  </a:srgbClr>
                </a:outerShdw>
              </a:effectLst>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9</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25602" name="Picture 2" descr="capernaum-ancient"/>
          <p:cNvPicPr>
            <a:picLocks noChangeAspect="1" noChangeArrowheads="1"/>
          </p:cNvPicPr>
          <p:nvPr/>
        </p:nvPicPr>
        <p:blipFill>
          <a:blip r:embed="rId2" cstate="print"/>
          <a:srcRect/>
          <a:stretch>
            <a:fillRect/>
          </a:stretch>
        </p:blipFill>
        <p:spPr bwMode="auto">
          <a:xfrm>
            <a:off x="609600" y="2249653"/>
            <a:ext cx="7924800" cy="369394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10</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6146" name="Picture 2" descr="Discovering Matthew's Journey: 6 Surprising Details from the Bible - Walkn  on water"/>
          <p:cNvPicPr>
            <a:picLocks noChangeAspect="1" noChangeArrowheads="1"/>
          </p:cNvPicPr>
          <p:nvPr/>
        </p:nvPicPr>
        <p:blipFill>
          <a:blip r:embed="rId2" cstate="print"/>
          <a:srcRect l="3584" r="14875"/>
          <a:stretch>
            <a:fillRect/>
          </a:stretch>
        </p:blipFill>
        <p:spPr bwMode="auto">
          <a:xfrm>
            <a:off x="0" y="0"/>
            <a:ext cx="9144000" cy="6064944"/>
          </a:xfrm>
          <a:prstGeom prst="rect">
            <a:avLst/>
          </a:prstGeom>
          <a:noFill/>
        </p:spPr>
      </p:pic>
      <p:sp>
        <p:nvSpPr>
          <p:cNvPr id="9" name="Rectangle 8"/>
          <p:cNvSpPr/>
          <p:nvPr/>
        </p:nvSpPr>
        <p:spPr>
          <a:xfrm>
            <a:off x="0" y="457200"/>
            <a:ext cx="4343400" cy="175432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tx1"/>
                  </a:solidFill>
                </a:ln>
                <a:effectLst>
                  <a:outerShdw blurRad="80000" dist="40000" dir="5040000" algn="tl">
                    <a:srgbClr val="000000">
                      <a:alpha val="30000"/>
                    </a:srgbClr>
                  </a:outerShdw>
                </a:effectLst>
                <a:latin typeface="Papyrus" pitchFamily="66" charset="0"/>
                <a:ea typeface="Verdana" pitchFamily="34" charset="0"/>
              </a:rPr>
              <a:t>The Commissioning</a:t>
            </a:r>
          </a:p>
          <a:p>
            <a:pPr algn="ctr"/>
            <a:r>
              <a:rPr lang="en-US" sz="3600" b="1" dirty="0" smtClean="0">
                <a:ln w="11430">
                  <a:solidFill>
                    <a:schemeClr val="tx1"/>
                  </a:solidFill>
                </a:ln>
                <a:effectLst>
                  <a:outerShdw blurRad="80000" dist="40000" dir="5040000" algn="tl">
                    <a:srgbClr val="000000">
                      <a:alpha val="30000"/>
                    </a:srgbClr>
                  </a:outerShdw>
                </a:effectLst>
                <a:latin typeface="Papyrus" pitchFamily="66" charset="0"/>
                <a:ea typeface="Verdana" pitchFamily="34" charset="0"/>
              </a:rPr>
              <a:t>of the Twelve</a:t>
            </a:r>
          </a:p>
          <a:p>
            <a:pPr algn="ctr"/>
            <a:r>
              <a:rPr lang="en-US" sz="3600" b="1" dirty="0" smtClean="0">
                <a:ln w="11430">
                  <a:solidFill>
                    <a:schemeClr val="tx1"/>
                  </a:solidFill>
                </a:ln>
                <a:effectLst>
                  <a:outerShdw blurRad="80000" dist="40000" dir="5040000" algn="tl">
                    <a:srgbClr val="000000">
                      <a:alpha val="30000"/>
                    </a:srgbClr>
                  </a:outerShdw>
                </a:effectLst>
                <a:latin typeface="Papyrus" pitchFamily="66" charset="0"/>
                <a:ea typeface="Verdana" pitchFamily="34" charset="0"/>
              </a:rPr>
              <a:t>Apostles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of the Paralytic</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152400"/>
            <a:ext cx="4876800" cy="584775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500" b="1" dirty="0" smtClean="0">
                <a:ln w="11430">
                  <a:solidFill>
                    <a:srgbClr val="FFFF00"/>
                  </a:solidFill>
                </a:ln>
                <a:solidFill>
                  <a:srgbClr val="FFFF00"/>
                </a:solidFill>
                <a:effectLst>
                  <a:outerShdw blurRad="80000" dist="40000" dir="5040000" algn="tl">
                    <a:srgbClr val="000000">
                      <a:alpha val="30000"/>
                    </a:srgbClr>
                  </a:outerShdw>
                </a:effectLst>
              </a:rPr>
              <a:t>This is the traditional Gospel text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for the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19</a:t>
            </a:r>
            <a:r>
              <a:rPr lang="en-US" sz="2500" b="1" baseline="30000" dirty="0" smtClean="0">
                <a:ln w="11430">
                  <a:solidFill>
                    <a:srgbClr val="FFFF00"/>
                  </a:solidFill>
                </a:ln>
                <a:solidFill>
                  <a:srgbClr val="FFFF00"/>
                </a:solidFill>
                <a:effectLst>
                  <a:outerShdw blurRad="80000" dist="40000" dir="5040000" algn="tl">
                    <a:srgbClr val="000000">
                      <a:alpha val="30000"/>
                    </a:srgbClr>
                  </a:outerShdw>
                </a:effectLst>
              </a:rPr>
              <a:t>th</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 Sunday after Trinity in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the One-Year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Series.  St Matthew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just gives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us the details that the paralytic is brought to Jesus.  St. Mark and St. Luke tell us more details; that Jesus is surrounded by the people so that there is no room for anyone to gather around</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000" b="1" dirty="0" smtClean="0">
                <a:ln w="11430">
                  <a:solidFill>
                    <a:srgbClr val="FFFF00"/>
                  </a:solidFill>
                </a:ln>
                <a:solidFill>
                  <a:srgbClr val="FFFF00"/>
                </a:solidFill>
                <a:effectLst>
                  <a:outerShdw blurRad="80000" dist="40000" dir="5040000" algn="tl">
                    <a:srgbClr val="000000">
                      <a:alpha val="30000"/>
                    </a:srgbClr>
                  </a:outerShdw>
                </a:effectLst>
              </a:rPr>
              <a:t>(St. Mark 2:1)</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the man is carried by four friends</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000" b="1" dirty="0" smtClean="0">
                <a:ln w="11430">
                  <a:solidFill>
                    <a:srgbClr val="FFFF00"/>
                  </a:solidFill>
                </a:ln>
                <a:solidFill>
                  <a:srgbClr val="FFFF00"/>
                </a:solidFill>
                <a:effectLst>
                  <a:outerShdw blurRad="80000" dist="40000" dir="5040000" algn="tl">
                    <a:srgbClr val="000000">
                      <a:alpha val="30000"/>
                    </a:srgbClr>
                  </a:outerShdw>
                </a:effectLst>
              </a:rPr>
              <a:t>(St. Mark 2:3)</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and because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they cannot get their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friend to </a:t>
            </a:r>
            <a:r>
              <a:rPr lang="en-US" sz="2500" b="1" dirty="0" smtClean="0">
                <a:ln w="11430">
                  <a:solidFill>
                    <a:srgbClr val="FFFF00"/>
                  </a:solidFill>
                </a:ln>
                <a:solidFill>
                  <a:srgbClr val="FFFF00"/>
                </a:solidFill>
                <a:effectLst>
                  <a:outerShdw blurRad="80000" dist="40000" dir="5040000" algn="tl">
                    <a:srgbClr val="000000">
                      <a:alpha val="30000"/>
                    </a:srgbClr>
                  </a:outerShdw>
                </a:effectLst>
              </a:rPr>
              <a:t>Jesus they make an opening in the roof and lower their friend before Jesus </a:t>
            </a:r>
            <a:r>
              <a:rPr lang="en-US" sz="2000" b="1" dirty="0" smtClean="0">
                <a:ln w="11430">
                  <a:solidFill>
                    <a:srgbClr val="FFFF00"/>
                  </a:solidFill>
                </a:ln>
                <a:solidFill>
                  <a:srgbClr val="FFFF00"/>
                </a:solidFill>
                <a:effectLst>
                  <a:outerShdw blurRad="80000" dist="40000" dir="5040000" algn="tl">
                    <a:srgbClr val="000000">
                      <a:alpha val="30000"/>
                    </a:srgbClr>
                  </a:outerShdw>
                </a:effectLst>
              </a:rPr>
              <a:t>(St. Mark 2:4; St. Luke 5:19)</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t>
            </a:r>
            <a:endParaRPr lang="en-US" sz="2400" b="1" dirty="0">
              <a:ln w="11430">
                <a:solidFill>
                  <a:srgbClr val="FFFF00"/>
                </a:solidFill>
              </a:ln>
              <a:solidFill>
                <a:srgbClr val="FFFF00"/>
              </a:solidFill>
              <a:effectLst>
                <a:outerShdw blurRad="80000" dist="40000" dir="5040000" algn="tl">
                  <a:srgbClr val="000000">
                    <a:alpha val="30000"/>
                  </a:srgbClr>
                </a:outerShdw>
              </a:effectLst>
              <a:latin typeface="Georgia" pitchFamily="18"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9:1-8</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24580" name="Picture 4" descr="Loving like Jesus. A popular bible story in Mark 2:1–5… | by Olanike | As  He Is | Medium"/>
          <p:cNvPicPr>
            <a:picLocks noChangeAspect="1" noChangeArrowheads="1"/>
          </p:cNvPicPr>
          <p:nvPr/>
        </p:nvPicPr>
        <p:blipFill>
          <a:blip r:embed="rId2" cstate="print"/>
          <a:srcRect/>
          <a:stretch>
            <a:fillRect/>
          </a:stretch>
        </p:blipFill>
        <p:spPr bwMode="auto">
          <a:xfrm>
            <a:off x="4953000" y="0"/>
            <a:ext cx="4191000"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of the Paralytic</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9:1-8</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24580" name="Picture 4" descr="Loving like Jesus. A popular bible story in Mark 2:1–5… | by Olanike | As  He Is | Medium"/>
          <p:cNvPicPr>
            <a:picLocks noChangeAspect="1" noChangeArrowheads="1"/>
          </p:cNvPicPr>
          <p:nvPr/>
        </p:nvPicPr>
        <p:blipFill>
          <a:blip r:embed="rId2" cstate="print"/>
          <a:srcRect/>
          <a:stretch>
            <a:fillRect/>
          </a:stretch>
        </p:blipFill>
        <p:spPr bwMode="auto">
          <a:xfrm>
            <a:off x="5486400" y="7"/>
            <a:ext cx="3657600" cy="3471394"/>
          </a:xfrm>
          <a:prstGeom prst="rect">
            <a:avLst/>
          </a:prstGeom>
          <a:noFill/>
        </p:spPr>
      </p:pic>
      <p:sp>
        <p:nvSpPr>
          <p:cNvPr id="3" name="TextBox 2"/>
          <p:cNvSpPr txBox="1"/>
          <p:nvPr/>
        </p:nvSpPr>
        <p:spPr>
          <a:xfrm>
            <a:off x="76200" y="94357"/>
            <a:ext cx="8915400" cy="600164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What Jesus says to the man is at first</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shocking.  Here lays a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paralytic man</a:t>
            </a:r>
            <a:endParaRPr lang="en-US" sz="2400" b="1" dirty="0" smtClean="0">
              <a:ln w="11430">
                <a:solidFill>
                  <a:srgbClr val="FFFF00"/>
                </a:solidFill>
              </a:ln>
              <a:solidFill>
                <a:srgbClr val="FFFF00"/>
              </a:solidFill>
              <a:effectLst>
                <a:outerShdw blurRad="80000" dist="40000" dir="5040000" algn="tl">
                  <a:srgbClr val="000000">
                    <a:alpha val="30000"/>
                  </a:srgbClr>
                </a:outerShdw>
              </a:effectLst>
            </a:endParaRP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who cannot move, who is clearly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in need</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of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healing, and Jesus says to him,</a:t>
            </a:r>
          </a:p>
          <a:p>
            <a:r>
              <a:rPr lang="en-US" sz="2400" b="1" i="1" dirty="0" smtClean="0">
                <a:ln w="11430">
                  <a:solidFill>
                    <a:schemeClr val="tx1"/>
                  </a:solidFill>
                </a:ln>
                <a:effectLst>
                  <a:outerShdw blurRad="80000" dist="40000" dir="5040000" algn="tl">
                    <a:srgbClr val="000000">
                      <a:alpha val="30000"/>
                    </a:srgbClr>
                  </a:outerShdw>
                </a:effectLst>
              </a:rPr>
              <a:t>“Cheer up, child, dismissed are thy sins!”</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Jesus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doesn’t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heal the man’s body, but</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speaks of the forgiveness of his sins, and</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speaks the absolution.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His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word of</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forgiveness is the word that this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and all</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s</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inners need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to hear</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scribes who had come to hear Jesus (in order to make a case against Him) react to His words.  They accuse Jesus among themselves, </a:t>
            </a:r>
            <a:r>
              <a:rPr lang="en-US" sz="2400" b="1" i="1" dirty="0" smtClean="0">
                <a:ln w="11430">
                  <a:solidFill>
                    <a:schemeClr val="tx1"/>
                  </a:solidFill>
                </a:ln>
                <a:effectLst>
                  <a:outerShdw blurRad="80000" dist="40000" dir="5040000" algn="tl">
                    <a:srgbClr val="000000">
                      <a:alpha val="30000"/>
                    </a:srgbClr>
                  </a:outerShdw>
                </a:effectLst>
              </a:rPr>
              <a:t>“This is blasphemy!” </a:t>
            </a:r>
            <a:r>
              <a:rPr lang="en-US" sz="2400" b="1" i="1" dirty="0" smtClean="0">
                <a:ln w="11430">
                  <a:solidFill>
                    <a:schemeClr val="tx1"/>
                  </a:solidFill>
                </a:ln>
                <a:effectLst>
                  <a:outerShdw blurRad="80000" dist="40000" dir="5040000" algn="tl">
                    <a:srgbClr val="000000">
                      <a:alpha val="30000"/>
                    </a:srgbClr>
                  </a:outerShdw>
                </a:effectLst>
              </a:rPr>
              <a:t>[v.3</a:t>
            </a:r>
            <a:r>
              <a:rPr lang="en-US" sz="2400" b="1" i="1" dirty="0" smtClean="0">
                <a:ln w="11430">
                  <a:solidFill>
                    <a:schemeClr val="tx1"/>
                  </a:solidFill>
                </a:ln>
                <a:effectLst>
                  <a:outerShdw blurRad="80000" dist="40000" dir="5040000" algn="tl">
                    <a:srgbClr val="000000">
                      <a:alpha val="30000"/>
                    </a:srgbClr>
                  </a:outerShdw>
                </a:effectLst>
              </a:rPr>
              <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St. Mark and St. Luke tell us their reasoning, </a:t>
            </a:r>
            <a:r>
              <a:rPr lang="en-US" sz="2400" b="1" i="1" dirty="0" smtClean="0">
                <a:ln w="11430">
                  <a:solidFill>
                    <a:schemeClr val="tx1"/>
                  </a:solidFill>
                </a:ln>
                <a:effectLst>
                  <a:outerShdw blurRad="80000" dist="40000" dir="5040000" algn="tl">
                    <a:srgbClr val="000000">
                      <a:alpha val="30000"/>
                    </a:srgbClr>
                  </a:outerShdw>
                </a:effectLst>
              </a:rPr>
              <a:t>“Who can forgive sins but God alone?” [Mark 2:7; Luke 5:21]</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They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are right that God alone can forgive all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sin; yet, they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are wrong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since they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do not know or believe that Jesus is God!</a:t>
            </a:r>
            <a:endParaRPr lang="en-US" sz="2000" b="1" dirty="0">
              <a:ln w="11430">
                <a:solidFill>
                  <a:srgbClr val="FFFF00"/>
                </a:solidFill>
              </a:ln>
              <a:solidFill>
                <a:srgbClr val="FFFF00"/>
              </a:solidFill>
              <a:effectLst>
                <a:outerShdw blurRad="80000" dist="40000" dir="5040000" algn="tl">
                  <a:srgbClr val="000000">
                    <a:alpha val="30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of the Paralytic</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9:1-8</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97334"/>
            <a:ext cx="8991600" cy="584775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rgbClr val="FFFF00"/>
                  </a:solidFill>
                </a:ln>
                <a:solidFill>
                  <a:srgbClr val="FFFF00"/>
                </a:solidFill>
                <a:effectLst>
                  <a:outerShdw blurRad="80000" dist="40000" dir="5040000" algn="tl">
                    <a:srgbClr val="000000">
                      <a:alpha val="30000"/>
                    </a:srgbClr>
                  </a:outerShdw>
                </a:effectLst>
              </a:rPr>
              <a:t>Jesus then puts a text before them with a question, </a:t>
            </a:r>
            <a:r>
              <a:rPr lang="en-US" sz="2800" b="1" i="1" dirty="0" smtClean="0">
                <a:ln w="11430">
                  <a:solidFill>
                    <a:schemeClr val="tx1"/>
                  </a:solidFill>
                </a:ln>
                <a:effectLst>
                  <a:outerShdw blurRad="80000" dist="40000" dir="5040000" algn="tl">
                    <a:srgbClr val="000000">
                      <a:alpha val="30000"/>
                    </a:srgbClr>
                  </a:outerShdw>
                </a:effectLst>
              </a:rPr>
              <a:t>“Which is more difficult to say, ‘Your sins are Forgiven’ or ‘Stand up and walk?’”</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We see how this is setting up.  Forgiveness is easy to say, but hard (nay, impossible except for God) to do; no one can see the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result.</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rPr>
              <a:t>On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the other hand, saying </a:t>
            </a:r>
            <a:r>
              <a:rPr lang="en-US" sz="2800" b="1" i="1" dirty="0" smtClean="0">
                <a:ln w="11430">
                  <a:solidFill>
                    <a:schemeClr val="tx1"/>
                  </a:solidFill>
                </a:ln>
                <a:effectLst>
                  <a:outerShdw blurRad="80000" dist="40000" dir="5040000" algn="tl">
                    <a:srgbClr val="000000">
                      <a:alpha val="30000"/>
                    </a:srgbClr>
                  </a:outerShdw>
                </a:effectLst>
              </a:rPr>
              <a:t>“Stand up”</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to a paralyzed man is hard because if you are a fraud you will be immediately discovered to be so!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Jesus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says, </a:t>
            </a:r>
            <a:r>
              <a:rPr lang="en-US" sz="2800" b="1" i="1" dirty="0" smtClean="0">
                <a:ln w="11430">
                  <a:solidFill>
                    <a:schemeClr val="tx1"/>
                  </a:solidFill>
                </a:ln>
                <a:effectLst>
                  <a:outerShdw blurRad="80000" dist="40000" dir="5040000" algn="tl">
                    <a:srgbClr val="000000">
                      <a:alpha val="30000"/>
                    </a:srgbClr>
                  </a:outerShdw>
                </a:effectLst>
              </a:rPr>
              <a:t>“Stand up,”</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so that all could see the results of His words, and they would know that He has the authority </a:t>
            </a:r>
            <a:r>
              <a:rPr lang="en-US" sz="2800" b="1" dirty="0" smtClean="0">
                <a:ln w="11430">
                  <a:solidFill>
                    <a:schemeClr val="tx1"/>
                  </a:solidFill>
                </a:ln>
                <a:effectLst>
                  <a:outerShdw blurRad="80000" dist="40000" dir="5040000" algn="tl">
                    <a:srgbClr val="000000">
                      <a:alpha val="30000"/>
                    </a:srgbClr>
                  </a:outerShdw>
                </a:effectLst>
              </a:rPr>
              <a:t>(</a:t>
            </a:r>
            <a:r>
              <a:rPr lang="en-US" sz="2800" b="1" dirty="0" err="1" smtClean="0">
                <a:ln w="11430">
                  <a:solidFill>
                    <a:schemeClr val="tx1"/>
                  </a:solidFill>
                </a:ln>
                <a:effectLst>
                  <a:outerShdw blurRad="80000" dist="40000" dir="5040000" algn="tl">
                    <a:srgbClr val="000000">
                      <a:alpha val="30000"/>
                    </a:srgbClr>
                  </a:outerShdw>
                </a:effectLst>
                <a:latin typeface="TekniaGreek" pitchFamily="2" charset="0"/>
              </a:rPr>
              <a:t>ejxousiva</a:t>
            </a:r>
            <a:r>
              <a:rPr lang="en-US" sz="2800" b="1" dirty="0" smtClean="0">
                <a:ln w="11430">
                  <a:solidFill>
                    <a:schemeClr val="tx1"/>
                  </a:solidFill>
                </a:ln>
                <a:effectLst>
                  <a:outerShdw blurRad="80000" dist="40000" dir="5040000" algn="tl">
                    <a:srgbClr val="000000">
                      <a:alpha val="30000"/>
                    </a:srgbClr>
                  </a:outerShdw>
                </a:effectLst>
              </a:rPr>
              <a:t>, not </a:t>
            </a:r>
            <a:r>
              <a:rPr lang="en-US" sz="2800" b="1" i="1" dirty="0" smtClean="0">
                <a:ln w="11430">
                  <a:solidFill>
                    <a:schemeClr val="tx1"/>
                  </a:solidFill>
                </a:ln>
                <a:effectLst>
                  <a:outerShdw blurRad="80000" dist="40000" dir="5040000" algn="tl">
                    <a:srgbClr val="000000">
                      <a:alpha val="30000"/>
                    </a:srgbClr>
                  </a:outerShdw>
                </a:effectLst>
              </a:rPr>
              <a:t>“power”</a:t>
            </a:r>
            <a:r>
              <a:rPr lang="en-US" sz="2800" b="1" dirty="0" smtClean="0">
                <a:ln w="11430">
                  <a:solidFill>
                    <a:schemeClr val="tx1"/>
                  </a:solidFill>
                </a:ln>
                <a:effectLst>
                  <a:outerShdw blurRad="80000" dist="40000" dir="5040000" algn="tl">
                    <a:srgbClr val="000000">
                      <a:alpha val="30000"/>
                    </a:srgbClr>
                  </a:outerShdw>
                </a:effectLst>
              </a:rPr>
              <a:t>)</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to forgive sins.  Jesus thus demonstrates His authority to forgive, which comforts the paralytic and amazes the crowd; so they fear and glorify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God.</a:t>
            </a:r>
            <a:endParaRPr lang="en-US" sz="2800" b="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Healing of the Paralytic</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9:1-8</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40964" name="Picture 4" descr="Daily Meditations with Fr. Alfonse: Mt 9:1-8 Take Heart, Your Sins are  Forgiven"/>
          <p:cNvPicPr>
            <a:picLocks noChangeAspect="1" noChangeArrowheads="1"/>
          </p:cNvPicPr>
          <p:nvPr/>
        </p:nvPicPr>
        <p:blipFill>
          <a:blip r:embed="rId2" cstate="print"/>
          <a:srcRect/>
          <a:stretch>
            <a:fillRect/>
          </a:stretch>
        </p:blipFill>
        <p:spPr bwMode="auto">
          <a:xfrm>
            <a:off x="-1" y="685800"/>
            <a:ext cx="3200400" cy="4282069"/>
          </a:xfrm>
          <a:prstGeom prst="rect">
            <a:avLst/>
          </a:prstGeom>
          <a:noFill/>
        </p:spPr>
      </p:pic>
      <p:sp>
        <p:nvSpPr>
          <p:cNvPr id="3" name="TextBox 2"/>
          <p:cNvSpPr txBox="1"/>
          <p:nvPr/>
        </p:nvSpPr>
        <p:spPr>
          <a:xfrm>
            <a:off x="76200" y="97334"/>
            <a:ext cx="8991600" cy="501675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FF00"/>
                  </a:solidFill>
                </a:ln>
                <a:solidFill>
                  <a:srgbClr val="FFFF00"/>
                </a:solidFill>
                <a:effectLst>
                  <a:outerShdw blurRad="80000" dist="40000" dir="5040000" algn="tl">
                    <a:srgbClr val="000000">
                      <a:alpha val="30000"/>
                    </a:srgbClr>
                  </a:outerShdw>
                </a:effectLst>
              </a:rPr>
              <a:t>They glorify God who has given such authority to 			     men.  Indeed their fear and 				     astonishment comes from the 			     acute awareness of their own 			     sin as well as the knowledge 			     that God has now drawn near 			     to them in the person of Jesus.  			     We, too, rejoice that Jesus still 			     has the authority to forgive all 			     our sins. </a:t>
            </a:r>
            <a:endParaRPr lang="en-US" sz="3200" b="1" dirty="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Call of St. Matthew</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9:9-13</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97334"/>
            <a:ext cx="8991600" cy="483209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000" b="1" dirty="0" smtClean="0">
                <a:ln w="11430">
                  <a:solidFill>
                    <a:srgbClr val="FFFF00"/>
                  </a:solidFill>
                </a:ln>
                <a:solidFill>
                  <a:srgbClr val="FFFF00"/>
                </a:solidFill>
                <a:effectLst>
                  <a:outerShdw blurRad="80000" dist="40000" dir="5040000" algn="tl">
                    <a:srgbClr val="000000">
                      <a:alpha val="30000"/>
                    </a:srgbClr>
                  </a:outerShdw>
                </a:effectLst>
              </a:rPr>
              <a:t>How Matthew must have recalled with such joy and thankfulness this day when Jesus came into his collection booth and called him, </a:t>
            </a:r>
            <a:r>
              <a:rPr lang="en-US" sz="3000" b="1" i="1" dirty="0" smtClean="0">
                <a:ln w="11430">
                  <a:solidFill>
                    <a:schemeClr val="tx1"/>
                  </a:solidFill>
                </a:ln>
                <a:effectLst>
                  <a:outerShdw blurRad="80000" dist="40000" dir="5040000" algn="tl">
                    <a:srgbClr val="000000">
                      <a:alpha val="30000"/>
                    </a:srgbClr>
                  </a:outerShdw>
                </a:effectLst>
              </a:rPr>
              <a:t>“Be following Me.”</a:t>
            </a:r>
          </a:p>
          <a:p>
            <a:pPr algn="ctr">
              <a:spcBef>
                <a:spcPts val="1200"/>
              </a:spcBef>
              <a:spcAft>
                <a:spcPts val="1200"/>
              </a:spcAft>
            </a:pPr>
            <a:r>
              <a:rPr lang="en-US" sz="3000" b="1" dirty="0" smtClean="0">
                <a:ln w="11430">
                  <a:solidFill>
                    <a:srgbClr val="FFFF00"/>
                  </a:solidFill>
                </a:ln>
                <a:solidFill>
                  <a:srgbClr val="FFFF00"/>
                </a:solidFill>
                <a:effectLst>
                  <a:outerShdw blurRad="80000" dist="40000" dir="5040000" algn="tl">
                    <a:srgbClr val="000000">
                      <a:alpha val="30000"/>
                    </a:srgbClr>
                  </a:outerShdw>
                </a:effectLst>
              </a:rPr>
              <a:t>Tax collectors were despised for two reasons:</a:t>
            </a:r>
            <a:endParaRPr lang="en-US" sz="3000" b="1" dirty="0" smtClean="0">
              <a:ln w="11430">
                <a:solidFill>
                  <a:srgbClr val="FFFF00"/>
                </a:solidFill>
              </a:ln>
              <a:solidFill>
                <a:srgbClr val="FF0000"/>
              </a:solidFill>
              <a:effectLst>
                <a:outerShdw blurRad="80000" dist="40000" dir="5040000" algn="tl">
                  <a:srgbClr val="000000">
                    <a:alpha val="30000"/>
                  </a:srgbClr>
                </a:outerShdw>
              </a:effectLst>
            </a:endParaRPr>
          </a:p>
          <a:p>
            <a:pPr marL="514350" indent="-514350">
              <a:buAutoNum type="arabicParenR"/>
            </a:pPr>
            <a:r>
              <a:rPr lang="en-US" sz="2800" b="1" dirty="0" smtClean="0">
                <a:ln w="11430">
                  <a:solidFill>
                    <a:srgbClr val="FFFF00"/>
                  </a:solidFill>
                </a:ln>
                <a:solidFill>
                  <a:srgbClr val="FF0000"/>
                </a:solidFill>
                <a:effectLst>
                  <a:outerShdw blurRad="80000" dist="40000" dir="5040000" algn="tl">
                    <a:srgbClr val="000000">
                      <a:alpha val="30000"/>
                    </a:srgbClr>
                  </a:outerShdw>
                </a:effectLst>
              </a:rPr>
              <a:t>they worked for</a:t>
            </a:r>
          </a:p>
          <a:p>
            <a:pPr marL="514350" indent="-514350"/>
            <a:r>
              <a:rPr lang="en-US" sz="2800" b="1" dirty="0" smtClean="0">
                <a:ln w="11430">
                  <a:solidFill>
                    <a:srgbClr val="FFFF00"/>
                  </a:solidFill>
                </a:ln>
                <a:solidFill>
                  <a:srgbClr val="FF0000"/>
                </a:solidFill>
                <a:effectLst>
                  <a:outerShdw blurRad="80000" dist="40000" dir="5040000" algn="tl">
                    <a:srgbClr val="000000">
                      <a:alpha val="30000"/>
                    </a:srgbClr>
                  </a:outerShdw>
                </a:effectLst>
              </a:rPr>
              <a:t>the Roman govern-</a:t>
            </a:r>
          </a:p>
          <a:p>
            <a:pPr marL="514350" indent="-514350"/>
            <a:r>
              <a:rPr lang="en-US" sz="2800" b="1" dirty="0" err="1" smtClean="0">
                <a:ln w="11430">
                  <a:solidFill>
                    <a:srgbClr val="FFFF00"/>
                  </a:solidFill>
                </a:ln>
                <a:solidFill>
                  <a:srgbClr val="FF0000"/>
                </a:solidFill>
                <a:effectLst>
                  <a:outerShdw blurRad="80000" dist="40000" dir="5040000" algn="tl">
                    <a:srgbClr val="000000">
                      <a:alpha val="30000"/>
                    </a:srgbClr>
                  </a:outerShdw>
                </a:effectLst>
              </a:rPr>
              <a:t>ment</a:t>
            </a:r>
            <a:r>
              <a:rPr lang="en-US" sz="2800" b="1" dirty="0" smtClean="0">
                <a:ln w="11430">
                  <a:solidFill>
                    <a:srgbClr val="FFFF00"/>
                  </a:solidFill>
                </a:ln>
                <a:solidFill>
                  <a:srgbClr val="FF0000"/>
                </a:solidFill>
                <a:effectLst>
                  <a:outerShdw blurRad="80000" dist="40000" dir="5040000" algn="tl">
                    <a:srgbClr val="000000">
                      <a:alpha val="30000"/>
                    </a:srgbClr>
                  </a:outerShdw>
                </a:effectLst>
              </a:rPr>
              <a:t>, the occupying</a:t>
            </a:r>
          </a:p>
          <a:p>
            <a:pPr marL="514350" indent="-514350"/>
            <a:r>
              <a:rPr lang="en-US" sz="2800" b="1" dirty="0" smtClean="0">
                <a:ln w="11430">
                  <a:solidFill>
                    <a:srgbClr val="FFFF00"/>
                  </a:solidFill>
                </a:ln>
                <a:solidFill>
                  <a:srgbClr val="FF0000"/>
                </a:solidFill>
                <a:effectLst>
                  <a:outerShdw blurRad="80000" dist="40000" dir="5040000" algn="tl">
                    <a:srgbClr val="000000">
                      <a:alpha val="30000"/>
                    </a:srgbClr>
                  </a:outerShdw>
                </a:effectLst>
              </a:rPr>
              <a:t>force, and thus tax</a:t>
            </a:r>
          </a:p>
          <a:p>
            <a:pPr marL="514350" indent="-514350"/>
            <a:r>
              <a:rPr lang="en-US" sz="2800" b="1" dirty="0" smtClean="0">
                <a:ln w="11430">
                  <a:solidFill>
                    <a:srgbClr val="FFFF00"/>
                  </a:solidFill>
                </a:ln>
                <a:solidFill>
                  <a:srgbClr val="FF0000"/>
                </a:solidFill>
                <a:effectLst>
                  <a:outerShdw blurRad="80000" dist="40000" dir="5040000" algn="tl">
                    <a:srgbClr val="000000">
                      <a:alpha val="30000"/>
                    </a:srgbClr>
                  </a:outerShdw>
                </a:effectLst>
              </a:rPr>
              <a:t>collectors had no</a:t>
            </a:r>
          </a:p>
          <a:p>
            <a:pPr marL="514350" indent="-514350"/>
            <a:r>
              <a:rPr lang="en-US" sz="2800" b="1" dirty="0" smtClean="0">
                <a:ln w="11430">
                  <a:solidFill>
                    <a:srgbClr val="FFFF00"/>
                  </a:solidFill>
                </a:ln>
                <a:solidFill>
                  <a:srgbClr val="FF0000"/>
                </a:solidFill>
                <a:effectLst>
                  <a:outerShdw blurRad="80000" dist="40000" dir="5040000" algn="tl">
                    <a:srgbClr val="000000">
                      <a:alpha val="30000"/>
                    </a:srgbClr>
                  </a:outerShdw>
                </a:effectLst>
              </a:rPr>
              <a:t>patriotism, and;</a:t>
            </a:r>
          </a:p>
        </p:txBody>
      </p:sp>
      <p:pic>
        <p:nvPicPr>
          <p:cNvPr id="44036" name="Picture 4" descr="Matthew 9:9–13 – Immanuel Lutheran Church, Tuscola, Illinois"/>
          <p:cNvPicPr>
            <a:picLocks noChangeAspect="1" noChangeArrowheads="1"/>
          </p:cNvPicPr>
          <p:nvPr/>
        </p:nvPicPr>
        <p:blipFill>
          <a:blip r:embed="rId2" cstate="print"/>
          <a:srcRect/>
          <a:stretch>
            <a:fillRect/>
          </a:stretch>
        </p:blipFill>
        <p:spPr bwMode="auto">
          <a:xfrm>
            <a:off x="3307080" y="2362200"/>
            <a:ext cx="2560320" cy="2560320"/>
          </a:xfrm>
          <a:prstGeom prst="rect">
            <a:avLst/>
          </a:prstGeom>
          <a:noFill/>
        </p:spPr>
      </p:pic>
      <p:sp>
        <p:nvSpPr>
          <p:cNvPr id="8" name="Rectangle 7"/>
          <p:cNvSpPr/>
          <p:nvPr/>
        </p:nvSpPr>
        <p:spPr>
          <a:xfrm>
            <a:off x="5943600" y="2249031"/>
            <a:ext cx="3048000" cy="2246769"/>
          </a:xfrm>
          <a:prstGeom prst="rect">
            <a:avLst/>
          </a:prstGeom>
        </p:spPr>
        <p:txBody>
          <a:bodyPr wrap="square">
            <a:spAutoFit/>
          </a:bodyPr>
          <a:lstStyle/>
          <a:p>
            <a:r>
              <a:rPr lang="en-US" sz="2800" b="1" dirty="0" smtClean="0">
                <a:ln w="11430">
                  <a:solidFill>
                    <a:srgbClr val="FFFF00"/>
                  </a:solidFill>
                </a:ln>
                <a:solidFill>
                  <a:srgbClr val="FF0000"/>
                </a:solidFill>
                <a:effectLst>
                  <a:outerShdw blurRad="80000" dist="40000" dir="5040000" algn="tl">
                    <a:srgbClr val="000000">
                      <a:alpha val="30000"/>
                    </a:srgbClr>
                  </a:outerShdw>
                </a:effectLst>
              </a:rPr>
              <a:t>2)  they often</a:t>
            </a:r>
          </a:p>
          <a:p>
            <a:r>
              <a:rPr lang="en-US" sz="2800" b="1" dirty="0" smtClean="0">
                <a:ln w="11430">
                  <a:solidFill>
                    <a:srgbClr val="FFFF00"/>
                  </a:solidFill>
                </a:ln>
                <a:solidFill>
                  <a:srgbClr val="FF0000"/>
                </a:solidFill>
                <a:effectLst>
                  <a:outerShdw blurRad="80000" dist="40000" dir="5040000" algn="tl">
                    <a:srgbClr val="000000">
                      <a:alpha val="30000"/>
                    </a:srgbClr>
                  </a:outerShdw>
                </a:effectLst>
              </a:rPr>
              <a:t>extorted all they could get to make themselves wealthy.</a:t>
            </a:r>
            <a:endParaRPr lang="en-US" sz="2800" b="1" dirty="0">
              <a:ln w="11430">
                <a:solidFill>
                  <a:srgbClr val="FFFF00"/>
                </a:solidFill>
              </a:ln>
              <a:solidFill>
                <a:srgbClr val="FF0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amond(in)">
                                      <p:cBhvr>
                                        <p:cTn id="24" dur="2000"/>
                                        <p:tgtEl>
                                          <p:spTgt spid="3">
                                            <p:txEl>
                                              <p:pRg st="5" end="5"/>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amond(in)">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32"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amond(out)">
                                      <p:cBhvr>
                                        <p:cTn id="35" dur="2000"/>
                                        <p:tgtEl>
                                          <p:spTgt spid="8">
                                            <p:txEl>
                                              <p:pRg st="0" end="0"/>
                                            </p:txEl>
                                          </p:spTgt>
                                        </p:tgtEl>
                                      </p:cBhvr>
                                    </p:animEffect>
                                  </p:childTnLst>
                                </p:cTn>
                              </p:par>
                              <p:par>
                                <p:cTn id="36" presetID="8" presetClass="entr" presetSubtype="32"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amond(out)">
                                      <p:cBhvr>
                                        <p:cTn id="38"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Call of St. Matthew</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9:9-13</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0"/>
            <a:ext cx="8991600" cy="612475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rgbClr val="FFFF00"/>
                  </a:solidFill>
                </a:ln>
                <a:solidFill>
                  <a:srgbClr val="FFFF00"/>
                </a:solidFill>
                <a:effectLst>
                  <a:outerShdw blurRad="80000" dist="40000" dir="5040000" algn="tl">
                    <a:srgbClr val="000000">
                      <a:alpha val="30000"/>
                    </a:srgbClr>
                  </a:outerShdw>
                </a:effectLst>
              </a:rPr>
              <a:t>Thus </a:t>
            </a:r>
            <a:r>
              <a:rPr lang="en-US" sz="2800" b="1" i="1" dirty="0" smtClean="0">
                <a:ln w="11430">
                  <a:solidFill>
                    <a:srgbClr val="FFFF00"/>
                  </a:solidFill>
                </a:ln>
                <a:solidFill>
                  <a:srgbClr val="FFFF00"/>
                </a:solidFill>
                <a:effectLst>
                  <a:outerShdw blurRad="80000" dist="40000" dir="5040000" algn="tl">
                    <a:srgbClr val="000000">
                      <a:alpha val="30000"/>
                    </a:srgbClr>
                  </a:outerShdw>
                </a:effectLst>
              </a:rPr>
              <a:t>“publican”</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(from the KJV)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came to mean the same as a </a:t>
            </a:r>
            <a:r>
              <a:rPr lang="en-US" sz="2800" b="1" i="1" dirty="0" smtClean="0">
                <a:ln w="11430">
                  <a:solidFill>
                    <a:srgbClr val="FFFF00"/>
                  </a:solidFill>
                </a:ln>
                <a:solidFill>
                  <a:srgbClr val="FFFF00"/>
                </a:solidFill>
                <a:effectLst>
                  <a:outerShdw blurRad="80000" dist="40000" dir="5040000" algn="tl">
                    <a:srgbClr val="000000">
                      <a:alpha val="30000"/>
                    </a:srgbClr>
                  </a:outerShdw>
                </a:effectLst>
              </a:rPr>
              <a:t>“sinner”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(v.</a:t>
            </a:r>
            <a:r>
              <a:rPr lang="en-US" sz="2800" b="1" i="1" dirty="0" smtClean="0">
                <a:ln w="11430">
                  <a:solidFill>
                    <a:srgbClr val="FFFF00"/>
                  </a:solidFill>
                </a:ln>
                <a:solidFill>
                  <a:srgbClr val="FFFF00"/>
                </a:solidFill>
                <a:effectLst>
                  <a:outerShdw blurRad="80000" dist="40000" dir="5040000" algn="tl">
                    <a:srgbClr val="000000">
                      <a:alpha val="30000"/>
                    </a:srgbClr>
                  </a:outerShdw>
                </a:effectLst>
              </a:rPr>
              <a:t>11 and 18:17).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When Jesus calls Matthew he leaves everything to follow Him.  Matthew’s call to follow Jesus is a picture of the grace, love and compassion of Jesus.  This is further seen in the banquet which Matthew holds in celebration of his calling.  Jesus and His disciples eat with tax collectors and sinners.  Again Jesus’ enemies are there to accuse and question, asking the disciples, </a:t>
            </a:r>
            <a:r>
              <a:rPr lang="en-US" sz="2800" b="1" i="1" dirty="0" smtClean="0">
                <a:ln w="11430">
                  <a:solidFill>
                    <a:schemeClr val="tx1"/>
                  </a:solidFill>
                </a:ln>
                <a:effectLst>
                  <a:outerShdw blurRad="80000" dist="40000" dir="5040000" algn="tl">
                    <a:srgbClr val="000000">
                      <a:alpha val="30000"/>
                    </a:srgbClr>
                  </a:outerShdw>
                </a:effectLst>
              </a:rPr>
              <a:t>“Why does your Teacher eat with tax collectors and sinners?”</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The Pharisees understood such company as threatening their personal holiness and integrity; eating with sinners is having fellowship with their unrighteousness.  Jesus sees it exactly opposite, when He </a:t>
            </a:r>
            <a:r>
              <a:rPr lang="en-US" sz="2800" b="1" i="1" dirty="0" smtClean="0">
                <a:ln w="11430">
                  <a:solidFill>
                    <a:schemeClr val="tx1"/>
                  </a:solidFill>
                </a:ln>
                <a:effectLst>
                  <a:outerShdw blurRad="80000" dist="40000" dir="5040000" algn="tl">
                    <a:srgbClr val="000000">
                      <a:alpha val="30000"/>
                    </a:srgbClr>
                  </a:outerShdw>
                </a:effectLst>
              </a:rPr>
              <a:t>“eats”</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with sinners they share in His holiness.</a:t>
            </a:r>
            <a:endParaRPr lang="en-US" sz="2400" b="1" dirty="0" smtClean="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Call of St. Matthew</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9:9-13</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95845"/>
            <a:ext cx="8991600" cy="584775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rgbClr val="FFFF00"/>
                  </a:solidFill>
                </a:ln>
                <a:solidFill>
                  <a:srgbClr val="FFFF00"/>
                </a:solidFill>
                <a:effectLst>
                  <a:outerShdw blurRad="80000" dist="40000" dir="5040000" algn="tl">
                    <a:srgbClr val="000000">
                      <a:alpha val="30000"/>
                    </a:srgbClr>
                  </a:outerShdw>
                </a:effectLst>
              </a:rPr>
              <a:t>Jesus answers His accusers, </a:t>
            </a:r>
            <a:r>
              <a:rPr lang="en-US" sz="2800" b="1" i="1" dirty="0" smtClean="0">
                <a:ln w="11430">
                  <a:solidFill>
                    <a:schemeClr val="tx1"/>
                  </a:solidFill>
                </a:ln>
                <a:effectLst>
                  <a:outerShdw blurRad="80000" dist="40000" dir="5040000" algn="tl">
                    <a:srgbClr val="000000">
                      <a:alpha val="30000"/>
                    </a:srgbClr>
                  </a:outerShdw>
                </a:effectLst>
              </a:rPr>
              <a:t>“Those who are well have no need of a physician, but those who are sick. But you go and learn what this means, ‘I desire mercy and not sacrifice.’ For I did not come to call the righteous, but sinners, to repentance” (vv.12-13).</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  Jesus argues from the Pharisees own distorted self understanding.  They see themselves as well, all others as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sick;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themselves righteous, all others sinners.</a:t>
            </a:r>
          </a:p>
          <a:p>
            <a:r>
              <a:rPr lang="en-US" sz="2800" b="1" dirty="0" smtClean="0">
                <a:ln w="11430">
                  <a:solidFill>
                    <a:srgbClr val="FFFF00"/>
                  </a:solidFill>
                </a:ln>
                <a:solidFill>
                  <a:srgbClr val="FFFF00"/>
                </a:solidFill>
                <a:effectLst>
                  <a:outerShdw blurRad="80000" dist="40000" dir="5040000" algn="tl">
                    <a:srgbClr val="000000">
                      <a:alpha val="30000"/>
                    </a:srgbClr>
                  </a:outerShdw>
                </a:effectLst>
              </a:rPr>
              <a:t>They would then accuse Jesus of being a sinner because He is surrounded by sinners, but, Jesus says, this is as absurd as calling a doctor sick because he is surrounded by sick people.  In the midst of sickness is where a good doctor is to be found; in the midst of sinners is where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your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Savior is </a:t>
            </a:r>
            <a:r>
              <a:rPr lang="en-US" sz="2800" b="1" dirty="0" smtClean="0">
                <a:ln w="11430">
                  <a:solidFill>
                    <a:srgbClr val="FFFF00"/>
                  </a:solidFill>
                </a:ln>
                <a:solidFill>
                  <a:srgbClr val="FFFF00"/>
                </a:solidFill>
                <a:effectLst>
                  <a:outerShdw blurRad="80000" dist="40000" dir="5040000" algn="tl">
                    <a:srgbClr val="000000">
                      <a:alpha val="30000"/>
                    </a:srgbClr>
                  </a:outerShdw>
                </a:effectLst>
              </a:rPr>
              <a:t>found!!!</a:t>
            </a:r>
            <a:endParaRPr lang="en-US" sz="2800" b="1" dirty="0" smtClean="0">
              <a:ln w="11430">
                <a:solidFill>
                  <a:srgbClr val="FFFF00"/>
                </a:solidFill>
              </a:ln>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5625</TotalTime>
  <Words>2533</Words>
  <Application>Microsoft Office PowerPoint</Application>
  <PresentationFormat>On-screen Show (4:3)</PresentationFormat>
  <Paragraphs>111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545</cp:revision>
  <dcterms:created xsi:type="dcterms:W3CDTF">2006-08-16T00:00:00Z</dcterms:created>
  <dcterms:modified xsi:type="dcterms:W3CDTF">2025-03-09T13:23:09Z</dcterms:modified>
</cp:coreProperties>
</file>