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361" r:id="rId2"/>
    <p:sldId id="362" r:id="rId3"/>
    <p:sldId id="363" r:id="rId4"/>
    <p:sldId id="364" r:id="rId5"/>
    <p:sldId id="365" r:id="rId6"/>
    <p:sldId id="366" r:id="rId7"/>
    <p:sldId id="367" r:id="rId8"/>
    <p:sldId id="368" r:id="rId9"/>
    <p:sldId id="369" r:id="rId10"/>
    <p:sldId id="370" r:id="rId11"/>
    <p:sldId id="371"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296"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AEAEAE"/>
    <a:srgbClr val="996633"/>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07" autoAdjust="0"/>
  </p:normalViewPr>
  <p:slideViewPr>
    <p:cSldViewPr>
      <p:cViewPr>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03/01/25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03/01/25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03/01/25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03/01/25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03/01/25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03/01/25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03/01/25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audio" Target="file:///C:\Users\Jeff\Downloads\hurricane-01.wav" TargetMode="External"/><Relationship Id="rId5" Type="http://schemas.openxmlformats.org/officeDocument/2006/relationships/image" Target="../media/image10.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audio" Target="file:///C:\Users\Jeff\Downloads\hurricane-01.wav"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A Collection of Miracles</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8:1-34</a:t>
            </a:r>
            <a:endParaRPr lang="en-US" sz="36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3074" name="Picture 2" descr="Matthew 8:2 - Wikipedia"/>
          <p:cNvPicPr>
            <a:picLocks noChangeAspect="1" noChangeArrowheads="1"/>
          </p:cNvPicPr>
          <p:nvPr/>
        </p:nvPicPr>
        <p:blipFill>
          <a:blip r:embed="rId2" cstate="print"/>
          <a:srcRect/>
          <a:stretch>
            <a:fillRect/>
          </a:stretch>
        </p:blipFill>
        <p:spPr bwMode="auto">
          <a:xfrm>
            <a:off x="0" y="19820"/>
            <a:ext cx="3657600" cy="3180580"/>
          </a:xfrm>
          <a:prstGeom prst="rect">
            <a:avLst/>
          </a:prstGeom>
          <a:noFill/>
        </p:spPr>
      </p:pic>
      <p:pic>
        <p:nvPicPr>
          <p:cNvPr id="3076" name="Picture 4" descr="The Faith of the Centurion: A Lesson in Humility and Belief - Keith Charles"/>
          <p:cNvPicPr>
            <a:picLocks noChangeAspect="1" noChangeArrowheads="1"/>
          </p:cNvPicPr>
          <p:nvPr/>
        </p:nvPicPr>
        <p:blipFill>
          <a:blip r:embed="rId3" cstate="print"/>
          <a:srcRect/>
          <a:stretch>
            <a:fillRect/>
          </a:stretch>
        </p:blipFill>
        <p:spPr bwMode="auto">
          <a:xfrm>
            <a:off x="3383280" y="0"/>
            <a:ext cx="5760720" cy="3840481"/>
          </a:xfrm>
          <a:prstGeom prst="rect">
            <a:avLst/>
          </a:prstGeom>
          <a:noFill/>
        </p:spPr>
      </p:pic>
      <p:pic>
        <p:nvPicPr>
          <p:cNvPr id="3078" name="Picture 6" descr="Evg T. Stephen - Miracles of Jesus Jesus Heals Peter's... | Facebook"/>
          <p:cNvPicPr>
            <a:picLocks noChangeAspect="1" noChangeArrowheads="1"/>
          </p:cNvPicPr>
          <p:nvPr/>
        </p:nvPicPr>
        <p:blipFill>
          <a:blip r:embed="rId4" cstate="print"/>
          <a:srcRect/>
          <a:stretch>
            <a:fillRect/>
          </a:stretch>
        </p:blipFill>
        <p:spPr bwMode="auto">
          <a:xfrm>
            <a:off x="6400800" y="2971800"/>
            <a:ext cx="2743200" cy="2971800"/>
          </a:xfrm>
          <a:prstGeom prst="rect">
            <a:avLst/>
          </a:prstGeom>
          <a:noFill/>
        </p:spPr>
      </p:pic>
      <p:pic>
        <p:nvPicPr>
          <p:cNvPr id="3080" name="Picture 8" descr="christ-asleep-in-his-boat-jules-joseph-meynier"/>
          <p:cNvPicPr>
            <a:picLocks noChangeAspect="1" noChangeArrowheads="1"/>
          </p:cNvPicPr>
          <p:nvPr/>
        </p:nvPicPr>
        <p:blipFill>
          <a:blip r:embed="rId5" cstate="print"/>
          <a:srcRect/>
          <a:stretch>
            <a:fillRect/>
          </a:stretch>
        </p:blipFill>
        <p:spPr bwMode="auto">
          <a:xfrm>
            <a:off x="3048000" y="3124200"/>
            <a:ext cx="3505200" cy="2819400"/>
          </a:xfrm>
          <a:prstGeom prst="rect">
            <a:avLst/>
          </a:prstGeom>
          <a:noFill/>
        </p:spPr>
      </p:pic>
      <p:pic>
        <p:nvPicPr>
          <p:cNvPr id="3082" name="Picture 10" descr="Demons and Us - Saint Aidan Orthodox Church"/>
          <p:cNvPicPr>
            <a:picLocks noChangeAspect="1" noChangeArrowheads="1"/>
          </p:cNvPicPr>
          <p:nvPr/>
        </p:nvPicPr>
        <p:blipFill>
          <a:blip r:embed="rId6" cstate="print"/>
          <a:srcRect/>
          <a:stretch>
            <a:fillRect/>
          </a:stretch>
        </p:blipFill>
        <p:spPr bwMode="auto">
          <a:xfrm>
            <a:off x="0" y="2971800"/>
            <a:ext cx="3048000" cy="30621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the Centurion’s Servant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8:5-13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94008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Jewish nation knew, and crucified Him; the Gentile world heard and believed.  Note that Jesus binds the faith of the centurion to the healing of his servant. </a:t>
            </a:r>
            <a:r>
              <a:rPr lang="en-US" sz="2400" b="1" i="1" dirty="0" smtClean="0">
                <a:ln w="11430">
                  <a:solidFill>
                    <a:schemeClr val="tx1"/>
                  </a:solidFill>
                </a:ln>
                <a:effectLst>
                  <a:outerShdw blurRad="80000" dist="40000" dir="5040000" algn="tl">
                    <a:srgbClr val="000000">
                      <a:alpha val="30000"/>
                    </a:srgbClr>
                  </a:outerShdw>
                </a:effectLst>
              </a:rPr>
              <a:t>“Go your way; as you have believed, so let it be done for you” (v.13)</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How are we to understand this?  Does Jesus give His gifts only in accord with the size of our faith?  Does faith empower Jesus or affect His miracles?   </a:t>
            </a:r>
          </a:p>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As </a:t>
            </a:r>
            <a:r>
              <a:rPr lang="en-US" sz="2400" b="1" dirty="0" err="1" smtClean="0">
                <a:ln w="11430">
                  <a:solidFill>
                    <a:srgbClr val="FFFF00"/>
                  </a:solidFill>
                </a:ln>
                <a:solidFill>
                  <a:srgbClr val="FFFF00"/>
                </a:solidFill>
                <a:effectLst>
                  <a:outerShdw blurRad="80000" dist="40000" dir="5040000" algn="tl">
                    <a:srgbClr val="000000">
                      <a:alpha val="30000"/>
                    </a:srgbClr>
                  </a:outerShdw>
                </a:effectLst>
              </a:rPr>
              <a:t>Lenski</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wrote, </a:t>
            </a:r>
            <a:r>
              <a:rPr lang="en-US" sz="2400" i="1" dirty="0" smtClean="0">
                <a:ln w="11430">
                  <a:solidFill>
                    <a:schemeClr val="tx1"/>
                  </a:solidFill>
                </a:ln>
                <a:effectLst>
                  <a:outerShdw blurRad="80000" dist="40000" dir="5040000" algn="tl">
                    <a:srgbClr val="000000">
                      <a:alpha val="30000"/>
                    </a:srgbClr>
                  </a:outerShdw>
                </a:effectLst>
              </a:rPr>
              <a:t>“We should not generalize this word of Jesus so as to make it mean: whatever we believe he will grant </a:t>
            </a:r>
            <a:r>
              <a:rPr lang="en-US" sz="2400" i="1" dirty="0" smtClean="0">
                <a:ln w="11430">
                  <a:solidFill>
                    <a:schemeClr val="tx1"/>
                  </a:solidFill>
                </a:ln>
                <a:effectLst>
                  <a:outerShdw blurRad="80000" dist="40000" dir="5040000" algn="tl">
                    <a:srgbClr val="000000">
                      <a:alpha val="30000"/>
                    </a:srgbClr>
                  </a:outerShdw>
                </a:effectLst>
              </a:rPr>
              <a:t>us…, </a:t>
            </a:r>
            <a:r>
              <a:rPr lang="en-US" sz="2400" i="1" dirty="0" smtClean="0">
                <a:ln w="11430">
                  <a:solidFill>
                    <a:schemeClr val="tx1"/>
                  </a:solidFill>
                </a:ln>
                <a:effectLst>
                  <a:outerShdw blurRad="80000" dist="40000" dir="5040000" algn="tl">
                    <a:srgbClr val="000000">
                      <a:alpha val="30000"/>
                    </a:srgbClr>
                  </a:outerShdw>
                </a:effectLst>
              </a:rPr>
              <a:t>or that the degree of our faith insures the gift we desire.  A wrong faith may be ever so strong in expecting a wrong gift; Jesus will not meet that faith and expectation, he will first correct it.  And often he will do wondrous things where there is no faith present in order to produce faith” </a:t>
            </a:r>
            <a:r>
              <a:rPr lang="en-US" sz="2400" i="1" baseline="30000" dirty="0" smtClean="0">
                <a:ln w="11430">
                  <a:solidFill>
                    <a:schemeClr val="tx1"/>
                  </a:solidFill>
                </a:ln>
                <a:effectLst>
                  <a:outerShdw blurRad="80000" dist="40000" dir="5040000" algn="tl">
                    <a:srgbClr val="000000">
                      <a:alpha val="30000"/>
                    </a:srgbClr>
                  </a:outerShdw>
                </a:effectLst>
              </a:rPr>
              <a:t>(</a:t>
            </a:r>
            <a:r>
              <a:rPr lang="en-US" sz="2400" i="1" baseline="30000" dirty="0" err="1" smtClean="0">
                <a:ln w="11430">
                  <a:solidFill>
                    <a:schemeClr val="tx1"/>
                  </a:solidFill>
                </a:ln>
                <a:effectLst>
                  <a:outerShdw blurRad="80000" dist="40000" dir="5040000" algn="tl">
                    <a:srgbClr val="000000">
                      <a:alpha val="30000"/>
                    </a:srgbClr>
                  </a:outerShdw>
                </a:effectLst>
              </a:rPr>
              <a:t>Lenski</a:t>
            </a:r>
            <a:r>
              <a:rPr lang="en-US" sz="2400" i="1" baseline="30000" dirty="0" smtClean="0">
                <a:ln w="11430">
                  <a:solidFill>
                    <a:schemeClr val="tx1"/>
                  </a:solidFill>
                </a:ln>
                <a:effectLst>
                  <a:outerShdw blurRad="80000" dist="40000" dir="5040000" algn="tl">
                    <a:srgbClr val="000000">
                      <a:alpha val="30000"/>
                    </a:srgbClr>
                  </a:outerShdw>
                </a:effectLst>
              </a:rPr>
              <a:t>, 333)</a:t>
            </a:r>
            <a:r>
              <a:rPr lang="en-US" sz="2400" i="1" dirty="0" smtClean="0">
                <a:ln w="11430">
                  <a:solidFill>
                    <a:schemeClr val="tx1"/>
                  </a:solidFill>
                </a:ln>
                <a:effectLst>
                  <a:outerShdw blurRad="80000" dist="40000" dir="5040000" algn="tl">
                    <a:srgbClr val="000000">
                      <a:alpha val="30000"/>
                    </a:srgbClr>
                  </a:outerShdw>
                </a:effectLst>
              </a:rPr>
              <a: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To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summarize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Luther’s words about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Holy Baptism</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our faith does not constitute a miracle, it receives it.  Jesus speaks and it is so; from the very instant He speaks, the servant is healed.</a:t>
            </a:r>
            <a:endParaRPr lang="en-US" sz="24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Evg T. Stephen - Miracles of Jesus Jesus Heals Peter's... | Facebook"/>
          <p:cNvPicPr>
            <a:picLocks noChangeAspect="1" noChangeArrowheads="1"/>
          </p:cNvPicPr>
          <p:nvPr/>
        </p:nvPicPr>
        <p:blipFill>
          <a:blip r:embed="rId2" cstate="print"/>
          <a:srcRect/>
          <a:stretch>
            <a:fillRect/>
          </a:stretch>
        </p:blipFill>
        <p:spPr bwMode="auto">
          <a:xfrm>
            <a:off x="6934200" y="-76200"/>
            <a:ext cx="2286000" cy="2476500"/>
          </a:xfrm>
          <a:prstGeom prst="rect">
            <a:avLst/>
          </a:prstGeom>
          <a:ln>
            <a:noFill/>
          </a:ln>
          <a:effectLst>
            <a:softEdge rad="112500"/>
          </a:effectLst>
        </p:spPr>
      </p:pic>
      <p:sp>
        <p:nvSpPr>
          <p:cNvPr id="4" name="TextBox 3"/>
          <p:cNvSpPr txBox="1"/>
          <p:nvPr/>
        </p:nvSpPr>
        <p:spPr>
          <a:xfrm>
            <a:off x="2438400" y="5943600"/>
            <a:ext cx="6705600" cy="89255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Peter’s Mother-in-Law,</a:t>
            </a:r>
          </a:p>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 and Others, are Healed</a:t>
            </a:r>
            <a:endParaRPr lang="en-US" sz="2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95845"/>
            <a:ext cx="89154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After teaching and performing many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miracles,</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Jesus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and His disciples retire to Peter’s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house.</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Peter’s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mother-in-law was sick with a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fever,</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Jesus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heals her, and she begins to serve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them.</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From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this text we learn about Peter’s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domestic</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life more than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we do about any of the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other</a:t>
            </a:r>
          </a:p>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disciples</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Peter was married, and his wife’s mother lived with them (a custom in the Far East that still occurs today).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Peter’s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wife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also went with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him on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apostolic journeys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(cf.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1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Cor.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9:5)</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2600" b="1" dirty="0" smtClean="0">
              <a:ln w="11430">
                <a:solidFill>
                  <a:srgbClr val="FFFF00"/>
                </a:solidFill>
              </a:ln>
              <a:solidFill>
                <a:srgbClr val="FFFF00"/>
              </a:solidFill>
              <a:effectLst>
                <a:outerShdw blurRad="80000" dist="40000" dir="5040000" algn="tl">
                  <a:srgbClr val="000000">
                    <a:alpha val="30000"/>
                  </a:srgbClr>
                </a:outerShdw>
              </a:effectLst>
            </a:endParaRPr>
          </a:p>
          <a:p>
            <a:pPr>
              <a:spcBef>
                <a:spcPts val="1200"/>
              </a:spcBef>
            </a:pPr>
            <a:r>
              <a:rPr lang="en-US" sz="2600" b="1" dirty="0" smtClean="0">
                <a:ln w="11430">
                  <a:solidFill>
                    <a:srgbClr val="FFFF00"/>
                  </a:solidFill>
                </a:ln>
                <a:solidFill>
                  <a:srgbClr val="FFFF00"/>
                </a:solidFill>
                <a:effectLst>
                  <a:outerShdw blurRad="80000" dist="40000" dir="5040000" algn="tl">
                    <a:srgbClr val="000000">
                      <a:alpha val="30000"/>
                    </a:srgbClr>
                  </a:outerShdw>
                </a:effectLst>
              </a:rPr>
              <a:t>In St Mark 1:21, 29 we learn that all of the previous events occurred on a Sabbath.  This helps us understand why the people waited until after dark to bring their sick to Him, the Sabbath would have ended at sundown.  Jesus then heals them, casting out demons with a word</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26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943600"/>
            <a:ext cx="6705600" cy="89255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Peter’s Mother-in-Law,</a:t>
            </a:r>
          </a:p>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 and Others, are Healed</a:t>
            </a:r>
            <a:endParaRPr lang="en-US" sz="2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Our Lord’s miracles and healing are a fulfillment of Biblical prophecy; this is something that Matthew wants to show.  He does so by quoting Isaiah 53:4, </a:t>
            </a:r>
            <a:r>
              <a:rPr lang="en-US" sz="3000" b="1" i="1" dirty="0" smtClean="0">
                <a:ln w="11430">
                  <a:solidFill>
                    <a:schemeClr val="tx1"/>
                  </a:solidFill>
                </a:ln>
                <a:effectLst>
                  <a:outerShdw blurRad="80000" dist="40000" dir="5040000" algn="tl">
                    <a:srgbClr val="000000">
                      <a:alpha val="30000"/>
                    </a:srgbClr>
                  </a:outerShdw>
                </a:effectLst>
              </a:rPr>
              <a:t>“He himself took our infirmities and bore our sickness.”</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With this quotation, St. Matthew gives us some theological insight into Jesus’ miracles.  His healings are not detached acts of omnipotence; He does not cast our sins and diseases far away.  He takes them and bears them.  The Greek word for </a:t>
            </a:r>
            <a:r>
              <a:rPr lang="en-US" sz="3000" b="1" i="1" dirty="0" smtClean="0">
                <a:ln w="11430">
                  <a:solidFill>
                    <a:schemeClr val="tx1"/>
                  </a:solidFill>
                </a:ln>
                <a:effectLst>
                  <a:outerShdw blurRad="80000" dist="40000" dir="5040000" algn="tl">
                    <a:srgbClr val="000000">
                      <a:alpha val="30000"/>
                    </a:srgbClr>
                  </a:outerShdw>
                </a:effectLst>
              </a:rPr>
              <a:t>“bear”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is </a:t>
            </a:r>
            <a:r>
              <a:rPr lang="en-US" sz="3000" b="1" dirty="0" err="1" smtClean="0">
                <a:ln w="11430">
                  <a:solidFill>
                    <a:schemeClr val="tx1"/>
                  </a:solidFill>
                </a:ln>
                <a:effectLst>
                  <a:outerShdw blurRad="80000" dist="40000" dir="5040000" algn="tl">
                    <a:srgbClr val="000000">
                      <a:alpha val="30000"/>
                    </a:srgbClr>
                  </a:outerShdw>
                </a:effectLst>
                <a:latin typeface="TekniaGreek" pitchFamily="2" charset="0"/>
              </a:rPr>
              <a:t>bastavzw</a:t>
            </a:r>
            <a:r>
              <a:rPr lang="en-US" sz="3000" b="1" dirty="0" smtClean="0">
                <a:ln w="11430">
                  <a:solidFill>
                    <a:schemeClr val="tx1"/>
                  </a:solidFill>
                </a:ln>
                <a:effectLst>
                  <a:outerShdw blurRad="80000" dist="40000" dir="5040000" algn="tl">
                    <a:srgbClr val="000000">
                      <a:alpha val="30000"/>
                    </a:srgbClr>
                  </a:outerShdw>
                </a:effectLst>
              </a:rPr>
              <a:t>, </a:t>
            </a:r>
            <a:r>
              <a:rPr lang="en-US" sz="3000" b="1" i="1" dirty="0" smtClean="0">
                <a:ln w="11430">
                  <a:solidFill>
                    <a:schemeClr val="tx1"/>
                  </a:solidFill>
                </a:ln>
                <a:effectLst>
                  <a:outerShdw blurRad="80000" dist="40000" dir="5040000" algn="tl">
                    <a:srgbClr val="000000">
                      <a:alpha val="30000"/>
                    </a:srgbClr>
                  </a:outerShdw>
                </a:effectLst>
              </a:rPr>
              <a:t>“to carry (like a child in the womb), endure, bear, tolerate, pick up, etc.”</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St. Matthew uses the past tense verb in singular form:  </a:t>
            </a:r>
            <a:r>
              <a:rPr lang="en-US" sz="3000" b="1" i="1" dirty="0" smtClean="0">
                <a:ln w="11430">
                  <a:solidFill>
                    <a:schemeClr val="tx1"/>
                  </a:solidFill>
                </a:ln>
                <a:effectLst>
                  <a:outerShdw blurRad="80000" dist="40000" dir="5040000" algn="tl">
                    <a:srgbClr val="000000">
                      <a:alpha val="30000"/>
                    </a:srgbClr>
                  </a:outerShdw>
                </a:effectLst>
              </a:rPr>
              <a:t>He (Jesus) bore!</a:t>
            </a:r>
            <a:endParaRPr lang="en-US" sz="3000" b="1" i="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943600"/>
            <a:ext cx="6705600" cy="89255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Peter’s Mother-in-Law,</a:t>
            </a:r>
          </a:p>
          <a:p>
            <a:pPr algn="ctr"/>
            <a:r>
              <a:rPr lang="en-US" sz="2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 and Others, are Healed</a:t>
            </a:r>
            <a:endParaRPr lang="en-US" sz="2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8889"/>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When Jesus is healing He is taking the sin and sicknesses upon Himself; wrapping Himself in our infirmity and death.  This is not to be understood as if Jesus is sick, gets leprosy, has a fever, etc.  But just as Jesus is the sin-bearer, so He bears our sickness and death.  Isaiah continues, </a:t>
            </a:r>
            <a:r>
              <a:rPr lang="en-US" sz="2400" b="1" dirty="0" smtClean="0">
                <a:ln w="11430">
                  <a:solidFill>
                    <a:schemeClr val="tx1"/>
                  </a:solidFill>
                </a:ln>
                <a:effectLst>
                  <a:outerShdw blurRad="80000" dist="40000" dir="5040000" algn="tl">
                    <a:srgbClr val="000000">
                      <a:alpha val="30000"/>
                    </a:srgbClr>
                  </a:outerShdw>
                </a:effectLst>
              </a:rPr>
              <a:t>“By His stripes we are healed” (Isa 53:5)</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Notice that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doesn’t say,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“By His power we are healed,”</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or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By His divinity we are healed.”</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Thus, the Hebrew noun that Isaiah uses is </a:t>
            </a:r>
            <a:r>
              <a:rPr lang="en-US" sz="2400" b="1" i="1" dirty="0" smtClean="0">
                <a:ln w="11430">
                  <a:solidFill>
                    <a:schemeClr val="tx1"/>
                  </a:solidFill>
                </a:ln>
                <a:effectLst>
                  <a:outerShdw blurRad="80000" dist="40000" dir="5040000" algn="tl">
                    <a:srgbClr val="000000">
                      <a:alpha val="30000"/>
                    </a:srgbClr>
                  </a:outerShdw>
                </a:effectLst>
              </a:rPr>
              <a:t>“</a:t>
            </a:r>
            <a:r>
              <a:rPr lang="en-US" sz="2400" b="1" i="1" dirty="0" err="1" smtClean="0">
                <a:ln w="11430">
                  <a:solidFill>
                    <a:schemeClr val="tx1"/>
                  </a:solidFill>
                </a:ln>
                <a:effectLst>
                  <a:outerShdw blurRad="80000" dist="40000" dir="5040000" algn="tl">
                    <a:srgbClr val="000000">
                      <a:alpha val="30000"/>
                    </a:srgbClr>
                  </a:outerShdw>
                </a:effectLst>
              </a:rPr>
              <a:t>chabburah</a:t>
            </a:r>
            <a:r>
              <a:rPr lang="en-US" sz="2400" b="1" i="1" dirty="0" smtClean="0">
                <a:ln w="11430">
                  <a:solidFill>
                    <a:schemeClr val="tx1"/>
                  </a:solidFill>
                </a:ln>
                <a:effectLst>
                  <a:outerShdw blurRad="80000" dist="40000" dir="5040000" algn="tl">
                    <a:srgbClr val="000000">
                      <a:alpha val="30000"/>
                    </a:srgbClr>
                  </a:outerShdw>
                </a:effectLst>
              </a:rPr>
              <a:t>”</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chemeClr val="tx1"/>
                  </a:solidFill>
                </a:ln>
                <a:effectLst>
                  <a:outerShdw blurRad="80000" dist="40000" dir="5040000" algn="tl">
                    <a:srgbClr val="000000">
                      <a:alpha val="30000"/>
                    </a:srgbClr>
                  </a:outerShdw>
                </a:effectLst>
                <a:latin typeface="TekniaHebrew" pitchFamily="2" charset="0"/>
              </a:rPr>
              <a:t>hr2wBj1</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which primarily refers to a physical wound or bruise, often resulting from a blow or strike.  It conveys the idea of a mark or injury on the body, typically associated with suffering or punishment.  In a broader sense, it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symbolizes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consequences of sin or the suffering endured for the sake of others.  It is our Lord’s suffering and death that brings healing and deliverance and salvation; this is true of all of His miracles and healings; they are all brought about and accomplished by His death on the cross.</a:t>
            </a:r>
            <a:endParaRPr lang="en-US" sz="2400" b="1" i="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Following Jesus</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8:18-22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609397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rgbClr val="FFFF00"/>
                  </a:solidFill>
                </a:ln>
                <a:solidFill>
                  <a:srgbClr val="FFFF00"/>
                </a:solidFill>
                <a:effectLst>
                  <a:outerShdw blurRad="80000" dist="40000" dir="5040000" algn="tl">
                    <a:srgbClr val="000000">
                      <a:alpha val="30000"/>
                    </a:srgbClr>
                  </a:outerShdw>
                </a:effectLst>
              </a:rPr>
              <a:t>When Jesus announces plans to travel across the Sea of Galilee, a scribe says, </a:t>
            </a:r>
            <a:r>
              <a:rPr lang="en-US" sz="2600" b="1" i="1" dirty="0" smtClean="0">
                <a:ln w="11430">
                  <a:solidFill>
                    <a:schemeClr val="tx1"/>
                  </a:solidFill>
                </a:ln>
                <a:effectLst>
                  <a:outerShdw blurRad="80000" dist="40000" dir="5040000" algn="tl">
                    <a:srgbClr val="000000">
                      <a:alpha val="30000"/>
                    </a:srgbClr>
                  </a:outerShdw>
                </a:effectLst>
              </a:rPr>
              <a:t>“Teacher, I will follow you wherever You go”</a:t>
            </a:r>
            <a:r>
              <a:rPr lang="en-US" sz="2600" b="1" dirty="0" smtClean="0">
                <a:ln w="11430">
                  <a:solidFill>
                    <a:schemeClr val="tx1"/>
                  </a:solidFill>
                </a:ln>
                <a:effectLst>
                  <a:outerShdw blurRad="80000" dist="40000" dir="5040000" algn="tl">
                    <a:srgbClr val="000000">
                      <a:alpha val="30000"/>
                    </a:srgbClr>
                  </a:outerShdw>
                </a:effectLst>
              </a:rPr>
              <a:t> (v.19)</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This seems like a laudable confession, there are no “if’s” or “buts’,” however, Jesus, who knows the heart of this man, may remind us of the Parable of the </a:t>
            </a:r>
            <a:r>
              <a:rPr lang="en-US" sz="2600" b="1" dirty="0" err="1" smtClean="0">
                <a:ln w="11430">
                  <a:solidFill>
                    <a:srgbClr val="FFFF00"/>
                  </a:solidFill>
                </a:ln>
                <a:solidFill>
                  <a:srgbClr val="FFFF00"/>
                </a:solidFill>
                <a:effectLst>
                  <a:outerShdw blurRad="80000" dist="40000" dir="5040000" algn="tl">
                    <a:srgbClr val="000000">
                      <a:alpha val="30000"/>
                    </a:srgbClr>
                  </a:outerShdw>
                </a:effectLst>
              </a:rPr>
              <a:t>Sower</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This man </a:t>
            </a:r>
            <a:r>
              <a:rPr lang="en-US" sz="2600" b="1" i="1" dirty="0" smtClean="0">
                <a:ln w="11430">
                  <a:solidFill>
                    <a:schemeClr val="tx1"/>
                  </a:solidFill>
                </a:ln>
                <a:effectLst>
                  <a:outerShdw blurRad="80000" dist="40000" dir="5040000" algn="tl">
                    <a:srgbClr val="000000">
                      <a:alpha val="30000"/>
                    </a:srgbClr>
                  </a:outerShdw>
                </a:effectLst>
              </a:rPr>
              <a:t>“…is like the seed on stony ground which grew but lacked root to withstand the hot sun.”</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He is an idealist and over-enthusiastic.  He is superficial and does not count the cost.  He sees the soldiers on parade, the fine uniforms and the glittering arms, and thinks that it is easy, forgetting the exhausting marches, the bloody battles, the graves, perhaps unmarked.  It is less cruel to disillusion such a man than to let him rush in and go down to disappointment.  To such exuberant and reckless willingness Jesus speaks a word of warning, </a:t>
            </a:r>
            <a:r>
              <a:rPr lang="en-US" sz="2600" b="1" i="1" dirty="0" smtClean="0">
                <a:ln w="11430">
                  <a:solidFill>
                    <a:schemeClr val="tx1"/>
                  </a:solidFill>
                </a:ln>
                <a:effectLst>
                  <a:outerShdw blurRad="80000" dist="40000" dir="5040000" algn="tl">
                    <a:srgbClr val="000000">
                      <a:alpha val="30000"/>
                    </a:srgbClr>
                  </a:outerShdw>
                </a:effectLst>
              </a:rPr>
              <a:t>“the Son of Man has nowhere to lay His head”</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600" b="1" dirty="0" smtClean="0">
                <a:ln w="11430">
                  <a:solidFill>
                    <a:schemeClr val="tx1"/>
                  </a:solidFill>
                </a:ln>
                <a:effectLst>
                  <a:outerShdw blurRad="80000" dist="40000" dir="5040000" algn="tl">
                    <a:srgbClr val="000000">
                      <a:alpha val="30000"/>
                    </a:srgbClr>
                  </a:outerShdw>
                </a:effectLst>
              </a:rPr>
              <a:t>(v.20).</a:t>
            </a:r>
            <a:endParaRPr lang="en-US" sz="2600" b="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afterEffect">
                                  <p:stCondLst>
                                    <p:cond delay="0"/>
                                  </p:stCondLst>
                                  <p:childTnLst>
                                    <p:anim calcmode="discrete" valueType="str">
                                      <p:cBhvr>
                                        <p:cTn id="6"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Following Jesus</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8:18-22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98132"/>
            <a:ext cx="89154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This is the first time that we hear the title </a:t>
            </a:r>
            <a:r>
              <a:rPr lang="en-US" sz="2800" b="1" i="1" dirty="0" smtClean="0">
                <a:ln w="11430">
                  <a:solidFill>
                    <a:srgbClr val="00B0F0"/>
                  </a:solidFill>
                </a:ln>
                <a:solidFill>
                  <a:srgbClr val="00B0F0"/>
                </a:solidFill>
                <a:effectLst>
                  <a:outerShdw blurRad="80000" dist="40000" dir="5040000" algn="tl">
                    <a:srgbClr val="000000">
                      <a:alpha val="30000"/>
                    </a:srgbClr>
                  </a:outerShdw>
                </a:effectLst>
              </a:rPr>
              <a:t>“Son of Man”</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in the Gospel of St. Matthew.  It is our Lord’s favorite “self-title,” and He is the only one using it (except for Stephen in his great confession before his martyrdom in Acts 7:56).  Theologians of old used this title to express Jesus’ humanity, His human nature.  But there is more to the name than this.  The title derives from </a:t>
            </a:r>
            <a:r>
              <a:rPr lang="en-US" sz="2800" b="1" i="1" dirty="0" smtClean="0">
                <a:ln w="11430">
                  <a:solidFill>
                    <a:srgbClr val="00B0F0"/>
                  </a:solidFill>
                </a:ln>
                <a:solidFill>
                  <a:srgbClr val="00B0F0"/>
                </a:solidFill>
                <a:effectLst>
                  <a:outerShdw blurRad="80000" dist="40000" dir="5040000" algn="tl">
                    <a:srgbClr val="000000">
                      <a:alpha val="30000"/>
                    </a:srgbClr>
                  </a:outerShdw>
                </a:effectLst>
              </a:rPr>
              <a:t>Daniel 7:13, 14</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So the </a:t>
            </a:r>
            <a:r>
              <a:rPr lang="en-US" sz="2800" b="1" dirty="0" smtClean="0">
                <a:ln w="11430">
                  <a:solidFill>
                    <a:srgbClr val="00B0F0"/>
                  </a:solidFill>
                </a:ln>
                <a:solidFill>
                  <a:srgbClr val="00B0F0"/>
                </a:solidFill>
                <a:effectLst>
                  <a:outerShdw blurRad="80000" dist="40000" dir="5040000" algn="tl">
                    <a:srgbClr val="000000">
                      <a:alpha val="30000"/>
                    </a:srgbClr>
                  </a:outerShdw>
                </a:effectLst>
              </a:rPr>
              <a:t>Son of Man</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is a title that is universal and eschatological, but not to the exclusion of our Lord’s humility.  The Son ascends into heaven because He is risen from the dead, and He is risen from the dead because He died for the sins of all people.</a:t>
            </a:r>
            <a:endParaRPr lang="en-US" sz="26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Following Jesus</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8:18-22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Another man, an unnamed disciple, comes to Jesus with an excuse; he cannot cross over with Jesus since he is needed at his father’s funeral.  There are no excuses for the disciple, </a:t>
            </a:r>
            <a:r>
              <a:rPr lang="en-US" sz="2800" b="1" u="sng" dirty="0" smtClean="0">
                <a:ln w="11430">
                  <a:solidFill>
                    <a:srgbClr val="FFFF00"/>
                  </a:solidFill>
                </a:ln>
                <a:solidFill>
                  <a:srgbClr val="FFFF00"/>
                </a:solidFill>
                <a:effectLst>
                  <a:outerShdw blurRad="80000" dist="40000" dir="5040000" algn="tl">
                    <a:srgbClr val="000000">
                      <a:alpha val="30000"/>
                    </a:srgbClr>
                  </a:outerShdw>
                </a:effectLst>
              </a:rPr>
              <a:t>none</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The call of discipleship is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all-embracing; to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 disciple who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hesitates,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 Lord has words of strict command, </a:t>
            </a:r>
            <a:r>
              <a:rPr lang="en-US" sz="2800" b="1" i="1" dirty="0" smtClean="0">
                <a:ln w="11430">
                  <a:solidFill>
                    <a:schemeClr val="tx1"/>
                  </a:solidFill>
                </a:ln>
                <a:effectLst>
                  <a:outerShdw blurRad="80000" dist="40000" dir="5040000" algn="tl">
                    <a:srgbClr val="000000">
                      <a:alpha val="30000"/>
                    </a:srgbClr>
                  </a:outerShdw>
                </a:effectLst>
              </a:rPr>
              <a:t>“Follow Me, and let the dead bury their own dead” (v.22).</a:t>
            </a:r>
            <a:r>
              <a:rPr lang="en-US" sz="2800" b="1" i="1" dirty="0" smtClean="0">
                <a:ln w="11430">
                  <a:solidFill>
                    <a:srgbClr val="FFFF00"/>
                  </a:solidFill>
                </a:ln>
                <a:solidFill>
                  <a:srgbClr val="FFFF00"/>
                </a:solidFill>
                <a:effectLst>
                  <a:outerShdw blurRad="80000" dist="40000" dir="5040000" algn="tl">
                    <a:srgbClr val="000000">
                      <a:alpha val="30000"/>
                    </a:srgbClr>
                  </a:outerShdw>
                </a:effectLst>
              </a:rPr>
              <a:t>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The disciple is to be concerned with the words of life which come from the mouth of the Lord.</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Did these two disciples remain with Jesus?  St. Matthew does not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answer;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perhaps, leaving the question to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you!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Are you willing to follow Jesus not having counted the cost; or do you put any earthly affections before the call of the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Kingdom</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26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hrist-asleep-in-his-boat-jules-joseph-meynier"/>
          <p:cNvPicPr>
            <a:picLocks noChangeAspect="1" noChangeArrowheads="1"/>
          </p:cNvPicPr>
          <p:nvPr/>
        </p:nvPicPr>
        <p:blipFill>
          <a:blip r:embed="rId4" cstate="print"/>
          <a:srcRect/>
          <a:stretch>
            <a:fillRect/>
          </a:stretch>
        </p:blipFill>
        <p:spPr bwMode="auto">
          <a:xfrm>
            <a:off x="4297680" y="0"/>
            <a:ext cx="4846320" cy="3898133"/>
          </a:xfrm>
          <a:prstGeom prst="rect">
            <a:avLst/>
          </a:prstGeom>
          <a:noFill/>
        </p:spPr>
      </p:pic>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A Trip Across the Sea</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8:23-27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Many commentaries on the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Gospels have noted that the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geography of the Sea of Galilee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(and especially it’s shallowness</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and the deep valleys leading</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down to it) accounts for sudden</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and violent storms.  This still</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occurs today and such is the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case on this night.  </a:t>
            </a:r>
            <a:r>
              <a:rPr lang="en-US" sz="2400" b="1" i="1" dirty="0" smtClean="0">
                <a:ln w="11430">
                  <a:solidFill>
                    <a:schemeClr val="tx1"/>
                  </a:solidFill>
                </a:ln>
                <a:effectLst>
                  <a:outerShdw blurRad="80000" dist="40000" dir="5040000" algn="tl">
                    <a:srgbClr val="000000">
                      <a:alpha val="30000"/>
                    </a:srgbClr>
                  </a:outerShdw>
                </a:effectLst>
              </a:rPr>
              <a:t>“A great</a:t>
            </a:r>
          </a:p>
          <a:p>
            <a:pPr>
              <a:spcAft>
                <a:spcPts val="600"/>
              </a:spcAft>
            </a:pPr>
            <a:r>
              <a:rPr lang="en-US" sz="2400" b="1" i="1" dirty="0" smtClean="0">
                <a:ln w="11430">
                  <a:solidFill>
                    <a:schemeClr val="tx1"/>
                  </a:solidFill>
                </a:ln>
                <a:effectLst>
                  <a:outerShdw blurRad="80000" dist="40000" dir="5040000" algn="tl">
                    <a:srgbClr val="000000">
                      <a:alpha val="30000"/>
                    </a:srgbClr>
                  </a:outerShdw>
                </a:effectLst>
              </a:rPr>
              <a:t>tempest arose... the boat was</a:t>
            </a:r>
          </a:p>
          <a:p>
            <a:pPr>
              <a:spcAft>
                <a:spcPts val="600"/>
              </a:spcAft>
            </a:pPr>
            <a:r>
              <a:rPr lang="en-US" sz="2400" b="1" i="1" dirty="0" smtClean="0">
                <a:ln w="11430">
                  <a:solidFill>
                    <a:schemeClr val="tx1"/>
                  </a:solidFill>
                </a:ln>
                <a:effectLst>
                  <a:outerShdw blurRad="80000" dist="40000" dir="5040000" algn="tl">
                    <a:srgbClr val="000000">
                      <a:alpha val="30000"/>
                    </a:srgbClr>
                  </a:outerShdw>
                </a:effectLst>
              </a:rPr>
              <a:t>covered in waves” </a:t>
            </a:r>
            <a:r>
              <a:rPr lang="en-US" sz="2400" b="1" dirty="0" smtClean="0">
                <a:ln w="11430">
                  <a:solidFill>
                    <a:schemeClr val="tx1"/>
                  </a:solidFill>
                </a:ln>
                <a:effectLst>
                  <a:outerShdw blurRad="80000" dist="40000" dir="5040000" algn="tl">
                    <a:srgbClr val="000000">
                      <a:alpha val="30000"/>
                    </a:srgbClr>
                  </a:outerShdw>
                </a:effectLst>
              </a:rPr>
              <a:t>(v.24).</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chemeClr val="tx1"/>
                  </a:solidFill>
                </a:ln>
                <a:effectLst>
                  <a:outerShdw blurRad="80000" dist="40000" dir="5040000" algn="tl">
                    <a:srgbClr val="000000">
                      <a:alpha val="30000"/>
                    </a:srgbClr>
                  </a:outerShdw>
                </a:effectLst>
              </a:rPr>
              <a:t>“</a:t>
            </a:r>
            <a:r>
              <a:rPr lang="en-US" sz="2400" b="1" i="1" dirty="0" smtClean="0">
                <a:ln w="11430">
                  <a:solidFill>
                    <a:schemeClr val="tx1"/>
                  </a:solidFill>
                </a:ln>
                <a:effectLst>
                  <a:outerShdw blurRad="80000" dist="40000" dir="5040000" algn="tl">
                    <a:srgbClr val="000000">
                      <a:alpha val="30000"/>
                    </a:srgbClr>
                  </a:outerShdw>
                </a:effectLst>
              </a:rPr>
              <a:t>…</a:t>
            </a:r>
            <a:r>
              <a:rPr lang="en-US" sz="2400" b="1" dirty="0" err="1" smtClean="0">
                <a:ln w="11430">
                  <a:solidFill>
                    <a:schemeClr val="tx1"/>
                  </a:solidFill>
                </a:ln>
                <a:effectLst>
                  <a:outerShdw blurRad="80000" dist="40000" dir="5040000" algn="tl">
                    <a:srgbClr val="000000">
                      <a:alpha val="30000"/>
                    </a:srgbClr>
                  </a:outerShdw>
                </a:effectLst>
                <a:latin typeface="TekniaGreek" pitchFamily="2" charset="0"/>
              </a:rPr>
              <a:t>seismo;V</a:t>
            </a:r>
            <a:r>
              <a:rPr lang="en-US" sz="2400" b="1" dirty="0" smtClean="0">
                <a:ln w="11430">
                  <a:solidFill>
                    <a:schemeClr val="tx1"/>
                  </a:solidFill>
                </a:ln>
                <a:effectLst>
                  <a:outerShdw blurRad="80000" dist="40000" dir="5040000" algn="tl">
                    <a:srgbClr val="000000">
                      <a:alpha val="30000"/>
                    </a:srgbClr>
                  </a:outerShdw>
                </a:effectLst>
                <a:latin typeface="TekniaGreek" pitchFamily="2" charset="0"/>
              </a:rPr>
              <a:t> </a:t>
            </a:r>
            <a:r>
              <a:rPr lang="en-US" sz="2400" b="1" dirty="0" err="1" smtClean="0">
                <a:ln w="11430">
                  <a:solidFill>
                    <a:schemeClr val="tx1"/>
                  </a:solidFill>
                </a:ln>
                <a:effectLst>
                  <a:outerShdw blurRad="80000" dist="40000" dir="5040000" algn="tl">
                    <a:srgbClr val="000000">
                      <a:alpha val="30000"/>
                    </a:srgbClr>
                  </a:outerShdw>
                </a:effectLst>
                <a:latin typeface="TekniaGreek" pitchFamily="2" charset="0"/>
              </a:rPr>
              <a:t>mevgaV</a:t>
            </a:r>
            <a:r>
              <a:rPr lang="en-US" sz="2400" b="1" dirty="0" smtClean="0">
                <a:ln w="11430">
                  <a:solidFill>
                    <a:schemeClr val="tx1"/>
                  </a:solidFill>
                </a:ln>
                <a:effectLst>
                  <a:outerShdw blurRad="80000" dist="40000" dir="5040000" algn="tl">
                    <a:srgbClr val="000000">
                      <a:alpha val="30000"/>
                    </a:srgbClr>
                  </a:outerShdw>
                </a:effectLst>
                <a:latin typeface="TekniaGreek" pitchFamily="2" charset="0"/>
              </a:rPr>
              <a:t>,</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is the Greek, literally, </a:t>
            </a:r>
            <a:r>
              <a:rPr lang="en-US" sz="2400" b="1" i="1" dirty="0" smtClean="0">
                <a:ln w="11430">
                  <a:solidFill>
                    <a:schemeClr val="tx1"/>
                  </a:solidFill>
                </a:ln>
                <a:effectLst>
                  <a:outerShdw blurRad="80000" dist="40000" dir="5040000" algn="tl">
                    <a:srgbClr val="000000">
                      <a:alpha val="30000"/>
                    </a:srgbClr>
                  </a:outerShdw>
                </a:effectLst>
              </a:rPr>
              <a:t>“a great tempest (a deadly storm!).”</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Jesus (who has nowhere to lay His head) is sleeping through it, which explains His exhaustion and perfect faith in His heavenly Father.</a:t>
            </a:r>
          </a:p>
          <a:p>
            <a:endParaRPr lang="en-US" sz="2400" b="1" dirty="0">
              <a:ln w="11430">
                <a:solidFill>
                  <a:srgbClr val="FFFF00"/>
                </a:solidFill>
              </a:ln>
              <a:solidFill>
                <a:srgbClr val="FFFF00"/>
              </a:solidFill>
              <a:effectLst>
                <a:outerShdw blurRad="80000" dist="40000" dir="5040000" algn="tl">
                  <a:srgbClr val="000000">
                    <a:alpha val="30000"/>
                  </a:srgbClr>
                </a:outerShdw>
              </a:effectLst>
            </a:endParaRPr>
          </a:p>
        </p:txBody>
      </p:sp>
      <p:pic>
        <p:nvPicPr>
          <p:cNvPr id="7" name="hurricane-01.wav">
            <a:hlinkClick r:id="" action="ppaction://media"/>
          </p:cNvPr>
          <p:cNvPicPr>
            <a:picLocks noRot="1" noChangeAspect="1"/>
          </p:cNvPicPr>
          <p:nvPr>
            <a:audioFile r:link="rId1"/>
          </p:nvPr>
        </p:nvPicPr>
        <p:blipFill>
          <a:blip r:embed="rId5" cstate="print"/>
          <a:stretch>
            <a:fillRect/>
          </a:stretch>
        </p:blipFill>
        <p:spPr>
          <a:xfrm>
            <a:off x="8991600" y="3657600"/>
            <a:ext cx="152400" cy="152400"/>
          </a:xfrm>
          <a:prstGeom prst="rect">
            <a:avLst/>
          </a:prstGeom>
        </p:spPr>
      </p:pic>
    </p:spTree>
  </p:cSld>
  <p:clrMapOvr>
    <a:masterClrMapping/>
  </p:clrMapOvr>
  <p:transition>
    <p:sndAc>
      <p:stSnd>
        <p:snd r:embed="rId3" name="hurricane-01.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urricane-0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afterEffect">
                                  <p:stCondLst>
                                    <p:cond delay="0"/>
                                  </p:stCondLst>
                                  <p:childTnLst>
                                    <p:cmd type="call" cmd="playFrom(0.0)">
                                      <p:cBhvr>
                                        <p:cTn id="18" dur="14000"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A Trip Across the Sea</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8:23-27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39938" name="Picture 2" descr="The Sea Of Galilee. – Emmaus Road Ministries"/>
          <p:cNvPicPr>
            <a:picLocks noChangeAspect="1" noChangeArrowheads="1"/>
          </p:cNvPicPr>
          <p:nvPr/>
        </p:nvPicPr>
        <p:blipFill>
          <a:blip r:embed="rId2" cstate="print"/>
          <a:srcRect t="7621"/>
          <a:stretch>
            <a:fillRect/>
          </a:stretch>
        </p:blipFill>
        <p:spPr bwMode="auto">
          <a:xfrm>
            <a:off x="0" y="0"/>
            <a:ext cx="9144000" cy="5943600"/>
          </a:xfrm>
          <a:prstGeom prst="rect">
            <a:avLst/>
          </a:prstGeom>
          <a:noFill/>
        </p:spPr>
      </p:pic>
      <p:sp>
        <p:nvSpPr>
          <p:cNvPr id="7" name="Oval 6"/>
          <p:cNvSpPr/>
          <p:nvPr/>
        </p:nvSpPr>
        <p:spPr>
          <a:xfrm>
            <a:off x="5638800" y="2362200"/>
            <a:ext cx="609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4" descr="Jesus' Ministry along the Sea of Galilee – Bible Mapper Atlas"/>
          <p:cNvPicPr>
            <a:picLocks noChangeAspect="1" noChangeArrowheads="1"/>
          </p:cNvPicPr>
          <p:nvPr/>
        </p:nvPicPr>
        <p:blipFill>
          <a:blip r:embed="rId3" cstate="print"/>
          <a:srcRect t="4703"/>
          <a:stretch>
            <a:fillRect/>
          </a:stretch>
        </p:blipFill>
        <p:spPr bwMode="auto">
          <a:xfrm>
            <a:off x="0" y="0"/>
            <a:ext cx="9144000" cy="6858000"/>
          </a:xfrm>
          <a:prstGeom prst="rect">
            <a:avLst/>
          </a:prstGeom>
          <a:noFill/>
          <a:ln>
            <a:solidFill>
              <a:srgbClr val="002060"/>
            </a:solidFill>
          </a:ln>
        </p:spPr>
      </p:pic>
      <p:sp>
        <p:nvSpPr>
          <p:cNvPr id="9" name="Right Arrow 8"/>
          <p:cNvSpPr/>
          <p:nvPr/>
        </p:nvSpPr>
        <p:spPr>
          <a:xfrm rot="1893686">
            <a:off x="3795420" y="2323628"/>
            <a:ext cx="3798834" cy="16002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003624">
            <a:off x="4377884" y="3043845"/>
            <a:ext cx="2974853" cy="36933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rPr>
              <a:t>Approximately 4.5 to 5 miles</a:t>
            </a:r>
            <a:endParaRPr lang="en-US"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770" decel="100000"/>
                                        <p:tgtEl>
                                          <p:spTgt spid="39940"/>
                                        </p:tgtEl>
                                      </p:cBhvr>
                                    </p:animEffect>
                                    <p:animScale>
                                      <p:cBhvr>
                                        <p:cTn id="8" dur="770" decel="100000"/>
                                        <p:tgtEl>
                                          <p:spTgt spid="39940"/>
                                        </p:tgtEl>
                                      </p:cBhvr>
                                      <p:from x="10000" y="10000"/>
                                      <p:to x="200000" y="450000"/>
                                    </p:animScale>
                                    <p:animScale>
                                      <p:cBhvr>
                                        <p:cTn id="9" dur="1230" accel="100000" fill="hold">
                                          <p:stCondLst>
                                            <p:cond delay="770"/>
                                          </p:stCondLst>
                                        </p:cTn>
                                        <p:tgtEl>
                                          <p:spTgt spid="39940"/>
                                        </p:tgtEl>
                                      </p:cBhvr>
                                      <p:from x="200000" y="450000"/>
                                      <p:to x="100000" y="100000"/>
                                    </p:animScale>
                                    <p:set>
                                      <p:cBhvr>
                                        <p:cTn id="10" dur="770" fill="hold"/>
                                        <p:tgtEl>
                                          <p:spTgt spid="39940"/>
                                        </p:tgtEl>
                                        <p:attrNameLst>
                                          <p:attrName>ppt_x</p:attrName>
                                        </p:attrNameLst>
                                      </p:cBhvr>
                                      <p:to>
                                        <p:strVal val="(0.5)"/>
                                      </p:to>
                                    </p:set>
                                    <p:anim from="(0.5)" to="(#ppt_x)" calcmode="lin" valueType="num">
                                      <p:cBhvr>
                                        <p:cTn id="11" dur="1230" accel="100000" fill="hold">
                                          <p:stCondLst>
                                            <p:cond delay="770"/>
                                          </p:stCondLst>
                                        </p:cTn>
                                        <p:tgtEl>
                                          <p:spTgt spid="39940"/>
                                        </p:tgtEl>
                                        <p:attrNameLst>
                                          <p:attrName>ppt_x</p:attrName>
                                        </p:attrNameLst>
                                      </p:cBhvr>
                                    </p:anim>
                                    <p:set>
                                      <p:cBhvr>
                                        <p:cTn id="12" dur="770" fill="hold"/>
                                        <p:tgtEl>
                                          <p:spTgt spid="39940"/>
                                        </p:tgtEl>
                                        <p:attrNameLst>
                                          <p:attrName>ppt_y</p:attrName>
                                        </p:attrNameLst>
                                      </p:cBhvr>
                                      <p:to>
                                        <p:strVal val="(#ppt_y+0.4)"/>
                                      </p:to>
                                    </p:set>
                                    <p:anim from="(#ppt_y+0.4)" to="(#ppt_y)" calcmode="lin" valueType="num">
                                      <p:cBhvr>
                                        <p:cTn id="13" dur="1230" accel="100000" fill="hold">
                                          <p:stCondLst>
                                            <p:cond delay="770"/>
                                          </p:stCondLst>
                                        </p:cTn>
                                        <p:tgtEl>
                                          <p:spTgt spid="3994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hrist-asleep-in-his-boat-jules-joseph-meynier"/>
          <p:cNvPicPr>
            <a:picLocks noChangeAspect="1" noChangeArrowheads="1"/>
          </p:cNvPicPr>
          <p:nvPr/>
        </p:nvPicPr>
        <p:blipFill>
          <a:blip r:embed="rId3" cstate="print"/>
          <a:srcRect/>
          <a:stretch>
            <a:fillRect/>
          </a:stretch>
        </p:blipFill>
        <p:spPr bwMode="auto">
          <a:xfrm>
            <a:off x="5029200" y="1"/>
            <a:ext cx="4114800" cy="2514599"/>
          </a:xfrm>
          <a:prstGeom prst="rect">
            <a:avLst/>
          </a:prstGeom>
          <a:noFill/>
        </p:spPr>
      </p:pic>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A Trip Across the Sea</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8:23-27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15400" cy="547842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The disciples, however, are not asleep!</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They are very afraid, but their fear is</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mixed with a little faith.  This is seen in</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that they have seemingly forgotten that</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they are the professional fishermen, the</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Ones who have spent countless nights</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battling the sea.  Since they have</a:t>
            </a:r>
          </a:p>
          <a:p>
            <a:pPr>
              <a:spcAft>
                <a:spcPts val="600"/>
              </a:spcAft>
            </a:pPr>
            <a:r>
              <a:rPr lang="en-US" sz="2300" b="1" dirty="0" smtClean="0">
                <a:ln w="11430">
                  <a:solidFill>
                    <a:srgbClr val="FFFF00"/>
                  </a:solidFill>
                </a:ln>
                <a:solidFill>
                  <a:srgbClr val="FFFF00"/>
                </a:solidFill>
                <a:effectLst>
                  <a:outerShdw blurRad="80000" dist="40000" dir="5040000" algn="tl">
                    <a:srgbClr val="000000">
                      <a:alpha val="30000"/>
                    </a:srgbClr>
                  </a:outerShdw>
                </a:effectLst>
              </a:rPr>
              <a:t>forgotten, they look to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Jesus for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help in time of need.  And yet they are afraid, as if they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have forgot Jesus’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words spoken just hours before:</a:t>
            </a:r>
            <a:r>
              <a:rPr lang="en-US" sz="2300" b="1" dirty="0" smtClean="0">
                <a:ln w="11430">
                  <a:solidFill>
                    <a:schemeClr val="tx1"/>
                  </a:solidFill>
                </a:ln>
                <a:effectLst>
                  <a:outerShdw blurRad="80000" dist="40000" dir="5040000" algn="tl">
                    <a:srgbClr val="000000">
                      <a:alpha val="30000"/>
                    </a:srgbClr>
                  </a:outerShdw>
                </a:effectLst>
              </a:rPr>
              <a:t>  </a:t>
            </a:r>
            <a:r>
              <a:rPr lang="en-US" sz="2300" b="1" i="1" dirty="0" smtClean="0">
                <a:ln w="11430">
                  <a:solidFill>
                    <a:schemeClr val="tx1"/>
                  </a:solidFill>
                </a:ln>
                <a:effectLst>
                  <a:outerShdw blurRad="80000" dist="40000" dir="5040000" algn="tl">
                    <a:srgbClr val="000000">
                      <a:alpha val="30000"/>
                    </a:srgbClr>
                  </a:outerShdw>
                </a:effectLst>
              </a:rPr>
              <a:t>“Therefore do not worry” </a:t>
            </a:r>
            <a:r>
              <a:rPr lang="en-US" sz="2300" b="1" dirty="0" smtClean="0">
                <a:ln w="11430">
                  <a:solidFill>
                    <a:schemeClr val="tx1"/>
                  </a:solidFill>
                </a:ln>
                <a:effectLst>
                  <a:outerShdw blurRad="80000" dist="40000" dir="5040000" algn="tl">
                    <a:srgbClr val="000000">
                      <a:alpha val="30000"/>
                    </a:srgbClr>
                  </a:outerShdw>
                </a:effectLst>
              </a:rPr>
              <a:t>(6:31).</a:t>
            </a:r>
          </a:p>
          <a:p>
            <a:r>
              <a:rPr lang="en-US" sz="2300" b="1" dirty="0" smtClean="0">
                <a:ln w="11430">
                  <a:solidFill>
                    <a:srgbClr val="FFFF00"/>
                  </a:solidFill>
                </a:ln>
                <a:solidFill>
                  <a:srgbClr val="FFFF00"/>
                </a:solidFill>
                <a:effectLst>
                  <a:outerShdw blurRad="80000" dist="40000" dir="5040000" algn="tl">
                    <a:srgbClr val="000000">
                      <a:alpha val="30000"/>
                    </a:srgbClr>
                  </a:outerShdw>
                </a:effectLst>
              </a:rPr>
              <a:t>Jesus wakes, rebukes the disciples and then the waves, and there is complete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calm; as the Psalmist wrote:  </a:t>
            </a:r>
            <a:r>
              <a:rPr lang="en-US" sz="2300" b="1" i="1" dirty="0" smtClean="0">
                <a:ln w="11430">
                  <a:solidFill>
                    <a:schemeClr val="tx1"/>
                  </a:solidFill>
                </a:ln>
                <a:effectLst>
                  <a:outerShdw blurRad="80000" dist="40000" dir="5040000" algn="tl">
                    <a:srgbClr val="000000">
                      <a:alpha val="30000"/>
                    </a:srgbClr>
                  </a:outerShdw>
                </a:effectLst>
              </a:rPr>
              <a:t>“</a:t>
            </a:r>
            <a:r>
              <a:rPr lang="en-US" sz="2300" b="1" i="1" dirty="0" smtClean="0">
                <a:ln w="11430">
                  <a:solidFill>
                    <a:schemeClr val="tx1"/>
                  </a:solidFill>
                </a:ln>
                <a:effectLst>
                  <a:outerShdw blurRad="80000" dist="40000" dir="5040000" algn="tl">
                    <a:srgbClr val="000000">
                      <a:alpha val="30000"/>
                    </a:srgbClr>
                  </a:outerShdw>
                </a:effectLst>
              </a:rPr>
              <a:t>Which </a:t>
            </a:r>
            <a:r>
              <a:rPr lang="en-US" sz="2300" b="1" i="1" dirty="0" err="1" smtClean="0">
                <a:ln w="11430">
                  <a:solidFill>
                    <a:schemeClr val="tx1"/>
                  </a:solidFill>
                </a:ln>
                <a:effectLst>
                  <a:outerShdw blurRad="80000" dist="40000" dir="5040000" algn="tl">
                    <a:srgbClr val="000000">
                      <a:alpha val="30000"/>
                    </a:srgbClr>
                  </a:outerShdw>
                </a:effectLst>
              </a:rPr>
              <a:t>stilleth</a:t>
            </a:r>
            <a:r>
              <a:rPr lang="en-US" sz="2300" b="1" i="1" dirty="0" smtClean="0">
                <a:ln w="11430">
                  <a:solidFill>
                    <a:schemeClr val="tx1"/>
                  </a:solidFill>
                </a:ln>
                <a:effectLst>
                  <a:outerShdw blurRad="80000" dist="40000" dir="5040000" algn="tl">
                    <a:srgbClr val="000000">
                      <a:alpha val="30000"/>
                    </a:srgbClr>
                  </a:outerShdw>
                </a:effectLst>
              </a:rPr>
              <a:t> the noise of the seas, the noise of their waves, and the tumult of the people” (Ps. 65:7).</a:t>
            </a:r>
            <a:r>
              <a:rPr lang="en-US" sz="2300" b="1" i="1" dirty="0" smtClean="0">
                <a:ln w="11430">
                  <a:solidFill>
                    <a:srgbClr val="FFFF00"/>
                  </a:solidFill>
                </a:ln>
                <a:solidFill>
                  <a:srgbClr val="FFFF00"/>
                </a:solidFill>
                <a:effectLst>
                  <a:outerShdw blurRad="80000" dist="40000" dir="5040000" algn="tl">
                    <a:srgbClr val="000000">
                      <a:alpha val="30000"/>
                    </a:srgbClr>
                  </a:outerShdw>
                </a:effectLst>
              </a:rPr>
              <a:t>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We know this miracle deeply impressed the disciples:  </a:t>
            </a:r>
            <a:r>
              <a:rPr lang="en-US" sz="2300" b="1" i="1" dirty="0" smtClean="0">
                <a:ln w="11430">
                  <a:solidFill>
                    <a:schemeClr val="tx1"/>
                  </a:solidFill>
                </a:ln>
                <a:effectLst>
                  <a:outerShdw blurRad="80000" dist="40000" dir="5040000" algn="tl">
                    <a:srgbClr val="000000">
                      <a:alpha val="30000"/>
                    </a:srgbClr>
                  </a:outerShdw>
                </a:effectLst>
              </a:rPr>
              <a:t>“They marveled” (v.27).</a:t>
            </a:r>
            <a:r>
              <a:rPr lang="en-US" sz="2300" b="1" i="1" dirty="0" smtClean="0">
                <a:ln w="11430">
                  <a:solidFill>
                    <a:srgbClr val="FFFF00"/>
                  </a:solidFill>
                </a:ln>
                <a:solidFill>
                  <a:srgbClr val="FFFF00"/>
                </a:solidFill>
                <a:effectLst>
                  <a:outerShdw blurRad="80000" dist="40000" dir="5040000" algn="tl">
                    <a:srgbClr val="000000">
                      <a:alpha val="30000"/>
                    </a:srgbClr>
                  </a:outerShdw>
                </a:effectLst>
              </a:rPr>
              <a:t>  </a:t>
            </a:r>
            <a:r>
              <a:rPr lang="en-US" sz="2300" b="1" dirty="0" smtClean="0">
                <a:ln w="11430">
                  <a:solidFill>
                    <a:srgbClr val="FFFF00"/>
                  </a:solidFill>
                </a:ln>
                <a:solidFill>
                  <a:srgbClr val="FFFF00"/>
                </a:solidFill>
                <a:effectLst>
                  <a:outerShdw blurRad="80000" dist="40000" dir="5040000" algn="tl">
                    <a:srgbClr val="000000">
                      <a:alpha val="30000"/>
                    </a:srgbClr>
                  </a:outerShdw>
                </a:effectLst>
              </a:rPr>
              <a:t>Who could this Man be…but God!</a:t>
            </a:r>
            <a:endParaRPr lang="en-US" sz="2300" b="1" dirty="0">
              <a:ln w="11430">
                <a:solidFill>
                  <a:srgbClr val="FFFF00"/>
                </a:solidFill>
              </a:ln>
              <a:solidFill>
                <a:srgbClr val="FFFF00"/>
              </a:solidFill>
              <a:effectLst>
                <a:outerShdw blurRad="80000" dist="40000" dir="5040000" algn="tl">
                  <a:srgbClr val="000000">
                    <a:alpha val="30000"/>
                  </a:srgbClr>
                </a:outerShdw>
              </a:effectLst>
            </a:endParaRPr>
          </a:p>
        </p:txBody>
      </p:sp>
      <p:pic>
        <p:nvPicPr>
          <p:cNvPr id="7" name="hurricane-01.wav">
            <a:hlinkClick r:id="" action="ppaction://media"/>
          </p:cNvPr>
          <p:cNvPicPr>
            <a:picLocks noRot="1" noChangeAspect="1"/>
          </p:cNvPicPr>
          <p:nvPr>
            <a:audioFile r:link="rId1"/>
          </p:nvPr>
        </p:nvPicPr>
        <p:blipFill>
          <a:blip r:embed="rId4" cstate="print"/>
          <a:stretch>
            <a:fillRect/>
          </a:stretch>
        </p:blipFill>
        <p:spPr>
          <a:xfrm flipH="1">
            <a:off x="8915400" y="22860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0"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strips(downLeft)">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7092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St. Matthew (4:23) gives us a summary of our Lord’s work, </a:t>
            </a:r>
            <a:r>
              <a:rPr lang="en-US" sz="2400" b="1" i="1" dirty="0" smtClean="0">
                <a:ln w="11430">
                  <a:solidFill>
                    <a:schemeClr val="tx1"/>
                  </a:solidFill>
                </a:ln>
                <a:effectLst>
                  <a:outerShdw blurRad="80000" dist="40000" dir="5040000" algn="tl">
                    <a:srgbClr val="000000">
                      <a:alpha val="30000"/>
                    </a:srgbClr>
                  </a:outerShdw>
                </a:effectLst>
              </a:rPr>
              <a:t>“Now Jesus went about Galilee, teaching in their synagogues, preaching the Gospel of the kingdom, and healing all kinds of sickness and all kinds of disease among the people.”</a:t>
            </a:r>
            <a:r>
              <a:rPr lang="en-US" sz="2400" b="1" dirty="0" smtClean="0">
                <a:ln w="11430">
                  <a:solidFill>
                    <a:srgbClr val="92D050"/>
                  </a:solidFill>
                </a:ln>
                <a:solidFill>
                  <a:srgbClr val="92D050"/>
                </a:solidFill>
                <a:effectLst>
                  <a:outerShdw blurRad="80000" dist="40000" dir="5040000" algn="tl">
                    <a:srgbClr val="000000">
                      <a:alpha val="30000"/>
                    </a:srgbClr>
                  </a:outerShdw>
                </a:effectLst>
                <a:latin typeface="Georgia" pitchFamily="18" charset="0"/>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Sermon on the Mount was this teaching and preaching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Gospel,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and now, in chapter 8, St. Matthew tells of our Lord healing sicknesses and all kinds of disease.</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As Jesus comes down the mountain He fills His Messianic office by healing people and performing many miracles.  This chapter has five unique miracles and a summary of His miracles.  In the middle of the miracles are perched two very brief conversations between Jesus and a scribe (vv.19-20); and an unnamed disciple (vv.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21-22</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Via His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miracles,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Jesus is </a:t>
            </a:r>
            <a:r>
              <a:rPr lang="en-US" sz="2400" b="1" i="1" dirty="0" smtClean="0">
                <a:ln w="11430">
                  <a:solidFill>
                    <a:schemeClr val="tx1"/>
                  </a:solidFill>
                </a:ln>
                <a:effectLst>
                  <a:outerShdw blurRad="80000" dist="40000" dir="5040000" algn="tl">
                    <a:srgbClr val="000000">
                      <a:alpha val="30000"/>
                    </a:srgbClr>
                  </a:outerShdw>
                </a:effectLst>
                <a:latin typeface="Georgia" pitchFamily="18" charset="0"/>
              </a:rPr>
              <a:t>“filling up”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OT, with His words and deeds.</a:t>
            </a:r>
            <a:endParaRPr lang="en-US" sz="2400" b="1" dirty="0">
              <a:ln w="11430">
                <a:solidFill>
                  <a:srgbClr val="FFFF00"/>
                </a:solidFill>
              </a:ln>
              <a:solidFill>
                <a:srgbClr val="FFFF00"/>
              </a:solidFill>
              <a:effectLst>
                <a:outerShdw blurRad="80000" dist="40000" dir="5040000" algn="tl">
                  <a:srgbClr val="000000">
                    <a:alpha val="30000"/>
                  </a:srgbClr>
                </a:outerShdw>
              </a:effectLst>
              <a:latin typeface="Georgia" pitchFamily="18" charset="0"/>
              <a:cs typeface="Times New Roman" pitchFamily="18"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8</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Two Demon-Possessed Men</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8:28-34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8" name="Picture 10" descr="Demons and Us - Saint Aidan Orthodox Church"/>
          <p:cNvPicPr>
            <a:picLocks noChangeAspect="1" noChangeArrowheads="1"/>
          </p:cNvPicPr>
          <p:nvPr/>
        </p:nvPicPr>
        <p:blipFill>
          <a:blip r:embed="rId2" cstate="print"/>
          <a:srcRect/>
          <a:stretch>
            <a:fillRect/>
          </a:stretch>
        </p:blipFill>
        <p:spPr bwMode="auto">
          <a:xfrm>
            <a:off x="0" y="0"/>
            <a:ext cx="3048000" cy="2971800"/>
          </a:xfrm>
          <a:prstGeom prst="rect">
            <a:avLst/>
          </a:prstGeom>
          <a:noFill/>
        </p:spPr>
      </p:pic>
      <p:sp>
        <p:nvSpPr>
          <p:cNvPr id="3" name="TextBox 2"/>
          <p:cNvSpPr txBox="1"/>
          <p:nvPr/>
        </p:nvSpPr>
        <p:spPr>
          <a:xfrm>
            <a:off x="76200" y="0"/>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arrival of the boat on the other side of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Sea, the “land of the </a:t>
            </a:r>
            <a:r>
              <a:rPr lang="en-US" sz="2400" b="1" dirty="0" err="1" smtClean="0">
                <a:ln w="11430">
                  <a:solidFill>
                    <a:srgbClr val="FFFF00"/>
                  </a:solidFill>
                </a:ln>
                <a:solidFill>
                  <a:srgbClr val="FFFF00"/>
                </a:solidFill>
                <a:effectLst>
                  <a:outerShdw blurRad="80000" dist="40000" dir="5040000" algn="tl">
                    <a:srgbClr val="000000">
                      <a:alpha val="30000"/>
                    </a:srgbClr>
                  </a:outerShdw>
                </a:effectLst>
              </a:rPr>
              <a:t>Gadarenes</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is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occasion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of Jesus rescuing two men from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grasp of demons.  They are described as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300" b="1" i="1" dirty="0" smtClean="0">
                <a:ln w="11430">
                  <a:solidFill>
                    <a:schemeClr val="tx1"/>
                  </a:solidFill>
                </a:ln>
                <a:effectLst>
                  <a:outerShdw blurRad="80000" dist="40000" dir="5040000" algn="tl">
                    <a:srgbClr val="000000">
                      <a:alpha val="30000"/>
                    </a:srgbClr>
                  </a:outerShdw>
                </a:effectLst>
              </a:rPr>
              <a:t>“…</a:t>
            </a:r>
            <a:r>
              <a:rPr lang="en-US" sz="2300" b="1" i="1" dirty="0" smtClean="0">
                <a:ln w="11430">
                  <a:solidFill>
                    <a:schemeClr val="tx1"/>
                  </a:solidFill>
                </a:ln>
                <a:effectLst>
                  <a:outerShdw blurRad="80000" dist="40000" dir="5040000" algn="tl">
                    <a:srgbClr val="000000">
                      <a:alpha val="30000"/>
                    </a:srgbClr>
                  </a:outerShdw>
                </a:effectLst>
              </a:rPr>
              <a:t>exceedingly fierce so that no one could pass </a:t>
            </a:r>
            <a:r>
              <a:rPr lang="en-US" sz="2300" b="1" i="1" dirty="0" smtClean="0">
                <a:ln w="11430">
                  <a:solidFill>
                    <a:schemeClr val="tx1"/>
                  </a:solidFill>
                </a:ln>
                <a:effectLst>
                  <a:outerShdw blurRad="80000" dist="40000" dir="5040000" algn="tl">
                    <a:srgbClr val="000000">
                      <a:alpha val="30000"/>
                    </a:srgbClr>
                  </a:outerShdw>
                </a:effectLst>
              </a:rPr>
              <a:t>			    that </a:t>
            </a:r>
            <a:r>
              <a:rPr lang="en-US" sz="2300" b="1" i="1" dirty="0" smtClean="0">
                <a:ln w="11430">
                  <a:solidFill>
                    <a:schemeClr val="tx1"/>
                  </a:solidFill>
                </a:ln>
                <a:effectLst>
                  <a:outerShdw blurRad="80000" dist="40000" dir="5040000" algn="tl">
                    <a:srgbClr val="000000">
                      <a:alpha val="30000"/>
                    </a:srgbClr>
                  </a:outerShdw>
                </a:effectLst>
              </a:rPr>
              <a:t>way” </a:t>
            </a:r>
            <a:r>
              <a:rPr lang="en-US" sz="2300" b="1" i="1" baseline="30000" dirty="0" smtClean="0">
                <a:ln w="11430">
                  <a:solidFill>
                    <a:schemeClr val="tx1"/>
                  </a:solidFill>
                </a:ln>
                <a:effectLst>
                  <a:outerShdw blurRad="80000" dist="40000" dir="5040000" algn="tl">
                    <a:srgbClr val="000000">
                      <a:alpha val="30000"/>
                    </a:srgbClr>
                  </a:outerShdw>
                </a:effectLst>
              </a:rPr>
              <a:t>(v.28)</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But those who cause others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to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fear are themselves afraid of Jesus, and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tremble</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saying, </a:t>
            </a:r>
            <a:r>
              <a:rPr lang="en-US" sz="2300" b="1" i="1" dirty="0" smtClean="0">
                <a:ln w="11430">
                  <a:solidFill>
                    <a:schemeClr val="tx1"/>
                  </a:solidFill>
                </a:ln>
                <a:effectLst>
                  <a:outerShdw blurRad="80000" dist="40000" dir="5040000" algn="tl">
                    <a:srgbClr val="000000">
                      <a:alpha val="30000"/>
                    </a:srgbClr>
                  </a:outerShdw>
                </a:effectLst>
              </a:rPr>
              <a:t>“What have we to do with You, Son of God?  Are </a:t>
            </a:r>
            <a:r>
              <a:rPr lang="en-US" sz="2300" b="1" i="1" dirty="0" smtClean="0">
                <a:ln w="11430">
                  <a:solidFill>
                    <a:schemeClr val="tx1"/>
                  </a:solidFill>
                </a:ln>
                <a:effectLst>
                  <a:outerShdw blurRad="80000" dist="40000" dir="5040000" algn="tl">
                    <a:srgbClr val="000000">
                      <a:alpha val="30000"/>
                    </a:srgbClr>
                  </a:outerShdw>
                </a:effectLst>
              </a:rPr>
              <a:t>You </a:t>
            </a:r>
            <a:r>
              <a:rPr lang="en-US" sz="2300" b="1" i="1" dirty="0" smtClean="0">
                <a:ln w="11430">
                  <a:solidFill>
                    <a:schemeClr val="tx1"/>
                  </a:solidFill>
                </a:ln>
                <a:effectLst>
                  <a:outerShdw blurRad="80000" dist="40000" dir="5040000" algn="tl">
                    <a:srgbClr val="000000">
                      <a:alpha val="30000"/>
                    </a:srgbClr>
                  </a:outerShdw>
                </a:effectLst>
              </a:rPr>
              <a:t>come here before the time to torment us”</a:t>
            </a:r>
            <a:r>
              <a:rPr lang="en-US" sz="2400" b="1" i="1" dirty="0" smtClean="0">
                <a:ln w="11430">
                  <a:solidFill>
                    <a:schemeClr val="tx1"/>
                  </a:solidFill>
                </a:ln>
                <a:effectLst>
                  <a:outerShdw blurRad="80000" dist="40000" dir="5040000" algn="tl">
                    <a:srgbClr val="000000">
                      <a:alpha val="30000"/>
                    </a:srgbClr>
                  </a:outerShdw>
                </a:effectLst>
              </a:rPr>
              <a:t> </a:t>
            </a:r>
            <a:r>
              <a:rPr lang="en-US" sz="2400" b="1" i="1" baseline="30000" dirty="0" smtClean="0">
                <a:ln w="11430">
                  <a:solidFill>
                    <a:schemeClr val="tx1"/>
                  </a:solidFill>
                </a:ln>
                <a:effectLst>
                  <a:outerShdw blurRad="80000" dist="40000" dir="5040000" algn="tl">
                    <a:srgbClr val="000000">
                      <a:alpha val="30000"/>
                    </a:srgbClr>
                  </a:outerShdw>
                </a:effectLst>
              </a:rPr>
              <a:t>(v.29)</a:t>
            </a:r>
            <a:r>
              <a:rPr lang="en-US" sz="2400" b="1" i="1" dirty="0" smtClean="0">
                <a:ln w="11430">
                  <a:solidFill>
                    <a:schemeClr val="tx1"/>
                  </a:solidFill>
                </a:ln>
                <a:effectLst>
                  <a:outerShdw blurRad="80000" dist="40000" dir="5040000" algn="tl">
                    <a:srgbClr val="000000">
                      <a:alpha val="30000"/>
                    </a:srgbClr>
                  </a:outerShdw>
                </a:effectLst>
              </a:rPr>
              <a: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news of Jesus’ arrival had spread faster among the demons than among the people.  His arrival is Good News for us, which means bad news for the demons.  Indeed, Jesus came for the express purpose of crushing the devil’s head (cf. Gen 3:15);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i="1" dirty="0" smtClean="0">
                <a:ln w="11430">
                  <a:solidFill>
                    <a:schemeClr val="tx1"/>
                  </a:solidFill>
                </a:ln>
                <a:effectLst>
                  <a:outerShdw blurRad="80000" dist="40000" dir="5040000" algn="tl">
                    <a:srgbClr val="000000">
                      <a:alpha val="30000"/>
                    </a:srgbClr>
                  </a:outerShdw>
                </a:effectLst>
              </a:rPr>
              <a:t>“For this reason the Son of God was manifest, to destroy the works of the devil” (1 John 3:8).</a:t>
            </a:r>
            <a:endParaRPr lang="en-US" sz="2300" b="1" i="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Two Demon-Possessed Men</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8:28-34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8" name="Picture 10" descr="Demons and Us - Saint Aidan Orthodox Church"/>
          <p:cNvPicPr>
            <a:picLocks noChangeAspect="1" noChangeArrowheads="1"/>
          </p:cNvPicPr>
          <p:nvPr/>
        </p:nvPicPr>
        <p:blipFill>
          <a:blip r:embed="rId2" cstate="print"/>
          <a:srcRect/>
          <a:stretch>
            <a:fillRect/>
          </a:stretch>
        </p:blipFill>
        <p:spPr bwMode="auto">
          <a:xfrm>
            <a:off x="0" y="0"/>
            <a:ext cx="3048000" cy="2971800"/>
          </a:xfrm>
          <a:prstGeom prst="rect">
            <a:avLst/>
          </a:prstGeom>
          <a:noFill/>
        </p:spPr>
      </p:pic>
      <p:sp>
        <p:nvSpPr>
          <p:cNvPr id="3" name="TextBox 2"/>
          <p:cNvSpPr txBox="1"/>
          <p:nvPr/>
        </p:nvSpPr>
        <p:spPr>
          <a:xfrm>
            <a:off x="76200" y="0"/>
            <a:ext cx="8915400" cy="609397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multitude of demons that tormented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these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two men requested of Jesus that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He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would send them into the herd of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2,000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swine </a:t>
            </a:r>
            <a:r>
              <a:rPr lang="en-US" sz="2400" b="1" dirty="0" smtClean="0">
                <a:ln w="11430">
                  <a:solidFill>
                    <a:schemeClr val="tx1"/>
                  </a:solidFill>
                </a:ln>
                <a:effectLst>
                  <a:outerShdw blurRad="80000" dist="40000" dir="5040000" algn="tl">
                    <a:srgbClr val="000000">
                      <a:alpha val="30000"/>
                    </a:srgbClr>
                  </a:outerShdw>
                </a:effectLst>
              </a:rPr>
              <a:t>(St. Mark 5:13)</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instead of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into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the abyss </a:t>
            </a:r>
            <a:r>
              <a:rPr lang="en-US" sz="2400" b="1" dirty="0" smtClean="0">
                <a:ln w="11430">
                  <a:solidFill>
                    <a:schemeClr val="tx1"/>
                  </a:solidFill>
                </a:ln>
                <a:effectLst>
                  <a:outerShdw blurRad="80000" dist="40000" dir="5040000" algn="tl">
                    <a:srgbClr val="000000">
                      <a:alpha val="30000"/>
                    </a:srgbClr>
                  </a:outerShdw>
                </a:effectLst>
              </a:rPr>
              <a:t>(cf. St. Luke 8:31; Rev. </a:t>
            </a:r>
            <a:r>
              <a:rPr lang="en-US" sz="2400" b="1" dirty="0" smtClean="0">
                <a:ln w="11430">
                  <a:solidFill>
                    <a:schemeClr val="tx1"/>
                  </a:solidFill>
                </a:ln>
                <a:effectLst>
                  <a:outerShdw blurRad="80000" dist="40000" dir="5040000" algn="tl">
                    <a:srgbClr val="000000">
                      <a:alpha val="30000"/>
                    </a:srgbClr>
                  </a:outerShdw>
                </a:effectLst>
              </a:rPr>
              <a:t>			      	     20:10</a:t>
            </a:r>
            <a:r>
              <a:rPr lang="en-US" sz="2400" b="1" dirty="0" smtClean="0">
                <a:ln w="11430">
                  <a:solidFill>
                    <a:schemeClr val="tx1"/>
                  </a:solidFill>
                </a:ln>
                <a:effectLst>
                  <a:outerShdw blurRad="80000" dist="40000" dir="5040000" algn="tl">
                    <a:srgbClr val="000000">
                      <a:alpha val="30000"/>
                    </a:srgbClr>
                  </a:outerShdw>
                </a:effectLst>
              </a:rPr>
              <a:t>)</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Pigs were unclean according to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Torah </a:t>
            </a:r>
            <a:r>
              <a:rPr lang="en-US" sz="2400" b="1" dirty="0" smtClean="0">
                <a:ln w="11430">
                  <a:solidFill>
                    <a:schemeClr val="tx1"/>
                  </a:solidFill>
                </a:ln>
                <a:effectLst>
                  <a:outerShdw blurRad="80000" dist="40000" dir="5040000" algn="tl">
                    <a:srgbClr val="000000">
                      <a:alpha val="30000"/>
                    </a:srgbClr>
                  </a:outerShdw>
                </a:effectLst>
              </a:rPr>
              <a:t>(</a:t>
            </a:r>
            <a:r>
              <a:rPr lang="en-US" sz="2400" b="1" i="1" dirty="0" smtClean="0">
                <a:ln w="11430">
                  <a:solidFill>
                    <a:schemeClr val="tx1"/>
                  </a:solidFill>
                </a:ln>
                <a:effectLst>
                  <a:outerShdw blurRad="80000" dist="40000" dir="5040000" algn="tl">
                    <a:srgbClr val="000000">
                      <a:alpha val="30000"/>
                    </a:srgbClr>
                  </a:outerShdw>
                </a:effectLst>
              </a:rPr>
              <a:t>Lev. 11:7)</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and thus raising pigs was illegal for Jews.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However, this was a Gentile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area and raising pigs would not have been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illegal</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According to the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Synoptics, </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its unknown if the owner(s) of this herd was Jewish.  In any event, the demons do not want to be </a:t>
            </a:r>
            <a:r>
              <a:rPr lang="en-US" sz="2600" b="1" i="1" dirty="0" smtClean="0">
                <a:ln w="11430">
                  <a:solidFill>
                    <a:srgbClr val="FFFF00"/>
                  </a:solidFill>
                </a:ln>
                <a:solidFill>
                  <a:srgbClr val="FFFF00"/>
                </a:solidFill>
                <a:effectLst>
                  <a:outerShdw blurRad="80000" dist="40000" dir="5040000" algn="tl">
                    <a:srgbClr val="000000">
                      <a:alpha val="30000"/>
                    </a:srgbClr>
                  </a:outerShdw>
                </a:effectLst>
              </a:rPr>
              <a:t>“tormented”</a:t>
            </a:r>
            <a:r>
              <a:rPr lang="en-US" sz="2600" b="1" dirty="0" smtClean="0">
                <a:ln w="11430">
                  <a:solidFill>
                    <a:srgbClr val="FFFF00"/>
                  </a:solidFill>
                </a:ln>
                <a:solidFill>
                  <a:srgbClr val="FFFF00"/>
                </a:solidFill>
                <a:effectLst>
                  <a:outerShdw blurRad="80000" dist="40000" dir="5040000" algn="tl">
                    <a:srgbClr val="000000">
                      <a:alpha val="30000"/>
                    </a:srgbClr>
                  </a:outerShdw>
                </a:effectLst>
              </a:rPr>
              <a:t> by Jesus so they ask permission to enter the pigs, who then rush headlong into the sea (which also represents the Abyss), destroying the herd.  It is the nature of demons to bring such violent death. </a:t>
            </a:r>
            <a:endParaRPr lang="en-US" sz="2600" b="1" i="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Two Demon-Possessed Men</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8:28-34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8" name="Picture 10" descr="Demons and Us - Saint Aidan Orthodox Church"/>
          <p:cNvPicPr>
            <a:picLocks noChangeAspect="1" noChangeArrowheads="1"/>
          </p:cNvPicPr>
          <p:nvPr/>
        </p:nvPicPr>
        <p:blipFill>
          <a:blip r:embed="rId2" cstate="print"/>
          <a:srcRect/>
          <a:stretch>
            <a:fillRect/>
          </a:stretch>
        </p:blipFill>
        <p:spPr bwMode="auto">
          <a:xfrm>
            <a:off x="0" y="0"/>
            <a:ext cx="3048000" cy="2971800"/>
          </a:xfrm>
          <a:prstGeom prst="rect">
            <a:avLst/>
          </a:prstGeom>
          <a:noFill/>
        </p:spPr>
      </p:pic>
      <p:sp>
        <p:nvSpPr>
          <p:cNvPr id="3" name="TextBox 2"/>
          <p:cNvSpPr txBox="1"/>
          <p:nvPr/>
        </p:nvSpPr>
        <p:spPr>
          <a:xfrm>
            <a:off x="76200" y="167819"/>
            <a:ext cx="8915400" cy="470898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people of the area whose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livelihood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was bound to the pigs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are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very afraid.  They care nothing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for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the miracle and the deliverance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of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the two men, but simply want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Jesus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out of town fearing that He may continue to destroy their livelihood.  St. Matthew does not record that Jesus commands the men to remain and to tell what He has done for them, which they do </a:t>
            </a:r>
            <a:r>
              <a:rPr lang="en-US" sz="2800" b="1" dirty="0" smtClean="0">
                <a:ln w="11430">
                  <a:solidFill>
                    <a:schemeClr val="tx1"/>
                  </a:solidFill>
                </a:ln>
                <a:effectLst>
                  <a:outerShdw blurRad="80000" dist="40000" dir="5040000" algn="tl">
                    <a:srgbClr val="000000">
                      <a:alpha val="30000"/>
                    </a:srgbClr>
                  </a:outerShdw>
                </a:effectLst>
              </a:rPr>
              <a:t>(cf. St</a:t>
            </a:r>
            <a:r>
              <a:rPr lang="en-US" sz="2800" b="1" dirty="0" smtClean="0">
                <a:ln w="11430">
                  <a:solidFill>
                    <a:schemeClr val="tx1"/>
                  </a:solidFill>
                </a:ln>
                <a:effectLst>
                  <a:outerShdw blurRad="80000" dist="40000" dir="5040000" algn="tl">
                    <a:srgbClr val="000000">
                      <a:alpha val="30000"/>
                    </a:srgbClr>
                  </a:outerShdw>
                </a:effectLst>
              </a:rPr>
              <a:t>. Mark 5:20</a:t>
            </a:r>
            <a:r>
              <a:rPr lang="en-US" sz="2800" b="1" dirty="0" smtClean="0">
                <a:ln w="11430">
                  <a:solidFill>
                    <a:schemeClr val="tx1"/>
                  </a:solidFill>
                </a:ln>
                <a:effectLst>
                  <a:outerShdw blurRad="80000" dist="40000" dir="5040000" algn="tl">
                    <a:srgbClr val="000000">
                      <a:alpha val="30000"/>
                    </a:srgbClr>
                  </a:outerShdw>
                </a:effectLst>
              </a:rPr>
              <a:t>)</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3000" b="1" i="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9269"/>
            <a:ext cx="67056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rPr>
              <a:t>The Epilogue</a:t>
            </a:r>
            <a:endParaRPr lang="en-US" sz="3600" b="1" dirty="0">
              <a:ln w="11430">
                <a:solidFill>
                  <a:schemeClr val="bg1"/>
                </a:solidFill>
              </a:ln>
              <a:solidFill>
                <a:schemeClr val="bg1"/>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Chapter 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03451"/>
            <a:ext cx="8915400" cy="447814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8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Thus we hear in this chapter that our Lord Jesus heals a leper, restores the sick servant of a Roman Centurion whose faith amazed Him; performs a number of other miracles, gives a lesson in discipleship, stills the tempest, and drives out the devils from two Gadarene demoniacs.</a:t>
            </a:r>
          </a:p>
          <a:p>
            <a:pPr>
              <a:spcAft>
                <a:spcPts val="1200"/>
              </a:spcAft>
            </a:pPr>
            <a:r>
              <a:rPr lang="en-US" sz="3000" b="1" i="1" dirty="0" smtClean="0">
                <a:ln w="11430">
                  <a:solidFill>
                    <a:srgbClr val="FFFF00"/>
                  </a:solidFill>
                </a:ln>
                <a:solidFill>
                  <a:srgbClr val="FFFF00"/>
                </a:solidFill>
                <a:effectLst>
                  <a:outerShdw blurRad="80000" dist="40000" dir="5040000" algn="tl">
                    <a:srgbClr val="000000">
                      <a:alpha val="30000"/>
                    </a:srgbClr>
                  </a:outerShdw>
                </a:effectLst>
              </a:rPr>
              <a:t>Next week Jesus returns to Capernaum where He will continue to work miracles, and in between, will call the writer of this Gospel!</a:t>
            </a:r>
            <a:endParaRPr lang="en-US" sz="3000" b="1" i="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1180757"/>
            <a:ext cx="8991600"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a:t>
            </a:r>
            <a:r>
              <a:rPr lang="en-US" b="1" strike="sngStrike" dirty="0" err="1"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Gadarenes</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(3/2)</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(3/9)</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F.   The Second Discourse:  The Commissioning of the Twelve Apostles – Ch 10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(3/16)</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G.  His Ministry Throughout Galilee (Chapter 11:1 to 12:45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(3/23)</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13:53)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(3/30)</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More Miracles (and a Call) in Capernaum </a:t>
            </a:r>
            <a:endPar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endParaRPr>
          </a:p>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a:t>
            </a: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9</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1026" name="Picture 2" descr="Today (Sept 21) is the feast of St. Matthew, Apostle, evangelist to the  Jews (and all for millenia following), and prime example of how Jesus calls  even the worst and most despised."/>
          <p:cNvPicPr>
            <a:picLocks noChangeAspect="1" noChangeArrowheads="1"/>
          </p:cNvPicPr>
          <p:nvPr/>
        </p:nvPicPr>
        <p:blipFill>
          <a:blip r:embed="rId2" cstate="print"/>
          <a:srcRect/>
          <a:stretch>
            <a:fillRect/>
          </a:stretch>
        </p:blipFill>
        <p:spPr bwMode="auto">
          <a:xfrm>
            <a:off x="0" y="2895600"/>
            <a:ext cx="3657600" cy="3045143"/>
          </a:xfrm>
          <a:prstGeom prst="rect">
            <a:avLst/>
          </a:prstGeom>
          <a:noFill/>
        </p:spPr>
      </p:pic>
      <p:pic>
        <p:nvPicPr>
          <p:cNvPr id="1030" name="Picture 6" descr="A Revolutionary Approach to the Bible: Jairus' Daughter and The  Enlightenment | Catholic Lane"/>
          <p:cNvPicPr>
            <a:picLocks noChangeAspect="1" noChangeArrowheads="1"/>
          </p:cNvPicPr>
          <p:nvPr/>
        </p:nvPicPr>
        <p:blipFill>
          <a:blip r:embed="rId3" cstate="print"/>
          <a:srcRect/>
          <a:stretch>
            <a:fillRect/>
          </a:stretch>
        </p:blipFill>
        <p:spPr bwMode="auto">
          <a:xfrm>
            <a:off x="3581400" y="2895600"/>
            <a:ext cx="5562600" cy="3020610"/>
          </a:xfrm>
          <a:prstGeom prst="rect">
            <a:avLst/>
          </a:prstGeom>
          <a:noFill/>
        </p:spPr>
      </p:pic>
      <p:pic>
        <p:nvPicPr>
          <p:cNvPr id="1032" name="Picture 8" descr="Matthew 9:18-26 | Daily Bible Readings"/>
          <p:cNvPicPr>
            <a:picLocks noChangeAspect="1" noChangeArrowheads="1"/>
          </p:cNvPicPr>
          <p:nvPr/>
        </p:nvPicPr>
        <p:blipFill>
          <a:blip r:embed="rId4" cstate="print"/>
          <a:srcRect/>
          <a:stretch>
            <a:fillRect/>
          </a:stretch>
        </p:blipFill>
        <p:spPr bwMode="auto">
          <a:xfrm>
            <a:off x="2590799" y="0"/>
            <a:ext cx="6553201" cy="2867025"/>
          </a:xfrm>
          <a:prstGeom prst="rect">
            <a:avLst/>
          </a:prstGeom>
          <a:noFill/>
        </p:spPr>
      </p:pic>
      <p:pic>
        <p:nvPicPr>
          <p:cNvPr id="1028" name="Picture 4" descr="Mark 2:1-12 - A Lesson About Healing - Grace Communion International"/>
          <p:cNvPicPr>
            <a:picLocks noChangeAspect="1" noChangeArrowheads="1"/>
          </p:cNvPicPr>
          <p:nvPr/>
        </p:nvPicPr>
        <p:blipFill>
          <a:blip r:embed="rId5" cstate="print"/>
          <a:srcRect/>
          <a:stretch>
            <a:fillRect/>
          </a:stretch>
        </p:blipFill>
        <p:spPr bwMode="auto">
          <a:xfrm>
            <a:off x="0" y="0"/>
            <a:ext cx="2819400" cy="2895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Three Healing Miracles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0" y="349508"/>
            <a:ext cx="8915400" cy="48320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When Jesus finishes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His</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sermon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He comes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down</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from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mountain</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St</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Matthew then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reports</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three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successive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healings,</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each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one prefaced by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our</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Lord’s </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travels:  </a:t>
            </a:r>
            <a:r>
              <a:rPr lang="en-US" sz="2800" b="1" i="1" dirty="0" smtClean="0">
                <a:ln w="11430">
                  <a:solidFill>
                    <a:schemeClr val="tx1"/>
                  </a:solidFill>
                </a:ln>
                <a:effectLst>
                  <a:outerShdw blurRad="80000" dist="40000" dir="5040000" algn="tl">
                    <a:srgbClr val="000000">
                      <a:alpha val="30000"/>
                    </a:srgbClr>
                  </a:outerShdw>
                </a:effectLst>
              </a:rPr>
              <a:t>“When </a:t>
            </a:r>
            <a:r>
              <a:rPr lang="en-US" sz="2800" b="1" i="1" dirty="0" smtClean="0">
                <a:ln w="11430">
                  <a:solidFill>
                    <a:schemeClr val="tx1"/>
                  </a:solidFill>
                </a:ln>
                <a:effectLst>
                  <a:outerShdw blurRad="80000" dist="40000" dir="5040000" algn="tl">
                    <a:srgbClr val="000000">
                      <a:alpha val="30000"/>
                    </a:srgbClr>
                  </a:outerShdw>
                </a:effectLst>
              </a:rPr>
              <a:t>He</a:t>
            </a:r>
          </a:p>
          <a:p>
            <a:r>
              <a:rPr lang="en-US" sz="2800" b="1" i="1" dirty="0" smtClean="0">
                <a:ln w="11430">
                  <a:solidFill>
                    <a:schemeClr val="tx1"/>
                  </a:solidFill>
                </a:ln>
                <a:effectLst>
                  <a:outerShdw blurRad="80000" dist="40000" dir="5040000" algn="tl">
                    <a:srgbClr val="000000">
                      <a:alpha val="30000"/>
                    </a:srgbClr>
                  </a:outerShdw>
                </a:effectLst>
              </a:rPr>
              <a:t>had </a:t>
            </a:r>
            <a:r>
              <a:rPr lang="en-US" sz="2800" b="1" i="1" dirty="0" smtClean="0">
                <a:ln w="11430">
                  <a:solidFill>
                    <a:schemeClr val="tx1"/>
                  </a:solidFill>
                </a:ln>
                <a:effectLst>
                  <a:outerShdw blurRad="80000" dist="40000" dir="5040000" algn="tl">
                    <a:srgbClr val="000000">
                      <a:alpha val="30000"/>
                    </a:srgbClr>
                  </a:outerShdw>
                </a:effectLst>
              </a:rPr>
              <a:t>come down from </a:t>
            </a:r>
            <a:r>
              <a:rPr lang="en-US" sz="2800" b="1" i="1" dirty="0" smtClean="0">
                <a:ln w="11430">
                  <a:solidFill>
                    <a:schemeClr val="tx1"/>
                  </a:solidFill>
                </a:ln>
                <a:effectLst>
                  <a:outerShdw blurRad="80000" dist="40000" dir="5040000" algn="tl">
                    <a:srgbClr val="000000">
                      <a:alpha val="30000"/>
                    </a:srgbClr>
                  </a:outerShdw>
                </a:effectLst>
              </a:rPr>
              <a:t>the</a:t>
            </a:r>
          </a:p>
          <a:p>
            <a:r>
              <a:rPr lang="en-US" sz="2800" b="1" i="1" dirty="0" smtClean="0">
                <a:ln w="11430">
                  <a:solidFill>
                    <a:schemeClr val="tx1"/>
                  </a:solidFill>
                </a:ln>
                <a:effectLst>
                  <a:outerShdw blurRad="80000" dist="40000" dir="5040000" algn="tl">
                    <a:srgbClr val="000000">
                      <a:alpha val="30000"/>
                    </a:srgbClr>
                  </a:outerShdw>
                </a:effectLst>
              </a:rPr>
              <a:t>mountain</a:t>
            </a:r>
            <a:r>
              <a:rPr lang="en-US" sz="2800" b="1" i="1" dirty="0" smtClean="0">
                <a:ln w="11430">
                  <a:solidFill>
                    <a:schemeClr val="tx1"/>
                  </a:solidFill>
                </a:ln>
                <a:effectLst>
                  <a:outerShdw blurRad="80000" dist="40000" dir="5040000" algn="tl">
                    <a:srgbClr val="000000">
                      <a:alpha val="30000"/>
                    </a:srgbClr>
                  </a:outerShdw>
                </a:effectLst>
              </a:rPr>
              <a:t>” (v.1)</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800" b="1" i="1" dirty="0" smtClean="0">
                <a:ln w="11430">
                  <a:solidFill>
                    <a:schemeClr val="tx1"/>
                  </a:solidFill>
                </a:ln>
                <a:effectLst>
                  <a:outerShdw blurRad="80000" dist="40000" dir="5040000" algn="tl">
                    <a:srgbClr val="000000">
                      <a:alpha val="30000"/>
                    </a:srgbClr>
                  </a:outerShdw>
                </a:effectLst>
              </a:rPr>
              <a:t>“When He </a:t>
            </a:r>
            <a:r>
              <a:rPr lang="en-US" sz="2800" b="1" i="1" dirty="0" smtClean="0">
                <a:ln w="11430">
                  <a:solidFill>
                    <a:schemeClr val="tx1"/>
                  </a:solidFill>
                </a:ln>
                <a:effectLst>
                  <a:outerShdw blurRad="80000" dist="40000" dir="5040000" algn="tl">
                    <a:srgbClr val="000000">
                      <a:alpha val="30000"/>
                    </a:srgbClr>
                  </a:outerShdw>
                </a:effectLst>
              </a:rPr>
              <a:t>had</a:t>
            </a:r>
          </a:p>
          <a:p>
            <a:r>
              <a:rPr lang="en-US" sz="2800" b="1" i="1" dirty="0" smtClean="0">
                <a:ln w="11430">
                  <a:solidFill>
                    <a:schemeClr val="tx1"/>
                  </a:solidFill>
                </a:ln>
                <a:effectLst>
                  <a:outerShdw blurRad="80000" dist="40000" dir="5040000" algn="tl">
                    <a:srgbClr val="000000">
                      <a:alpha val="30000"/>
                    </a:srgbClr>
                  </a:outerShdw>
                </a:effectLst>
              </a:rPr>
              <a:t>entered </a:t>
            </a:r>
            <a:r>
              <a:rPr lang="en-US" sz="2800" b="1" i="1" dirty="0" smtClean="0">
                <a:ln w="11430">
                  <a:solidFill>
                    <a:schemeClr val="tx1"/>
                  </a:solidFill>
                </a:ln>
                <a:effectLst>
                  <a:outerShdw blurRad="80000" dist="40000" dir="5040000" algn="tl">
                    <a:srgbClr val="000000">
                      <a:alpha val="30000"/>
                    </a:srgbClr>
                  </a:outerShdw>
                </a:effectLst>
              </a:rPr>
              <a:t>Capernaum” (v.5)</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and</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t>
            </a:r>
          </a:p>
          <a:p>
            <a:r>
              <a:rPr lang="en-US" sz="2800" b="1" i="1" dirty="0" smtClean="0">
                <a:ln w="11430">
                  <a:solidFill>
                    <a:schemeClr val="tx1"/>
                  </a:solidFill>
                </a:ln>
                <a:effectLst>
                  <a:outerShdw blurRad="80000" dist="40000" dir="5040000" algn="tl">
                    <a:srgbClr val="000000">
                      <a:alpha val="30000"/>
                    </a:srgbClr>
                  </a:outerShdw>
                </a:effectLst>
              </a:rPr>
              <a:t>“</a:t>
            </a:r>
            <a:r>
              <a:rPr lang="en-US" sz="2800" b="1" i="1" dirty="0" smtClean="0">
                <a:ln w="11430">
                  <a:solidFill>
                    <a:schemeClr val="tx1"/>
                  </a:solidFill>
                </a:ln>
                <a:effectLst>
                  <a:outerShdw blurRad="80000" dist="40000" dir="5040000" algn="tl">
                    <a:srgbClr val="000000">
                      <a:alpha val="30000"/>
                    </a:srgbClr>
                  </a:outerShdw>
                </a:effectLst>
              </a:rPr>
              <a:t>When Jesus had come into Peter’s house” (v.14)</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t>
            </a:r>
            <a:endParaRPr lang="en-US" sz="2800" b="1" dirty="0">
              <a:ln w="11430">
                <a:solidFill>
                  <a:srgbClr val="FFFF00"/>
                </a:solidFill>
              </a:ln>
              <a:solidFill>
                <a:srgbClr val="FFFF00"/>
              </a:solidFill>
              <a:effectLst>
                <a:outerShdw blurRad="80000" dist="40000" dir="5040000" algn="tl">
                  <a:srgbClr val="000000">
                    <a:alpha val="30000"/>
                  </a:srgbClr>
                </a:outerShdw>
              </a:effectLst>
              <a:latin typeface="Georgia" pitchFamily="18"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0484" name="Picture 4" descr="Capernaum - The town of Jesus - BibleWalks 500+ sites"/>
          <p:cNvPicPr>
            <a:picLocks noChangeAspect="1" noChangeArrowheads="1"/>
          </p:cNvPicPr>
          <p:nvPr/>
        </p:nvPicPr>
        <p:blipFill>
          <a:blip r:embed="rId2" cstate="print"/>
          <a:srcRect l="5509" t="14321" r="16713" b="10959"/>
          <a:stretch>
            <a:fillRect/>
          </a:stretch>
        </p:blipFill>
        <p:spPr bwMode="auto">
          <a:xfrm>
            <a:off x="4846320" y="0"/>
            <a:ext cx="4297680" cy="4604661"/>
          </a:xfrm>
          <a:prstGeom prst="rect">
            <a:avLst/>
          </a:prstGeom>
          <a:noFill/>
        </p:spPr>
      </p:pic>
      <p:sp>
        <p:nvSpPr>
          <p:cNvPr id="7" name="Isosceles Triangle 6"/>
          <p:cNvSpPr/>
          <p:nvPr/>
        </p:nvSpPr>
        <p:spPr>
          <a:xfrm>
            <a:off x="5791200" y="304800"/>
            <a:ext cx="304800" cy="2286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a Leper</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 name="Picture 2" descr="Matthew 8:2 - Wikipedia"/>
          <p:cNvPicPr>
            <a:picLocks noChangeAspect="1" noChangeArrowheads="1"/>
          </p:cNvPicPr>
          <p:nvPr/>
        </p:nvPicPr>
        <p:blipFill>
          <a:blip r:embed="rId2" cstate="print"/>
          <a:srcRect/>
          <a:stretch>
            <a:fillRect/>
          </a:stretch>
        </p:blipFill>
        <p:spPr bwMode="auto">
          <a:xfrm>
            <a:off x="0" y="19820"/>
            <a:ext cx="3657600" cy="3180580"/>
          </a:xfrm>
          <a:prstGeom prst="rect">
            <a:avLst/>
          </a:prstGeom>
          <a:noFill/>
        </p:spPr>
      </p:pic>
      <p:sp>
        <p:nvSpPr>
          <p:cNvPr id="3" name="TextBox 2"/>
          <p:cNvSpPr txBox="1"/>
          <p:nvPr/>
        </p:nvSpPr>
        <p:spPr>
          <a:xfrm>
            <a:off x="76200" y="221188"/>
            <a:ext cx="89154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first miracle is the cleansing of 				a leper.  Leprosy is a skin disease 				that was so common and 						contagious in ancient times that it 				had its own set of detailed laws in 				the </a:t>
            </a:r>
            <a:r>
              <a:rPr lang="en-US" sz="2200" b="1" dirty="0" err="1"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Levitical</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code</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400" b="1" dirty="0" smtClean="0">
                <a:ln w="11430">
                  <a:solidFill>
                    <a:schemeClr val="tx1"/>
                  </a:solidFill>
                </a:ln>
                <a:effectLst>
                  <a:outerShdw blurRad="80000" dist="40000" dir="5040000" algn="tl">
                    <a:srgbClr val="000000">
                      <a:alpha val="30000"/>
                    </a:srgbClr>
                  </a:outerShdw>
                </a:effectLst>
              </a:rPr>
              <a:t>(cf. Lev. 13 and14)</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t>
            </a:r>
          </a:p>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leper was to keep a distance 				from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all </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people and, when approached, cry out </a:t>
            </a:r>
            <a:r>
              <a:rPr lang="en-US" sz="2200" b="1" dirty="0" smtClean="0">
                <a:ln w="11430">
                  <a:solidFill>
                    <a:schemeClr val="tx1"/>
                  </a:solidFill>
                </a:ln>
                <a:effectLst>
                  <a:outerShdw blurRad="80000" dist="40000" dir="5040000" algn="tl">
                    <a:srgbClr val="000000">
                      <a:alpha val="30000"/>
                    </a:srgbClr>
                  </a:outerShdw>
                </a:effectLst>
              </a:rPr>
              <a:t>“Unclean! Unclean!”</a:t>
            </a:r>
            <a:r>
              <a:rPr lang="en-US" sz="22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If someone came into contact with a leper, they were ritually unclean, unfit to approach the holy things of God.  Here uncleanness is not a moral quality (leprosy isn’t criminal), but a matter of declared fitness to be in the presence of God!  One moves from unclean to clean by certain sacrifices, (Lev. 14), and cleanliness, finally, is something declared by the priest.</a:t>
            </a:r>
            <a:endParaRPr lang="en-US" sz="2200" b="1" dirty="0">
              <a:ln w="11430">
                <a:solidFill>
                  <a:srgbClr val="FFFF00"/>
                </a:solidFill>
              </a:ln>
              <a:solidFill>
                <a:srgbClr val="FFFF00"/>
              </a:solidFill>
              <a:effectLst>
                <a:outerShdw blurRad="80000" dist="40000" dir="5040000" algn="tl">
                  <a:srgbClr val="000000">
                    <a:alpha val="3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intings and drawings of Jesus healing lepers – Summer Setting"/>
          <p:cNvPicPr>
            <a:picLocks noChangeAspect="1" noChangeArrowheads="1"/>
          </p:cNvPicPr>
          <p:nvPr/>
        </p:nvPicPr>
        <p:blipFill>
          <a:blip r:embed="rId2" cstate="print"/>
          <a:srcRect/>
          <a:stretch>
            <a:fillRect/>
          </a:stretch>
        </p:blipFill>
        <p:spPr bwMode="auto">
          <a:xfrm>
            <a:off x="0" y="38099"/>
            <a:ext cx="3733800" cy="3009901"/>
          </a:xfrm>
          <a:prstGeom prst="rect">
            <a:avLst/>
          </a:prstGeom>
          <a:noFill/>
        </p:spPr>
      </p:pic>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a Leper</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364153"/>
            <a:ext cx="8915400" cy="489364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leper in our text comes to 				Jesus and (just like the 					</a:t>
            </a:r>
            <a:r>
              <a:rPr lang="en-US" sz="2600" b="1" dirty="0" err="1"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Magoi</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2:11) falls down to 					worship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Him, confesses his 				need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for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Jesus,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and His 					faith in Him.  Jesus first 					reaches out His hand and touches the leper.  This is a stunning picture of our Lord Jesus drawing near to us, even in our sin.  This is the gracious beauty of His incarnation for us, that He takes hold of our sinfulness and gives us His holiness.</a:t>
            </a:r>
            <a:endPar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a Leper</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8:1-4</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87953"/>
            <a:ext cx="8915400" cy="489364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Jesus answers him, </a:t>
            </a:r>
            <a:r>
              <a:rPr lang="en-US" sz="2600" b="1" i="1" dirty="0" smtClean="0">
                <a:ln w="11430">
                  <a:solidFill>
                    <a:schemeClr val="tx1"/>
                  </a:solidFill>
                </a:ln>
                <a:effectLst>
                  <a:outerShdw blurRad="80000" dist="40000" dir="5040000" algn="tl">
                    <a:srgbClr val="000000">
                      <a:alpha val="30000"/>
                    </a:srgbClr>
                  </a:outerShdw>
                </a:effectLst>
              </a:rPr>
              <a:t>“I am 					willing.”</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Many times our Lord’s 				miracles are attributed to the 				will of the Father or the 					Holy Spirit, but this miracle 				is done of His own will, for 				He is true God.  Jesus then sends the leper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to </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temple and to the priest to fulfill the Mosaic requirements </a:t>
            </a:r>
            <a:r>
              <a:rPr lang="en-US" sz="2600" b="1" dirty="0" smtClean="0">
                <a:ln w="11430">
                  <a:solidFill>
                    <a:schemeClr val="tx1"/>
                  </a:solidFill>
                </a:ln>
                <a:effectLst>
                  <a:outerShdw blurRad="80000" dist="40000" dir="5040000" algn="tl">
                    <a:srgbClr val="000000">
                      <a:alpha val="30000"/>
                    </a:srgbClr>
                  </a:outerShdw>
                </a:effectLst>
                <a:latin typeface="Georgia" pitchFamily="18" charset="0"/>
              </a:rPr>
              <a:t>(again, Lev.14)</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The cleansed leper is to be a </a:t>
            </a:r>
            <a:r>
              <a:rPr lang="en-US" sz="2600" b="1" i="1" dirty="0" smtClean="0">
                <a:ln w="11430">
                  <a:solidFill>
                    <a:schemeClr val="tx1"/>
                  </a:solidFill>
                </a:ln>
                <a:effectLst>
                  <a:outerShdw blurRad="80000" dist="40000" dir="5040000" algn="tl">
                    <a:srgbClr val="000000">
                      <a:alpha val="30000"/>
                    </a:srgbClr>
                  </a:outerShdw>
                </a:effectLst>
                <a:latin typeface="Georgia" pitchFamily="18" charset="0"/>
              </a:rPr>
              <a:t>“testimony”</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to them, that Jesus has not come to destroy the Law, but that He is the fulfillment of it.</a:t>
            </a:r>
          </a:p>
        </p:txBody>
      </p:sp>
      <p:pic>
        <p:nvPicPr>
          <p:cNvPr id="1026" name="Picture 2" descr="Paintings and drawings of Jesus healing lepers – Summer Setting"/>
          <p:cNvPicPr>
            <a:picLocks noChangeAspect="1" noChangeArrowheads="1"/>
          </p:cNvPicPr>
          <p:nvPr/>
        </p:nvPicPr>
        <p:blipFill>
          <a:blip r:embed="rId2" cstate="print"/>
          <a:srcRect/>
          <a:stretch>
            <a:fillRect/>
          </a:stretch>
        </p:blipFill>
        <p:spPr bwMode="auto">
          <a:xfrm>
            <a:off x="0" y="38099"/>
            <a:ext cx="3733800" cy="30099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he Faith of the Centurion: A Lesson in Humility and Belief - Keith Charles"/>
          <p:cNvPicPr>
            <a:picLocks noChangeAspect="1" noChangeArrowheads="1"/>
          </p:cNvPicPr>
          <p:nvPr/>
        </p:nvPicPr>
        <p:blipFill>
          <a:blip r:embed="rId2" cstate="print"/>
          <a:srcRect/>
          <a:stretch>
            <a:fillRect/>
          </a:stretch>
        </p:blipFill>
        <p:spPr bwMode="auto">
          <a:xfrm>
            <a:off x="30480" y="2895599"/>
            <a:ext cx="4572000" cy="3048001"/>
          </a:xfrm>
          <a:prstGeom prst="rect">
            <a:avLst/>
          </a:prstGeom>
          <a:noFill/>
        </p:spPr>
      </p:pic>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the Centurion’s Servant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8:5-13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94008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As Jesus enters Capernaum, He is approached by a Roman soldier, a centurion (a commander of one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hundred),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who has need that his servant be healed.  Jesus responds, indicating that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He would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come to the centurion’s home, but the centurion responds in faith, </a:t>
            </a:r>
            <a:r>
              <a:rPr lang="en-US" sz="2400" b="1" dirty="0" smtClean="0">
                <a:ln w="11430">
                  <a:solidFill>
                    <a:schemeClr val="tx1"/>
                  </a:solidFill>
                </a:ln>
                <a:effectLst>
                  <a:outerShdw blurRad="80000" dist="40000" dir="5040000" algn="tl">
                    <a:srgbClr val="000000">
                      <a:alpha val="30000"/>
                    </a:srgbClr>
                  </a:outerShdw>
                </a:effectLst>
              </a:rPr>
              <a:t>“Lord, I am not worthy that you should come under my roof</a:t>
            </a:r>
            <a:r>
              <a:rPr lang="en-US" sz="2400" b="1" dirty="0" smtClean="0">
                <a:ln w="11430">
                  <a:solidFill>
                    <a:schemeClr val="tx1"/>
                  </a:solidFill>
                </a:ln>
                <a:effectLst>
                  <a:outerShdw blurRad="80000" dist="40000" dir="5040000" algn="tl">
                    <a:srgbClr val="000000">
                      <a:alpha val="30000"/>
                    </a:srgbClr>
                  </a:outerShdw>
                </a:effectLst>
              </a:rPr>
              <a:t>....”</a:t>
            </a:r>
          </a:p>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Jesus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commends the greatness of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the centurion’s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faith,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and his faith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is seen in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this</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400" b="1" i="1" dirty="0" smtClean="0">
                <a:ln w="11430">
                  <a:solidFill>
                    <a:schemeClr val="tx1"/>
                  </a:solidFill>
                </a:ln>
                <a:effectLst>
                  <a:outerShdw blurRad="80000" dist="40000" dir="5040000" algn="tl">
                    <a:srgbClr val="000000">
                      <a:alpha val="30000"/>
                    </a:srgbClr>
                  </a:outerShdw>
                </a:effectLst>
              </a:rPr>
              <a:t>1. He is humble, acutely aware of 					his own	unworthiness (highly 						unusual!);</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Georgia" pitchFamily="18" charset="0"/>
              </a:rPr>
              <a:t> </a:t>
            </a:r>
            <a:r>
              <a:rPr lang="en-US" sz="2400" b="1" dirty="0" smtClean="0">
                <a:ln w="11430">
                  <a:solidFill>
                    <a:schemeClr val="tx1"/>
                  </a:solidFill>
                </a:ln>
                <a:effectLst>
                  <a:outerShdw blurRad="80000" dist="40000" dir="5040000" algn="tl">
                    <a:srgbClr val="000000">
                      <a:alpha val="30000"/>
                    </a:srgbClr>
                  </a:outerShdw>
                </a:effectLst>
              </a:rPr>
              <a:t>and,</a:t>
            </a:r>
          </a:p>
          <a:p>
            <a:r>
              <a:rPr lang="en-US" sz="2400" b="1" dirty="0" smtClean="0">
                <a:ln w="11430">
                  <a:solidFill>
                    <a:schemeClr val="tx1"/>
                  </a:solidFill>
                </a:ln>
                <a:effectLst>
                  <a:outerShdw blurRad="80000" dist="40000" dir="5040000" algn="tl">
                    <a:srgbClr val="000000">
                      <a:alpha val="30000"/>
                    </a:srgbClr>
                  </a:outerShdw>
                </a:effectLst>
              </a:rPr>
              <a:t>					2. He trusts in Jesus, knowing 					that His </a:t>
            </a:r>
            <a:r>
              <a:rPr lang="en-US" sz="2400" b="1" dirty="0" smtClean="0">
                <a:ln w="11430">
                  <a:solidFill>
                    <a:schemeClr val="tx1"/>
                  </a:solidFill>
                </a:ln>
                <a:effectLst>
                  <a:outerShdw blurRad="80000" dist="40000" dir="5040000" algn="tl">
                    <a:srgbClr val="000000">
                      <a:alpha val="30000"/>
                    </a:srgbClr>
                  </a:outerShdw>
                </a:effectLst>
              </a:rPr>
              <a:t>Word </a:t>
            </a:r>
            <a:r>
              <a:rPr lang="en-US" sz="2400" b="1" dirty="0" smtClean="0">
                <a:ln w="11430">
                  <a:solidFill>
                    <a:schemeClr val="tx1"/>
                  </a:solidFill>
                </a:ln>
                <a:effectLst>
                  <a:outerShdw blurRad="80000" dist="40000" dir="5040000" algn="tl">
                    <a:srgbClr val="000000">
                      <a:alpha val="30000"/>
                    </a:srgbClr>
                  </a:outerShdw>
                </a:effectLst>
              </a:rPr>
              <a:t>has authority even 					to heal all diseases.</a:t>
            </a:r>
            <a:endParaRPr lang="en-US" sz="2400" b="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the Centurion’s Servant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8:5-13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11753"/>
            <a:ext cx="8915400" cy="581697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It is then, with the authority which astonished the crowds, that Jesus heals the man’s servant </a:t>
            </a:r>
            <a:r>
              <a:rPr lang="en-US" sz="3000" b="1" i="1" dirty="0" smtClean="0">
                <a:ln w="11430">
                  <a:solidFill>
                    <a:schemeClr val="tx1"/>
                  </a:solidFill>
                </a:ln>
                <a:effectLst>
                  <a:outerShdw blurRad="80000" dist="40000" dir="5040000" algn="tl">
                    <a:srgbClr val="000000">
                      <a:alpha val="30000"/>
                    </a:srgbClr>
                  </a:outerShdw>
                </a:effectLst>
              </a:rPr>
              <a:t>“…from that very hour.”</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This expression of humility and faith, </a:t>
            </a:r>
            <a:r>
              <a:rPr lang="en-US" sz="3000" b="1" i="1" dirty="0" smtClean="0">
                <a:ln w="11430">
                  <a:solidFill>
                    <a:schemeClr val="tx1"/>
                  </a:solidFill>
                </a:ln>
                <a:effectLst>
                  <a:outerShdw blurRad="80000" dist="40000" dir="5040000" algn="tl">
                    <a:srgbClr val="000000">
                      <a:alpha val="30000"/>
                    </a:srgbClr>
                  </a:outerShdw>
                </a:effectLst>
              </a:rPr>
              <a:t>“I am not worthy that You should come under my roof,”</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 has been taken into the church’s piety as part of a prayer before receiving the Lord’s Supper</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3000" b="1" baseline="30000" dirty="0" smtClean="0">
              <a:ln w="11430">
                <a:solidFill>
                  <a:srgbClr val="FFFF00"/>
                </a:solidFill>
              </a:ln>
              <a:solidFill>
                <a:srgbClr val="FFFF00"/>
              </a:solidFill>
              <a:effectLst>
                <a:outerShdw blurRad="80000" dist="40000" dir="5040000" algn="tl">
                  <a:srgbClr val="000000">
                    <a:alpha val="30000"/>
                  </a:srgbClr>
                </a:outerShdw>
              </a:effectLst>
            </a:endParaRPr>
          </a:p>
          <a:p>
            <a:pPr>
              <a:spcAft>
                <a:spcPts val="1200"/>
              </a:spcAft>
            </a:pPr>
            <a:r>
              <a:rPr lang="en-US" sz="2600" b="1" dirty="0" smtClean="0">
                <a:ln w="11430">
                  <a:solidFill>
                    <a:schemeClr val="tx1"/>
                  </a:solidFill>
                </a:ln>
                <a:effectLst>
                  <a:outerShdw blurRad="80000" dist="40000" dir="5040000" algn="tl">
                    <a:srgbClr val="000000">
                      <a:alpha val="30000"/>
                    </a:srgbClr>
                  </a:outerShdw>
                </a:effectLst>
                <a:latin typeface="Calibri" pitchFamily="34" charset="0"/>
                <a:cs typeface="Calibri" pitchFamily="34" charset="0"/>
              </a:rPr>
              <a:t>“</a:t>
            </a:r>
            <a:r>
              <a:rPr lang="en-US" sz="2600" dirty="0" smtClean="0">
                <a:ln>
                  <a:solidFill>
                    <a:schemeClr val="tx1"/>
                  </a:solidFill>
                </a:ln>
                <a:latin typeface="Calibri" pitchFamily="34" charset="0"/>
                <a:cs typeface="Calibri" pitchFamily="34" charset="0"/>
              </a:rPr>
              <a:t>Lord, I am not worthy to be a guest at your holy table, yet I have heard the sweet words of your invitation, and you have promised me forgiveness of my sins through your body and blood which I eat and drink in this sacrament</a:t>
            </a:r>
            <a:r>
              <a:rPr lang="en-US" sz="2600" dirty="0" smtClean="0">
                <a:ln>
                  <a:solidFill>
                    <a:schemeClr val="tx1"/>
                  </a:solidFill>
                </a:ln>
                <a:latin typeface="Calibri" pitchFamily="34" charset="0"/>
                <a:cs typeface="Calibri" pitchFamily="34" charset="0"/>
              </a:rPr>
              <a:t>.”</a:t>
            </a:r>
            <a:r>
              <a:rPr lang="en-US" sz="2800" b="1" baseline="30000" dirty="0" smtClean="0">
                <a:ln w="11430">
                  <a:solidFill>
                    <a:schemeClr val="tx1"/>
                  </a:solidFill>
                </a:ln>
                <a:effectLst>
                  <a:outerShdw blurRad="80000" dist="40000" dir="5040000" algn="tl">
                    <a:srgbClr val="000000">
                      <a:alpha val="30000"/>
                    </a:srgbClr>
                  </a:outerShdw>
                </a:effectLst>
              </a:rPr>
              <a:t>1</a:t>
            </a:r>
          </a:p>
          <a:p>
            <a:pPr>
              <a:spcAft>
                <a:spcPts val="1200"/>
              </a:spcAft>
            </a:pPr>
            <a:endParaRPr lang="en-US" sz="2600" dirty="0" smtClean="0">
              <a:ln w="11430">
                <a:solidFill>
                  <a:schemeClr val="tx1"/>
                </a:solidFill>
              </a:ln>
              <a:latin typeface="Calibri" pitchFamily="34" charset="0"/>
              <a:cs typeface="Calibri" pitchFamily="34" charset="0"/>
            </a:endParaRPr>
          </a:p>
          <a:p>
            <a:pPr>
              <a:spcAft>
                <a:spcPts val="1200"/>
              </a:spcAft>
            </a:pPr>
            <a:r>
              <a:rPr lang="en-US" sz="1600" baseline="30000" dirty="0" smtClean="0">
                <a:ln>
                  <a:solidFill>
                    <a:schemeClr val="tx1"/>
                  </a:solidFill>
                </a:ln>
                <a:latin typeface="Calibri" pitchFamily="34" charset="0"/>
                <a:cs typeface="Calibri" pitchFamily="34" charset="0"/>
              </a:rPr>
              <a:t>1</a:t>
            </a:r>
            <a:r>
              <a:rPr lang="en-US" sz="1600" i="1" dirty="0" smtClean="0">
                <a:latin typeface="Calibri" pitchFamily="34" charset="0"/>
                <a:cs typeface="Calibri" pitchFamily="34" charset="0"/>
              </a:rPr>
              <a:t>[Attributed </a:t>
            </a:r>
            <a:r>
              <a:rPr lang="en-US" sz="1600" i="1" dirty="0" smtClean="0">
                <a:latin typeface="Calibri" pitchFamily="34" charset="0"/>
                <a:cs typeface="Calibri" pitchFamily="34" charset="0"/>
              </a:rPr>
              <a:t>to Martin Luther, no German original found in Die </a:t>
            </a:r>
            <a:r>
              <a:rPr lang="en-US" sz="1600" i="1" dirty="0" err="1" smtClean="0">
                <a:latin typeface="Calibri" pitchFamily="34" charset="0"/>
                <a:cs typeface="Calibri" pitchFamily="34" charset="0"/>
              </a:rPr>
              <a:t>Gebete</a:t>
            </a:r>
            <a:r>
              <a:rPr lang="en-US" sz="1600" i="1" dirty="0" smtClean="0">
                <a:latin typeface="Calibri" pitchFamily="34" charset="0"/>
                <a:cs typeface="Calibri" pitchFamily="34" charset="0"/>
              </a:rPr>
              <a:t> </a:t>
            </a:r>
            <a:r>
              <a:rPr lang="en-US" sz="1600" i="1" dirty="0" err="1" smtClean="0">
                <a:latin typeface="Calibri" pitchFamily="34" charset="0"/>
                <a:cs typeface="Calibri" pitchFamily="34" charset="0"/>
              </a:rPr>
              <a:t>Luthers</a:t>
            </a:r>
            <a:r>
              <a:rPr lang="en-US" sz="1600" i="1" dirty="0" smtClean="0">
                <a:latin typeface="Calibri" pitchFamily="34" charset="0"/>
                <a:cs typeface="Calibri" pitchFamily="34" charset="0"/>
              </a:rPr>
              <a:t>, from The Collection of Baron Bunsen, p. 182 #3 Tr. Catherine </a:t>
            </a:r>
            <a:r>
              <a:rPr lang="en-US" sz="1600" i="1" dirty="0" err="1" smtClean="0">
                <a:latin typeface="Calibri" pitchFamily="34" charset="0"/>
                <a:cs typeface="Calibri" pitchFamily="34" charset="0"/>
              </a:rPr>
              <a:t>Winkworth</a:t>
            </a:r>
            <a:r>
              <a:rPr lang="en-US" sz="1600" i="1" dirty="0" smtClean="0">
                <a:latin typeface="Calibri" pitchFamily="34" charset="0"/>
                <a:cs typeface="Calibri" pitchFamily="34" charset="0"/>
              </a:rPr>
              <a:t>].</a:t>
            </a:r>
            <a:endParaRPr lang="en-US" sz="1600" b="1" i="1" dirty="0" smtClean="0">
              <a:ln w="11430">
                <a:solidFill>
                  <a:srgbClr val="FFFF00"/>
                </a:solidFill>
              </a:ln>
              <a:solidFill>
                <a:srgbClr val="FFFF00"/>
              </a:solidFill>
              <a:effectLst>
                <a:outerShdw blurRad="80000" dist="40000" dir="5040000" algn="tl">
                  <a:srgbClr val="000000">
                    <a:alpha val="30000"/>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par>
                                <p:cTn id="11" presetID="55"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120825"/>
            <a:ext cx="6705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the Centurion’s Servant</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8:5-13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The centurion’s faith is occasion of a prophesy.  Jesus sees this Gentile and says, </a:t>
            </a:r>
            <a:r>
              <a:rPr lang="en-US" sz="3000" b="1" i="1" dirty="0" smtClean="0">
                <a:ln w="11430">
                  <a:solidFill>
                    <a:srgbClr val="FF0000"/>
                  </a:solidFill>
                </a:ln>
                <a:effectLst>
                  <a:outerShdw blurRad="80000" dist="40000" dir="5040000" algn="tl">
                    <a:srgbClr val="000000">
                      <a:alpha val="30000"/>
                    </a:srgbClr>
                  </a:outerShdw>
                </a:effectLst>
              </a:rPr>
              <a:t>“I say to you that many will come from east and west, and sit down with Abraham, Isaac, and Jacob in the kingdom of heaven.  But the sons of the kingdom will be cast out into outer darkness.  There will be weeping and gnashing of teeth” (vv. 11, 12)</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a:t>
            </a:r>
          </a:p>
          <a:p>
            <a:r>
              <a:rPr lang="en-US" sz="3000" b="1" dirty="0" smtClean="0">
                <a:ln w="11430">
                  <a:solidFill>
                    <a:srgbClr val="FFFF00"/>
                  </a:solidFill>
                </a:ln>
                <a:solidFill>
                  <a:srgbClr val="FFFF00"/>
                </a:solidFill>
                <a:effectLst>
                  <a:outerShdw blurRad="80000" dist="40000" dir="5040000" algn="tl">
                    <a:srgbClr val="000000">
                      <a:alpha val="30000"/>
                    </a:srgbClr>
                  </a:outerShdw>
                </a:effectLst>
              </a:rPr>
              <a:t>The faith of the centurion is the picture of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faithful </a:t>
            </a:r>
            <a:r>
              <a:rPr lang="en-US" sz="3000" b="1" dirty="0" smtClean="0">
                <a:ln w="11430">
                  <a:solidFill>
                    <a:srgbClr val="FFFF00"/>
                  </a:solidFill>
                </a:ln>
                <a:solidFill>
                  <a:srgbClr val="FFFF00"/>
                </a:solidFill>
                <a:effectLst>
                  <a:outerShdw blurRad="80000" dist="40000" dir="5040000" algn="tl">
                    <a:srgbClr val="000000">
                      <a:alpha val="30000"/>
                    </a:srgbClr>
                  </a:outerShdw>
                </a:effectLst>
              </a:rPr>
              <a:t>Gentiles who will be gathered into the true people of God.  Those who are far off (in the east and the west) will be brought near and those who think they are near will be sent away destitute, into eternal condemnation.</a:t>
            </a:r>
            <a:endParaRPr lang="en-US" sz="30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5251</TotalTime>
  <Words>2424</Words>
  <Application>Microsoft Office PowerPoint</Application>
  <PresentationFormat>On-screen Show (4:3)</PresentationFormat>
  <Paragraphs>139</Paragraphs>
  <Slides>25</Slides>
  <Notes>0</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508</cp:revision>
  <dcterms:created xsi:type="dcterms:W3CDTF">2006-08-16T00:00:00Z</dcterms:created>
  <dcterms:modified xsi:type="dcterms:W3CDTF">2025-03-01T22:07:34Z</dcterms:modified>
</cp:coreProperties>
</file>