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312" r:id="rId2"/>
    <p:sldId id="257"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296" r:id="rId23"/>
    <p:sldId id="29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D6D6D"/>
    <a:srgbClr val="AEAEAE"/>
    <a:srgbClr val="737373"/>
    <a:srgbClr val="FF66FF"/>
    <a:srgbClr val="0066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07" autoAdjust="0"/>
  </p:normalViewPr>
  <p:slideViewPr>
    <p:cSldViewPr>
      <p:cViewPr>
        <p:scale>
          <a:sx n="100" d="100"/>
          <a:sy n="100" d="100"/>
        </p:scale>
        <p:origin x="-12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12FE6B-9310-4081-96C7-09E93D017787}" type="datetimeFigureOut">
              <a:rPr lang="en-US" smtClean="0"/>
              <a:pPr/>
              <a:t>02/05/25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ADCED-4CE7-4950-A8E7-E3EF43AB968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02/05/25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02/05/25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02/05/25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02/05/25</a:t>
            </a:fld>
            <a:endParaRPr lang="en-US" dirty="0"/>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02/05/25</a:t>
            </a:fld>
            <a:endParaRPr lang="en-US" dirty="0"/>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02/05/25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02/05/25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The Sermon on the </a:t>
            </a: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Mount</a:t>
            </a:r>
            <a:endParaRPr lang="en-US" sz="36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5</a:t>
            </a:r>
            <a:endParaRPr lang="en-US" sz="2800" dirty="0">
              <a:ln>
                <a:solidFill>
                  <a:srgbClr val="92D050"/>
                </a:solidFill>
              </a:ln>
              <a:solidFill>
                <a:srgbClr val="92D050"/>
              </a:solidFill>
            </a:endParaRPr>
          </a:p>
        </p:txBody>
      </p:sp>
      <p:pic>
        <p:nvPicPr>
          <p:cNvPr id="2050" name="Picture 2" descr="The Teachings of Jesus Christ | Come unto Christ"/>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704195"/>
            <a:ext cx="8915400" cy="455509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“Blessed”</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is also the very first word in the Psalms,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“Blessed is the man who walks not in the counsel of the ungodly, nor stands in the path of sinners, nor sits in the seat of the scornful; but his delight is in the law (Torah) of the Lord”</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8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(Ps 1:1, 2)</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blessing of the Torah, the Law, Jesus is now giving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Himself.</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All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the OT blessings and promises are here in the person of Jesus, </a:t>
            </a:r>
            <a:r>
              <a:rPr lang="en-US" sz="2800" b="1" i="1" dirty="0" smtClean="0">
                <a:ln w="11430"/>
                <a:effectLst>
                  <a:outerShdw blurRad="50800" dist="39000" dir="5460000" algn="tl">
                    <a:srgbClr val="000000">
                      <a:alpha val="38000"/>
                    </a:srgbClr>
                  </a:outerShdw>
                </a:effectLst>
                <a:latin typeface="Times New Roman" pitchFamily="18" charset="0"/>
                <a:cs typeface="Times New Roman" pitchFamily="18" charset="0"/>
              </a:rPr>
              <a:t>“For all the promises </a:t>
            </a:r>
            <a:r>
              <a:rPr lang="en-US" sz="2800" b="1" i="1" dirty="0" smtClean="0">
                <a:ln w="11430"/>
                <a:effectLst>
                  <a:outerShdw blurRad="50800" dist="39000" dir="5460000" algn="tl">
                    <a:srgbClr val="000000">
                      <a:alpha val="38000"/>
                    </a:srgbClr>
                  </a:outerShdw>
                </a:effectLst>
                <a:latin typeface="Times New Roman" pitchFamily="18" charset="0"/>
                <a:cs typeface="Times New Roman" pitchFamily="18" charset="0"/>
              </a:rPr>
              <a:t>of God find their Yes in Him.  That is why we utter the Amen through Him, to the glory </a:t>
            </a:r>
            <a:r>
              <a:rPr lang="en-US" sz="2800" b="1" i="1" dirty="0" smtClean="0">
                <a:ln w="11430"/>
                <a:effectLst>
                  <a:outerShdw blurRad="50800" dist="39000" dir="5460000" algn="tl">
                    <a:srgbClr val="000000">
                      <a:alpha val="38000"/>
                    </a:srgbClr>
                  </a:outerShdw>
                </a:effectLst>
                <a:latin typeface="Times New Roman" pitchFamily="18" charset="0"/>
                <a:cs typeface="Times New Roman" pitchFamily="18" charset="0"/>
              </a:rPr>
              <a:t>of </a:t>
            </a:r>
            <a:r>
              <a:rPr lang="en-US" sz="2800" b="1" i="1" dirty="0" smtClean="0">
                <a:ln w="11430"/>
                <a:effectLst>
                  <a:outerShdw blurRad="50800" dist="39000" dir="5460000" algn="tl">
                    <a:srgbClr val="000000">
                      <a:alpha val="38000"/>
                    </a:srgbClr>
                  </a:outerShdw>
                </a:effectLst>
                <a:latin typeface="Times New Roman" pitchFamily="18" charset="0"/>
                <a:cs typeface="Times New Roman" pitchFamily="18" charset="0"/>
              </a:rPr>
              <a:t>God” </a:t>
            </a:r>
            <a:r>
              <a:rPr lang="en-US" sz="2800" b="1" baseline="30000" dirty="0" smtClean="0">
                <a:ln w="11430"/>
                <a:effectLst>
                  <a:outerShdw blurRad="50800" dist="39000" dir="5460000" algn="tl">
                    <a:srgbClr val="000000">
                      <a:alpha val="38000"/>
                    </a:srgbClr>
                  </a:outerShdw>
                </a:effectLst>
                <a:latin typeface="Times New Roman" pitchFamily="18" charset="0"/>
                <a:cs typeface="Times New Roman" pitchFamily="18" charset="0"/>
              </a:rPr>
              <a:t>(2 </a:t>
            </a:r>
            <a:r>
              <a:rPr lang="en-US" sz="2800" b="1" baseline="30000" dirty="0" smtClean="0">
                <a:ln w="11430"/>
                <a:effectLst>
                  <a:outerShdw blurRad="50800" dist="39000" dir="5460000" algn="tl">
                    <a:srgbClr val="000000">
                      <a:alpha val="38000"/>
                    </a:srgbClr>
                  </a:outerShdw>
                </a:effectLst>
                <a:latin typeface="Times New Roman" pitchFamily="18" charset="0"/>
                <a:cs typeface="Times New Roman" pitchFamily="18" charset="0"/>
              </a:rPr>
              <a:t>Cor. </a:t>
            </a:r>
            <a:r>
              <a:rPr lang="en-US" sz="2800" b="1" baseline="30000" dirty="0" smtClean="0">
                <a:ln w="11430"/>
                <a:effectLst>
                  <a:outerShdw blurRad="50800" dist="39000" dir="5460000" algn="tl">
                    <a:srgbClr val="000000">
                      <a:alpha val="38000"/>
                    </a:srgbClr>
                  </a:outerShdw>
                </a:effectLst>
                <a:latin typeface="Times New Roman" pitchFamily="18" charset="0"/>
                <a:cs typeface="Times New Roman" pitchFamily="18" charset="0"/>
              </a:rPr>
              <a:t>1:20)</a:t>
            </a:r>
            <a:r>
              <a:rPr lang="en-US" sz="2800" b="1" i="1" dirty="0" smtClean="0">
                <a:ln w="11430"/>
                <a:effectLst>
                  <a:outerShdw blurRad="50800" dist="39000" dir="5460000" algn="tl">
                    <a:srgbClr val="000000">
                      <a:alpha val="38000"/>
                    </a:srgbClr>
                  </a:outerShdw>
                </a:effectLst>
                <a:latin typeface="Times New Roman" pitchFamily="18" charset="0"/>
                <a:cs typeface="Times New Roman" pitchFamily="18" charset="0"/>
              </a:rPr>
              <a:t>. </a:t>
            </a:r>
            <a:endParaRPr lang="en-US" sz="2800" b="1" i="1" dirty="0">
              <a:ln w="11430"/>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381000"/>
            <a:ext cx="8915400" cy="52629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Notice that the promise of the first and last of the beatitudes is in the present tense (</a:t>
            </a:r>
            <a:r>
              <a:rPr lang="en-US" sz="2800" b="1" i="1" u="sng"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while all the others are future (</a:t>
            </a:r>
            <a:r>
              <a:rPr lang="en-US" sz="2800" b="1" i="1" u="sng"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shall be</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comforted, filled, etc.).  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not a far away, distant dream, but a present reality.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preaching of John the Baptist was not, “The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far away,” but rather,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of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Heaven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is at hand.”</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Why?  Because Jesus is at hand!  Where He is; His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So the poor in spirit have 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because they, by faith, have Christ who does not despise our poverty, but makes Himself poor that we might be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rich (cf. </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2 </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Cor. </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8:9</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800" b="1" i="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76200"/>
            <a:ext cx="8915400" cy="61555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NT,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humility is really despair of self.  This is what Jesus is teaching in the Sermon on the Mount.  Just like hiking to the summit of Pikes Peak produces an immediate sense of finite weakness (and physical pain), so traveling through this Sermon on the Mount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produces humility.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Here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Law and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gifts of Jesus, tower so high that there is no room for pride.</a:t>
            </a:r>
          </a:p>
          <a:p>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Thus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first four beatitudes are a unit, they belong together, for those who are poor, mourning, meek and hungry are the same, they are the humble to whom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comes.  The last four beatitudes also belong together, for they have in view the works that are brought forth by the arrival of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fruits that come out of the tree made good.  The disciples who take up their cross to follow Jesus reflects the Master that they follow:  merciful, pure, peacemakers who are persecuted like the prophets.  This is one of the indelible marks of a prophet, and a Christian: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persecution!</a:t>
            </a:r>
            <a:endParaRPr lang="en-US" sz="2400" b="1" i="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Salt &amp; light - A reflection for Trans Day Of Remembrance — Open Table  Network"/>
          <p:cNvPicPr>
            <a:picLocks noChangeAspect="1" noChangeArrowheads="1"/>
          </p:cNvPicPr>
          <p:nvPr/>
        </p:nvPicPr>
        <p:blipFill>
          <a:blip r:embed="rId2" cstate="print">
            <a:clrChange>
              <a:clrFrom>
                <a:srgbClr val="FFFFFF"/>
              </a:clrFrom>
              <a:clrTo>
                <a:srgbClr val="FFFFFF">
                  <a:alpha val="0"/>
                </a:srgbClr>
              </a:clrTo>
            </a:clrChange>
          </a:blip>
          <a:srcRect t="5000" b="6667"/>
          <a:stretch>
            <a:fillRect/>
          </a:stretch>
        </p:blipFill>
        <p:spPr bwMode="auto">
          <a:xfrm>
            <a:off x="5181600" y="1905000"/>
            <a:ext cx="3962400" cy="4038600"/>
          </a:xfrm>
          <a:prstGeom prst="rect">
            <a:avLst/>
          </a:prstGeom>
          <a:noFill/>
        </p:spPr>
      </p:pic>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Salt and Light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94370"/>
            <a:ext cx="8915400" cy="529375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Those to whom the Lord gives His gifts are never the same.  Such mercy and love and forgiveness are too bountiful; it overflows, it must.  The Lord’s  disciples are then the doers of good works.  Jesus describes this with two metaphors: salt and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light.</a:t>
            </a:r>
          </a:p>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Salt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flavors and light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illuminates,</a:t>
            </a:r>
          </a:p>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can do nothing else.  What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a:t>
            </a:r>
          </a:p>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does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bound up into what it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a:t>
            </a:r>
          </a:p>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Salt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without saltiness is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sand,</a:t>
            </a:r>
          </a:p>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light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without light is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darkness;</a:t>
            </a:r>
          </a:p>
          <a:p>
            <a:pPr>
              <a:spcAft>
                <a:spcPts val="6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faith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without works is dead.</a:t>
            </a:r>
            <a:endParaRPr lang="en-US" sz="2800" b="1" i="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5:13-16</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Salt and Light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52400"/>
            <a:ext cx="8915400" cy="580158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Faith is a divine work in us that transforms us and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begets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us anew from God, kills the Old Adam, makes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us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entirely different people in heart, spirit,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mind, and</a:t>
            </a:r>
          </a:p>
          <a:p>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all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our powers, and brings the Holy Spirit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with it</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Oh,</a:t>
            </a:r>
          </a:p>
          <a:p>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faith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is a living, busy, active, mighty thing,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so that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is 		impossible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for it not to be constantly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doing what is 			good</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Likewise, faith does not ask if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good works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are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to</a:t>
            </a:r>
          </a:p>
          <a:p>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be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done, but before one can ask,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faith has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already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done</a:t>
            </a:r>
          </a:p>
          <a:p>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them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and is constantly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active.  Whoever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does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not 			perform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such good works is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 faithless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man,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blindly 		tapping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around in search of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faith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and good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works 			without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knowing what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either	faith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or good works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are, 		and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in the meantime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he chatters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and jabbers a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great</a:t>
            </a:r>
          </a:p>
          <a:p>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deal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about faith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and good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works.  Faith is a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vital, 			deliberate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trust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in God’s </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grace,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so certain that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it</a:t>
            </a:r>
          </a:p>
          <a:p>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would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die a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thousand times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for it</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[FC, SD, IV, 10]</a:t>
            </a:r>
            <a:endParaRPr lang="en-US" sz="24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5:13-16</a:t>
            </a:r>
            <a:endParaRPr lang="en-US" sz="2800" dirty="0">
              <a:ln>
                <a:solidFill>
                  <a:srgbClr val="92D050"/>
                </a:solidFill>
              </a:ln>
              <a:solidFill>
                <a:srgbClr val="92D050"/>
              </a:solidFill>
            </a:endParaRPr>
          </a:p>
        </p:txBody>
      </p:sp>
      <p:pic>
        <p:nvPicPr>
          <p:cNvPr id="41986" name="Picture 2" descr="Martin Luther - Wikipedia"/>
          <p:cNvPicPr>
            <a:picLocks noChangeAspect="1" noChangeArrowheads="1"/>
          </p:cNvPicPr>
          <p:nvPr/>
        </p:nvPicPr>
        <p:blipFill>
          <a:blip r:embed="rId2" cstate="print"/>
          <a:srcRect/>
          <a:stretch>
            <a:fillRect/>
          </a:stretch>
        </p:blipFill>
        <p:spPr bwMode="auto">
          <a:xfrm>
            <a:off x="0" y="1600200"/>
            <a:ext cx="1695450" cy="2686051"/>
          </a:xfrm>
          <a:prstGeom prst="rect">
            <a:avLst/>
          </a:prstGeom>
          <a:noFill/>
        </p:spPr>
      </p:pic>
      <p:sp>
        <p:nvSpPr>
          <p:cNvPr id="7" name="Line Callout 1 6"/>
          <p:cNvSpPr/>
          <p:nvPr/>
        </p:nvSpPr>
        <p:spPr>
          <a:xfrm>
            <a:off x="1828800" y="152400"/>
            <a:ext cx="7162800" cy="5715000"/>
          </a:xfrm>
          <a:prstGeom prst="borderCallout1">
            <a:avLst>
              <a:gd name="adj1" fmla="val 49831"/>
              <a:gd name="adj2" fmla="val 11"/>
              <a:gd name="adj3" fmla="val 45389"/>
              <a:gd name="adj4" fmla="val -775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Salt and Light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345043"/>
            <a:ext cx="8915400" cy="529375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Just as Jesus is the “great light” for all who sit in darkness [4:16], so are His disciples.  Notice how our light shines before men:  our good works.  No one can see faith in God, but all can see our love for one another and for our neighbor.  St. Peter teaches the same thing when He says: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11</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Beloved, I beg you as sojourners and pilgrims, abstain from fleshly lusts which war against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soul, </a:t>
            </a:r>
            <a:r>
              <a:rPr lang="en-US" sz="24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12</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having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your conduct honorable among the Gentiles, that when they speak against you as evildoers, they may, by your good works which they observe, glorify God in the day of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visitation” </a:t>
            </a:r>
            <a:r>
              <a:rPr lang="en-US" sz="24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1 </a:t>
            </a:r>
            <a:r>
              <a:rPr lang="en-US" sz="24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Peter 2:11, </a:t>
            </a:r>
            <a:r>
              <a:rPr lang="en-US" sz="24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12</a:t>
            </a:r>
            <a:r>
              <a:rPr lang="en-US" sz="24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endPar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a:p>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Already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here, at the beginning of His teaching to His disciples, Jesus is preparing them to </a:t>
            </a:r>
            <a:r>
              <a:rPr lang="en-US" sz="2600" b="1" i="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“Go and make disciples of all </a:t>
            </a:r>
            <a:r>
              <a:rPr lang="en-US" sz="2600" b="1" i="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nations”</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(28:19)</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5:13-16</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The Holy Trinity | The Holy Trinity."/>
          <p:cNvPicPr>
            <a:picLocks noChangeAspect="1" noChangeArrowheads="1"/>
          </p:cNvPicPr>
          <p:nvPr/>
        </p:nvPicPr>
        <p:blipFill>
          <a:blip r:embed="rId2" cstate="print"/>
          <a:srcRect/>
          <a:stretch>
            <a:fillRect/>
          </a:stretch>
        </p:blipFill>
        <p:spPr bwMode="auto">
          <a:xfrm>
            <a:off x="0" y="440513"/>
            <a:ext cx="9052560" cy="5503087"/>
          </a:xfrm>
          <a:prstGeom prst="rect">
            <a:avLst/>
          </a:prstGeom>
          <a:noFill/>
        </p:spPr>
      </p:pic>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Salt and Light</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627995"/>
            <a:ext cx="8915400" cy="52629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2800" b="1" i="1" dirty="0" smtClean="0">
                <a:ln w="11430">
                  <a:solidFill>
                    <a:schemeClr val="tx1"/>
                  </a:solidFill>
                </a:ln>
                <a:effectLst>
                  <a:outerShdw blurRad="50800" dist="39000" dir="5460000" algn="tl">
                    <a:srgbClr val="000000">
                      <a:alpha val="38000"/>
                    </a:srgbClr>
                  </a:outerShdw>
                </a:effectLst>
              </a:rPr>
              <a:t>“…your </a:t>
            </a:r>
            <a:r>
              <a:rPr lang="en-US" sz="2800" b="1" i="1" dirty="0" smtClean="0">
                <a:ln w="11430">
                  <a:solidFill>
                    <a:schemeClr val="tx1"/>
                  </a:solidFill>
                </a:ln>
                <a:effectLst>
                  <a:outerShdw blurRad="50800" dist="39000" dir="5460000" algn="tl">
                    <a:srgbClr val="000000">
                      <a:alpha val="38000"/>
                    </a:srgbClr>
                  </a:outerShdw>
                </a:effectLst>
              </a:rPr>
              <a:t>Father </a:t>
            </a:r>
            <a:r>
              <a:rPr lang="en-US" sz="2800" b="1" i="1" dirty="0" smtClean="0">
                <a:ln w="11430">
                  <a:solidFill>
                    <a:schemeClr val="tx1"/>
                  </a:solidFill>
                </a:ln>
                <a:effectLst>
                  <a:outerShdw blurRad="50800" dist="39000" dir="5460000" algn="tl">
                    <a:srgbClr val="000000">
                      <a:alpha val="38000"/>
                    </a:srgbClr>
                  </a:outerShdw>
                </a:effectLst>
              </a:rPr>
              <a:t>who is in heaven.”</a:t>
            </a:r>
            <a:endParaRPr lang="en-US" sz="2800" b="1" dirty="0" smtClean="0">
              <a:ln w="11430">
                <a:solidFill>
                  <a:schemeClr val="tx1"/>
                </a:solidFill>
              </a:ln>
              <a:effectLst>
                <a:outerShdw blurRad="50800" dist="39000" dir="5460000" algn="tl">
                  <a:srgbClr val="000000">
                    <a:alpha val="38000"/>
                  </a:srgbClr>
                </a:outerShdw>
              </a:effectLst>
            </a:endParaRPr>
          </a:p>
          <a:p>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a:p>
            <a:endPar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This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phrase which is used often in Matthew is first used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here at the end of verse 16.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The peacemakers are God’s sons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v.9),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and God is their Father.  The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of God is also the family of God.  We are brought into the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as we are born into the family.  It is in your baptism that the Father speaks to you, </a:t>
            </a:r>
            <a:r>
              <a:rPr lang="en-US" sz="2800" b="1" i="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“You are My beloved son.”</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In His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Kingdom</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 Jesus is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your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Master and </a:t>
            </a:r>
            <a:r>
              <a:rPr lang="en-US" sz="2800" b="1" dirty="0" smtClean="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rPr>
              <a:t>your Brother; God the Father is your Father and Lord!</a:t>
            </a:r>
            <a:endParaRPr lang="en-US" sz="2600" b="1" dirty="0">
              <a:ln w="11430">
                <a:solidFill>
                  <a:schemeClr val="tx1">
                    <a:lumMod val="85000"/>
                  </a:schemeClr>
                </a:solidFill>
              </a:ln>
              <a:solidFill>
                <a:schemeClr val="tx1">
                  <a:lumMod val="85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5:13-16</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770" decel="100000"/>
                                        <p:tgtEl>
                                          <p:spTgt spid="3">
                                            <p:txEl>
                                              <p:pRg st="4" end="4"/>
                                            </p:txEl>
                                          </p:spTgt>
                                        </p:tgtEl>
                                      </p:cBhvr>
                                    </p:animEffect>
                                    <p:animScale>
                                      <p:cBhvr>
                                        <p:cTn id="8" dur="770" decel="100000"/>
                                        <p:tgtEl>
                                          <p:spTgt spid="3">
                                            <p:txEl>
                                              <p:pRg st="4" end="4"/>
                                            </p:txEl>
                                          </p:spTgt>
                                        </p:tgtEl>
                                      </p:cBhvr>
                                      <p:from x="10000" y="10000"/>
                                      <p:to x="200000" y="450000"/>
                                    </p:animScale>
                                    <p:animScale>
                                      <p:cBhvr>
                                        <p:cTn id="9" dur="1230" accel="100000" fill="hold">
                                          <p:stCondLst>
                                            <p:cond delay="770"/>
                                          </p:stCondLst>
                                        </p:cTn>
                                        <p:tgtEl>
                                          <p:spTgt spid="3">
                                            <p:txEl>
                                              <p:pRg st="4" end="4"/>
                                            </p:txEl>
                                          </p:spTgt>
                                        </p:tgtEl>
                                      </p:cBhvr>
                                      <p:from x="200000" y="450000"/>
                                      <p:to x="100000" y="100000"/>
                                    </p:animScale>
                                    <p:set>
                                      <p:cBhvr>
                                        <p:cTn id="10" dur="770" fill="hold"/>
                                        <p:tgtEl>
                                          <p:spTgt spid="3">
                                            <p:txEl>
                                              <p:pRg st="4" end="4"/>
                                            </p:txEl>
                                          </p:spTgt>
                                        </p:tgtEl>
                                        <p:attrNameLst>
                                          <p:attrName>ppt_x</p:attrName>
                                        </p:attrNameLst>
                                      </p:cBhvr>
                                      <p:to>
                                        <p:strVal val="(0.5)"/>
                                      </p:to>
                                    </p:set>
                                    <p:anim from="(0.5)" to="(#ppt_x)" calcmode="lin" valueType="num">
                                      <p:cBhvr>
                                        <p:cTn id="11" dur="1230" accel="100000" fill="hold">
                                          <p:stCondLst>
                                            <p:cond delay="770"/>
                                          </p:stCondLst>
                                        </p:cTn>
                                        <p:tgtEl>
                                          <p:spTgt spid="3">
                                            <p:txEl>
                                              <p:pRg st="4" end="4"/>
                                            </p:txEl>
                                          </p:spTgt>
                                        </p:tgtEl>
                                        <p:attrNameLst>
                                          <p:attrName>ppt_x</p:attrName>
                                        </p:attrNameLst>
                                      </p:cBhvr>
                                    </p:anim>
                                    <p:set>
                                      <p:cBhvr>
                                        <p:cTn id="12" dur="770" fill="hold"/>
                                        <p:tgtEl>
                                          <p:spTgt spid="3">
                                            <p:txEl>
                                              <p:pRg st="4" end="4"/>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Law Fulfilled</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282000"/>
            <a:ext cx="8915400" cy="550920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Lest the disciples think that what Jesus is saying is something new, or is meant to abrogate the Law and the Prophets, Jesus says, </a:t>
            </a:r>
            <a:r>
              <a:rPr lang="en-US" sz="2600" b="1" dirty="0" smtClean="0">
                <a:ln w="11430">
                  <a:solidFill>
                    <a:schemeClr val="tx1"/>
                  </a:solidFill>
                </a:ln>
                <a:effectLst>
                  <a:outerShdw blurRad="50800" dist="39000" dir="5460000" algn="tl">
                    <a:srgbClr val="000000">
                      <a:alpha val="38000"/>
                    </a:srgbClr>
                  </a:outerShdw>
                </a:effectLst>
                <a:cs typeface="Times New Roman" pitchFamily="18" charset="0"/>
              </a:rPr>
              <a:t>“</a:t>
            </a:r>
            <a:r>
              <a:rPr lang="en-US" sz="2800" dirty="0" smtClean="0">
                <a:ln>
                  <a:solidFill>
                    <a:schemeClr val="tx1"/>
                  </a:solidFill>
                </a:ln>
              </a:rPr>
              <a:t>one </a:t>
            </a:r>
            <a:r>
              <a:rPr lang="en-US" sz="2800" dirty="0" smtClean="0">
                <a:ln>
                  <a:solidFill>
                    <a:schemeClr val="tx1"/>
                  </a:solidFill>
                </a:ln>
              </a:rPr>
              <a:t>jot (</a:t>
            </a:r>
            <a:r>
              <a:rPr lang="en-US" sz="2800" dirty="0" smtClean="0">
                <a:ln>
                  <a:solidFill>
                    <a:schemeClr val="tx1"/>
                  </a:solidFill>
                </a:ln>
                <a:latin typeface="TekniaHebrew" pitchFamily="2" charset="0"/>
              </a:rPr>
              <a:t>y</a:t>
            </a:r>
            <a:r>
              <a:rPr lang="en-US" sz="2800" dirty="0" smtClean="0">
                <a:ln>
                  <a:solidFill>
                    <a:schemeClr val="tx1"/>
                  </a:solidFill>
                </a:ln>
              </a:rPr>
              <a:t>) </a:t>
            </a:r>
            <a:r>
              <a:rPr lang="en-US" sz="2800" dirty="0" smtClean="0">
                <a:ln>
                  <a:solidFill>
                    <a:schemeClr val="tx1"/>
                  </a:solidFill>
                </a:ln>
              </a:rPr>
              <a:t>or one </a:t>
            </a:r>
            <a:r>
              <a:rPr lang="en-US" sz="2800" dirty="0" smtClean="0">
                <a:ln>
                  <a:solidFill>
                    <a:schemeClr val="tx1"/>
                  </a:solidFill>
                </a:ln>
              </a:rPr>
              <a:t>tittle (</a:t>
            </a:r>
            <a:r>
              <a:rPr lang="en-US" sz="2800" dirty="0" smtClean="0">
                <a:ln>
                  <a:solidFill>
                    <a:schemeClr val="tx1"/>
                  </a:solidFill>
                </a:ln>
                <a:latin typeface="TekniaHebrew" pitchFamily="2" charset="0"/>
              </a:rPr>
              <a:t> </a:t>
            </a:r>
            <a:r>
              <a:rPr lang="en-US" sz="2800" dirty="0" err="1" smtClean="0">
                <a:ln>
                  <a:solidFill>
                    <a:schemeClr val="tx1"/>
                  </a:solidFill>
                </a:ln>
                <a:latin typeface="TekniaHebrew" pitchFamily="2" charset="0"/>
              </a:rPr>
              <a:t>i</a:t>
            </a:r>
            <a:r>
              <a:rPr lang="en-US" sz="2800" dirty="0" smtClean="0">
                <a:ln>
                  <a:solidFill>
                    <a:schemeClr val="tx1"/>
                  </a:solidFill>
                </a:ln>
              </a:rPr>
              <a:t>)will </a:t>
            </a:r>
            <a:r>
              <a:rPr lang="en-US" sz="2800" dirty="0" smtClean="0">
                <a:ln>
                  <a:solidFill>
                    <a:schemeClr val="tx1"/>
                  </a:solidFill>
                </a:ln>
              </a:rPr>
              <a:t>by no means pass from the law till all is </a:t>
            </a:r>
            <a:r>
              <a:rPr lang="en-US" sz="2800" dirty="0" smtClean="0">
                <a:ln>
                  <a:solidFill>
                    <a:schemeClr val="tx1"/>
                  </a:solidFill>
                </a:ln>
              </a:rPr>
              <a:t>fulfilled</a:t>
            </a:r>
            <a:r>
              <a:rPr lang="en-US" sz="2600" b="1" dirty="0" smtClean="0">
                <a:ln w="11430">
                  <a:solidFill>
                    <a:schemeClr val="tx1"/>
                  </a:solidFill>
                </a:ln>
                <a:effectLst>
                  <a:outerShdw blurRad="50800" dist="39000" dir="5460000" algn="tl">
                    <a:srgbClr val="000000">
                      <a:alpha val="38000"/>
                    </a:srgbClr>
                  </a:outerShdw>
                </a:effectLst>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not a throwing off of the OT, nor is the OT,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Law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or Torah, fulfilled anywhere else but in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a:t>
            </a:r>
            <a:endPar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Just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as our Lord’s baptism fulfills all righteousness, so His teaching and doing </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(5:19)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fulfills the Law and the Prophets.  How?  Already that filling up of the OT has begun.  Seven prophecies are reported for us in Matthew 1-4.  By His birth, life, death, resurrection, ascension,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Second Advent,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everything else Jesus is the completion of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OT (cf. St. Luke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24:26-27, 44;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St. John 5:39).</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5:17-48</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Exceeding Righteousness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52400"/>
            <a:ext cx="8915400" cy="577081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Thus Jesus is the Righteous One,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His.  This means that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not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Pharisees’.  Jesus says, </a:t>
            </a:r>
            <a:r>
              <a:rPr lang="en-US" sz="2600" b="1" i="1" dirty="0" smtClean="0">
                <a:ln w="11430">
                  <a:solidFill>
                    <a:schemeClr val="tx1"/>
                  </a:solidFill>
                </a:ln>
                <a:effectLst>
                  <a:outerShdw blurRad="50800" dist="39000" dir="5460000" algn="tl">
                    <a:srgbClr val="000000">
                      <a:alpha val="38000"/>
                    </a:srgbClr>
                  </a:outerShdw>
                </a:effectLst>
                <a:cs typeface="Times New Roman" pitchFamily="18" charset="0"/>
              </a:rPr>
              <a:t>“For I say to you, unless your righteousness exceeds the righteousness of the scribes and Pharisees, you will by no means enter the kingdom of </a:t>
            </a:r>
            <a:r>
              <a:rPr lang="en-US" sz="2600" b="1" i="1" dirty="0" smtClean="0">
                <a:ln w="11430">
                  <a:solidFill>
                    <a:schemeClr val="tx1"/>
                  </a:solidFill>
                </a:ln>
                <a:effectLst>
                  <a:outerShdw blurRad="50800" dist="39000" dir="5460000" algn="tl">
                    <a:srgbClr val="000000">
                      <a:alpha val="38000"/>
                    </a:srgbClr>
                  </a:outerShdw>
                </a:effectLst>
                <a:cs typeface="Times New Roman" pitchFamily="18" charset="0"/>
              </a:rPr>
              <a:t>heaven” (v.20).</a:t>
            </a:r>
            <a:r>
              <a:rPr lang="en-US" sz="2600" b="1" dirty="0" smtClean="0">
                <a:ln w="11430">
                  <a:solidFill>
                    <a:schemeClr val="tx1"/>
                  </a:solidFill>
                </a:ln>
                <a:effectLst>
                  <a:outerShdw blurRad="50800" dist="39000" dir="5460000" algn="tl">
                    <a:srgbClr val="000000">
                      <a:alpha val="38000"/>
                    </a:srgbClr>
                  </a:outerShdw>
                </a:effectLst>
                <a:cs typeface="Times New Roman" pitchFamily="18" charset="0"/>
              </a:rPr>
              <a: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Imagine the insult!  If anyone thought that their righteousness had merited them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it was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Pharisees</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but this is not enough, it must be exceeded.  All of the boasting of the Pharisee is brought to nothing, and there is no hope, but Christ.</a:t>
            </a:r>
          </a:p>
          <a:p>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wresting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from those who would seek to enter it with their own righteousness.  His sermon continues to unwind the Torah from its false teachers and present it purely.  His sermon continues with a pure explanation of the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Law</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5:17-48</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Exceeding Righteousness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626507"/>
            <a:ext cx="8915400" cy="455509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Formula of Concord tells us what Jesus is preaching:</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p>
          <a:p>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mere preaching of the </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Law </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without Christ either produces presumptuous people, who believe that they can fulfill the Law by external works, or drives man utterly to despair.  Therefore Christ takes the Law into His hands and explains it spiritually [</a:t>
            </a:r>
            <a:r>
              <a:rPr lang="en-US" sz="26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Matthew 5:21ff.; Romans 7:6, 14</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thus He reveals His wrath from heaven over all sinners and shows how great this wrath is.  This directs sinners to the Law, and there </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he </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really learns to know his sin, an insight that Moses could never have wrung out of him” (FC, SD, Art. V).</a:t>
            </a:r>
            <a:endParaRPr lang="en-US" sz="26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5:17-48</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aul Edward Kretzmann (1883-1965) - Concordia Theological Seminary's Media  Hub"/>
          <p:cNvPicPr>
            <a:picLocks noChangeAspect="1" noChangeArrowheads="1"/>
          </p:cNvPicPr>
          <p:nvPr/>
        </p:nvPicPr>
        <p:blipFill>
          <a:blip r:embed="rId2" cstate="print"/>
          <a:srcRect/>
          <a:stretch>
            <a:fillRect/>
          </a:stretch>
        </p:blipFill>
        <p:spPr bwMode="auto">
          <a:xfrm>
            <a:off x="-1" y="3657600"/>
            <a:ext cx="1645920" cy="2304288"/>
          </a:xfrm>
          <a:prstGeom prst="rect">
            <a:avLst/>
          </a:prstGeom>
          <a:noFill/>
        </p:spPr>
      </p:pic>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655052"/>
            <a:ext cx="8763000" cy="452431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first of five discourses of our Lord’s teaching in the Gospel according to St. Matthew is the Sermon on the Mount.  The sermon extends through three chapters.  In His sermon, Jesus lays down the foundation for those teachings which are to </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follow.</a:t>
            </a:r>
          </a:p>
          <a:p>
            <a:endPar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In </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regards to </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our Lord’s this </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sermon, </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Dr. Kretzmann wrote:</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5</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Exceeding Righteousness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438864"/>
            <a:ext cx="8915400" cy="504753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the commandments that follow, Jesus shows that keeping the Law is no mere outward rote obedience to the letter, but rather a matter of the inclination of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heart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man.  To insult is to murder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[21-26]</a:t>
            </a:r>
            <a:r>
              <a:rPr lang="en-US" sz="24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to lust is to commit adultery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[27-30]</a:t>
            </a:r>
            <a:r>
              <a:rPr lang="en-US" sz="24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likewise to divorce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[31-32]</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There is no swearing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[33-37]</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no retaliation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[38-42]</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and no hatred, even toward one’s enemies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[43-47]</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p>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whole discussion is concluded with the monumental command:  </a:t>
            </a:r>
            <a:r>
              <a:rPr lang="en-US" sz="24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“Therefore you shall be </a:t>
            </a:r>
            <a:r>
              <a:rPr lang="en-US" sz="24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perfect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err="1"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tevleioi</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4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just as your Father in heaven is </a:t>
            </a:r>
            <a:r>
              <a:rPr lang="en-US" sz="24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perfect”</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4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48)</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Jesus sets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bar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high!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Throughout the entire chapter, in fact, the bar is continually raised until it reaches this daunting crescendo.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Law requires complete and total obedience, and anything else is damnable and worthy of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eternal condemnation!</a:t>
            </a: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5:17-48</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Exceeding Righteousness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381000"/>
            <a:ext cx="8915400" cy="52629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scribes and Pharisees had taken the Law too lightly; they had made it manageable, doable.  Their monumental body of traditions and oral law had not made the Law more difficult, but in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actuality…easier</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Under the Pharisees, the Law is kept by doing;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Law is kept by repenting: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“Repent, the kingdom of heaven is at hand</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p>
          <a:p>
            <a:endPar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Against this the Reformers said that the preaching of the Ten Commandments in the Sermon on the Mount is for all people, and our Lord’s explanations of the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Ten Commandments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are enshrined in the Catechism.</a:t>
            </a:r>
            <a:endParaRPr lang="en-US" sz="2800" b="1" i="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5:17-48</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ln>
                <a:solidFill>
                  <a:schemeClr val="bg1"/>
                </a:solidFill>
                <a:effectLst>
                  <a:outerShdw blurRad="50800" dist="39000" dir="5460000" algn="tl">
                    <a:srgbClr val="000000">
                      <a:alpha val="38000"/>
                    </a:srgbClr>
                  </a:outerShdw>
                </a:effectLst>
              </a:rPr>
              <a:t>Our Outline of St. Matthew</a:t>
            </a:r>
            <a:endParaRPr lang="en-US" sz="3600" b="1" dirty="0">
              <a:ln w="11430">
                <a:solidFill>
                  <a:schemeClr val="bg1"/>
                </a:solidFill>
              </a:ln>
              <a:solidFill>
                <a:schemeClr val="bg1"/>
              </a:solidFill>
              <a:effectLst>
                <a:outerShdw blurRad="50800" dist="39000" dir="5460000" algn="tl">
                  <a:srgbClr val="000000">
                    <a:alpha val="38000"/>
                  </a:srgbClr>
                </a:outerShdw>
              </a:effectLst>
            </a:endParaRPr>
          </a:p>
        </p:txBody>
      </p:sp>
      <p:sp>
        <p:nvSpPr>
          <p:cNvPr id="2051" name="Rectangle 3"/>
          <p:cNvSpPr>
            <a:spLocks noChangeArrowheads="1"/>
          </p:cNvSpPr>
          <p:nvPr/>
        </p:nvSpPr>
        <p:spPr bwMode="auto">
          <a:xfrm rot="10800000" flipH="1" flipV="1">
            <a:off x="152400" y="1042257"/>
            <a:ext cx="8839200" cy="4093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effectLst>
                  <a:outerShdw blurRad="38100" dist="38100" dir="2700000" algn="tl">
                    <a:srgbClr val="000000">
                      <a:alpha val="43137"/>
                    </a:srgbClr>
                  </a:outerShdw>
                </a:effectLst>
                <a:latin typeface="Verdana" pitchFamily="34" charset="0"/>
                <a:ea typeface="Verdana" pitchFamily="34" charset="0"/>
              </a:rPr>
              <a:t>I.  The Birth and Early Years of our Lord (Ch. 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A.  Genealogy (1:1-17) (Jan 5)</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B.  Birth (1:18 – 2:12) (taught during Dec)</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C.  His Sojourn in Egypt (2:13-23) (taught during Dec)</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 The Lord’s Ministry Begins (3:1 – 4:11)</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latin typeface="Verdana" pitchFamily="34" charset="0"/>
                <a:ea typeface="Verdana" pitchFamily="34" charset="0"/>
              </a:rPr>
              <a:t>A.  His Forerunner (3:1-12) (Jan 12)</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i="1"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B.  His Baptism (3:13-17) (Jan 19)</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C.  His Temptation (4:1-11) (Jan 26)</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III. The Lord’s Ministry in Galilee (4:12 – 14:12)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FFC000"/>
                  </a:solidFill>
                </a:ln>
                <a:solidFill>
                  <a:srgbClr val="FFC000"/>
                </a:solidFill>
                <a:latin typeface="Verdana" pitchFamily="34" charset="0"/>
                <a:ea typeface="Verdana" pitchFamily="34" charset="0"/>
              </a:rPr>
              <a:t>A.  The Beginning of His Galilean Ministry (4:12-25) (2/2)</a:t>
            </a: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trike="sngStrike" dirty="0" smtClean="0">
                <a:ln>
                  <a:solidFill>
                    <a:srgbClr val="FFC000"/>
                  </a:solidFill>
                </a:ln>
                <a:solidFill>
                  <a:srgbClr val="FFC000"/>
                </a:solidFill>
                <a:latin typeface="Verdana" pitchFamily="34" charset="0"/>
                <a:ea typeface="Verdana" pitchFamily="34" charset="0"/>
              </a:rPr>
              <a:t>B.  First Discourse:  The Sermon on the Mount – Ch 5 (2/9)</a:t>
            </a: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000" u="sng"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C.  First Discourse:  The Sermon on the Mount – Ch 6</a:t>
            </a: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(2/16)</a:t>
            </a:r>
          </a:p>
          <a:p>
            <a:pPr>
              <a:spcAft>
                <a:spcPts val="1200"/>
              </a:spcAft>
            </a:pP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D.  First Discourse:  The Sermon on the Mount – Ch 7 (2/23)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96000"/>
            <a:ext cx="6705600" cy="685800"/>
          </a:xfrm>
        </p:spPr>
        <p:txBody>
          <a:bodyPr>
            <a:normAutofit fontScale="5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The Sermon on the Mount</a:t>
            </a:r>
          </a:p>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St. Matthew </a:t>
            </a: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6</a:t>
            </a:r>
            <a:endParaRPr lang="en-US" sz="36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646331"/>
          </a:xfrm>
          <a:prstGeom prst="rect">
            <a:avLst/>
          </a:prstGeom>
        </p:spPr>
        <p:txBody>
          <a:bodyPr wrap="square">
            <a:spAutoFit/>
          </a:bodyPr>
          <a:lstStyle/>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Next</a:t>
            </a:r>
          </a:p>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Week</a:t>
            </a:r>
            <a:endParaRPr lang="en-US" dirty="0">
              <a:ln>
                <a:solidFill>
                  <a:srgbClr val="92D050"/>
                </a:solidFill>
              </a:ln>
              <a:solidFill>
                <a:srgbClr val="92D050"/>
              </a:solidFill>
            </a:endParaRPr>
          </a:p>
        </p:txBody>
      </p:sp>
      <p:pic>
        <p:nvPicPr>
          <p:cNvPr id="2050" name="Picture 2" descr="The Teachings of Jesus Christ | Come unto Christ"/>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221932"/>
            <a:ext cx="8763000" cy="541686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“This section of Matthew’s Gospel included in chapters 5-7 is one of the most beautiful and impressive in the entire New Testament. In the simplest language, but with singular force and </a:t>
            </a:r>
            <a:r>
              <a:rPr lang="en-US" sz="2400" b="1" dirty="0" err="1"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pertinency</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Jesus here gave a summary of His moral teaching, the doctrine ‘of fruits and good works of a Christian,’ as Luther writes</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p>
          <a:p>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“To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awaken and promote the realization and the sense, not only comparative weakness and insufficiency in spiritual matters, but of a total and utter inability to think and speak and act in conformity with the holy will of God; to bring about humiliating, but incidentally the most blessed conviction as to one’s being wretched, and miserable, and naked in spiritual things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Rev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3:17</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and to teach the regenerated that without Him we can do nothing, and thus lead them on the way of true sanctification: that was the object of Christ in delivering this wonderful sermon.”</a:t>
            </a:r>
            <a:endParaRPr lang="en-US" sz="24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5</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52400"/>
            <a:ext cx="8763000" cy="578619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Perhaps we can best understand the Sermon on the Mount as our Lord’s teaching on the OT.  In His temptation Jesus establishes the authority of the prophets by quoting them, especially Moses and his sermon in Deuteronomy.  Now, in the Sermon on the Mount, Jesus is unfolding the true understanding of the OT, and in doing so He does (at least) these two things</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1200"/>
              </a:spcAft>
            </a:pPr>
            <a:r>
              <a:rPr lang="en-US" sz="2400" dirty="0" smtClean="0"/>
              <a:t>	</a:t>
            </a:r>
            <a:r>
              <a:rPr lang="en-US" sz="2400" b="1" dirty="0" smtClean="0">
                <a:effectLst>
                  <a:outerShdw blurRad="38100" dist="38100" dir="2700000" algn="tl">
                    <a:srgbClr val="000000">
                      <a:alpha val="43137"/>
                    </a:srgbClr>
                  </a:outerShdw>
                </a:effectLst>
              </a:rPr>
              <a:t>1) </a:t>
            </a:r>
            <a:r>
              <a:rPr lang="en-US" sz="2400" b="1" dirty="0" smtClean="0">
                <a:effectLst>
                  <a:outerShdw blurRad="38100" dist="38100" dir="2700000" algn="tl">
                    <a:srgbClr val="000000">
                      <a:alpha val="43137"/>
                    </a:srgbClr>
                  </a:outerShdw>
                </a:effectLst>
              </a:rPr>
              <a:t>Jesus shows His own connection to the OT. </a:t>
            </a:r>
            <a:r>
              <a:rPr lang="en-US" sz="2400" b="1" dirty="0" smtClean="0">
                <a:effectLst>
                  <a:outerShdw blurRad="38100" dist="38100" dir="2700000" algn="tl">
                    <a:srgbClr val="000000">
                      <a:alpha val="43137"/>
                    </a:srgbClr>
                  </a:outerShdw>
                </a:effectLst>
              </a:rPr>
              <a:t> The </a:t>
            </a:r>
            <a:r>
              <a:rPr lang="en-US" sz="2400" b="1" dirty="0" smtClean="0">
                <a:effectLst>
                  <a:outerShdw blurRad="38100" dist="38100" dir="2700000" algn="tl">
                    <a:srgbClr val="000000">
                      <a:alpha val="43137"/>
                    </a:srgbClr>
                  </a:outerShdw>
                </a:effectLst>
              </a:rPr>
              <a:t>OT is, </a:t>
            </a:r>
            <a:r>
              <a:rPr lang="en-US" sz="2400" b="1" dirty="0" smtClean="0">
                <a:effectLst>
                  <a:outerShdw blurRad="38100" dist="38100" dir="2700000" algn="tl">
                    <a:srgbClr val="000000">
                      <a:alpha val="43137"/>
                    </a:srgbClr>
                  </a:outerShdw>
                </a:effectLst>
              </a:rPr>
              <a:t>	after all</a:t>
            </a:r>
            <a:r>
              <a:rPr lang="en-US" sz="2400" b="1" dirty="0" smtClean="0">
                <a:effectLst>
                  <a:outerShdw blurRad="38100" dist="38100" dir="2700000" algn="tl">
                    <a:srgbClr val="000000">
                      <a:alpha val="43137"/>
                    </a:srgbClr>
                  </a:outerShdw>
                </a:effectLst>
              </a:rPr>
              <a:t>, His own words.  Jesus is the “Word” who has </a:t>
            </a:r>
            <a:r>
              <a:rPr lang="en-US" sz="2400" b="1" dirty="0" smtClean="0">
                <a:effectLst>
                  <a:outerShdw blurRad="38100" dist="38100" dir="2700000" algn="tl">
                    <a:srgbClr val="000000">
                      <a:alpha val="43137"/>
                    </a:srgbClr>
                  </a:outerShdw>
                </a:effectLst>
              </a:rPr>
              <a:t>	spoken </a:t>
            </a:r>
            <a:r>
              <a:rPr lang="en-US" sz="2400" b="1" dirty="0" smtClean="0">
                <a:effectLst>
                  <a:outerShdw blurRad="38100" dist="38100" dir="2700000" algn="tl">
                    <a:srgbClr val="000000">
                      <a:alpha val="43137"/>
                    </a:srgbClr>
                  </a:outerShdw>
                </a:effectLst>
              </a:rPr>
              <a:t>to His </a:t>
            </a:r>
            <a:r>
              <a:rPr lang="en-US" sz="2400" b="1" dirty="0" smtClean="0">
                <a:effectLst>
                  <a:outerShdw blurRad="38100" dist="38100" dir="2700000" algn="tl">
                    <a:srgbClr val="000000">
                      <a:alpha val="43137"/>
                    </a:srgbClr>
                  </a:outerShdw>
                </a:effectLst>
              </a:rPr>
              <a:t>	people </a:t>
            </a:r>
            <a:r>
              <a:rPr lang="en-US" sz="2400" b="1" dirty="0" smtClean="0">
                <a:effectLst>
                  <a:outerShdw blurRad="38100" dist="38100" dir="2700000" algn="tl">
                    <a:srgbClr val="000000">
                      <a:alpha val="43137"/>
                    </a:srgbClr>
                  </a:outerShdw>
                </a:effectLst>
              </a:rPr>
              <a:t>throughout time, and these words He </a:t>
            </a:r>
            <a:r>
              <a:rPr lang="en-US" sz="2400" b="1" dirty="0" smtClean="0">
                <a:effectLst>
                  <a:outerShdw blurRad="38100" dist="38100" dir="2700000" algn="tl">
                    <a:srgbClr val="000000">
                      <a:alpha val="43137"/>
                    </a:srgbClr>
                  </a:outerShdw>
                </a:effectLst>
              </a:rPr>
              <a:t>	comes </a:t>
            </a:r>
            <a:r>
              <a:rPr lang="en-US" sz="2400" b="1" dirty="0" smtClean="0">
                <a:effectLst>
                  <a:outerShdw blurRad="38100" dist="38100" dir="2700000" algn="tl">
                    <a:srgbClr val="000000">
                      <a:alpha val="43137"/>
                    </a:srgbClr>
                  </a:outerShdw>
                </a:effectLst>
              </a:rPr>
              <a:t>not </a:t>
            </a:r>
            <a:r>
              <a:rPr lang="en-US" sz="2400" b="1" dirty="0" smtClean="0">
                <a:effectLst>
                  <a:outerShdw blurRad="38100" dist="38100" dir="2700000" algn="tl">
                    <a:srgbClr val="000000">
                      <a:alpha val="43137"/>
                    </a:srgbClr>
                  </a:outerShdw>
                </a:effectLst>
              </a:rPr>
              <a:t>to destroy </a:t>
            </a:r>
            <a:r>
              <a:rPr lang="en-US" sz="2400" b="1" dirty="0" smtClean="0">
                <a:effectLst>
                  <a:outerShdw blurRad="38100" dist="38100" dir="2700000" algn="tl">
                    <a:srgbClr val="000000">
                      <a:alpha val="43137"/>
                    </a:srgbClr>
                  </a:outerShdw>
                </a:effectLst>
              </a:rPr>
              <a:t>but to fulfill [</a:t>
            </a:r>
            <a:r>
              <a:rPr lang="en-US" sz="2400" b="1" i="1" dirty="0" smtClean="0">
                <a:effectLst>
                  <a:outerShdw blurRad="38100" dist="38100" dir="2700000" algn="tl">
                    <a:srgbClr val="000000">
                      <a:alpha val="43137"/>
                    </a:srgbClr>
                  </a:outerShdw>
                </a:effectLst>
              </a:rPr>
              <a:t>5:17</a:t>
            </a:r>
            <a:r>
              <a:rPr lang="en-US" sz="2400" b="1" dirty="0" smtClean="0">
                <a:effectLst>
                  <a:outerShdw blurRad="38100" dist="38100" dir="2700000" algn="tl">
                    <a:srgbClr val="000000">
                      <a:alpha val="43137"/>
                    </a:srgbClr>
                  </a:outerShdw>
                </a:effectLst>
              </a:rPr>
              <a:t>].  When Jesus says, </a:t>
            </a:r>
            <a:r>
              <a:rPr lang="en-US" sz="2400" b="1" dirty="0" smtClean="0">
                <a:effectLst>
                  <a:outerShdw blurRad="38100" dist="38100" dir="2700000" algn="tl">
                    <a:srgbClr val="000000">
                      <a:alpha val="43137"/>
                    </a:srgbClr>
                  </a:outerShdw>
                </a:effectLst>
              </a:rPr>
              <a:t>	</a:t>
            </a:r>
            <a:r>
              <a:rPr lang="en-US" sz="2400" b="1" i="1" dirty="0" smtClean="0">
                <a:ln>
                  <a:solidFill>
                    <a:srgbClr val="FF0000"/>
                  </a:solidFill>
                </a:ln>
                <a:effectLst>
                  <a:outerShdw blurRad="38100" dist="38100" dir="2700000" algn="tl">
                    <a:srgbClr val="000000">
                      <a:alpha val="43137"/>
                    </a:srgbClr>
                  </a:outerShdw>
                </a:effectLst>
              </a:rPr>
              <a:t>“</a:t>
            </a:r>
            <a:r>
              <a:rPr lang="en-US" sz="2400" b="1" i="1" dirty="0" smtClean="0">
                <a:ln>
                  <a:solidFill>
                    <a:srgbClr val="FF0000"/>
                  </a:solidFill>
                </a:ln>
                <a:effectLst>
                  <a:outerShdw blurRad="38100" dist="38100" dir="2700000" algn="tl">
                    <a:srgbClr val="000000">
                      <a:alpha val="43137"/>
                    </a:srgbClr>
                  </a:outerShdw>
                </a:effectLst>
              </a:rPr>
              <a:t>You have </a:t>
            </a:r>
            <a:r>
              <a:rPr lang="en-US" sz="2400" b="1" i="1" dirty="0" smtClean="0">
                <a:ln>
                  <a:solidFill>
                    <a:srgbClr val="FF0000"/>
                  </a:solidFill>
                </a:ln>
                <a:effectLst>
                  <a:outerShdw blurRad="38100" dist="38100" dir="2700000" algn="tl">
                    <a:srgbClr val="000000">
                      <a:alpha val="43137"/>
                    </a:srgbClr>
                  </a:outerShdw>
                </a:effectLst>
              </a:rPr>
              <a:t>heard it </a:t>
            </a:r>
            <a:r>
              <a:rPr lang="en-US" sz="2400" b="1" i="1" dirty="0" smtClean="0">
                <a:ln>
                  <a:solidFill>
                    <a:srgbClr val="FF0000"/>
                  </a:solidFill>
                </a:ln>
                <a:effectLst>
                  <a:outerShdw blurRad="38100" dist="38100" dir="2700000" algn="tl">
                    <a:srgbClr val="000000">
                      <a:alpha val="43137"/>
                    </a:srgbClr>
                  </a:outerShdw>
                </a:effectLst>
              </a:rPr>
              <a:t>said... but I say to you,”</a:t>
            </a:r>
            <a:r>
              <a:rPr lang="en-US" sz="2400" b="1" dirty="0" smtClean="0">
                <a:effectLst>
                  <a:outerShdw blurRad="38100" dist="38100" dir="2700000" algn="tl">
                    <a:srgbClr val="000000">
                      <a:alpha val="43137"/>
                    </a:srgbClr>
                  </a:outerShdw>
                </a:effectLst>
              </a:rPr>
              <a:t> He is </a:t>
            </a:r>
            <a:r>
              <a:rPr lang="en-US" sz="2400" b="1" dirty="0" smtClean="0">
                <a:effectLst>
                  <a:outerShdw blurRad="38100" dist="38100" dir="2700000" algn="tl">
                    <a:srgbClr val="000000">
                      <a:alpha val="43137"/>
                    </a:srgbClr>
                  </a:outerShdw>
                </a:effectLst>
              </a:rPr>
              <a:t>not 	contradicting </a:t>
            </a:r>
            <a:r>
              <a:rPr lang="en-US" sz="2400" b="1" dirty="0" smtClean="0">
                <a:effectLst>
                  <a:outerShdw blurRad="38100" dist="38100" dir="2700000" algn="tl">
                    <a:srgbClr val="000000">
                      <a:alpha val="43137"/>
                    </a:srgbClr>
                  </a:outerShdw>
                </a:effectLst>
              </a:rPr>
              <a:t>the OT, </a:t>
            </a:r>
            <a:r>
              <a:rPr lang="en-US" sz="2400" b="1" dirty="0" smtClean="0">
                <a:effectLst>
                  <a:outerShdw blurRad="38100" dist="38100" dir="2700000" algn="tl">
                    <a:srgbClr val="000000">
                      <a:alpha val="43137"/>
                    </a:srgbClr>
                  </a:outerShdw>
                </a:effectLst>
              </a:rPr>
              <a:t>but fully </a:t>
            </a:r>
            <a:r>
              <a:rPr lang="en-US" sz="2400" b="1" dirty="0" smtClean="0">
                <a:effectLst>
                  <a:outerShdw blurRad="38100" dist="38100" dir="2700000" algn="tl">
                    <a:srgbClr val="000000">
                      <a:alpha val="43137"/>
                    </a:srgbClr>
                  </a:outerShdw>
                </a:effectLst>
              </a:rPr>
              <a:t>explaining what He meant </a:t>
            </a:r>
            <a:r>
              <a:rPr lang="en-US" sz="2400" b="1" dirty="0" smtClean="0">
                <a:effectLst>
                  <a:outerShdw blurRad="38100" dist="38100" dir="2700000" algn="tl">
                    <a:srgbClr val="000000">
                      <a:alpha val="43137"/>
                    </a:srgbClr>
                  </a:outerShdw>
                </a:effectLst>
              </a:rPr>
              <a:t>	when </a:t>
            </a:r>
            <a:r>
              <a:rPr lang="en-US" sz="2400" b="1" dirty="0" smtClean="0">
                <a:effectLst>
                  <a:outerShdw blurRad="38100" dist="38100" dir="2700000" algn="tl">
                    <a:srgbClr val="000000">
                      <a:alpha val="43137"/>
                    </a:srgbClr>
                  </a:outerShdw>
                </a:effectLst>
              </a:rPr>
              <a:t>He originally spoke.  </a:t>
            </a:r>
            <a:r>
              <a:rPr lang="en-US" sz="2400" b="1" dirty="0" smtClean="0">
                <a:effectLst>
                  <a:outerShdw blurRad="38100" dist="38100" dir="2700000" algn="tl">
                    <a:srgbClr val="000000">
                      <a:alpha val="43137"/>
                    </a:srgbClr>
                  </a:outerShdw>
                </a:effectLst>
              </a:rPr>
              <a:t>So after </a:t>
            </a:r>
            <a:r>
              <a:rPr lang="en-US" sz="2400" b="1" dirty="0" smtClean="0">
                <a:effectLst>
                  <a:outerShdw blurRad="38100" dist="38100" dir="2700000" algn="tl">
                    <a:srgbClr val="000000">
                      <a:alpha val="43137"/>
                    </a:srgbClr>
                  </a:outerShdw>
                </a:effectLst>
              </a:rPr>
              <a:t>hearing this sermon the </a:t>
            </a:r>
            <a:r>
              <a:rPr lang="en-US" sz="2400" b="1" dirty="0" smtClean="0">
                <a:effectLst>
                  <a:outerShdw blurRad="38100" dist="38100" dir="2700000" algn="tl">
                    <a:srgbClr val="000000">
                      <a:alpha val="43137"/>
                    </a:srgbClr>
                  </a:outerShdw>
                </a:effectLst>
              </a:rPr>
              <a:t>	people </a:t>
            </a:r>
            <a:r>
              <a:rPr lang="en-US" sz="2400" b="1" dirty="0" smtClean="0">
                <a:effectLst>
                  <a:outerShdw blurRad="38100" dist="38100" dir="2700000" algn="tl">
                    <a:srgbClr val="000000">
                      <a:alpha val="43137"/>
                    </a:srgbClr>
                  </a:outerShdw>
                </a:effectLst>
              </a:rPr>
              <a:t>are astonished, </a:t>
            </a:r>
            <a:r>
              <a:rPr lang="en-US" sz="2400" b="1" i="1" dirty="0" smtClean="0">
                <a:effectLst>
                  <a:outerShdw blurRad="38100" dist="38100" dir="2700000" algn="tl">
                    <a:srgbClr val="000000">
                      <a:alpha val="43137"/>
                    </a:srgbClr>
                  </a:outerShdw>
                </a:effectLst>
              </a:rPr>
              <a:t>“for </a:t>
            </a:r>
            <a:r>
              <a:rPr lang="en-US" sz="2400" b="1" i="1" dirty="0" smtClean="0">
                <a:effectLst>
                  <a:outerShdw blurRad="38100" dist="38100" dir="2700000" algn="tl">
                    <a:srgbClr val="000000">
                      <a:alpha val="43137"/>
                    </a:srgbClr>
                  </a:outerShdw>
                </a:effectLst>
              </a:rPr>
              <a:t>He taught </a:t>
            </a:r>
            <a:r>
              <a:rPr lang="en-US" sz="2400" b="1" i="1" dirty="0" smtClean="0">
                <a:effectLst>
                  <a:outerShdw blurRad="38100" dist="38100" dir="2700000" algn="tl">
                    <a:srgbClr val="000000">
                      <a:alpha val="43137"/>
                    </a:srgbClr>
                  </a:outerShdw>
                </a:effectLst>
              </a:rPr>
              <a:t>them as one having </a:t>
            </a:r>
            <a:r>
              <a:rPr lang="en-US" sz="2400" b="1" i="1" dirty="0" smtClean="0">
                <a:effectLst>
                  <a:outerShdw blurRad="38100" dist="38100" dir="2700000" algn="tl">
                    <a:srgbClr val="000000">
                      <a:alpha val="43137"/>
                    </a:srgbClr>
                  </a:outerShdw>
                </a:effectLst>
              </a:rPr>
              <a:t>	authority</a:t>
            </a:r>
            <a:r>
              <a:rPr lang="en-US" sz="2400" b="1" i="1"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rPr>
              <a:t>7:29</a:t>
            </a:r>
            <a:r>
              <a:rPr lang="en-US" sz="2400" b="1" dirty="0" smtClean="0">
                <a:effectLst>
                  <a:outerShdw blurRad="38100" dist="38100" dir="2700000" algn="tl">
                    <a:srgbClr val="000000">
                      <a:alpha val="43137"/>
                    </a:srgbClr>
                  </a:outerShdw>
                </a:effectLst>
              </a:rPr>
              <a:t>].</a:t>
            </a:r>
            <a:endParaRPr lang="en-US" sz="24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5</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52400"/>
            <a:ext cx="8763000" cy="594008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Now</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in the Sermon on the Mount, Jesus is unfolding the true understanding of the OT, and in doing so He does (at least) these two things</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600"/>
              </a:spcAft>
            </a:pP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100" dirty="0" smtClean="0">
                <a:ln w="11430">
                  <a:solidFill>
                    <a:schemeClr val="tx1"/>
                  </a:solidFill>
                </a:ln>
                <a:effectLst>
                  <a:outerShdw blurRad="50800" dist="39000" dir="5460000" algn="tl">
                    <a:srgbClr val="000000">
                      <a:alpha val="38000"/>
                    </a:srgbClr>
                  </a:outerShdw>
                </a:effectLst>
              </a:rPr>
              <a:t>2</a:t>
            </a:r>
            <a:r>
              <a:rPr lang="en-US" sz="2100" dirty="0" smtClean="0">
                <a:ln w="11430">
                  <a:solidFill>
                    <a:schemeClr val="tx1"/>
                  </a:solidFill>
                </a:ln>
                <a:effectLst>
                  <a:outerShdw blurRad="50800" dist="39000" dir="5460000" algn="tl">
                    <a:srgbClr val="000000">
                      <a:alpha val="38000"/>
                    </a:srgbClr>
                  </a:outerShdw>
                </a:effectLst>
              </a:rPr>
              <a:t>) Jesus is tearing the Scriptures out of the hands of those who </a:t>
            </a:r>
            <a:r>
              <a:rPr lang="en-US" sz="2100" dirty="0" smtClean="0">
                <a:ln w="11430">
                  <a:solidFill>
                    <a:schemeClr val="tx1"/>
                  </a:solidFill>
                </a:ln>
                <a:effectLst>
                  <a:outerShdw blurRad="50800" dist="39000" dir="5460000" algn="tl">
                    <a:srgbClr val="000000">
                      <a:alpha val="38000"/>
                    </a:srgbClr>
                  </a:outerShdw>
                </a:effectLst>
              </a:rPr>
              <a:t>	had </a:t>
            </a:r>
            <a:r>
              <a:rPr lang="en-US" sz="2100" dirty="0" smtClean="0">
                <a:ln w="11430">
                  <a:solidFill>
                    <a:schemeClr val="tx1"/>
                  </a:solidFill>
                </a:ln>
                <a:effectLst>
                  <a:outerShdw blurRad="50800" dist="39000" dir="5460000" algn="tl">
                    <a:srgbClr val="000000">
                      <a:alpha val="38000"/>
                    </a:srgbClr>
                  </a:outerShdw>
                </a:effectLst>
              </a:rPr>
              <a:t>misused and misapplied it for their own advantage</a:t>
            </a:r>
            <a:r>
              <a:rPr lang="en-US" sz="2100" dirty="0" smtClean="0">
                <a:ln w="11430">
                  <a:solidFill>
                    <a:schemeClr val="tx1"/>
                  </a:solidFill>
                </a:ln>
                <a:effectLst>
                  <a:outerShdw blurRad="50800" dist="39000" dir="5460000" algn="tl">
                    <a:srgbClr val="000000">
                      <a:alpha val="38000"/>
                    </a:srgbClr>
                  </a:outerShdw>
                </a:effectLst>
              </a:rPr>
              <a:t>, namely </a:t>
            </a:r>
            <a:r>
              <a:rPr lang="en-US" sz="2100" dirty="0" smtClean="0">
                <a:ln w="11430">
                  <a:solidFill>
                    <a:schemeClr val="tx1"/>
                  </a:solidFill>
                </a:ln>
                <a:effectLst>
                  <a:outerShdw blurRad="50800" dist="39000" dir="5460000" algn="tl">
                    <a:srgbClr val="000000">
                      <a:alpha val="38000"/>
                    </a:srgbClr>
                  </a:outerShdw>
                </a:effectLst>
              </a:rPr>
              <a:t>the </a:t>
            </a:r>
            <a:r>
              <a:rPr lang="en-US" sz="2100" dirty="0" smtClean="0">
                <a:ln w="11430">
                  <a:solidFill>
                    <a:schemeClr val="tx1"/>
                  </a:solidFill>
                </a:ln>
                <a:effectLst>
                  <a:outerShdw blurRad="50800" dist="39000" dir="5460000" algn="tl">
                    <a:srgbClr val="000000">
                      <a:alpha val="38000"/>
                    </a:srgbClr>
                  </a:outerShdw>
                </a:effectLst>
              </a:rPr>
              <a:t>	Pharisees</a:t>
            </a:r>
            <a:r>
              <a:rPr lang="en-US" sz="2100" dirty="0" smtClean="0">
                <a:ln w="11430">
                  <a:solidFill>
                    <a:schemeClr val="tx1"/>
                  </a:solidFill>
                </a:ln>
                <a:effectLst>
                  <a:outerShdw blurRad="50800" dist="39000" dir="5460000" algn="tl">
                    <a:srgbClr val="000000">
                      <a:alpha val="38000"/>
                    </a:srgbClr>
                  </a:outerShdw>
                </a:effectLst>
              </a:rPr>
              <a:t>.  These are they who would say, “</a:t>
            </a:r>
            <a:r>
              <a:rPr lang="en-US" sz="2100" dirty="0" smtClean="0">
                <a:ln w="11430">
                  <a:solidFill>
                    <a:schemeClr val="tx1"/>
                  </a:solidFill>
                </a:ln>
                <a:effectLst>
                  <a:outerShdw blurRad="50800" dist="39000" dir="5460000" algn="tl">
                    <a:srgbClr val="000000">
                      <a:alpha val="38000"/>
                    </a:srgbClr>
                  </a:outerShdw>
                </a:effectLst>
              </a:rPr>
              <a:t>We have </a:t>
            </a:r>
            <a:r>
              <a:rPr lang="en-US" sz="2100" dirty="0" smtClean="0">
                <a:ln w="11430">
                  <a:solidFill>
                    <a:schemeClr val="tx1"/>
                  </a:solidFill>
                </a:ln>
                <a:effectLst>
                  <a:outerShdw blurRad="50800" dist="39000" dir="5460000" algn="tl">
                    <a:srgbClr val="000000">
                      <a:alpha val="38000"/>
                    </a:srgbClr>
                  </a:outerShdw>
                </a:effectLst>
              </a:rPr>
              <a:t>Abraham; we have </a:t>
            </a:r>
            <a:r>
              <a:rPr lang="en-US" sz="2100" dirty="0" smtClean="0">
                <a:ln w="11430">
                  <a:solidFill>
                    <a:schemeClr val="tx1"/>
                  </a:solidFill>
                </a:ln>
                <a:effectLst>
                  <a:outerShdw blurRad="50800" dist="39000" dir="5460000" algn="tl">
                    <a:srgbClr val="000000">
                      <a:alpha val="38000"/>
                    </a:srgbClr>
                  </a:outerShdw>
                </a:effectLst>
              </a:rPr>
              <a:t>	Moses</a:t>
            </a:r>
            <a:r>
              <a:rPr lang="en-US" sz="2100" dirty="0" smtClean="0">
                <a:ln w="11430">
                  <a:solidFill>
                    <a:schemeClr val="tx1"/>
                  </a:solidFill>
                </a:ln>
                <a:effectLst>
                  <a:outerShdw blurRad="50800" dist="39000" dir="5460000" algn="tl">
                    <a:srgbClr val="000000">
                      <a:alpha val="38000"/>
                    </a:srgbClr>
                  </a:outerShdw>
                </a:effectLst>
              </a:rPr>
              <a:t>; we have the Torah.”  But </a:t>
            </a:r>
            <a:r>
              <a:rPr lang="en-US" sz="2100" dirty="0" smtClean="0">
                <a:ln w="11430">
                  <a:solidFill>
                    <a:schemeClr val="tx1"/>
                  </a:solidFill>
                </a:ln>
                <a:effectLst>
                  <a:outerShdw blurRad="50800" dist="39000" dir="5460000" algn="tl">
                    <a:srgbClr val="000000">
                      <a:alpha val="38000"/>
                    </a:srgbClr>
                  </a:outerShdw>
                </a:effectLst>
              </a:rPr>
              <a:t>Jesus is </a:t>
            </a:r>
            <a:r>
              <a:rPr lang="en-US" sz="2100" dirty="0" smtClean="0">
                <a:ln w="11430">
                  <a:solidFill>
                    <a:schemeClr val="tx1"/>
                  </a:solidFill>
                </a:ln>
                <a:effectLst>
                  <a:outerShdw blurRad="50800" dist="39000" dir="5460000" algn="tl">
                    <a:srgbClr val="000000">
                      <a:alpha val="38000"/>
                    </a:srgbClr>
                  </a:outerShdw>
                </a:effectLst>
              </a:rPr>
              <a:t>here, the kingdom is come, the </a:t>
            </a:r>
            <a:r>
              <a:rPr lang="en-US" sz="2100" dirty="0" smtClean="0">
                <a:ln w="11430">
                  <a:solidFill>
                    <a:schemeClr val="tx1"/>
                  </a:solidFill>
                </a:ln>
                <a:effectLst>
                  <a:outerShdw blurRad="50800" dist="39000" dir="5460000" algn="tl">
                    <a:srgbClr val="000000">
                      <a:alpha val="38000"/>
                    </a:srgbClr>
                  </a:outerShdw>
                </a:effectLst>
              </a:rPr>
              <a:t>	proud </a:t>
            </a:r>
            <a:r>
              <a:rPr lang="en-US" sz="2100" dirty="0" smtClean="0">
                <a:ln w="11430">
                  <a:solidFill>
                    <a:schemeClr val="tx1"/>
                  </a:solidFill>
                </a:ln>
                <a:effectLst>
                  <a:outerShdw blurRad="50800" dist="39000" dir="5460000" algn="tl">
                    <a:srgbClr val="000000">
                      <a:alpha val="38000"/>
                    </a:srgbClr>
                  </a:outerShdw>
                </a:effectLst>
              </a:rPr>
              <a:t>are cast down and </a:t>
            </a:r>
            <a:r>
              <a:rPr lang="en-US" sz="2100" dirty="0" smtClean="0">
                <a:ln w="11430">
                  <a:solidFill>
                    <a:schemeClr val="tx1"/>
                  </a:solidFill>
                </a:ln>
                <a:effectLst>
                  <a:outerShdw blurRad="50800" dist="39000" dir="5460000" algn="tl">
                    <a:srgbClr val="000000">
                      <a:alpha val="38000"/>
                    </a:srgbClr>
                  </a:outerShdw>
                </a:effectLst>
              </a:rPr>
              <a:t>the humble </a:t>
            </a:r>
            <a:r>
              <a:rPr lang="en-US" sz="2100" dirty="0" smtClean="0">
                <a:ln w="11430">
                  <a:solidFill>
                    <a:schemeClr val="tx1"/>
                  </a:solidFill>
                </a:ln>
                <a:effectLst>
                  <a:outerShdw blurRad="50800" dist="39000" dir="5460000" algn="tl">
                    <a:srgbClr val="000000">
                      <a:alpha val="38000"/>
                    </a:srgbClr>
                  </a:outerShdw>
                </a:effectLst>
              </a:rPr>
              <a:t>are exalted. </a:t>
            </a:r>
            <a:r>
              <a:rPr lang="en-US" sz="2100" baseline="30000" dirty="0" smtClean="0">
                <a:ln w="11430">
                  <a:solidFill>
                    <a:schemeClr val="tx1"/>
                  </a:solidFill>
                </a:ln>
                <a:effectLst>
                  <a:outerShdw blurRad="50800" dist="39000" dir="5460000" algn="tl">
                    <a:srgbClr val="000000">
                      <a:alpha val="38000"/>
                    </a:srgbClr>
                  </a:outerShdw>
                </a:effectLst>
              </a:rPr>
              <a:t>2</a:t>
            </a:r>
            <a:r>
              <a:rPr lang="en-US" sz="2100" i="1" dirty="0" smtClean="0">
                <a:ln w="11430">
                  <a:solidFill>
                    <a:schemeClr val="tx1"/>
                  </a:solidFill>
                </a:ln>
                <a:effectLst>
                  <a:outerShdw blurRad="50800" dist="39000" dir="5460000" algn="tl">
                    <a:srgbClr val="000000">
                      <a:alpha val="38000"/>
                    </a:srgbClr>
                  </a:outerShdw>
                </a:effectLst>
              </a:rPr>
              <a:t>“Talk </a:t>
            </a:r>
            <a:r>
              <a:rPr lang="en-US" sz="2100" i="1" dirty="0" smtClean="0">
                <a:ln w="11430">
                  <a:solidFill>
                    <a:schemeClr val="tx1"/>
                  </a:solidFill>
                </a:ln>
                <a:effectLst>
                  <a:outerShdw blurRad="50800" dist="39000" dir="5460000" algn="tl">
                    <a:srgbClr val="000000">
                      <a:alpha val="38000"/>
                    </a:srgbClr>
                  </a:outerShdw>
                </a:effectLst>
              </a:rPr>
              <a:t>no more so </a:t>
            </a:r>
            <a:r>
              <a:rPr lang="en-US" sz="2100" i="1" dirty="0" smtClean="0">
                <a:ln w="11430">
                  <a:solidFill>
                    <a:schemeClr val="tx1"/>
                  </a:solidFill>
                </a:ln>
                <a:effectLst>
                  <a:outerShdw blurRad="50800" dist="39000" dir="5460000" algn="tl">
                    <a:srgbClr val="000000">
                      <a:alpha val="38000"/>
                    </a:srgbClr>
                  </a:outerShdw>
                </a:effectLst>
              </a:rPr>
              <a:t>	very proudly</a:t>
            </a:r>
            <a:r>
              <a:rPr lang="en-US" sz="2100" i="1" dirty="0" smtClean="0">
                <a:ln w="11430">
                  <a:solidFill>
                    <a:schemeClr val="tx1"/>
                  </a:solidFill>
                </a:ln>
                <a:effectLst>
                  <a:outerShdw blurRad="50800" dist="39000" dir="5460000" algn="tl">
                    <a:srgbClr val="000000">
                      <a:alpha val="38000"/>
                    </a:srgbClr>
                  </a:outerShdw>
                </a:effectLst>
              </a:rPr>
              <a:t>; let </a:t>
            </a:r>
            <a:r>
              <a:rPr lang="en-US" sz="2100" i="1" dirty="0" smtClean="0">
                <a:ln w="11430">
                  <a:solidFill>
                    <a:schemeClr val="tx1"/>
                  </a:solidFill>
                </a:ln>
                <a:effectLst>
                  <a:outerShdw blurRad="50800" dist="39000" dir="5460000" algn="tl">
                    <a:srgbClr val="000000">
                      <a:alpha val="38000"/>
                    </a:srgbClr>
                  </a:outerShdw>
                </a:effectLst>
              </a:rPr>
              <a:t>no arrogance </a:t>
            </a:r>
            <a:r>
              <a:rPr lang="en-US" sz="2100" i="1" dirty="0" smtClean="0">
                <a:ln w="11430">
                  <a:solidFill>
                    <a:schemeClr val="tx1"/>
                  </a:solidFill>
                </a:ln>
                <a:effectLst>
                  <a:outerShdw blurRad="50800" dist="39000" dir="5460000" algn="tl">
                    <a:srgbClr val="000000">
                      <a:alpha val="38000"/>
                    </a:srgbClr>
                  </a:outerShdw>
                </a:effectLst>
              </a:rPr>
              <a:t>come from your mouth, for the </a:t>
            </a:r>
            <a:r>
              <a:rPr lang="en-US" sz="2100" i="1" dirty="0" smtClean="0">
                <a:ln w="11430">
                  <a:solidFill>
                    <a:schemeClr val="tx1"/>
                  </a:solidFill>
                </a:ln>
                <a:effectLst>
                  <a:outerShdw blurRad="50800" dist="39000" dir="5460000" algn="tl">
                    <a:srgbClr val="000000">
                      <a:alpha val="38000"/>
                    </a:srgbClr>
                  </a:outerShdw>
                </a:effectLst>
              </a:rPr>
              <a:t>Lord </a:t>
            </a:r>
            <a:r>
              <a:rPr lang="en-US" sz="2100" i="1" dirty="0" smtClean="0">
                <a:ln w="11430">
                  <a:solidFill>
                    <a:schemeClr val="tx1"/>
                  </a:solidFill>
                </a:ln>
                <a:effectLst>
                  <a:outerShdw blurRad="50800" dist="39000" dir="5460000" algn="tl">
                    <a:srgbClr val="000000">
                      <a:alpha val="38000"/>
                    </a:srgbClr>
                  </a:outerShdw>
                </a:effectLst>
              </a:rPr>
              <a:t>is the </a:t>
            </a:r>
            <a:r>
              <a:rPr lang="en-US" sz="2100" i="1" dirty="0" smtClean="0">
                <a:ln w="11430">
                  <a:solidFill>
                    <a:schemeClr val="tx1"/>
                  </a:solidFill>
                </a:ln>
                <a:effectLst>
                  <a:outerShdw blurRad="50800" dist="39000" dir="5460000" algn="tl">
                    <a:srgbClr val="000000">
                      <a:alpha val="38000"/>
                    </a:srgbClr>
                  </a:outerShdw>
                </a:effectLst>
              </a:rPr>
              <a:t>	God of knowledge; and by Him actions are weighed... </a:t>
            </a:r>
            <a:r>
              <a:rPr lang="en-US" sz="2100" i="1" baseline="30000" dirty="0" smtClean="0">
                <a:ln w="11430">
                  <a:solidFill>
                    <a:schemeClr val="tx1"/>
                  </a:solidFill>
                </a:ln>
                <a:effectLst>
                  <a:outerShdw blurRad="50800" dist="39000" dir="5460000" algn="tl">
                    <a:srgbClr val="000000">
                      <a:alpha val="38000"/>
                    </a:srgbClr>
                  </a:outerShdw>
                </a:effectLst>
              </a:rPr>
              <a:t>5</a:t>
            </a:r>
            <a:r>
              <a:rPr lang="en-US" sz="2100" i="1" dirty="0" smtClean="0">
                <a:ln w="11430">
                  <a:solidFill>
                    <a:schemeClr val="tx1"/>
                  </a:solidFill>
                </a:ln>
                <a:effectLst>
                  <a:outerShdw blurRad="50800" dist="39000" dir="5460000" algn="tl">
                    <a:srgbClr val="000000">
                      <a:alpha val="38000"/>
                    </a:srgbClr>
                  </a:outerShdw>
                </a:effectLst>
              </a:rPr>
              <a:t>Those who were 	full have </a:t>
            </a:r>
            <a:r>
              <a:rPr lang="en-US" sz="2100" i="1" dirty="0" smtClean="0">
                <a:ln w="11430">
                  <a:solidFill>
                    <a:schemeClr val="tx1"/>
                  </a:solidFill>
                </a:ln>
                <a:effectLst>
                  <a:outerShdw blurRad="50800" dist="39000" dir="5460000" algn="tl">
                    <a:srgbClr val="000000">
                      <a:alpha val="38000"/>
                    </a:srgbClr>
                  </a:outerShdw>
                </a:effectLst>
              </a:rPr>
              <a:t>hired themselves out for bread, and those who </a:t>
            </a:r>
            <a:r>
              <a:rPr lang="en-US" sz="2100" i="1" dirty="0" smtClean="0">
                <a:ln w="11430">
                  <a:solidFill>
                    <a:schemeClr val="tx1"/>
                  </a:solidFill>
                </a:ln>
                <a:effectLst>
                  <a:outerShdw blurRad="50800" dist="39000" dir="5460000" algn="tl">
                    <a:srgbClr val="000000">
                      <a:alpha val="38000"/>
                    </a:srgbClr>
                  </a:outerShdw>
                </a:effectLst>
              </a:rPr>
              <a:t>were hungry </a:t>
            </a:r>
            <a:r>
              <a:rPr lang="en-US" sz="2100" i="1" dirty="0" smtClean="0">
                <a:ln w="11430">
                  <a:solidFill>
                    <a:schemeClr val="tx1"/>
                  </a:solidFill>
                </a:ln>
                <a:effectLst>
                  <a:outerShdw blurRad="50800" dist="39000" dir="5460000" algn="tl">
                    <a:srgbClr val="000000">
                      <a:alpha val="38000"/>
                    </a:srgbClr>
                  </a:outerShdw>
                </a:effectLst>
              </a:rPr>
              <a:t>have </a:t>
            </a:r>
            <a:r>
              <a:rPr lang="en-US" sz="2100" i="1" dirty="0" smtClean="0">
                <a:ln w="11430">
                  <a:solidFill>
                    <a:schemeClr val="tx1"/>
                  </a:solidFill>
                </a:ln>
                <a:effectLst>
                  <a:outerShdw blurRad="50800" dist="39000" dir="5460000" algn="tl">
                    <a:srgbClr val="000000">
                      <a:alpha val="38000"/>
                    </a:srgbClr>
                  </a:outerShdw>
                </a:effectLst>
              </a:rPr>
              <a:t>	ceased </a:t>
            </a:r>
            <a:r>
              <a:rPr lang="en-US" sz="2100" i="1" dirty="0" smtClean="0">
                <a:ln w="11430">
                  <a:solidFill>
                    <a:schemeClr val="tx1"/>
                  </a:solidFill>
                </a:ln>
                <a:effectLst>
                  <a:outerShdw blurRad="50800" dist="39000" dir="5460000" algn="tl">
                    <a:srgbClr val="000000">
                      <a:alpha val="38000"/>
                    </a:srgbClr>
                  </a:outerShdw>
                </a:effectLst>
              </a:rPr>
              <a:t>to hunger” </a:t>
            </a:r>
            <a:r>
              <a:rPr lang="en-US" sz="2100" baseline="30000" dirty="0" smtClean="0">
                <a:ln w="11430">
                  <a:solidFill>
                    <a:schemeClr val="tx1"/>
                  </a:solidFill>
                </a:ln>
                <a:effectLst>
                  <a:outerShdw blurRad="50800" dist="39000" dir="5460000" algn="tl">
                    <a:srgbClr val="000000">
                      <a:alpha val="38000"/>
                    </a:srgbClr>
                  </a:outerShdw>
                </a:effectLst>
              </a:rPr>
              <a:t>[</a:t>
            </a:r>
            <a:r>
              <a:rPr lang="en-US" sz="2100" i="1" baseline="30000" dirty="0" smtClean="0">
                <a:ln w="11430">
                  <a:solidFill>
                    <a:schemeClr val="tx1"/>
                  </a:solidFill>
                </a:ln>
                <a:effectLst>
                  <a:outerShdw blurRad="50800" dist="39000" dir="5460000" algn="tl">
                    <a:srgbClr val="000000">
                      <a:alpha val="38000"/>
                    </a:srgbClr>
                  </a:outerShdw>
                </a:effectLst>
              </a:rPr>
              <a:t>1 Samuel 2:3,5</a:t>
            </a:r>
            <a:r>
              <a:rPr lang="en-US" sz="2100" baseline="30000" dirty="0" smtClean="0">
                <a:ln w="11430">
                  <a:solidFill>
                    <a:schemeClr val="tx1"/>
                  </a:solidFill>
                </a:ln>
                <a:effectLst>
                  <a:outerShdw blurRad="50800" dist="39000" dir="5460000" algn="tl">
                    <a:srgbClr val="000000">
                      <a:alpha val="38000"/>
                    </a:srgbClr>
                  </a:outerShdw>
                </a:effectLst>
              </a:rPr>
              <a:t>]</a:t>
            </a:r>
            <a:r>
              <a:rPr lang="en-US" sz="2100" dirty="0" smtClean="0">
                <a:ln w="11430">
                  <a:solidFill>
                    <a:schemeClr val="tx1"/>
                  </a:solidFill>
                </a:ln>
                <a:effectLst>
                  <a:outerShdw blurRad="50800" dist="39000" dir="5460000" algn="tl">
                    <a:srgbClr val="000000">
                      <a:alpha val="38000"/>
                    </a:srgbClr>
                  </a:outerShdw>
                </a:effectLst>
              </a:rPr>
              <a:t>.</a:t>
            </a:r>
          </a:p>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So Jesus, in the Sermon on the Mount, gives a true understanding of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Abraham, Moses,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the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OT; and,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doing so,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 continues to overthrow the devil’s kingdom which had been established in the teachings of the scribes and Pharisees.</a:t>
            </a:r>
            <a:endParaRPr lang="en-US" sz="24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5</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52400"/>
            <a:ext cx="8763000" cy="566308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This first sermon of Jesus recorded for us in Matthew sets the tone for the entire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Gospel;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verses 1-12 sets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tone for this sermon.  Jesus is teaching about His kingdom, the Gospel and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Good News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His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beatitudes are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promises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what happens in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His Kingdom</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for the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God turns everything on its head.  In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His Kingdom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mighty are put from their thrones and the humble are exalted </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0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Luke 1:52, the Magnificant</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In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His Kingdom,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first are last and the last are first.  In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His Kingdom,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to be glorified is to be lifted up in the shame of the cross.</a:t>
            </a:r>
          </a:p>
          <a:p>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very important for you to understand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beatitudes as promises of God’s grace and mercy</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Jesus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placed in the midst of each of the beatitudes; He is the hinge between our humility and Heaven’s glory.  It is not the poorness of spirit that earns the kingdom of heaven, but Jesus who gives to the poor that which they do not have.  So the beatitudes are not natural, their promises are not disconnected from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faith,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their rewards are not severed from the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Kingdom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Heaven</a:t>
            </a:r>
            <a:r>
              <a:rPr lang="en-US" sz="2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2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Rev. Dr. Martin H. Franzmann (-) - Concordia Theological Seminary's Media  Hub"/>
          <p:cNvPicPr>
            <a:picLocks noChangeAspect="1" noChangeArrowheads="1"/>
          </p:cNvPicPr>
          <p:nvPr/>
        </p:nvPicPr>
        <p:blipFill>
          <a:blip r:embed="rId2" cstate="print"/>
          <a:srcRect/>
          <a:stretch>
            <a:fillRect/>
          </a:stretch>
        </p:blipFill>
        <p:spPr bwMode="auto">
          <a:xfrm>
            <a:off x="152400" y="990600"/>
            <a:ext cx="1554480" cy="2144111"/>
          </a:xfrm>
          <a:prstGeom prst="rect">
            <a:avLst/>
          </a:prstGeom>
          <a:noFill/>
        </p:spPr>
      </p:pic>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52400"/>
            <a:ext cx="8915400" cy="578619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This time, let’s hear from Dr</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Martin </a:t>
            </a:r>
            <a:r>
              <a:rPr lang="en-US" sz="2400" b="1" dirty="0" err="1"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Franzmann</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spcAft>
                <a:spcPts val="2400"/>
              </a:spcAft>
            </a:pPr>
            <a:r>
              <a:rPr lang="en-US" sz="2400" dirty="0" smtClean="0">
                <a:ln w="11430">
                  <a:solidFill>
                    <a:schemeClr val="tx1"/>
                  </a:solidFill>
                </a:ln>
                <a:effectLst>
                  <a:outerShdw blurRad="50800" dist="39000" dir="5460000" algn="tl">
                    <a:srgbClr val="000000">
                      <a:alpha val="38000"/>
                    </a:srgbClr>
                  </a:outerShdw>
                </a:effectLst>
              </a:rPr>
              <a:t>		“[</a:t>
            </a:r>
            <a:r>
              <a:rPr lang="en-US" sz="2400" dirty="0" smtClean="0">
                <a:ln w="11430">
                  <a:solidFill>
                    <a:schemeClr val="tx1"/>
                  </a:solidFill>
                </a:ln>
                <a:effectLst>
                  <a:outerShdw blurRad="50800" dist="39000" dir="5460000" algn="tl">
                    <a:srgbClr val="000000">
                      <a:alpha val="38000"/>
                    </a:srgbClr>
                  </a:outerShdw>
                </a:effectLst>
              </a:rPr>
              <a:t>Jesus] stands before His disciples as the Giver. </a:t>
            </a:r>
            <a:r>
              <a:rPr lang="en-US" sz="2400" dirty="0" smtClean="0">
                <a:ln w="11430">
                  <a:solidFill>
                    <a:schemeClr val="tx1"/>
                  </a:solidFill>
                </a:ln>
                <a:effectLst>
                  <a:outerShdw blurRad="50800" dist="39000" dir="5460000" algn="tl">
                    <a:srgbClr val="000000">
                      <a:alpha val="38000"/>
                    </a:srgbClr>
                  </a:outerShdw>
                </a:effectLst>
              </a:rPr>
              <a:t> He </a:t>
            </a:r>
            <a:r>
              <a:rPr lang="en-US" sz="2400" dirty="0" smtClean="0">
                <a:ln w="11430">
                  <a:solidFill>
                    <a:schemeClr val="tx1"/>
                  </a:solidFill>
                </a:ln>
                <a:effectLst>
                  <a:outerShdw blurRad="50800" dist="39000" dir="5460000" algn="tl">
                    <a:srgbClr val="000000">
                      <a:alpha val="38000"/>
                    </a:srgbClr>
                  </a:outerShdw>
                </a:effectLst>
              </a:rPr>
              <a:t>is </a:t>
            </a:r>
            <a:r>
              <a:rPr lang="en-US" sz="2400" dirty="0" smtClean="0">
                <a:ln w="11430">
                  <a:solidFill>
                    <a:schemeClr val="tx1"/>
                  </a:solidFill>
                </a:ln>
                <a:effectLst>
                  <a:outerShdw blurRad="50800" dist="39000" dir="5460000" algn="tl">
                    <a:srgbClr val="000000">
                      <a:alpha val="38000"/>
                    </a:srgbClr>
                  </a:outerShdw>
                </a:effectLst>
              </a:rPr>
              <a:t>		the </a:t>
            </a:r>
            <a:r>
              <a:rPr lang="en-US" sz="2400" dirty="0" smtClean="0">
                <a:ln w="11430">
                  <a:solidFill>
                    <a:schemeClr val="tx1"/>
                  </a:solidFill>
                </a:ln>
                <a:effectLst>
                  <a:outerShdw blurRad="50800" dist="39000" dir="5460000" algn="tl">
                    <a:srgbClr val="000000">
                      <a:alpha val="38000"/>
                    </a:srgbClr>
                  </a:outerShdw>
                </a:effectLst>
              </a:rPr>
              <a:t>Messianic Giver. </a:t>
            </a:r>
            <a:r>
              <a:rPr lang="en-US" sz="2400" dirty="0" smtClean="0">
                <a:ln w="11430">
                  <a:solidFill>
                    <a:schemeClr val="tx1"/>
                  </a:solidFill>
                </a:ln>
                <a:effectLst>
                  <a:outerShdw blurRad="50800" dist="39000" dir="5460000" algn="tl">
                    <a:srgbClr val="000000">
                      <a:alpha val="38000"/>
                    </a:srgbClr>
                  </a:outerShdw>
                </a:effectLst>
              </a:rPr>
              <a:t> Nine </a:t>
            </a:r>
            <a:r>
              <a:rPr lang="en-US" sz="2400" dirty="0" smtClean="0">
                <a:ln w="11430">
                  <a:solidFill>
                    <a:schemeClr val="tx1"/>
                  </a:solidFill>
                </a:ln>
                <a:effectLst>
                  <a:outerShdw blurRad="50800" dist="39000" dir="5460000" algn="tl">
                    <a:srgbClr val="000000">
                      <a:alpha val="38000"/>
                    </a:srgbClr>
                  </a:outerShdw>
                </a:effectLst>
              </a:rPr>
              <a:t>times He calls His </a:t>
            </a:r>
            <a:r>
              <a:rPr lang="en-US" sz="2400" dirty="0" smtClean="0">
                <a:ln w="11430">
                  <a:solidFill>
                    <a:schemeClr val="tx1"/>
                  </a:solidFill>
                </a:ln>
                <a:effectLst>
                  <a:outerShdw blurRad="50800" dist="39000" dir="5460000" algn="tl">
                    <a:srgbClr val="000000">
                      <a:alpha val="38000"/>
                    </a:srgbClr>
                  </a:outerShdw>
                </a:effectLst>
              </a:rPr>
              <a:t>disciples			“</a:t>
            </a:r>
            <a:r>
              <a:rPr lang="en-US" sz="2400" dirty="0" smtClean="0">
                <a:ln w="11430">
                  <a:solidFill>
                    <a:schemeClr val="tx1"/>
                  </a:solidFill>
                </a:ln>
                <a:effectLst>
                  <a:outerShdw blurRad="50800" dist="39000" dir="5460000" algn="tl">
                    <a:srgbClr val="000000">
                      <a:alpha val="38000"/>
                    </a:srgbClr>
                  </a:outerShdw>
                </a:effectLst>
              </a:rPr>
              <a:t>blessed” (5:3-11); that word occurs four times in </a:t>
            </a:r>
            <a:r>
              <a:rPr lang="en-US" sz="2400" dirty="0" smtClean="0">
                <a:ln w="11430">
                  <a:solidFill>
                    <a:schemeClr val="tx1"/>
                  </a:solidFill>
                </a:ln>
                <a:effectLst>
                  <a:outerShdw blurRad="50800" dist="39000" dir="5460000" algn="tl">
                    <a:srgbClr val="000000">
                      <a:alpha val="38000"/>
                    </a:srgbClr>
                  </a:outerShdw>
                </a:effectLst>
              </a:rPr>
              <a:t>			Matthew </a:t>
            </a:r>
            <a:r>
              <a:rPr lang="en-US" sz="2400" dirty="0" smtClean="0">
                <a:ln w="11430">
                  <a:solidFill>
                    <a:schemeClr val="tx1"/>
                  </a:solidFill>
                </a:ln>
                <a:effectLst>
                  <a:outerShdw blurRad="50800" dist="39000" dir="5460000" algn="tl">
                    <a:srgbClr val="000000">
                      <a:alpha val="38000"/>
                    </a:srgbClr>
                  </a:outerShdw>
                </a:effectLst>
              </a:rPr>
              <a:t>outside </a:t>
            </a:r>
            <a:r>
              <a:rPr lang="en-US" sz="2400" dirty="0" smtClean="0">
                <a:ln w="11430">
                  <a:solidFill>
                    <a:schemeClr val="tx1"/>
                  </a:solidFill>
                </a:ln>
                <a:effectLst>
                  <a:outerShdw blurRad="50800" dist="39000" dir="5460000" algn="tl">
                    <a:srgbClr val="000000">
                      <a:alpha val="38000"/>
                    </a:srgbClr>
                  </a:outerShdw>
                </a:effectLst>
              </a:rPr>
              <a:t>the Beatitudes</a:t>
            </a:r>
            <a:r>
              <a:rPr lang="en-US" sz="2400" dirty="0" smtClean="0">
                <a:ln w="11430">
                  <a:solidFill>
                    <a:schemeClr val="tx1"/>
                  </a:solidFill>
                </a:ln>
                <a:effectLst>
                  <a:outerShdw blurRad="50800" dist="39000" dir="5460000" algn="tl">
                    <a:srgbClr val="000000">
                      <a:alpha val="38000"/>
                    </a:srgbClr>
                  </a:outerShdw>
                </a:effectLst>
              </a:rPr>
              <a:t>, and in all cases it </a:t>
            </a:r>
            <a:r>
              <a:rPr lang="en-US" sz="2400" dirty="0" smtClean="0">
                <a:ln w="11430">
                  <a:solidFill>
                    <a:schemeClr val="tx1"/>
                  </a:solidFill>
                </a:ln>
                <a:effectLst>
                  <a:outerShdw blurRad="50800" dist="39000" dir="5460000" algn="tl">
                    <a:srgbClr val="000000">
                      <a:alpha val="38000"/>
                    </a:srgbClr>
                  </a:outerShdw>
                </a:effectLst>
              </a:rPr>
              <a:t>			describes </a:t>
            </a:r>
            <a:r>
              <a:rPr lang="en-US" sz="2400" dirty="0" smtClean="0">
                <a:ln w="11430">
                  <a:solidFill>
                    <a:schemeClr val="tx1"/>
                  </a:solidFill>
                </a:ln>
                <a:effectLst>
                  <a:outerShdw blurRad="50800" dist="39000" dir="5460000" algn="tl">
                    <a:srgbClr val="000000">
                      <a:alpha val="38000"/>
                    </a:srgbClr>
                  </a:outerShdw>
                </a:effectLst>
              </a:rPr>
              <a:t>man in his relationship to the </a:t>
            </a:r>
            <a:r>
              <a:rPr lang="en-US" sz="2400" dirty="0" smtClean="0">
                <a:ln w="11430">
                  <a:solidFill>
                    <a:schemeClr val="tx1"/>
                  </a:solidFill>
                </a:ln>
                <a:effectLst>
                  <a:outerShdw blurRad="50800" dist="39000" dir="5460000" algn="tl">
                    <a:srgbClr val="000000">
                      <a:alpha val="38000"/>
                    </a:srgbClr>
                  </a:outerShdw>
                </a:effectLst>
              </a:rPr>
              <a:t>Messiah - </a:t>
            </a:r>
            <a:r>
              <a:rPr lang="en-US" sz="2400" dirty="0" smtClean="0">
                <a:ln w="11430">
                  <a:solidFill>
                    <a:schemeClr val="tx1"/>
                  </a:solidFill>
                </a:ln>
                <a:effectLst>
                  <a:outerShdw blurRad="50800" dist="39000" dir="5460000" algn="tl">
                    <a:srgbClr val="000000">
                      <a:alpha val="38000"/>
                    </a:srgbClr>
                  </a:outerShdw>
                </a:effectLst>
              </a:rPr>
              <a:t>blessed </a:t>
            </a:r>
            <a:r>
              <a:rPr lang="en-US" sz="2400" dirty="0" smtClean="0">
                <a:ln w="11430">
                  <a:solidFill>
                    <a:schemeClr val="tx1"/>
                  </a:solidFill>
                </a:ln>
                <a:effectLst>
                  <a:outerShdw blurRad="50800" dist="39000" dir="5460000" algn="tl">
                    <a:srgbClr val="000000">
                      <a:alpha val="38000"/>
                    </a:srgbClr>
                  </a:outerShdw>
                </a:effectLst>
              </a:rPr>
              <a:t>		is </a:t>
            </a:r>
            <a:r>
              <a:rPr lang="en-US" sz="2400" dirty="0" smtClean="0">
                <a:ln w="11430">
                  <a:solidFill>
                    <a:schemeClr val="tx1"/>
                  </a:solidFill>
                </a:ln>
                <a:effectLst>
                  <a:outerShdw blurRad="50800" dist="39000" dir="5460000" algn="tl">
                    <a:srgbClr val="000000">
                      <a:alpha val="38000"/>
                    </a:srgbClr>
                  </a:outerShdw>
                </a:effectLst>
              </a:rPr>
              <a:t>the man who is not offended at the lowliness of the ministering Messiah (11:6); blessed are the eyes which see in Jesus of Nazareth, in the </a:t>
            </a:r>
            <a:r>
              <a:rPr lang="en-US" sz="2400" dirty="0" err="1" smtClean="0">
                <a:ln w="11430">
                  <a:solidFill>
                    <a:schemeClr val="tx1"/>
                  </a:solidFill>
                </a:ln>
                <a:effectLst>
                  <a:outerShdw blurRad="50800" dist="39000" dir="5460000" algn="tl">
                    <a:srgbClr val="000000">
                      <a:alpha val="38000"/>
                    </a:srgbClr>
                  </a:outerShdw>
                </a:effectLst>
              </a:rPr>
              <a:t>Sower</a:t>
            </a:r>
            <a:r>
              <a:rPr lang="en-US" sz="2400" dirty="0" smtClean="0">
                <a:ln w="11430">
                  <a:solidFill>
                    <a:schemeClr val="tx1"/>
                  </a:solidFill>
                </a:ln>
                <a:effectLst>
                  <a:outerShdw blurRad="50800" dist="39000" dir="5460000" algn="tl">
                    <a:srgbClr val="000000">
                      <a:alpha val="38000"/>
                    </a:srgbClr>
                  </a:outerShdw>
                </a:effectLst>
              </a:rPr>
              <a:t> who goes out to sow, the coming of the reign of God (13:16,17); blessed </a:t>
            </a:r>
            <a:r>
              <a:rPr lang="en-US" sz="2400" dirty="0" smtClean="0">
                <a:ln w="11430">
                  <a:solidFill>
                    <a:schemeClr val="tx1"/>
                  </a:solidFill>
                </a:ln>
                <a:effectLst>
                  <a:outerShdw blurRad="50800" dist="39000" dir="5460000" algn="tl">
                    <a:srgbClr val="000000">
                      <a:alpha val="38000"/>
                    </a:srgbClr>
                  </a:outerShdw>
                </a:effectLst>
              </a:rPr>
              <a:t>is Simon [Peter] </a:t>
            </a:r>
            <a:r>
              <a:rPr lang="en-US" sz="2400" dirty="0" smtClean="0">
                <a:ln w="11430">
                  <a:solidFill>
                    <a:schemeClr val="tx1"/>
                  </a:solidFill>
                </a:ln>
                <a:effectLst>
                  <a:outerShdw blurRad="50800" dist="39000" dir="5460000" algn="tl">
                    <a:srgbClr val="000000">
                      <a:alpha val="38000"/>
                    </a:srgbClr>
                  </a:outerShdw>
                </a:effectLst>
              </a:rPr>
              <a:t>because the Father has revealed the Messiah to him (16:17); blessed is the servant whom the returning Messiah finds faithful at his post (24:46). </a:t>
            </a:r>
            <a:r>
              <a:rPr lang="en-US" sz="2400" dirty="0" smtClean="0">
                <a:ln w="11430">
                  <a:solidFill>
                    <a:schemeClr val="tx1"/>
                  </a:solidFill>
                </a:ln>
                <a:effectLst>
                  <a:outerShdw blurRad="50800" dist="39000" dir="5460000" algn="tl">
                    <a:srgbClr val="000000">
                      <a:alpha val="38000"/>
                    </a:srgbClr>
                  </a:outerShdw>
                </a:effectLst>
              </a:rPr>
              <a:t> As </a:t>
            </a:r>
            <a:r>
              <a:rPr lang="en-US" sz="2400" dirty="0" smtClean="0">
                <a:ln w="11430">
                  <a:solidFill>
                    <a:schemeClr val="tx1"/>
                  </a:solidFill>
                </a:ln>
                <a:effectLst>
                  <a:outerShdw blurRad="50800" dist="39000" dir="5460000" algn="tl">
                    <a:srgbClr val="000000">
                      <a:alpha val="38000"/>
                    </a:srgbClr>
                  </a:outerShdw>
                </a:effectLst>
              </a:rPr>
              <a:t>Messianic </a:t>
            </a:r>
            <a:r>
              <a:rPr lang="en-US" sz="2400" dirty="0" smtClean="0">
                <a:ln w="11430">
                  <a:solidFill>
                    <a:schemeClr val="tx1"/>
                  </a:solidFill>
                </a:ln>
                <a:effectLst>
                  <a:outerShdw blurRad="50800" dist="39000" dir="5460000" algn="tl">
                    <a:srgbClr val="000000">
                      <a:alpha val="38000"/>
                    </a:srgbClr>
                  </a:outerShdw>
                </a:effectLst>
              </a:rPr>
              <a:t>Giver, </a:t>
            </a:r>
            <a:r>
              <a:rPr lang="en-US" sz="2400" dirty="0" smtClean="0">
                <a:ln w="11430">
                  <a:solidFill>
                    <a:schemeClr val="tx1"/>
                  </a:solidFill>
                </a:ln>
                <a:effectLst>
                  <a:outerShdw blurRad="50800" dist="39000" dir="5460000" algn="tl">
                    <a:srgbClr val="000000">
                      <a:alpha val="38000"/>
                    </a:srgbClr>
                  </a:outerShdw>
                </a:effectLst>
              </a:rPr>
              <a:t>He gives absolutely, into </a:t>
            </a:r>
            <a:r>
              <a:rPr lang="en-US" sz="2400" dirty="0" smtClean="0">
                <a:ln w="11430">
                  <a:solidFill>
                    <a:schemeClr val="tx1"/>
                  </a:solidFill>
                </a:ln>
                <a:effectLst>
                  <a:outerShdw blurRad="50800" dist="39000" dir="5460000" algn="tl">
                    <a:srgbClr val="000000">
                      <a:alpha val="38000"/>
                    </a:srgbClr>
                  </a:outerShdw>
                </a:effectLst>
              </a:rPr>
              <a:t>emptiness.”</a:t>
            </a:r>
            <a:r>
              <a:rPr lang="en-US" sz="2400" baseline="30000" dirty="0" smtClean="0">
                <a:ln w="11430">
                  <a:solidFill>
                    <a:schemeClr val="tx1"/>
                  </a:solidFill>
                </a:ln>
                <a:effectLst>
                  <a:outerShdw blurRad="50800" dist="39000" dir="5460000" algn="tl">
                    <a:srgbClr val="000000">
                      <a:alpha val="38000"/>
                    </a:srgbClr>
                  </a:outerShdw>
                </a:effectLst>
              </a:rPr>
              <a:t>1</a:t>
            </a:r>
            <a:r>
              <a:rPr lang="en-US" sz="2400" dirty="0" smtClean="0">
                <a:ln w="11430">
                  <a:solidFill>
                    <a:schemeClr val="tx1"/>
                  </a:solidFill>
                </a:ln>
                <a:effectLst>
                  <a:outerShdw blurRad="50800" dist="39000" dir="5460000" algn="tl">
                    <a:srgbClr val="000000">
                      <a:alpha val="38000"/>
                    </a:srgbClr>
                  </a:outerShdw>
                </a:effectLst>
              </a:rPr>
              <a:t> </a:t>
            </a:r>
          </a:p>
          <a:p>
            <a:pPr algn="r"/>
            <a:r>
              <a:rPr lang="en-US" sz="1400" i="1" baseline="30000"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1</a:t>
            </a:r>
            <a:r>
              <a:rPr lang="en-US" sz="1400" i="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Follow </a:t>
            </a:r>
            <a:r>
              <a:rPr lang="en-US" sz="1400" i="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Me: Discipleship According to Saint Matthew, </a:t>
            </a:r>
            <a:r>
              <a:rPr lang="en-US" sz="1400"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36.</a:t>
            </a:r>
            <a:endParaRPr lang="en-US" sz="1400" dirty="0">
              <a:ln w="11430">
                <a:solidFill>
                  <a:schemeClr val="tx1"/>
                </a:solidFill>
              </a:ln>
              <a:effectLst>
                <a:outerShdw blurRad="50800" dist="39000" dir="5460000" algn="tl">
                  <a:srgbClr val="000000">
                    <a:alpha val="38000"/>
                  </a:srgbClr>
                </a:outerShdw>
              </a:effectLst>
              <a:latin typeface="Calibri" pitchFamily="34" charset="0"/>
              <a:cs typeface="Calibri" pitchFamily="34"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359688"/>
            <a:ext cx="8915400" cy="535531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beatitudes are fit for a lifetime of study and meditation.  Instead of discussing each in turn,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may we make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 few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observations.</a:t>
            </a:r>
          </a:p>
          <a:p>
            <a:pPr>
              <a:spcAft>
                <a:spcPts val="1200"/>
              </a:spcAft>
            </a:pP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First is the use of the word:  </a:t>
            </a:r>
            <a:r>
              <a:rPr lang="en-US" sz="23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Blessed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a:t>
            </a:r>
            <a:r>
              <a:rPr lang="en-US" sz="2300" b="1" dirty="0" err="1"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makavrioi</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a:t>
            </a:r>
            <a:r>
              <a:rPr lang="en-US" sz="23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This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a marvelous first word; in it we hear of Jesus’ purpose:  </a:t>
            </a:r>
            <a:r>
              <a:rPr lang="en-US" sz="23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“For God did not send His Son into the world to condemn the world, but that the world through Him might be </a:t>
            </a:r>
            <a:r>
              <a:rPr lang="en-US" sz="23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saved” </a:t>
            </a:r>
            <a:r>
              <a:rPr lang="en-US" sz="23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(St. John 3:17)</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“Blessed” is the first word spoken to Adam and Eve, </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“He blessed them and </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said…” </a:t>
            </a:r>
            <a:r>
              <a:rPr lang="en-US" sz="23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(Gen 1:28)</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is the last word spoken in our liturgy,  “The Lord bless you and keep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you….”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is a word that indicates that a gift is being given.</a:t>
            </a:r>
          </a:p>
          <a:p>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Blessed” is also the very first word in the Psalms, </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“Blessed is the man who walks not in the counsel of the ungodly, nor stands in the path of sinners, nor sits in the seat of the scornful; but his delight is in the law (Torah) of the </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a:t>
            </a:r>
            <a:r>
              <a:rPr lang="en-US" sz="2300" b="1" i="1" cap="small"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ord</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3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(Ps </a:t>
            </a:r>
            <a:r>
              <a:rPr lang="en-US" sz="23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1:1</a:t>
            </a:r>
            <a:r>
              <a:rPr lang="en-US" sz="23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2)</a:t>
            </a:r>
            <a:r>
              <a:rPr lang="en-US" sz="23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blessing of the Torah, the Law, Jesus is now giving Himself.</a:t>
            </a:r>
            <a:endParaRPr lang="en-US" sz="23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The Beatitudes</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534174"/>
            <a:ext cx="8915400" cy="464742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beatitudes are fit for a lifetime of study and meditation.  Instead of discussing each in turn,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may we make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 few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observations.</a:t>
            </a:r>
          </a:p>
          <a:p>
            <a:pPr>
              <a:spcAft>
                <a:spcPts val="12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First is the use of the word:  </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“Blessed” </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err="1"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makavrioi</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This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a marvelous first word; in it we hear of Jesus’ purpose:  </a:t>
            </a:r>
            <a:r>
              <a:rPr lang="en-US" sz="26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“For God did not send His Son into the world to condemn the world, but that the world through Him might be </a:t>
            </a:r>
            <a:r>
              <a:rPr lang="en-US" sz="2600" b="1" dirty="0" smtClean="0">
                <a:ln w="11430">
                  <a:solidFill>
                    <a:srgbClr val="FF0000"/>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saved” </a:t>
            </a:r>
            <a:r>
              <a:rPr lang="en-US" sz="26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(St. John 3:17)</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“Blessed”</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is the first word spoken to Adam and Eve, </a:t>
            </a:r>
            <a:r>
              <a:rPr lang="en-US" sz="26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“He blessed them and </a:t>
            </a:r>
            <a:r>
              <a:rPr lang="en-US" sz="26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said…”</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baseline="30000"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(Gen 1:28)</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is the last word spoken in our liturgy,  </a:t>
            </a:r>
            <a:r>
              <a:rPr lang="en-US" sz="26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Lord bless you and keep </a:t>
            </a:r>
            <a:r>
              <a:rPr lang="en-US" sz="26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you….”</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is a word that indicates that a gift is being given</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5:1-12</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4266</TotalTime>
  <Words>2395</Words>
  <Application>Microsoft Office PowerPoint</Application>
  <PresentationFormat>On-screen Show (4:3)</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dc:title>
  <dc:creator>Jeff</dc:creator>
  <cp:lastModifiedBy>Jeff</cp:lastModifiedBy>
  <cp:revision>405</cp:revision>
  <dcterms:created xsi:type="dcterms:W3CDTF">2006-08-16T00:00:00Z</dcterms:created>
  <dcterms:modified xsi:type="dcterms:W3CDTF">2025-02-05T19:18:03Z</dcterms:modified>
</cp:coreProperties>
</file>