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98" r:id="rId2"/>
    <p:sldId id="257" r:id="rId3"/>
    <p:sldId id="299" r:id="rId4"/>
    <p:sldId id="300" r:id="rId5"/>
    <p:sldId id="301" r:id="rId6"/>
    <p:sldId id="302" r:id="rId7"/>
    <p:sldId id="304" r:id="rId8"/>
    <p:sldId id="305" r:id="rId9"/>
    <p:sldId id="306" r:id="rId10"/>
    <p:sldId id="307" r:id="rId11"/>
    <p:sldId id="308" r:id="rId12"/>
    <p:sldId id="309" r:id="rId13"/>
    <p:sldId id="310" r:id="rId14"/>
    <p:sldId id="311" r:id="rId15"/>
    <p:sldId id="296" r:id="rId16"/>
    <p:sldId id="29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D6D6D"/>
    <a:srgbClr val="AEAEAE"/>
    <a:srgbClr val="737373"/>
    <a:srgbClr val="FF66FF"/>
    <a:srgbClr val="006600"/>
    <a:srgbClr val="66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07" autoAdjust="0"/>
  </p:normalViewPr>
  <p:slideViewPr>
    <p:cSldViewPr>
      <p:cViewPr>
        <p:scale>
          <a:sx n="100" d="100"/>
          <a:sy n="100" d="100"/>
        </p:scale>
        <p:origin x="-12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12FE6B-9310-4081-96C7-09E93D017787}" type="datetimeFigureOut">
              <a:rPr lang="en-US" smtClean="0"/>
              <a:pPr/>
              <a:t>02/01/25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FADCED-4CE7-4950-A8E7-E3EF43AB968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02/01/25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02/01/25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02/01/25</a:t>
            </a:fld>
            <a:endParaRPr lang="en-US" dirty="0"/>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02/01/25</a:t>
            </a:fld>
            <a:endParaRPr lang="en-US" dirty="0"/>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02/01/25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02/01/25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19800"/>
            <a:ext cx="6705600" cy="685800"/>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ts val="0"/>
              </a:spcBef>
            </a:pPr>
            <a:r>
              <a:rPr lang="en-US" sz="24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The Beginning of His</a:t>
            </a:r>
          </a:p>
          <a:p>
            <a:pPr algn="ctr">
              <a:spcBef>
                <a:spcPts val="0"/>
              </a:spcBef>
            </a:pPr>
            <a:r>
              <a:rPr lang="en-US" sz="2400"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Galilean Ministry</a:t>
            </a:r>
            <a:endParaRPr lang="en-US" sz="2400" b="1" dirty="0">
              <a:ln>
                <a:solidFill>
                  <a:srgbClr val="92D050"/>
                </a:solidFill>
              </a:ln>
              <a:solidFill>
                <a:srgbClr val="92D050"/>
              </a:solidFill>
              <a:effectLst>
                <a:outerShdw blurRad="50800" dist="39000" dir="5460000" algn="tl">
                  <a:srgbClr val="000000">
                    <a:alpha val="38000"/>
                  </a:srgbClr>
                </a:outerShdw>
              </a:effectLst>
            </a:endParaRPr>
          </a:p>
        </p:txBody>
      </p:sp>
      <p:sp>
        <p:nvSpPr>
          <p:cNvPr id="2051" name="Rectangle 3"/>
          <p:cNvSpPr>
            <a:spLocks noChangeArrowheads="1"/>
          </p:cNvSpPr>
          <p:nvPr/>
        </p:nvSpPr>
        <p:spPr bwMode="auto">
          <a:xfrm rot="10800000" flipH="1" flipV="1">
            <a:off x="152400" y="1042257"/>
            <a:ext cx="8839200" cy="4093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A.  Genealogy (1:1-17) (Jan 5)</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B.  Birth (1:18 – 2:12) (taught during Dec)</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C.  His Sojourn in Egypt (2:13-23) (taught during Dec)</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latin typeface="Verdana" pitchFamily="34" charset="0"/>
                <a:ea typeface="Verdana" pitchFamily="34" charset="0"/>
              </a:rPr>
              <a:t>A.  His Forerunner (3:1-12) (Jan 12)</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i="1"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B.  His Baptism (3:13-17) (Jan 19)</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C.  His Temptation (4:1-11) (Jan 26)</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0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A.  </a:t>
            </a:r>
            <a:r>
              <a:rPr lang="en-US" sz="2000" b="1" u="sng"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Beginning of His Galilean Ministry</a:t>
            </a:r>
            <a:r>
              <a:rPr lang="en-US" sz="20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(4:12-25) </a:t>
            </a: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(2/2)</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B.  First Discourse:  The Sermon on the Mount – Ch 5 (2/9)   </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C.  First Discourse:  The Sermon on the Mount – Ch 6 (2/16)</a:t>
            </a:r>
          </a:p>
          <a:p>
            <a:pPr>
              <a:spcAft>
                <a:spcPts val="1200"/>
              </a:spcAft>
            </a:pP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D.  First Discourse:  The Sermon on the Mount – Ch 7 (2/23)</a:t>
            </a:r>
          </a:p>
        </p:txBody>
      </p:sp>
      <p:pic>
        <p:nvPicPr>
          <p:cNvPr id="45058" name="Picture 2" descr="Ministry of Jesus - Wikipedia"/>
          <p:cNvPicPr>
            <a:picLocks noChangeAspect="1" noChangeArrowheads="1"/>
          </p:cNvPicPr>
          <p:nvPr/>
        </p:nvPicPr>
        <p:blipFill>
          <a:blip r:embed="rId2" cstate="print">
            <a:lum bright="3000" contrast="-18000"/>
          </a:blip>
          <a:srcRect/>
          <a:stretch>
            <a:fillRect/>
          </a:stretch>
        </p:blipFill>
        <p:spPr bwMode="auto">
          <a:xfrm>
            <a:off x="0" y="1"/>
            <a:ext cx="9144000" cy="5943600"/>
          </a:xfrm>
          <a:prstGeom prst="rect">
            <a:avLst/>
          </a:prstGeom>
          <a:noFill/>
        </p:spPr>
      </p:pic>
      <p:sp>
        <p:nvSpPr>
          <p:cNvPr id="7" name="Rectangle 6"/>
          <p:cNvSpPr/>
          <p:nvPr/>
        </p:nvSpPr>
        <p:spPr>
          <a:xfrm>
            <a:off x="0" y="6027003"/>
            <a:ext cx="2209800"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solidFill>
                    <a:srgbClr val="92D050"/>
                  </a:solidFill>
                </a:ln>
                <a:solidFill>
                  <a:srgbClr val="92D050"/>
                </a:solidFill>
                <a:effectLst>
                  <a:outerShdw blurRad="50800" dist="39000" dir="5460000" algn="tl">
                    <a:srgbClr val="000000">
                      <a:alpha val="38000"/>
                    </a:srgbClr>
                  </a:outerShdw>
                </a:effectLst>
                <a:latin typeface="Times New Roman" pitchFamily="18" charset="0"/>
                <a:ea typeface="Verdana" pitchFamily="34" charset="0"/>
                <a:cs typeface="Times New Roman" pitchFamily="18" charset="0"/>
              </a:rPr>
              <a:t>St. Matthew 4:12-25</a:t>
            </a:r>
            <a:endParaRPr lang="en-US" sz="1200" b="1" dirty="0">
              <a:ln w="11430">
                <a:solidFill>
                  <a:srgbClr val="92D050"/>
                </a:solidFill>
              </a:ln>
              <a:solidFill>
                <a:srgbClr val="92D05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5918537"/>
            <a:ext cx="67056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Jesus Calls Peter, Andrew,</a:t>
            </a:r>
          </a:p>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James and John</a:t>
            </a:r>
            <a:endParaRPr lang="en-US" sz="2800" b="1" dirty="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4:18-22</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23554" name="Picture 2" descr="Matthew 4:18-22 – Summer Setting"/>
          <p:cNvPicPr>
            <a:picLocks noChangeAspect="1" noChangeArrowheads="1"/>
          </p:cNvPicPr>
          <p:nvPr/>
        </p:nvPicPr>
        <p:blipFill>
          <a:blip r:embed="rId2" cstate="print"/>
          <a:srcRect/>
          <a:stretch>
            <a:fillRect/>
          </a:stretch>
        </p:blipFill>
        <p:spPr bwMode="auto">
          <a:xfrm>
            <a:off x="0" y="2940095"/>
            <a:ext cx="4572000" cy="3003505"/>
          </a:xfrm>
          <a:prstGeom prst="rect">
            <a:avLst/>
          </a:prstGeom>
          <a:noFill/>
        </p:spPr>
      </p:pic>
      <p:sp>
        <p:nvSpPr>
          <p:cNvPr id="3" name="TextBox 2"/>
          <p:cNvSpPr txBox="1"/>
          <p:nvPr/>
        </p:nvSpPr>
        <p:spPr>
          <a:xfrm>
            <a:off x="76200" y="191155"/>
            <a:ext cx="8839200" cy="544764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had already made the acquaintance of Peter, Andrew, James and John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1:35-51</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and traveled with them from Judea to Galilee and attended the marriage at Cana with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them.</a:t>
            </a:r>
          </a:p>
          <a:p>
            <a:pPr>
              <a:spcAft>
                <a:spcPts val="1200"/>
              </a:spcAft>
            </a:pP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is here, in Matthew 4, that these four men are called to break from their livelihood and follow Jesus as His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disciples</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“Follow Me,”</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says Jesus, and after this 					word there is no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going 						back</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“They immediately 					left their nets </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followed 					Him</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Mt 4:20</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26" presetClass="entr" presetSubtype="0" fill="hold" nodeType="withEffect">
                                  <p:stCondLst>
                                    <p:cond delay="0"/>
                                  </p:stCondLst>
                                  <p:childTnLst>
                                    <p:set>
                                      <p:cBhvr>
                                        <p:cTn id="9" dur="1" fill="hold">
                                          <p:stCondLst>
                                            <p:cond delay="0"/>
                                          </p:stCondLst>
                                        </p:cTn>
                                        <p:tgtEl>
                                          <p:spTgt spid="23554"/>
                                        </p:tgtEl>
                                        <p:attrNameLst>
                                          <p:attrName>style.visibility</p:attrName>
                                        </p:attrNameLst>
                                      </p:cBhvr>
                                      <p:to>
                                        <p:strVal val="visible"/>
                                      </p:to>
                                    </p:set>
                                    <p:animEffect transition="in" filter="wipe(down)">
                                      <p:cBhvr>
                                        <p:cTn id="10" dur="580">
                                          <p:stCondLst>
                                            <p:cond delay="0"/>
                                          </p:stCondLst>
                                        </p:cTn>
                                        <p:tgtEl>
                                          <p:spTgt spid="23554"/>
                                        </p:tgtEl>
                                      </p:cBhvr>
                                    </p:animEffect>
                                    <p:anim calcmode="lin" valueType="num">
                                      <p:cBhvr>
                                        <p:cTn id="11" dur="1822" tmFilter="0,0; 0.14,0.36; 0.43,0.73; 0.71,0.91; 1.0,1.0">
                                          <p:stCondLst>
                                            <p:cond delay="0"/>
                                          </p:stCondLst>
                                        </p:cTn>
                                        <p:tgtEl>
                                          <p:spTgt spid="23554"/>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3554"/>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3554"/>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3554"/>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3554"/>
                                        </p:tgtEl>
                                        <p:attrNameLst>
                                          <p:attrName>ppt_y</p:attrName>
                                        </p:attrNameLst>
                                      </p:cBhvr>
                                      <p:tavLst>
                                        <p:tav tm="0" fmla="#ppt_y-sin(pi*$)/81">
                                          <p:val>
                                            <p:fltVal val="0"/>
                                          </p:val>
                                        </p:tav>
                                        <p:tav tm="100000">
                                          <p:val>
                                            <p:fltVal val="1"/>
                                          </p:val>
                                        </p:tav>
                                      </p:tavLst>
                                    </p:anim>
                                    <p:animScale>
                                      <p:cBhvr>
                                        <p:cTn id="16" dur="26">
                                          <p:stCondLst>
                                            <p:cond delay="650"/>
                                          </p:stCondLst>
                                        </p:cTn>
                                        <p:tgtEl>
                                          <p:spTgt spid="23554"/>
                                        </p:tgtEl>
                                      </p:cBhvr>
                                      <p:to x="100000" y="60000"/>
                                    </p:animScale>
                                    <p:animScale>
                                      <p:cBhvr>
                                        <p:cTn id="17" dur="166" decel="50000">
                                          <p:stCondLst>
                                            <p:cond delay="676"/>
                                          </p:stCondLst>
                                        </p:cTn>
                                        <p:tgtEl>
                                          <p:spTgt spid="23554"/>
                                        </p:tgtEl>
                                      </p:cBhvr>
                                      <p:to x="100000" y="100000"/>
                                    </p:animScale>
                                    <p:animScale>
                                      <p:cBhvr>
                                        <p:cTn id="18" dur="26">
                                          <p:stCondLst>
                                            <p:cond delay="1312"/>
                                          </p:stCondLst>
                                        </p:cTn>
                                        <p:tgtEl>
                                          <p:spTgt spid="23554"/>
                                        </p:tgtEl>
                                      </p:cBhvr>
                                      <p:to x="100000" y="80000"/>
                                    </p:animScale>
                                    <p:animScale>
                                      <p:cBhvr>
                                        <p:cTn id="19" dur="166" decel="50000">
                                          <p:stCondLst>
                                            <p:cond delay="1338"/>
                                          </p:stCondLst>
                                        </p:cTn>
                                        <p:tgtEl>
                                          <p:spTgt spid="23554"/>
                                        </p:tgtEl>
                                      </p:cBhvr>
                                      <p:to x="100000" y="100000"/>
                                    </p:animScale>
                                    <p:animScale>
                                      <p:cBhvr>
                                        <p:cTn id="20" dur="26">
                                          <p:stCondLst>
                                            <p:cond delay="1642"/>
                                          </p:stCondLst>
                                        </p:cTn>
                                        <p:tgtEl>
                                          <p:spTgt spid="23554"/>
                                        </p:tgtEl>
                                      </p:cBhvr>
                                      <p:to x="100000" y="90000"/>
                                    </p:animScale>
                                    <p:animScale>
                                      <p:cBhvr>
                                        <p:cTn id="21" dur="166" decel="50000">
                                          <p:stCondLst>
                                            <p:cond delay="1668"/>
                                          </p:stCondLst>
                                        </p:cTn>
                                        <p:tgtEl>
                                          <p:spTgt spid="23554"/>
                                        </p:tgtEl>
                                      </p:cBhvr>
                                      <p:to x="100000" y="100000"/>
                                    </p:animScale>
                                    <p:animScale>
                                      <p:cBhvr>
                                        <p:cTn id="22" dur="26">
                                          <p:stCondLst>
                                            <p:cond delay="1808"/>
                                          </p:stCondLst>
                                        </p:cTn>
                                        <p:tgtEl>
                                          <p:spTgt spid="23554"/>
                                        </p:tgtEl>
                                      </p:cBhvr>
                                      <p:to x="100000" y="95000"/>
                                    </p:animScale>
                                    <p:animScale>
                                      <p:cBhvr>
                                        <p:cTn id="23" dur="166" decel="50000">
                                          <p:stCondLst>
                                            <p:cond delay="1834"/>
                                          </p:stCondLst>
                                        </p:cTn>
                                        <p:tgtEl>
                                          <p:spTgt spid="2355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5918537"/>
            <a:ext cx="67056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Jesus Calls Peter, Andrew,</a:t>
            </a:r>
          </a:p>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James and John</a:t>
            </a:r>
            <a:endParaRPr lang="en-US" sz="2800" b="1" dirty="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4:18-22</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76200"/>
            <a:ext cx="8839200" cy="637097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There is no questioning, hesitating, wondering, only following.  Dr. </a:t>
            </a:r>
            <a:r>
              <a:rPr lang="en-US" sz="2600" b="1" dirty="0" err="1"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Franzmann</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highlights the great importance of Jesus’ call of the disciples:</a:t>
            </a:r>
          </a:p>
          <a:p>
            <a:pPr>
              <a:spcAft>
                <a:spcPts val="1200"/>
              </a:spcAft>
            </a:pPr>
            <a:r>
              <a:rPr lang="en-US" sz="2400" b="1" dirty="0" smtClean="0">
                <a:ln w="11430">
                  <a:solidFill>
                    <a:schemeClr val="tx1"/>
                  </a:solidFill>
                </a:ln>
                <a:effectLst>
                  <a:outerShdw blurRad="50800" dist="39000" dir="5460000" algn="tl">
                    <a:srgbClr val="000000">
                      <a:alpha val="38000"/>
                    </a:srgbClr>
                  </a:outerShdw>
                </a:effectLst>
                <a:latin typeface="Arial Narrow" pitchFamily="34" charset="0"/>
              </a:rPr>
              <a:t>   </a:t>
            </a:r>
            <a:r>
              <a:rPr lang="en-US" sz="2000" i="1" dirty="0" smtClean="0">
                <a:ln w="11430">
                  <a:solidFill>
                    <a:schemeClr val="tx1"/>
                  </a:solidFill>
                </a:ln>
                <a:effectLst>
                  <a:outerShdw blurRad="50800" dist="39000" dir="5460000" algn="tl">
                    <a:srgbClr val="000000">
                      <a:alpha val="38000"/>
                    </a:srgbClr>
                  </a:outerShdw>
                </a:effectLst>
                <a:latin typeface="Arial Narrow" pitchFamily="34" charset="0"/>
              </a:rPr>
              <a:t>“We have no way of reconstructing with any precision what was in the mind of Matthew at his calling or in the minds of the four men of Galilee when they were called. But the record of Matthew makes one thing clear: when they heard the words “Follow Me,” they had no choice. Whatever degree of knowledge they had then attained; their wills were already claimed... The disciples knew, or surely sensed, that in Jesus' “Follow Me” the great light of God's new creation, the light which brought the life of God to men, was falling across their paths; and they knew too: “We must walk in this light or die.” ... When Jesus said, “Follow Me,” He was confiscating man for Himself. For that word applied to man with personal and inescapable urgency His call to repentance and His annunciation of the Kingdom come. It brought the gift and the claim of the Kingdom to bear on man. The whole Gospel of Matthew is simply the record of the process of progressive Messianic confiscation, the record of how Jesus shaped men in the mold of repentance, of how the Christ created men in His image, Christian men.”</a:t>
            </a:r>
            <a:r>
              <a:rPr lang="en-US" sz="2000" i="1" baseline="30000" dirty="0" smtClean="0">
                <a:ln w="11430">
                  <a:solidFill>
                    <a:schemeClr val="tx1"/>
                  </a:solidFill>
                </a:ln>
                <a:effectLst>
                  <a:outerShdw blurRad="50800" dist="39000" dir="5460000" algn="tl">
                    <a:srgbClr val="000000">
                      <a:alpha val="38000"/>
                    </a:srgbClr>
                  </a:outerShdw>
                </a:effectLst>
                <a:latin typeface="Arial Narrow" pitchFamily="34" charset="0"/>
              </a:rPr>
              <a:t>1</a:t>
            </a:r>
            <a:r>
              <a:rPr lang="en-US" sz="2000" b="1" dirty="0" smtClean="0">
                <a:ln w="11430">
                  <a:solidFill>
                    <a:schemeClr val="tx1"/>
                  </a:solidFill>
                </a:ln>
                <a:effectLst>
                  <a:outerShdw blurRad="50800" dist="39000" dir="5460000" algn="tl">
                    <a:srgbClr val="000000">
                      <a:alpha val="38000"/>
                    </a:srgbClr>
                  </a:outerShdw>
                </a:effectLst>
                <a:latin typeface="Arial Narrow" pitchFamily="34" charset="0"/>
              </a:rPr>
              <a:t> </a:t>
            </a:r>
          </a:p>
          <a:p>
            <a:pPr algn="r"/>
            <a:r>
              <a:rPr lang="en-US" baseline="30000" dirty="0" smtClean="0">
                <a:ln w="11430">
                  <a:solidFill>
                    <a:schemeClr val="tx1"/>
                  </a:solidFill>
                </a:ln>
                <a:effectLst>
                  <a:outerShdw blurRad="50800" dist="39000" dir="5460000" algn="tl">
                    <a:srgbClr val="000000">
                      <a:alpha val="38000"/>
                    </a:srgbClr>
                  </a:outerShdw>
                </a:effectLst>
                <a:latin typeface="Arial Narrow" pitchFamily="34" charset="0"/>
              </a:rPr>
              <a:t>       	1 </a:t>
            </a:r>
            <a:r>
              <a:rPr lang="en-US" b="1" dirty="0" err="1"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Franzmann</a:t>
            </a:r>
            <a:r>
              <a:rPr lang="en-US" b="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 Martin H. </a:t>
            </a:r>
            <a:r>
              <a:rPr lang="en-US" b="1" i="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“Follow Me: Discipleship According to St.</a:t>
            </a:r>
          </a:p>
          <a:p>
            <a:pPr algn="r"/>
            <a:r>
              <a:rPr lang="en-US" b="1" i="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Matthew” </a:t>
            </a:r>
            <a:r>
              <a:rPr lang="en-US" b="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St. Louis: Concordia. Publishing House, 1961.</a:t>
            </a:r>
            <a:r>
              <a:rPr lang="en-US" b="1" i="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 </a:t>
            </a:r>
            <a:r>
              <a:rPr lang="en-US" b="1" dirty="0" smtClean="0">
                <a:ln w="11430">
                  <a:solidFill>
                    <a:schemeClr val="tx1"/>
                  </a:solidFill>
                </a:ln>
                <a:effectLst>
                  <a:outerShdw blurRad="50800" dist="39000" dir="5460000" algn="tl">
                    <a:srgbClr val="000000">
                      <a:alpha val="38000"/>
                    </a:srgbClr>
                  </a:outerShdw>
                </a:effectLst>
                <a:latin typeface="Calibri" pitchFamily="34" charset="0"/>
                <a:cs typeface="Calibri" pitchFamily="34" charset="0"/>
              </a:rPr>
              <a:t>p 31-33. </a:t>
            </a:r>
          </a:p>
          <a:p>
            <a:pPr>
              <a:spcAft>
                <a:spcPts val="1200"/>
              </a:spcAft>
            </a:pPr>
            <a:endPar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5918537"/>
            <a:ext cx="67056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Jesus Calls Peter, Andrew,</a:t>
            </a:r>
          </a:p>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James and John</a:t>
            </a:r>
            <a:endParaRPr lang="en-US" sz="2800" b="1" dirty="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4:18-22</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76200"/>
            <a:ext cx="8839200" cy="570925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By His call, Jesus is pulling to Himself hearers who would later be preachers.  To these disciples Jesus would add eight more.  The list is in Matthew 10:1-5 and we will discuss more fully during our study of that chapter. </a:t>
            </a:r>
          </a:p>
          <a:p>
            <a:pPr>
              <a:spcAft>
                <a:spcPts val="12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Apostle </a:t>
            </a:r>
            <a:r>
              <a:rPr lang="en-US" sz="2300" b="1" dirty="0"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t>
            </a:r>
            <a:r>
              <a:rPr lang="en-US" sz="2300" b="1" dirty="0" err="1"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ajpovstoloV</a:t>
            </a:r>
            <a:r>
              <a:rPr lang="en-US" sz="2300" b="1" dirty="0"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is a word that is derived from the Greek verb </a:t>
            </a:r>
            <a:r>
              <a:rPr lang="en-US" sz="2300" b="1" dirty="0" err="1"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ajpostevllw</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300" b="1" i="1" dirty="0" err="1"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apostello</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which means to </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“send forth”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or</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“to dispatch.”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It is used in the NT to denote one who is sent on a specific mission or with a particular purpose.  However, these newly called apostles, as of yet, are not </a:t>
            </a:r>
            <a:r>
              <a:rPr lang="en-US" sz="23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“sent;”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rather, they are called and gathered by Jesus to hear and see His Messianic words and deeds...to “learn” from Him!</a:t>
            </a:r>
          </a:p>
          <a:p>
            <a:pPr>
              <a:spcAft>
                <a:spcPts val="12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is teaching them, since they “follow” </a:t>
            </a:r>
            <a:r>
              <a:rPr lang="en-US" sz="2300" b="1" dirty="0"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t>
            </a:r>
            <a:r>
              <a:rPr lang="en-US" sz="2300" b="1" dirty="0" err="1"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ajkolouqew</a:t>
            </a:r>
            <a:r>
              <a:rPr lang="en-US" sz="2300" b="1" dirty="0" smtClean="0">
                <a:ln w="11430">
                  <a:solidFill>
                    <a:schemeClr val="tx1"/>
                  </a:solidFill>
                </a:ln>
                <a:effectLst>
                  <a:outerShdw blurRad="50800" dist="39000" dir="5460000" algn="tl">
                    <a:srgbClr val="000000">
                      <a:alpha val="38000"/>
                    </a:srgbClr>
                  </a:outerShdw>
                </a:effectLst>
                <a:latin typeface="TekniaGreek" pitchFamily="2"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Him; thus this is the first great Seminary of the Church!  Just as they lay down their nets on the shores of Galilee, these “seminary students” will be called to lay down their lives for preaching the promise of the forgiveness of all sins.</a:t>
            </a:r>
            <a:endParaRPr lang="en-US" sz="23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70" decel="100000"/>
                                        <p:tgtEl>
                                          <p:spTgt spid="3">
                                            <p:txEl>
                                              <p:pRg st="1" end="1"/>
                                            </p:txEl>
                                          </p:spTgt>
                                        </p:tgtEl>
                                      </p:cBhvr>
                                    </p:animEffect>
                                    <p:animScale>
                                      <p:cBhvr>
                                        <p:cTn id="8" dur="770" decel="100000"/>
                                        <p:tgtEl>
                                          <p:spTgt spid="3">
                                            <p:txEl>
                                              <p:pRg st="1" end="1"/>
                                            </p:txEl>
                                          </p:spTgt>
                                        </p:tgtEl>
                                      </p:cBhvr>
                                      <p:from x="10000" y="10000"/>
                                      <p:to x="200000" y="450000"/>
                                    </p:animScale>
                                    <p:animScale>
                                      <p:cBhvr>
                                        <p:cTn id="9" dur="1230" accel="100000" fill="hold">
                                          <p:stCondLst>
                                            <p:cond delay="770"/>
                                          </p:stCondLst>
                                        </p:cTn>
                                        <p:tgtEl>
                                          <p:spTgt spid="3">
                                            <p:txEl>
                                              <p:pRg st="1" end="1"/>
                                            </p:txEl>
                                          </p:spTgt>
                                        </p:tgtEl>
                                      </p:cBhvr>
                                      <p:from x="200000" y="450000"/>
                                      <p:to x="100000" y="100000"/>
                                    </p:animScale>
                                    <p:set>
                                      <p:cBhvr>
                                        <p:cTn id="10" dur="770" fill="hold"/>
                                        <p:tgtEl>
                                          <p:spTgt spid="3">
                                            <p:txEl>
                                              <p:pRg st="1" end="1"/>
                                            </p:txEl>
                                          </p:spTgt>
                                        </p:tgtEl>
                                        <p:attrNameLst>
                                          <p:attrName>ppt_x</p:attrName>
                                        </p:attrNameLst>
                                      </p:cBhvr>
                                      <p:to>
                                        <p:strVal val="(0.5)"/>
                                      </p:to>
                                    </p:set>
                                    <p:anim from="(0.5)" to="(#ppt_x)" calcmode="lin" valueType="num">
                                      <p:cBhvr>
                                        <p:cTn id="11" dur="1230" accel="100000" fill="hold">
                                          <p:stCondLst>
                                            <p:cond delay="770"/>
                                          </p:stCondLst>
                                        </p:cTn>
                                        <p:tgtEl>
                                          <p:spTgt spid="3">
                                            <p:txEl>
                                              <p:pRg st="1" end="1"/>
                                            </p:txEl>
                                          </p:spTgt>
                                        </p:tgtEl>
                                        <p:attrNameLst>
                                          <p:attrName>ppt_x</p:attrName>
                                        </p:attrNameLst>
                                      </p:cBhvr>
                                    </p:anim>
                                    <p:set>
                                      <p:cBhvr>
                                        <p:cTn id="12" dur="770" fill="hold"/>
                                        <p:tgtEl>
                                          <p:spTgt spid="3">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1" end="1"/>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Matthew 4: 18-22 (2022) | CHRISTIAN ART | Gospel Reading &amp; Art Reflection"/>
          <p:cNvPicPr>
            <a:picLocks noChangeAspect="1" noChangeArrowheads="1"/>
          </p:cNvPicPr>
          <p:nvPr/>
        </p:nvPicPr>
        <p:blipFill>
          <a:blip r:embed="rId2" cstate="print"/>
          <a:srcRect/>
          <a:stretch>
            <a:fillRect/>
          </a:stretch>
        </p:blipFill>
        <p:spPr bwMode="auto">
          <a:xfrm>
            <a:off x="4800600" y="1905000"/>
            <a:ext cx="4343400" cy="4038600"/>
          </a:xfrm>
          <a:prstGeom prst="rect">
            <a:avLst/>
          </a:prstGeom>
          <a:noFill/>
        </p:spPr>
      </p:pic>
      <p:sp>
        <p:nvSpPr>
          <p:cNvPr id="4" name="TextBox 3"/>
          <p:cNvSpPr txBox="1"/>
          <p:nvPr/>
        </p:nvSpPr>
        <p:spPr>
          <a:xfrm>
            <a:off x="2438400" y="5918537"/>
            <a:ext cx="6705600" cy="95410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Jesus Calls Peter, Andrew,</a:t>
            </a:r>
          </a:p>
          <a:p>
            <a:pPr algn="ctr"/>
            <a:r>
              <a:rPr lang="en-US" sz="28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James and John</a:t>
            </a:r>
            <a:endParaRPr lang="en-US" sz="2800" b="1" dirty="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4:18-22</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76200"/>
            <a:ext cx="8839200" cy="56938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the first-century Jewish context, following a rabbi or teacher was a common practice. Disciples would leave their homes and occupations to learn from and emulate their teacher. This cultural backdrop highlights the radical nature of our Lord’s</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call to follow Him, as it</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demanded total allegiance</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often counter-cultural</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decisions. The term also</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carried connotations of loyalty</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dedication, reflecting the</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relationship between a master</a:t>
            </a:r>
          </a:p>
          <a:p>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His </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disciples.</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Ministry of Jesus - Wikipedia"/>
          <p:cNvPicPr>
            <a:picLocks noChangeAspect="1" noChangeArrowheads="1"/>
          </p:cNvPicPr>
          <p:nvPr/>
        </p:nvPicPr>
        <p:blipFill>
          <a:blip r:embed="rId2" cstate="print">
            <a:lum bright="3000" contrast="-18000"/>
          </a:blip>
          <a:srcRect/>
          <a:stretch>
            <a:fillRect/>
          </a:stretch>
        </p:blipFill>
        <p:spPr bwMode="auto">
          <a:xfrm>
            <a:off x="0" y="1"/>
            <a:ext cx="9144000" cy="5943600"/>
          </a:xfrm>
          <a:prstGeom prst="rect">
            <a:avLst/>
          </a:prstGeom>
          <a:noFill/>
        </p:spPr>
      </p:pic>
      <p:sp>
        <p:nvSpPr>
          <p:cNvPr id="4" name="TextBox 3"/>
          <p:cNvSpPr txBox="1"/>
          <p:nvPr/>
        </p:nvSpPr>
        <p:spPr>
          <a:xfrm>
            <a:off x="2438400" y="6120825"/>
            <a:ext cx="6705600" cy="58477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Our Lord’s Ministry in Summary</a:t>
            </a:r>
            <a:endParaRPr lang="en-US" sz="3200" b="1" dirty="0">
              <a:ln w="11430">
                <a:solidFill>
                  <a:srgbClr val="FFC000"/>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4:23-25</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251222"/>
            <a:ext cx="9067800"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Matthew concludes this section with a summary of our Lord’s Galilean ministry.  Jesus is teaching, preaching the Gospel, healing the sick and casting out demons.  An example of His preaching is Luke 4:18-21.  His preaching is about Himself, the Kingdom that is present </a:t>
            </a:r>
            <a:r>
              <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in Himself.  </a:t>
            </a:r>
            <a:r>
              <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He is preaching the Gospel, so He preaches of Himself!</a:t>
            </a:r>
          </a:p>
          <a:p>
            <a:endParaRPr lang="en-US"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a:p>
            <a:r>
              <a:rPr lang="en-US" sz="28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All of our Lord’s healing and casting out demons are always in service of the Word preached, for it is through His Word of Promise that the kingdom comes and faith is given.  In these healings, Jesus is delivering the treasure which He won in the wilderness where He overcame the devil and began the toppling of his kingdom.</a:t>
            </a:r>
            <a:endParaRPr lang="en-US" sz="2800" b="1" dirty="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amond(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bg1"/>
                  </a:solidFill>
                </a:ln>
                <a:solidFill>
                  <a:schemeClr val="bg1"/>
                </a:solidFill>
                <a:effectLst>
                  <a:outerShdw blurRad="50800" dist="39000" dir="5460000" algn="tl">
                    <a:srgbClr val="000000">
                      <a:alpha val="38000"/>
                    </a:srgbClr>
                  </a:outerShdw>
                </a:effectLst>
              </a:rPr>
              <a:t>Our Outline of St. Matthew</a:t>
            </a:r>
            <a:endParaRPr lang="en-US" sz="3600" b="1" dirty="0">
              <a:ln w="11430">
                <a:solidFill>
                  <a:schemeClr val="bg1"/>
                </a:solidFill>
              </a:ln>
              <a:solidFill>
                <a:schemeClr val="bg1"/>
              </a:solidFill>
              <a:effectLst>
                <a:outerShdw blurRad="50800" dist="39000" dir="5460000" algn="tl">
                  <a:srgbClr val="000000">
                    <a:alpha val="38000"/>
                  </a:srgbClr>
                </a:outerShdw>
              </a:effectLst>
            </a:endParaRPr>
          </a:p>
        </p:txBody>
      </p:sp>
      <p:sp>
        <p:nvSpPr>
          <p:cNvPr id="2051" name="Rectangle 3"/>
          <p:cNvSpPr>
            <a:spLocks noChangeArrowheads="1"/>
          </p:cNvSpPr>
          <p:nvPr/>
        </p:nvSpPr>
        <p:spPr bwMode="auto">
          <a:xfrm rot="10800000" flipH="1" flipV="1">
            <a:off x="152400" y="1042257"/>
            <a:ext cx="8839200" cy="40934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000" b="1" dirty="0" smtClean="0">
                <a:effectLst>
                  <a:outerShdw blurRad="38100" dist="38100" dir="2700000" algn="tl">
                    <a:srgbClr val="000000">
                      <a:alpha val="43137"/>
                    </a:srgbClr>
                  </a:outerShdw>
                </a:effectLst>
                <a:latin typeface="Verdana" pitchFamily="34" charset="0"/>
                <a:ea typeface="Verdana" pitchFamily="34" charset="0"/>
              </a:rPr>
              <a:t>I.  The Birth and Early Years of our Lord (Ch. 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A.  Genealogy (1:1-17) (Jan 5)</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B.  Birth (1:18 – 2:12) (taught during Dec)</a:t>
            </a:r>
          </a:p>
          <a:p>
            <a:r>
              <a:rPr lang="en-US" sz="2000"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00B0F0"/>
                  </a:solidFill>
                </a:ln>
                <a:solidFill>
                  <a:srgbClr val="00B0F0"/>
                </a:solidFill>
                <a:effectLst>
                  <a:outerShdw blurRad="38100" dist="38100" dir="2700000" algn="tl">
                    <a:srgbClr val="000000">
                      <a:alpha val="43137"/>
                    </a:srgbClr>
                  </a:outerShdw>
                </a:effectLst>
                <a:latin typeface="Verdana" pitchFamily="34" charset="0"/>
                <a:ea typeface="Verdana" pitchFamily="34" charset="0"/>
              </a:rPr>
              <a:t>C.  His Sojourn in Egypt (2:13-23) (taught during Dec)</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 The Lord’s Ministry Begins (3:1 – 4:11)</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latin typeface="Verdana" pitchFamily="34" charset="0"/>
                <a:ea typeface="Verdana" pitchFamily="34" charset="0"/>
              </a:rPr>
              <a:t>A.  His Forerunner (3:1-12) (Jan 12)</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i="1"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B.  His Baptism (3:13-17) (Jan 19)</a:t>
            </a:r>
          </a:p>
          <a:p>
            <a:r>
              <a:rPr lang="en-US" sz="20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solidFill>
                  <a:srgbClr val="FFFF00"/>
                </a:solidFill>
                <a:effectLst>
                  <a:outerShdw blurRad="38100" dist="38100" dir="2700000" algn="tl">
                    <a:srgbClr val="000000">
                      <a:alpha val="43137"/>
                    </a:srgbClr>
                  </a:outerShdw>
                </a:effectLst>
                <a:latin typeface="Verdana" pitchFamily="34" charset="0"/>
                <a:ea typeface="Verdana" pitchFamily="34" charset="0"/>
              </a:rPr>
              <a:t>C.  His Temptation (4:1-11) (Jan 26)</a:t>
            </a:r>
          </a:p>
          <a:p>
            <a:r>
              <a:rPr lang="en-US" sz="2000" b="1" dirty="0" smtClean="0">
                <a:effectLst>
                  <a:outerShdw blurRad="38100" dist="38100" dir="2700000" algn="tl">
                    <a:srgbClr val="000000">
                      <a:alpha val="43137"/>
                    </a:srgbClr>
                  </a:outerShdw>
                </a:effectLst>
                <a:latin typeface="Verdana" pitchFamily="34" charset="0"/>
                <a:ea typeface="Verdana" pitchFamily="34" charset="0"/>
              </a:rPr>
              <a:t>III. The Lord’s Ministry in Galilee (4:12 – 14:12)</a:t>
            </a:r>
            <a:endParaRPr lang="en-US" sz="2000" dirty="0" smtClean="0">
              <a:effectLst>
                <a:outerShdw blurRad="38100" dist="38100" dir="2700000" algn="tl">
                  <a:srgbClr val="000000">
                    <a:alpha val="43137"/>
                  </a:srgbClr>
                </a:outerShdw>
              </a:effectLst>
              <a:latin typeface="Verdana" pitchFamily="34" charset="0"/>
              <a:ea typeface="Verdana" pitchFamily="34" charset="0"/>
            </a:endParaRP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sz="2000" strike="sngStrike" dirty="0" smtClean="0">
                <a:ln>
                  <a:solidFill>
                    <a:srgbClr val="FFC000"/>
                  </a:solidFill>
                </a:ln>
                <a:solidFill>
                  <a:srgbClr val="FFC000"/>
                </a:solidFill>
                <a:latin typeface="Verdana" pitchFamily="34" charset="0"/>
                <a:ea typeface="Verdana" pitchFamily="34" charset="0"/>
              </a:rPr>
              <a:t>A.  The Beginning of His Galilean Ministry (4:12-25) (2/2)</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r>
              <a:rPr lang="en-US"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B.  </a:t>
            </a:r>
            <a:r>
              <a:rPr lang="en-US" b="1" u="sng"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First Discourse:  The Sermon on the Mount – Ch 5 (2/9)</a:t>
            </a: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a:t>
            </a:r>
          </a:p>
          <a:p>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C.  First Discourse:  The Sermon on the Mount – Ch 6 (2/16)</a:t>
            </a:r>
          </a:p>
          <a:p>
            <a:pPr>
              <a:spcAft>
                <a:spcPts val="1200"/>
              </a:spcAft>
            </a:pPr>
            <a:r>
              <a:rPr lang="en-US" sz="2000"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     D.  First Discourse:  The Sermon on the Mount – Ch 7 (2/23)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96000"/>
            <a:ext cx="6705600" cy="685800"/>
          </a:xfrm>
        </p:spPr>
        <p:txBody>
          <a:bodyPr>
            <a:normAutofit fontScale="55000" lnSpcReduction="2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The Sermon on the Mount</a:t>
            </a:r>
          </a:p>
          <a:p>
            <a:pPr algn="ctr"/>
            <a:r>
              <a:rPr lang="en-US" sz="3600" b="1" dirty="0" smtClean="0">
                <a:ln>
                  <a:solidFill>
                    <a:srgbClr val="FFC000"/>
                  </a:solidFill>
                </a:ln>
                <a:solidFill>
                  <a:srgbClr val="FFC000"/>
                </a:solidFill>
                <a:effectLst>
                  <a:outerShdw blurRad="38100" dist="38100" dir="2700000" algn="tl">
                    <a:srgbClr val="000000">
                      <a:alpha val="43137"/>
                    </a:srgbClr>
                  </a:outerShdw>
                </a:effectLst>
                <a:latin typeface="Verdana" pitchFamily="34" charset="0"/>
                <a:ea typeface="Verdana" pitchFamily="34" charset="0"/>
              </a:rPr>
              <a:t>St. Matthew 5</a:t>
            </a:r>
            <a:endParaRPr lang="en-US" sz="3600" b="1" dirty="0">
              <a:ln>
                <a:solidFill>
                  <a:srgbClr val="FFC000"/>
                </a:solidFill>
              </a:ln>
              <a:solidFill>
                <a:srgbClr val="FFC000"/>
              </a:solidFill>
              <a:effectLst>
                <a:outerShdw blurRad="50800" dist="39000" dir="5460000" algn="tl">
                  <a:srgbClr val="000000">
                    <a:alpha val="38000"/>
                  </a:srgbClr>
                </a:outerShdw>
              </a:effectLst>
            </a:endParaRPr>
          </a:p>
        </p:txBody>
      </p:sp>
      <p:sp>
        <p:nvSpPr>
          <p:cNvPr id="6" name="Rectangle 5"/>
          <p:cNvSpPr/>
          <p:nvPr/>
        </p:nvSpPr>
        <p:spPr>
          <a:xfrm>
            <a:off x="0" y="6096000"/>
            <a:ext cx="2209800" cy="646331"/>
          </a:xfrm>
          <a:prstGeom prst="rect">
            <a:avLst/>
          </a:prstGeom>
        </p:spPr>
        <p:txBody>
          <a:bodyPr wrap="square">
            <a:spAutoFit/>
          </a:bodyPr>
          <a:lstStyle/>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Next</a:t>
            </a:r>
          </a:p>
          <a:p>
            <a:pPr algn="ctr"/>
            <a:r>
              <a:rPr lang="en-US" b="1" dirty="0" smtClean="0">
                <a:ln>
                  <a:solidFill>
                    <a:srgbClr val="92D050"/>
                  </a:solidFill>
                </a:ln>
                <a:solidFill>
                  <a:srgbClr val="92D050"/>
                </a:solidFill>
                <a:effectLst>
                  <a:outerShdw blurRad="38100" dist="38100" dir="2700000" algn="tl">
                    <a:srgbClr val="000000">
                      <a:alpha val="43137"/>
                    </a:srgbClr>
                  </a:outerShdw>
                </a:effectLst>
                <a:latin typeface="Verdana" pitchFamily="34" charset="0"/>
                <a:ea typeface="Verdana" pitchFamily="34" charset="0"/>
              </a:rPr>
              <a:t>Week</a:t>
            </a:r>
            <a:endParaRPr lang="en-US" dirty="0">
              <a:ln>
                <a:solidFill>
                  <a:srgbClr val="92D050"/>
                </a:solidFill>
              </a:ln>
              <a:solidFill>
                <a:srgbClr val="92D050"/>
              </a:solidFill>
            </a:endParaRPr>
          </a:p>
        </p:txBody>
      </p:sp>
      <p:pic>
        <p:nvPicPr>
          <p:cNvPr id="2050" name="Picture 2" descr="The Teachings of Jesus Christ | Come unto Christ"/>
          <p:cNvPicPr>
            <a:picLocks noChangeAspect="1" noChangeArrowheads="1"/>
          </p:cNvPicPr>
          <p:nvPr/>
        </p:nvPicPr>
        <p:blipFill>
          <a:blip r:embed="rId2" cstate="print"/>
          <a:srcRect/>
          <a:stretch>
            <a:fillRect/>
          </a:stretch>
        </p:blipFill>
        <p:spPr bwMode="auto">
          <a:xfrm>
            <a:off x="0" y="0"/>
            <a:ext cx="9144000" cy="59436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rPr>
              <a:t>Introduction</a:t>
            </a:r>
            <a:endParaRPr lang="en-US" sz="3600" b="1" dirty="0">
              <a:ln w="11430">
                <a:solidFill>
                  <a:sysClr val="windowText" lastClr="000000"/>
                </a:solidFill>
              </a:ln>
              <a:solidFill>
                <a:sysClr val="windowText" lastClr="000000"/>
              </a:solidFill>
              <a:effectLst>
                <a:outerShdw blurRad="50800" dist="39000" dir="5460000" algn="tl">
                  <a:srgbClr val="000000">
                    <a:alpha val="38000"/>
                  </a:srgbClr>
                </a:outerShdw>
              </a:effectLst>
              <a:latin typeface="Arial Rounded MT Bold" pitchFamily="34"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4:12-25</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32772" name="Picture 4" descr="New Testament Chapter 2 Map of Palestine in Jesus' time Diagram | Quizlet"/>
          <p:cNvPicPr>
            <a:picLocks noChangeAspect="1" noChangeArrowheads="1"/>
          </p:cNvPicPr>
          <p:nvPr/>
        </p:nvPicPr>
        <p:blipFill>
          <a:blip r:embed="rId2" cstate="print"/>
          <a:srcRect r="8333" b="6437"/>
          <a:stretch>
            <a:fillRect/>
          </a:stretch>
        </p:blipFill>
        <p:spPr bwMode="auto">
          <a:xfrm>
            <a:off x="4953000" y="0"/>
            <a:ext cx="4191000" cy="5920353"/>
          </a:xfrm>
          <a:prstGeom prst="rect">
            <a:avLst/>
          </a:prstGeom>
          <a:noFill/>
        </p:spPr>
      </p:pic>
      <p:sp>
        <p:nvSpPr>
          <p:cNvPr id="3" name="TextBox 2"/>
          <p:cNvSpPr txBox="1"/>
          <p:nvPr/>
        </p:nvSpPr>
        <p:spPr>
          <a:xfrm>
            <a:off x="76200" y="655052"/>
            <a:ext cx="8763000" cy="475514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Matthew presents our</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Lord’s birth, childhood</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early ministry as the</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fulfillment of seven</a:t>
            </a:r>
          </a:p>
          <a:p>
            <a:pPr>
              <a:spcAft>
                <a:spcPts val="1800"/>
              </a:spcAft>
            </a:pP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prophetic promises.</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Our Lord’s move to Galilee</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His preaching there is</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seventh promise</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fulfilled!</a:t>
            </a:r>
            <a:endParaRPr lang="en-US" sz="28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John the Baptist in Prison</a:t>
            </a:r>
            <a:endParaRPr lang="en-US" sz="3600" b="1" dirty="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32772" name="Picture 4" descr="New Testament Chapter 2 Map of Palestine in Jesus' time Diagram | Quizlet"/>
          <p:cNvPicPr>
            <a:picLocks noChangeAspect="1" noChangeArrowheads="1"/>
          </p:cNvPicPr>
          <p:nvPr/>
        </p:nvPicPr>
        <p:blipFill>
          <a:blip r:embed="rId2" cstate="print"/>
          <a:srcRect r="8333" b="6437"/>
          <a:stretch>
            <a:fillRect/>
          </a:stretch>
        </p:blipFill>
        <p:spPr bwMode="auto">
          <a:xfrm>
            <a:off x="4953000" y="0"/>
            <a:ext cx="4191000" cy="5920353"/>
          </a:xfrm>
          <a:prstGeom prst="rect">
            <a:avLst/>
          </a:prstGeom>
          <a:noFill/>
        </p:spPr>
      </p:pic>
      <p:sp>
        <p:nvSpPr>
          <p:cNvPr id="3" name="TextBox 2"/>
          <p:cNvSpPr txBox="1"/>
          <p:nvPr/>
        </p:nvSpPr>
        <p:spPr>
          <a:xfrm>
            <a:off x="76200" y="0"/>
            <a:ext cx="4953000" cy="600164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Matthew reports that our Lord’s move to Galilee, and eventually establishment of His ministerial base in Capernaum occurred after the jailing of John the Baptist.  Matthew will later recount the history of John’s arrest and martyrdom in 14:1-12.  There is a gap in the history here; about a year passes between the Temptation of our Lord and John’s imprisonment.  It important to remember that Matthew doesn’t follow a strict chronological order, but rather, his focus is to present to his Jewish readers that Jesus is their Messiah.</a:t>
            </a:r>
            <a:endParaRPr lang="en-US" sz="24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John the Baptist in Prison</a:t>
            </a:r>
            <a:endParaRPr lang="en-US" sz="3600" b="1" dirty="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32772" name="Picture 4" descr="New Testament Chapter 2 Map of Palestine in Jesus' time Diagram | Quizlet"/>
          <p:cNvPicPr>
            <a:picLocks noChangeAspect="1" noChangeArrowheads="1"/>
          </p:cNvPicPr>
          <p:nvPr/>
        </p:nvPicPr>
        <p:blipFill>
          <a:blip r:embed="rId2" cstate="print"/>
          <a:srcRect r="8333" b="6437"/>
          <a:stretch>
            <a:fillRect/>
          </a:stretch>
        </p:blipFill>
        <p:spPr bwMode="auto">
          <a:xfrm>
            <a:off x="4953000" y="0"/>
            <a:ext cx="4191000" cy="5920353"/>
          </a:xfrm>
          <a:prstGeom prst="rect">
            <a:avLst/>
          </a:prstGeom>
          <a:noFill/>
        </p:spPr>
      </p:pic>
      <p:sp>
        <p:nvSpPr>
          <p:cNvPr id="3" name="TextBox 2"/>
          <p:cNvSpPr txBox="1"/>
          <p:nvPr/>
        </p:nvSpPr>
        <p:spPr>
          <a:xfrm>
            <a:off x="76200" y="228600"/>
            <a:ext cx="4953000" cy="552458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8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All of the synoptic Gospels (Matthew, Mark and Luke) begin with Jesus’ Galilean ministry.  We would know nothing of this year except for John 1:35-4:43.</a:t>
            </a:r>
          </a:p>
          <a:p>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St. John tells us that our Lord’s first year is in Judea and Jerusalem, that after His temptation Jesus returned to John the Baptist and called His first disciples,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Andrew, a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disciple of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John;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and then Peter, Philip and </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Nathanael (Bartholomew).</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John the Baptist in Prison</a:t>
            </a:r>
            <a:endParaRPr lang="en-US" sz="3600" b="1" dirty="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32772" name="Picture 4" descr="New Testament Chapter 2 Map of Palestine in Jesus' time Diagram | Quizlet"/>
          <p:cNvPicPr>
            <a:picLocks noChangeAspect="1" noChangeArrowheads="1"/>
          </p:cNvPicPr>
          <p:nvPr/>
        </p:nvPicPr>
        <p:blipFill>
          <a:blip r:embed="rId2" cstate="print"/>
          <a:srcRect r="8333" b="6437"/>
          <a:stretch>
            <a:fillRect/>
          </a:stretch>
        </p:blipFill>
        <p:spPr bwMode="auto">
          <a:xfrm>
            <a:off x="4953000" y="0"/>
            <a:ext cx="4191000" cy="5920353"/>
          </a:xfrm>
          <a:prstGeom prst="rect">
            <a:avLst/>
          </a:prstGeom>
          <a:noFill/>
        </p:spPr>
      </p:pic>
      <p:sp>
        <p:nvSpPr>
          <p:cNvPr id="3" name="TextBox 2"/>
          <p:cNvSpPr txBox="1"/>
          <p:nvPr/>
        </p:nvSpPr>
        <p:spPr>
          <a:xfrm>
            <a:off x="76200" y="0"/>
            <a:ext cx="4953000" cy="609397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800"/>
              </a:spcAft>
            </a:pP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then travels with these disciples to Cana, attending a wedding there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2:1-11</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and then after a short stay with the Lord’s earthly family in Capernaum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2:12</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the company returns to Jerusalem where Jesus cleanses the temple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2:13-25</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After the late-night discourse with Nicodemus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3:1-21</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Jesus returns with His disciples to the Jordan where they are baptizing along with John and his disciples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3:22-36</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6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6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cxnSp>
        <p:nvCxnSpPr>
          <p:cNvPr id="9" name="Straight Arrow Connector 8"/>
          <p:cNvCxnSpPr/>
          <p:nvPr/>
        </p:nvCxnSpPr>
        <p:spPr>
          <a:xfrm flipV="1">
            <a:off x="6553200" y="3657600"/>
            <a:ext cx="6858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7086600" y="1524000"/>
            <a:ext cx="152400" cy="2057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6553200" y="1219200"/>
            <a:ext cx="457200" cy="3048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477000" y="914400"/>
            <a:ext cx="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6477000" y="609600"/>
            <a:ext cx="457200" cy="228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49154" name="Picture 2" descr="Download Shell Clipart Pilgrim - Baptismal Shell Clip Art PNG Image with No  Background - PNGkey.com"/>
          <p:cNvPicPr>
            <a:picLocks noChangeAspect="1" noChangeArrowheads="1"/>
          </p:cNvPicPr>
          <p:nvPr/>
        </p:nvPicPr>
        <p:blipFill>
          <a:blip r:embed="rId3" cstate="print">
            <a:clrChange>
              <a:clrFrom>
                <a:srgbClr val="FFFFFF"/>
              </a:clrFrom>
              <a:clrTo>
                <a:srgbClr val="FFFFFF">
                  <a:alpha val="0"/>
                </a:srgbClr>
              </a:clrTo>
            </a:clrChange>
            <a:duotone>
              <a:prstClr val="black"/>
              <a:schemeClr val="accent1">
                <a:tint val="45000"/>
                <a:satMod val="400000"/>
              </a:schemeClr>
            </a:duotone>
          </a:blip>
          <a:srcRect/>
          <a:stretch>
            <a:fillRect/>
          </a:stretch>
        </p:blipFill>
        <p:spPr bwMode="auto">
          <a:xfrm>
            <a:off x="7162800" y="3895730"/>
            <a:ext cx="548640" cy="504093"/>
          </a:xfrm>
          <a:prstGeom prst="rect">
            <a:avLst/>
          </a:prstGeom>
          <a:noFill/>
        </p:spPr>
      </p:pic>
      <p:cxnSp>
        <p:nvCxnSpPr>
          <p:cNvPr id="14" name="Straight Connector 13"/>
          <p:cNvCxnSpPr/>
          <p:nvPr/>
        </p:nvCxnSpPr>
        <p:spPr>
          <a:xfrm flipH="1">
            <a:off x="6858000" y="609600"/>
            <a:ext cx="76200" cy="1524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6858000" y="762000"/>
            <a:ext cx="76200" cy="22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flipV="1">
            <a:off x="6934200" y="990600"/>
            <a:ext cx="1524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flipV="1">
            <a:off x="7086600" y="1447800"/>
            <a:ext cx="762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7162800" y="1905000"/>
            <a:ext cx="152400" cy="1752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553200" y="3657600"/>
            <a:ext cx="762000" cy="381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2000"/>
                                        <p:tgtEl>
                                          <p:spTgt spid="49154"/>
                                        </p:tgtEl>
                                      </p:cBhvr>
                                    </p:animEffect>
                                    <p:anim calcmode="lin" valueType="num">
                                      <p:cBhvr>
                                        <p:cTn id="8" dur="2000" fill="hold"/>
                                        <p:tgtEl>
                                          <p:spTgt spid="49154"/>
                                        </p:tgtEl>
                                        <p:attrNameLst>
                                          <p:attrName>style.rotation</p:attrName>
                                        </p:attrNameLst>
                                      </p:cBhvr>
                                      <p:tavLst>
                                        <p:tav tm="0">
                                          <p:val>
                                            <p:fltVal val="720"/>
                                          </p:val>
                                        </p:tav>
                                        <p:tav tm="100000">
                                          <p:val>
                                            <p:fltVal val="0"/>
                                          </p:val>
                                        </p:tav>
                                      </p:tavLst>
                                    </p:anim>
                                    <p:anim calcmode="lin" valueType="num">
                                      <p:cBhvr>
                                        <p:cTn id="9" dur="2000" fill="hold"/>
                                        <p:tgtEl>
                                          <p:spTgt spid="49154"/>
                                        </p:tgtEl>
                                        <p:attrNameLst>
                                          <p:attrName>ppt_h</p:attrName>
                                        </p:attrNameLst>
                                      </p:cBhvr>
                                      <p:tavLst>
                                        <p:tav tm="0">
                                          <p:val>
                                            <p:fltVal val="0"/>
                                          </p:val>
                                        </p:tav>
                                        <p:tav tm="100000">
                                          <p:val>
                                            <p:strVal val="#ppt_h"/>
                                          </p:val>
                                        </p:tav>
                                      </p:tavLst>
                                    </p:anim>
                                    <p:anim calcmode="lin" valueType="num">
                                      <p:cBhvr>
                                        <p:cTn id="10" dur="2000" fill="hold"/>
                                        <p:tgtEl>
                                          <p:spTgt spid="4915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rPr>
              <a:t>John the Baptist in Prison</a:t>
            </a:r>
            <a:endParaRPr lang="en-US" sz="3600" b="1" dirty="0">
              <a:ln w="11430">
                <a:solidFill>
                  <a:srgbClr val="00B0F0"/>
                </a:solidFill>
              </a:ln>
              <a:solidFill>
                <a:srgbClr val="00B0F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pic>
        <p:nvPicPr>
          <p:cNvPr id="32772" name="Picture 4" descr="New Testament Chapter 2 Map of Palestine in Jesus' time Diagram | Quizlet"/>
          <p:cNvPicPr>
            <a:picLocks noChangeAspect="1" noChangeArrowheads="1"/>
          </p:cNvPicPr>
          <p:nvPr/>
        </p:nvPicPr>
        <p:blipFill>
          <a:blip r:embed="rId2" cstate="print"/>
          <a:srcRect r="8333" b="6437"/>
          <a:stretch>
            <a:fillRect/>
          </a:stretch>
        </p:blipFill>
        <p:spPr bwMode="auto">
          <a:xfrm>
            <a:off x="4953000" y="0"/>
            <a:ext cx="4191000" cy="5920353"/>
          </a:xfrm>
          <a:prstGeom prst="rect">
            <a:avLst/>
          </a:prstGeom>
          <a:noFill/>
        </p:spPr>
      </p:pic>
      <p:sp>
        <p:nvSpPr>
          <p:cNvPr id="3" name="TextBox 2"/>
          <p:cNvSpPr txBox="1"/>
          <p:nvPr/>
        </p:nvSpPr>
        <p:spPr>
          <a:xfrm>
            <a:off x="76200" y="76200"/>
            <a:ext cx="4953000" cy="574003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800"/>
              </a:spcAft>
            </a:pP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all happens before John was thrown in prison </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3:24</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for he is able to preach about Jesus </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3:26-36</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1800"/>
              </a:spcAft>
            </a:pP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Jesus then travels to Galilee by way of Samaria, and there has the dialogue with the woman at the well </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8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4:1-43</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And He then travels to Cana </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4:46]</a:t>
            </a:r>
            <a:r>
              <a:rPr lang="en-US" sz="28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8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cxnSp>
        <p:nvCxnSpPr>
          <p:cNvPr id="17" name="Straight Arrow Connector 16"/>
          <p:cNvCxnSpPr/>
          <p:nvPr/>
        </p:nvCxnSpPr>
        <p:spPr>
          <a:xfrm flipH="1" flipV="1">
            <a:off x="6400800" y="990600"/>
            <a:ext cx="152400" cy="15240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934200" y="3581400"/>
            <a:ext cx="381000" cy="2286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6553200" y="2590800"/>
            <a:ext cx="304800" cy="914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style.rotation</p:attrName>
                                        </p:attrNameLst>
                                      </p:cBhvr>
                                      <p:tavLst>
                                        <p:tav tm="0">
                                          <p:val>
                                            <p:fltVal val="720"/>
                                          </p:val>
                                        </p:tav>
                                        <p:tav tm="100000">
                                          <p:val>
                                            <p:fltVal val="0"/>
                                          </p:val>
                                        </p:tav>
                                      </p:tavLst>
                                    </p:anim>
                                    <p:anim calcmode="lin" valueType="num">
                                      <p:cBhvr>
                                        <p:cTn id="9" dur="2000" fill="hold"/>
                                        <p:tgtEl>
                                          <p:spTgt spid="19"/>
                                        </p:tgtEl>
                                        <p:attrNameLst>
                                          <p:attrName>ppt_h</p:attrName>
                                        </p:attrNameLst>
                                      </p:cBhvr>
                                      <p:tavLst>
                                        <p:tav tm="0">
                                          <p:val>
                                            <p:fltVal val="0"/>
                                          </p:val>
                                        </p:tav>
                                        <p:tav tm="100000">
                                          <p:val>
                                            <p:strVal val="#ppt_h"/>
                                          </p:val>
                                        </p:tav>
                                      </p:tavLst>
                                    </p:anim>
                                    <p:anim calcmode="lin" valueType="num">
                                      <p:cBhvr>
                                        <p:cTn id="10" dur="2000" fill="hold"/>
                                        <p:tgtEl>
                                          <p:spTgt spid="19"/>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2000"/>
                                        <p:tgtEl>
                                          <p:spTgt spid="21"/>
                                        </p:tgtEl>
                                      </p:cBhvr>
                                    </p:animEffect>
                                    <p:anim calcmode="lin" valueType="num">
                                      <p:cBhvr>
                                        <p:cTn id="16" dur="2000" fill="hold"/>
                                        <p:tgtEl>
                                          <p:spTgt spid="21"/>
                                        </p:tgtEl>
                                        <p:attrNameLst>
                                          <p:attrName>style.rotation</p:attrName>
                                        </p:attrNameLst>
                                      </p:cBhvr>
                                      <p:tavLst>
                                        <p:tav tm="0">
                                          <p:val>
                                            <p:fltVal val="720"/>
                                          </p:val>
                                        </p:tav>
                                        <p:tav tm="100000">
                                          <p:val>
                                            <p:fltVal val="0"/>
                                          </p:val>
                                        </p:tav>
                                      </p:tavLst>
                                    </p:anim>
                                    <p:anim calcmode="lin" valueType="num">
                                      <p:cBhvr>
                                        <p:cTn id="17" dur="2000" fill="hold"/>
                                        <p:tgtEl>
                                          <p:spTgt spid="21"/>
                                        </p:tgtEl>
                                        <p:attrNameLst>
                                          <p:attrName>ppt_h</p:attrName>
                                        </p:attrNameLst>
                                      </p:cBhvr>
                                      <p:tavLst>
                                        <p:tav tm="0">
                                          <p:val>
                                            <p:fltVal val="0"/>
                                          </p:val>
                                        </p:tav>
                                        <p:tav tm="100000">
                                          <p:val>
                                            <p:strVal val="#ppt_h"/>
                                          </p:val>
                                        </p:tav>
                                      </p:tavLst>
                                    </p:anim>
                                    <p:anim calcmode="lin" valueType="num">
                                      <p:cBhvr>
                                        <p:cTn id="18" dur="2000" fill="hold"/>
                                        <p:tgtEl>
                                          <p:spTgt spid="21"/>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2000"/>
                                        <p:tgtEl>
                                          <p:spTgt spid="17"/>
                                        </p:tgtEl>
                                      </p:cBhvr>
                                    </p:animEffect>
                                    <p:anim calcmode="lin" valueType="num">
                                      <p:cBhvr>
                                        <p:cTn id="24" dur="2000" fill="hold"/>
                                        <p:tgtEl>
                                          <p:spTgt spid="17"/>
                                        </p:tgtEl>
                                        <p:attrNameLst>
                                          <p:attrName>style.rotation</p:attrName>
                                        </p:attrNameLst>
                                      </p:cBhvr>
                                      <p:tavLst>
                                        <p:tav tm="0">
                                          <p:val>
                                            <p:fltVal val="720"/>
                                          </p:val>
                                        </p:tav>
                                        <p:tav tm="100000">
                                          <p:val>
                                            <p:fltVal val="0"/>
                                          </p:val>
                                        </p:tav>
                                      </p:tavLst>
                                    </p:anim>
                                    <p:anim calcmode="lin" valueType="num">
                                      <p:cBhvr>
                                        <p:cTn id="25" dur="2000" fill="hold"/>
                                        <p:tgtEl>
                                          <p:spTgt spid="17"/>
                                        </p:tgtEl>
                                        <p:attrNameLst>
                                          <p:attrName>ppt_h</p:attrName>
                                        </p:attrNameLst>
                                      </p:cBhvr>
                                      <p:tavLst>
                                        <p:tav tm="0">
                                          <p:val>
                                            <p:fltVal val="0"/>
                                          </p:val>
                                        </p:tav>
                                        <p:tav tm="100000">
                                          <p:val>
                                            <p:strVal val="#ppt_h"/>
                                          </p:val>
                                        </p:tav>
                                      </p:tavLst>
                                    </p:anim>
                                    <p:anim calcmode="lin" valueType="num">
                                      <p:cBhvr>
                                        <p:cTn id="26" dur="2000" fill="hold"/>
                                        <p:tgtEl>
                                          <p:spTgt spid="1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pernaum - Crystalinks"/>
          <p:cNvPicPr>
            <a:picLocks noChangeAspect="1" noChangeArrowheads="1"/>
          </p:cNvPicPr>
          <p:nvPr/>
        </p:nvPicPr>
        <p:blipFill>
          <a:blip r:embed="rId2" cstate="print"/>
          <a:srcRect/>
          <a:stretch>
            <a:fillRect/>
          </a:stretch>
        </p:blipFill>
        <p:spPr bwMode="auto">
          <a:xfrm>
            <a:off x="-1" y="0"/>
            <a:ext cx="4572000" cy="3124200"/>
          </a:xfrm>
          <a:prstGeom prst="rect">
            <a:avLst/>
          </a:prstGeom>
          <a:noFill/>
        </p:spPr>
      </p:pic>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Capernaum</a:t>
            </a:r>
            <a:endParaRPr lang="en-US" sz="3600" b="1" dirty="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187434"/>
            <a:ext cx="8839200" cy="583236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This small city on the western 					shore of the Sea of Galilee 						would serve as the Lord’s 						“base of operations” until He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“sets His face to go to 							Jerusalem”</a:t>
            </a:r>
            <a:r>
              <a:rPr lang="en-US" sz="23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0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Luke 9:53</a:t>
            </a:r>
            <a:r>
              <a:rPr lang="en-US" sz="20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Capernaum had a synagogue</a:t>
            </a:r>
          </a:p>
          <a:p>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where Jesus often taught, and is the location of Matthew’s customs office.  Matthew reports Jesus’ move to Capernaum as fulfillment of Is. 9:1-2, </a:t>
            </a:r>
            <a:r>
              <a:rPr lang="en-US" sz="23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people who sat in darkness saw a great light, and upon those who sat in the region and shadow of death light has dawned.”</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In the prophecy and its fulfillment we must not miss the strong note of underserved grace.  The people were at their lowest ebb, spiritual light had faded, there was little hope or help:  then the L</a:t>
            </a:r>
            <a:r>
              <a:rPr lang="en-US" sz="2300" b="1" cap="small"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ord</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stepped in and in pure grace sent to them a heavenly gift, the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hope </a:t>
            </a:r>
            <a:r>
              <a:rPr lang="en-US" sz="23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of salvation in His Son, Jesus!</a:t>
            </a:r>
            <a:endParaRPr lang="en-US" sz="23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Light</a:t>
            </a:r>
            <a:r>
              <a:rPr lang="en-US" sz="3600" b="1" dirty="0" smtClean="0">
                <a:ln w="11430">
                  <a:solidFill>
                    <a:srgbClr val="FFC000"/>
                  </a:solidFill>
                </a:ln>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 and </a:t>
            </a:r>
            <a:r>
              <a:rPr lang="en-US" sz="3600" b="1" dirty="0" smtClean="0">
                <a:ln w="11430">
                  <a:solidFill>
                    <a:schemeClr val="bg1"/>
                  </a:solidFill>
                </a:ln>
                <a:solidFill>
                  <a:schemeClr val="bg1"/>
                </a:solidFill>
                <a:effectLst>
                  <a:outerShdw blurRad="50800" dist="39000" dir="5460000" algn="tl">
                    <a:srgbClr val="000000">
                      <a:alpha val="38000"/>
                    </a:srgbClr>
                  </a:outerShdw>
                </a:effectLst>
                <a:latin typeface="Times New Roman" pitchFamily="18" charset="0"/>
                <a:cs typeface="Times New Roman" pitchFamily="18" charset="0"/>
              </a:rPr>
              <a:t>Dark</a:t>
            </a:r>
            <a:endParaRPr lang="en-US" sz="3600" b="1" dirty="0">
              <a:ln w="11430">
                <a:solidFill>
                  <a:schemeClr val="bg1"/>
                </a:solidFill>
              </a:ln>
              <a:solidFill>
                <a:schemeClr val="bg1"/>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282744"/>
            <a:ext cx="8839200" cy="543225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Darkness and light are major themes in the Scriptures.</a:t>
            </a:r>
          </a:p>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  Jesus is the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“Light of the World”</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8:12</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  </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light shines in the darkness, and the darkness did not comprehend it”</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John 1:5</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600"/>
              </a:spcAft>
            </a:pPr>
            <a:r>
              <a:rPr lang="en-US" sz="24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Dayspring from on high has visited us; to give light to those who sit in darkness and the shadow of death, to guide our feet into the way of peace”</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Luke 1:78-</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79]</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12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  He is the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“Light of Light”</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Nicene Creed</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Into the darkness of our sin and death, Jesus shines as a bright beacon of heavenly light and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truth.</a:t>
            </a:r>
          </a:p>
          <a:p>
            <a:pPr>
              <a:spcAft>
                <a:spcPts val="600"/>
              </a:spcAft>
            </a:pP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In </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the new heaven and new earth Jesus is the </a:t>
            </a:r>
            <a:r>
              <a:rPr lang="en-US" sz="2400" b="1" u="sng"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only</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light.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“And the city had no need of the sun or of the moon to shine in it, for the glory of God illuminated it, and the Lamb is its light”</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Rev </a:t>
            </a:r>
            <a:r>
              <a:rPr lang="en-US" sz="24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21:23</a:t>
            </a:r>
            <a:r>
              <a:rPr lang="en-US" sz="24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24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endParaRPr lang="en-US" sz="23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ntr" presetSubtype="16"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diamond(in)">
                                      <p:cBhvr>
                                        <p:cTn id="55" dur="20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diamond(in)">
                                      <p:cBhvr>
                                        <p:cTn id="6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44625"/>
            <a:ext cx="6705600"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solidFill>
                    <a:srgbClr val="C00000"/>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rPr>
              <a:t>Repent!</a:t>
            </a:r>
            <a:endParaRPr lang="en-US" sz="3600" b="1" dirty="0">
              <a:ln w="11430">
                <a:solidFill>
                  <a:srgbClr val="C00000"/>
                </a:solidFill>
              </a:ln>
              <a:solidFill>
                <a:srgbClr val="C00000"/>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TextBox 4"/>
          <p:cNvSpPr txBox="1"/>
          <p:nvPr/>
        </p:nvSpPr>
        <p:spPr>
          <a:xfrm>
            <a:off x="0" y="6059269"/>
            <a:ext cx="2209800" cy="76944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St. Matthew</a:t>
            </a:r>
          </a:p>
          <a:p>
            <a:pPr algn="ctr"/>
            <a:r>
              <a:rPr lang="en-US" sz="2200" b="1" dirty="0" smtClean="0">
                <a:ln w="11430">
                  <a:solidFill>
                    <a:schemeClr val="tx1"/>
                  </a:solidFill>
                </a:ln>
                <a:effectLst>
                  <a:outerShdw blurRad="50800" dist="39000" dir="5460000" algn="tl">
                    <a:srgbClr val="000000">
                      <a:alpha val="38000"/>
                    </a:srgbClr>
                  </a:outerShdw>
                </a:effectLst>
                <a:latin typeface="Arial Rounded MT Bold" pitchFamily="34" charset="0"/>
              </a:rPr>
              <a:t>4:12-17</a:t>
            </a:r>
            <a:endParaRPr lang="en-US" sz="2200" b="1" dirty="0">
              <a:ln w="11430">
                <a:solidFill>
                  <a:schemeClr val="tx1"/>
                </a:solidFill>
              </a:ln>
              <a:effectLst>
                <a:outerShdw blurRad="50800" dist="39000" dir="5460000" algn="tl">
                  <a:srgbClr val="000000">
                    <a:alpha val="38000"/>
                  </a:srgbClr>
                </a:outerShdw>
              </a:effectLst>
              <a:latin typeface="Arial Rounded MT Bold" pitchFamily="34" charset="0"/>
            </a:endParaRPr>
          </a:p>
        </p:txBody>
      </p:sp>
      <p:sp>
        <p:nvSpPr>
          <p:cNvPr id="3" name="TextBox 2"/>
          <p:cNvSpPr txBox="1"/>
          <p:nvPr/>
        </p:nvSpPr>
        <p:spPr>
          <a:xfrm>
            <a:off x="76200" y="843439"/>
            <a:ext cx="8839200" cy="418576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1200"/>
              </a:spcAft>
            </a:pP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Our Lord’s preaching is summarized in the phrase, </a:t>
            </a:r>
            <a:r>
              <a:rPr lang="en-US" sz="32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“Repent, for the kingdom of heaven is at hand”</a:t>
            </a:r>
            <a:r>
              <a:rPr lang="en-US" sz="32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 [</a:t>
            </a:r>
            <a:r>
              <a:rPr lang="en-US" sz="3200" b="1" i="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Matthew 4:17</a:t>
            </a:r>
            <a:r>
              <a:rPr lang="en-US" sz="32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a:t>
            </a:r>
          </a:p>
          <a:p>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This is the same sermon; the same exact words given to John the Baptist, which he preached; and a summary of the Gospel of Matthew and the whole prophetic message.  Clearly, Jesus is now continuing the </a:t>
            </a:r>
            <a:r>
              <a:rPr lang="en-US" sz="3200" b="1" i="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“heralding”</a:t>
            </a:r>
            <a:r>
              <a:rPr lang="en-US" sz="3200" b="1" dirty="0" smtClean="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of the Gospel!  </a:t>
            </a:r>
            <a:endParaRPr lang="en-US" sz="3200" b="1" dirty="0">
              <a:ln w="11430">
                <a:solidFill>
                  <a:srgbClr val="FFFF00"/>
                </a:solidFill>
              </a:ln>
              <a:solidFill>
                <a:srgbClr val="FFFF00"/>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3987</TotalTime>
  <Words>1662</Words>
  <Application>Microsoft Office PowerPoint</Application>
  <PresentationFormat>On-screen Show (4:3)</PresentationFormat>
  <Paragraphs>125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dc:title>
  <dc:creator>Jeff</dc:creator>
  <cp:lastModifiedBy>Jeff</cp:lastModifiedBy>
  <cp:revision>380</cp:revision>
  <dcterms:created xsi:type="dcterms:W3CDTF">2006-08-16T00:00:00Z</dcterms:created>
  <dcterms:modified xsi:type="dcterms:W3CDTF">2025-02-01T18:15:51Z</dcterms:modified>
</cp:coreProperties>
</file>