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8"/>
  </p:notesMasterIdLst>
  <p:sldIdLst>
    <p:sldId id="256" r:id="rId2"/>
    <p:sldId id="257" r:id="rId3"/>
    <p:sldId id="258" r:id="rId4"/>
    <p:sldId id="278" r:id="rId5"/>
    <p:sldId id="279" r:id="rId6"/>
    <p:sldId id="259" r:id="rId7"/>
    <p:sldId id="280" r:id="rId8"/>
    <p:sldId id="281" r:id="rId9"/>
    <p:sldId id="282" r:id="rId10"/>
    <p:sldId id="284" r:id="rId11"/>
    <p:sldId id="283" r:id="rId12"/>
    <p:sldId id="266" r:id="rId13"/>
    <p:sldId id="285" r:id="rId14"/>
    <p:sldId id="286" r:id="rId15"/>
    <p:sldId id="287" r:id="rId16"/>
    <p:sldId id="288" r:id="rId17"/>
    <p:sldId id="289" r:id="rId18"/>
    <p:sldId id="290" r:id="rId19"/>
    <p:sldId id="291" r:id="rId20"/>
    <p:sldId id="292" r:id="rId21"/>
    <p:sldId id="293" r:id="rId22"/>
    <p:sldId id="294" r:id="rId23"/>
    <p:sldId id="295" r:id="rId24"/>
    <p:sldId id="277" r:id="rId25"/>
    <p:sldId id="296" r:id="rId26"/>
    <p:sldId id="297"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a:srgbClr val="6D6D6D"/>
    <a:srgbClr val="AEAEAE"/>
    <a:srgbClr val="737373"/>
    <a:srgbClr val="FF66FF"/>
    <a:srgbClr val="006600"/>
    <a:srgbClr val="6666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2" autoAdjust="0"/>
    <p:restoredTop sz="94607" autoAdjust="0"/>
  </p:normalViewPr>
  <p:slideViewPr>
    <p:cSldViewPr>
      <p:cViewPr>
        <p:scale>
          <a:sx n="100" d="100"/>
          <a:sy n="100" d="100"/>
        </p:scale>
        <p:origin x="-1218" y="-3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12FE6B-9310-4081-96C7-09E93D017787}" type="datetimeFigureOut">
              <a:rPr lang="en-US" smtClean="0"/>
              <a:pPr/>
              <a:t>01/25/25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FADCED-4CE7-4950-A8E7-E3EF43AB968B}"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FADCED-4CE7-4950-A8E7-E3EF43AB968B}"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FADCED-4CE7-4950-A8E7-E3EF43AB968B}" type="slidenum">
              <a:rPr lang="en-US" smtClean="0"/>
              <a:pPr/>
              <a:t>20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FADCED-4CE7-4950-A8E7-E3EF43AB968B}" type="slidenum">
              <a:rPr lang="en-US" smtClean="0"/>
              <a:pPr/>
              <a:t>21</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FADCED-4CE7-4950-A8E7-E3EF43AB968B}" type="slidenum">
              <a:rPr lang="en-US" smtClean="0"/>
              <a:pPr/>
              <a:t>22</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FADCED-4CE7-4950-A8E7-E3EF43AB968B}" type="slidenum">
              <a:rPr lang="en-US" smtClean="0"/>
              <a:pPr/>
              <a:t>23</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FADCED-4CE7-4950-A8E7-E3EF43AB968B}" type="slidenum">
              <a:rPr lang="en-US" smtClean="0"/>
              <a:pPr/>
              <a:t>24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D8BD707-D9CF-40AE-B4C6-C98DA3205C09}" type="datetimeFigureOut">
              <a:rPr lang="en-US" smtClean="0"/>
              <a:pPr/>
              <a:t>01/25/25</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6F15528-21DE-4FAA-801E-634DDDAF4B2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01/25/25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1D8BD707-D9CF-40AE-B4C6-C98DA3205C09}" type="datetimeFigureOut">
              <a:rPr lang="en-US" smtClean="0"/>
              <a:pPr/>
              <a:t>01/25/25</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01/25/25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01/25/25</a:t>
            </a:fld>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6F15528-21DE-4FAA-801E-634DDDAF4B2B}"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D8BD707-D9CF-40AE-B4C6-C98DA3205C09}" type="datetimeFigureOut">
              <a:rPr lang="en-US" smtClean="0"/>
              <a:pPr/>
              <a:t>01/25/25</a:t>
            </a:fld>
            <a:endParaRPr lang="en-US" dirty="0"/>
          </a:p>
        </p:txBody>
      </p:sp>
      <p:sp>
        <p:nvSpPr>
          <p:cNvPr id="10" name="Slide Number Placeholder 9"/>
          <p:cNvSpPr>
            <a:spLocks noGrp="1"/>
          </p:cNvSpPr>
          <p:nvPr>
            <p:ph type="sldNum" sz="quarter" idx="16"/>
          </p:nvPr>
        </p:nvSpPr>
        <p:spPr/>
        <p:txBody>
          <a:bodyPr rtlCol="0"/>
          <a:lstStyle/>
          <a:p>
            <a:fld id="{B6F15528-21DE-4FAA-801E-634DDDAF4B2B}" type="slidenum">
              <a:rPr lang="en-US" smtClean="0"/>
              <a:pPr/>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1D8BD707-D9CF-40AE-B4C6-C98DA3205C09}" type="datetimeFigureOut">
              <a:rPr lang="en-US" smtClean="0"/>
              <a:pPr/>
              <a:t>01/25/25</a:t>
            </a:fld>
            <a:endParaRPr lang="en-US" dirty="0"/>
          </a:p>
        </p:txBody>
      </p:sp>
      <p:sp>
        <p:nvSpPr>
          <p:cNvPr id="12" name="Slide Number Placeholder 11"/>
          <p:cNvSpPr>
            <a:spLocks noGrp="1"/>
          </p:cNvSpPr>
          <p:nvPr>
            <p:ph type="sldNum" sz="quarter" idx="16"/>
          </p:nvPr>
        </p:nvSpPr>
        <p:spPr/>
        <p:txBody>
          <a:bodyPr rtlCol="0"/>
          <a:lstStyle/>
          <a:p>
            <a:fld id="{B6F15528-21DE-4FAA-801E-634DDDAF4B2B}" type="slidenum">
              <a:rPr lang="en-US" smtClean="0"/>
              <a:pPr/>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01/25/25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01/25/25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01/25/25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1D8BD707-D9CF-40AE-B4C6-C98DA3205C09}" type="datetimeFigureOut">
              <a:rPr lang="en-US" smtClean="0"/>
              <a:pPr/>
              <a:t>01/25/25</a:t>
            </a:fld>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6F15528-21DE-4FAA-801E-634DDDAF4B2B}" type="slidenum">
              <a:rPr lang="en-US" smtClean="0"/>
              <a:pPr/>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D8BD707-D9CF-40AE-B4C6-C98DA3205C09}" type="datetimeFigureOut">
              <a:rPr lang="en-US" smtClean="0"/>
              <a:pPr/>
              <a:t>01/25/25</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Temptation of Christ in the Desert| National Catholic Register"/>
          <p:cNvPicPr>
            <a:picLocks noChangeAspect="1" noChangeArrowheads="1"/>
          </p:cNvPicPr>
          <p:nvPr/>
        </p:nvPicPr>
        <p:blipFill>
          <a:blip r:embed="rId2" cstate="print"/>
          <a:srcRect/>
          <a:stretch>
            <a:fillRect/>
          </a:stretch>
        </p:blipFill>
        <p:spPr bwMode="auto">
          <a:xfrm>
            <a:off x="0" y="1"/>
            <a:ext cx="9144000" cy="5943599"/>
          </a:xfrm>
          <a:prstGeom prst="rect">
            <a:avLst/>
          </a:prstGeom>
          <a:noFill/>
        </p:spPr>
      </p:pic>
      <p:sp>
        <p:nvSpPr>
          <p:cNvPr id="4" name="TextBox 3"/>
          <p:cNvSpPr txBox="1"/>
          <p:nvPr/>
        </p:nvSpPr>
        <p:spPr>
          <a:xfrm>
            <a:off x="2438400" y="6044625"/>
            <a:ext cx="67056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The Temptation of Our Lord</a:t>
            </a:r>
            <a:endParaRPr lang="en-US" sz="36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5" name="TextBox 4"/>
          <p:cNvSpPr txBox="1"/>
          <p:nvPr/>
        </p:nvSpPr>
        <p:spPr>
          <a:xfrm>
            <a:off x="0" y="6059269"/>
            <a:ext cx="22098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200" b="1" dirty="0" smtClean="0">
                <a:ln w="11430">
                  <a:solidFill>
                    <a:schemeClr val="tx1"/>
                  </a:solidFill>
                </a:ln>
                <a:effectLst>
                  <a:outerShdw blurRad="50800" dist="39000" dir="5460000" algn="tl">
                    <a:srgbClr val="000000">
                      <a:alpha val="38000"/>
                    </a:srgbClr>
                  </a:outerShdw>
                </a:effectLst>
                <a:latin typeface="Arial Rounded MT Bold" pitchFamily="34" charset="0"/>
              </a:rPr>
              <a:t>St. Matthew</a:t>
            </a:r>
          </a:p>
          <a:p>
            <a:pPr algn="ctr"/>
            <a:r>
              <a:rPr lang="en-US" sz="2200" b="1" dirty="0" smtClean="0">
                <a:ln w="11430">
                  <a:solidFill>
                    <a:schemeClr val="tx1"/>
                  </a:solidFill>
                </a:ln>
                <a:effectLst>
                  <a:outerShdw blurRad="50800" dist="39000" dir="5460000" algn="tl">
                    <a:srgbClr val="000000">
                      <a:alpha val="38000"/>
                    </a:srgbClr>
                  </a:outerShdw>
                </a:effectLst>
                <a:latin typeface="Arial Rounded MT Bold" pitchFamily="34" charset="0"/>
              </a:rPr>
              <a:t>4:1-11</a:t>
            </a:r>
            <a:endParaRPr lang="en-US" sz="2200" b="1" dirty="0">
              <a:ln w="11430">
                <a:solidFill>
                  <a:schemeClr val="tx1"/>
                </a:solidFill>
              </a:ln>
              <a:effectLst>
                <a:outerShdw blurRad="50800" dist="39000" dir="5460000" algn="tl">
                  <a:srgbClr val="000000">
                    <a:alpha val="38000"/>
                  </a:srgbClr>
                </a:outerShdw>
              </a:effectLst>
              <a:latin typeface="Arial Rounded MT Bold"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152400"/>
            <a:ext cx="8763000" cy="1384995"/>
          </a:xfrm>
          <a:prstGeom prst="rect">
            <a:avLst/>
          </a:prstGeom>
          <a:noFill/>
        </p:spPr>
        <p:txBody>
          <a:bodyPr wrap="square" rtlCol="0">
            <a:spAutoFit/>
          </a:bodyPr>
          <a:lstStyle/>
          <a:p>
            <a:r>
              <a:rPr lang="en-US" sz="2100" baseline="30000" dirty="0" smtClean="0">
                <a:ln w="3175">
                  <a:solidFill>
                    <a:srgbClr val="FFFF00"/>
                  </a:solidFill>
                </a:ln>
                <a:solidFill>
                  <a:srgbClr val="FFFF00"/>
                </a:solidFill>
                <a:effectLst>
                  <a:outerShdw blurRad="38100" dist="38100" dir="2700000" algn="tl">
                    <a:srgbClr val="000000">
                      <a:alpha val="43137"/>
                    </a:srgbClr>
                  </a:outerShdw>
                </a:effectLst>
                <a:latin typeface="Arial Narrow" pitchFamily="34" charset="0"/>
              </a:rPr>
              <a:t>2</a:t>
            </a:r>
            <a:r>
              <a:rPr lang="en-US" sz="2100" dirty="0" smtClean="0">
                <a:ln w="3175">
                  <a:solidFill>
                    <a:srgbClr val="FFFF00"/>
                  </a:solidFill>
                </a:ln>
                <a:solidFill>
                  <a:srgbClr val="FFFF00"/>
                </a:solidFill>
                <a:effectLst>
                  <a:outerShdw blurRad="38100" dist="38100" dir="2700000" algn="tl">
                    <a:srgbClr val="000000">
                      <a:alpha val="43137"/>
                    </a:srgbClr>
                  </a:outerShdw>
                </a:effectLst>
                <a:latin typeface="Arial Narrow" pitchFamily="34" charset="0"/>
              </a:rPr>
              <a:t>“And having fasted forty day and forty nights, afterward He was hungry.  </a:t>
            </a:r>
            <a:r>
              <a:rPr lang="en-US" sz="2100" baseline="30000" dirty="0" smtClean="0">
                <a:ln w="3175">
                  <a:solidFill>
                    <a:srgbClr val="FFFF00"/>
                  </a:solidFill>
                </a:ln>
                <a:solidFill>
                  <a:srgbClr val="FFFF00"/>
                </a:solidFill>
                <a:effectLst>
                  <a:outerShdw blurRad="38100" dist="38100" dir="2700000" algn="tl">
                    <a:srgbClr val="000000">
                      <a:alpha val="43137"/>
                    </a:srgbClr>
                  </a:outerShdw>
                </a:effectLst>
                <a:latin typeface="Arial Narrow" pitchFamily="34" charset="0"/>
              </a:rPr>
              <a:t>3</a:t>
            </a:r>
            <a:r>
              <a:rPr lang="en-US" sz="2100" dirty="0" smtClean="0">
                <a:ln w="3175">
                  <a:solidFill>
                    <a:srgbClr val="FFFF00"/>
                  </a:solidFill>
                </a:ln>
                <a:solidFill>
                  <a:srgbClr val="FFFF00"/>
                </a:solidFill>
                <a:effectLst>
                  <a:outerShdw blurRad="38100" dist="38100" dir="2700000" algn="tl">
                    <a:srgbClr val="000000">
                      <a:alpha val="43137"/>
                    </a:srgbClr>
                  </a:outerShdw>
                </a:effectLst>
                <a:latin typeface="Arial Narrow" pitchFamily="34" charset="0"/>
              </a:rPr>
              <a:t>And having come the [one] tempting, he said to Him, ‘If You are [the] Son of God, speak, that these stones, might become loaves of bread.’  </a:t>
            </a:r>
            <a:r>
              <a:rPr lang="en-US" sz="2100" baseline="30000" dirty="0" smtClean="0">
                <a:ln w="3175">
                  <a:solidFill>
                    <a:srgbClr val="FFFF00"/>
                  </a:solidFill>
                </a:ln>
                <a:solidFill>
                  <a:srgbClr val="FFFF00"/>
                </a:solidFill>
                <a:effectLst>
                  <a:outerShdw blurRad="38100" dist="38100" dir="2700000" algn="tl">
                    <a:srgbClr val="000000">
                      <a:alpha val="43137"/>
                    </a:srgbClr>
                  </a:outerShdw>
                </a:effectLst>
                <a:latin typeface="Arial Narrow" pitchFamily="34" charset="0"/>
              </a:rPr>
              <a:t>4</a:t>
            </a:r>
            <a:r>
              <a:rPr lang="en-US" sz="2100" dirty="0" smtClean="0">
                <a:ln w="3175">
                  <a:solidFill>
                    <a:srgbClr val="FFFF00"/>
                  </a:solidFill>
                </a:ln>
                <a:solidFill>
                  <a:srgbClr val="FFFF00"/>
                </a:solidFill>
                <a:effectLst>
                  <a:outerShdw blurRad="38100" dist="38100" dir="2700000" algn="tl">
                    <a:srgbClr val="000000">
                      <a:alpha val="43137"/>
                    </a:srgbClr>
                  </a:outerShdw>
                </a:effectLst>
                <a:latin typeface="Arial Narrow" pitchFamily="34" charset="0"/>
              </a:rPr>
              <a:t>But answering, He said, ‘It has been written: not by bread alone shall man live, but by every word coming out of [the] mouth of God’”  </a:t>
            </a:r>
            <a:endParaRPr lang="en-US" sz="2100" dirty="0">
              <a:ln w="3175">
                <a:solidFill>
                  <a:srgbClr val="FFFF00"/>
                </a:solidFill>
              </a:ln>
              <a:solidFill>
                <a:srgbClr val="FFFF00"/>
              </a:solidFill>
              <a:effectLst>
                <a:outerShdw blurRad="38100" dist="38100" dir="2700000" algn="tl">
                  <a:srgbClr val="000000">
                    <a:alpha val="43137"/>
                  </a:srgbClr>
                </a:outerShdw>
              </a:effectLst>
              <a:latin typeface="Arial Narrow" pitchFamily="34" charset="0"/>
            </a:endParaRPr>
          </a:p>
        </p:txBody>
      </p:sp>
      <p:sp>
        <p:nvSpPr>
          <p:cNvPr id="6" name="TextBox 5"/>
          <p:cNvSpPr txBox="1"/>
          <p:nvPr/>
        </p:nvSpPr>
        <p:spPr>
          <a:xfrm>
            <a:off x="2438400" y="6044625"/>
            <a:ext cx="67056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The Temptation of Our Lord</a:t>
            </a:r>
            <a:endParaRPr lang="en-US" sz="36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7" name="TextBox 6"/>
          <p:cNvSpPr txBox="1"/>
          <p:nvPr/>
        </p:nvSpPr>
        <p:spPr>
          <a:xfrm>
            <a:off x="0" y="6059269"/>
            <a:ext cx="22098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200" b="1" dirty="0" smtClean="0">
                <a:ln w="11430">
                  <a:solidFill>
                    <a:schemeClr val="tx1"/>
                  </a:solidFill>
                </a:ln>
                <a:effectLst>
                  <a:outerShdw blurRad="50800" dist="39000" dir="5460000" algn="tl">
                    <a:srgbClr val="000000">
                      <a:alpha val="38000"/>
                    </a:srgbClr>
                  </a:outerShdw>
                </a:effectLst>
                <a:latin typeface="Arial Rounded MT Bold" pitchFamily="34" charset="0"/>
              </a:rPr>
              <a:t>St. Matthew</a:t>
            </a:r>
          </a:p>
          <a:p>
            <a:pPr algn="ctr"/>
            <a:r>
              <a:rPr lang="en-US" sz="2200" b="1" dirty="0" smtClean="0">
                <a:ln w="11430">
                  <a:solidFill>
                    <a:schemeClr val="tx1"/>
                  </a:solidFill>
                </a:ln>
                <a:effectLst>
                  <a:outerShdw blurRad="50800" dist="39000" dir="5460000" algn="tl">
                    <a:srgbClr val="000000">
                      <a:alpha val="38000"/>
                    </a:srgbClr>
                  </a:outerShdw>
                </a:effectLst>
                <a:latin typeface="Arial Rounded MT Bold" pitchFamily="34" charset="0"/>
              </a:rPr>
              <a:t>4:2-4</a:t>
            </a:r>
            <a:endParaRPr lang="en-US" sz="2200" b="1" dirty="0">
              <a:ln w="11430">
                <a:solidFill>
                  <a:schemeClr val="tx1"/>
                </a:solidFill>
              </a:ln>
              <a:effectLst>
                <a:outerShdw blurRad="50800" dist="39000" dir="5460000" algn="tl">
                  <a:srgbClr val="000000">
                    <a:alpha val="38000"/>
                  </a:srgbClr>
                </a:outerShdw>
              </a:effectLst>
              <a:latin typeface="Arial Rounded MT Bold" pitchFamily="34" charset="0"/>
            </a:endParaRPr>
          </a:p>
        </p:txBody>
      </p:sp>
      <p:sp>
        <p:nvSpPr>
          <p:cNvPr id="11" name="TextBox 10"/>
          <p:cNvSpPr txBox="1"/>
          <p:nvPr/>
        </p:nvSpPr>
        <p:spPr>
          <a:xfrm>
            <a:off x="152400" y="1600200"/>
            <a:ext cx="8763000" cy="3785652"/>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000" b="1" u="sng"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The First Temptation</a:t>
            </a:r>
          </a:p>
          <a:p>
            <a:endParaRPr lang="en-US" sz="30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endParaRPr>
          </a:p>
          <a:p>
            <a:r>
              <a:rPr lang="en-US" sz="30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Note that the devil concedes that Jesus is the Son of God, though he does mock Jesus (and the Father) by saying, “If!”  The temptation is that he wants Jesus to be the wrong kind of Son!  He wants Jesus to disobey the Father and “grumble” against Him (cf. Dt. 8:3) by changing stones into bread. </a:t>
            </a:r>
            <a:endParaRPr lang="en-US" sz="3000" b="1" dirty="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endParaRPr>
          </a:p>
        </p:txBody>
      </p:sp>
      <p:pic>
        <p:nvPicPr>
          <p:cNvPr id="9" name="Picture 2" descr="C:\Users\Jeff\Desktop\__5349414_orig.jpg"/>
          <p:cNvPicPr>
            <a:picLocks noChangeAspect="1" noChangeArrowheads="1"/>
          </p:cNvPicPr>
          <p:nvPr/>
        </p:nvPicPr>
        <p:blipFill>
          <a:blip r:embed="rId2" cstate="print"/>
          <a:srcRect/>
          <a:stretch>
            <a:fillRect/>
          </a:stretch>
        </p:blipFill>
        <p:spPr bwMode="auto">
          <a:xfrm>
            <a:off x="228600" y="2133600"/>
            <a:ext cx="8610600" cy="3841750"/>
          </a:xfrm>
          <a:prstGeom prst="rect">
            <a:avLst/>
          </a:prstGeom>
          <a:noFill/>
        </p:spPr>
      </p:pic>
      <p:sp>
        <p:nvSpPr>
          <p:cNvPr id="12" name="TextBox 11"/>
          <p:cNvSpPr txBox="1"/>
          <p:nvPr/>
        </p:nvSpPr>
        <p:spPr>
          <a:xfrm>
            <a:off x="304800" y="2209800"/>
            <a:ext cx="4243278" cy="584775"/>
          </a:xfrm>
          <a:prstGeom prst="rect">
            <a:avLst/>
          </a:prstGeom>
          <a:noFill/>
        </p:spPr>
        <p:txBody>
          <a:bodyPr wrap="none" rtlCol="0">
            <a:spAutoFit/>
          </a:bodyPr>
          <a:lstStyle/>
          <a:p>
            <a:r>
              <a:rPr lang="en-US" sz="3200" b="1" dirty="0" smtClean="0">
                <a:effectLst>
                  <a:outerShdw blurRad="38100" dist="38100" dir="2700000" algn="tl">
                    <a:srgbClr val="000000">
                      <a:alpha val="43137"/>
                    </a:srgbClr>
                  </a:outerShdw>
                </a:effectLst>
              </a:rPr>
              <a:t>A True, Obedient Son…</a:t>
            </a:r>
            <a:endParaRPr lang="en-US" sz="3200" b="1" dirty="0">
              <a:effectLst>
                <a:outerShdw blurRad="38100" dist="38100" dir="2700000" algn="tl">
                  <a:srgbClr val="000000">
                    <a:alpha val="43137"/>
                  </a:srgbClr>
                </a:outerShdw>
              </a:effectLst>
            </a:endParaRPr>
          </a:p>
        </p:txBody>
      </p:sp>
      <p:sp>
        <p:nvSpPr>
          <p:cNvPr id="13" name="TextBox 12"/>
          <p:cNvSpPr txBox="1"/>
          <p:nvPr/>
        </p:nvSpPr>
        <p:spPr>
          <a:xfrm>
            <a:off x="3558075" y="5269468"/>
            <a:ext cx="5319470" cy="492443"/>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600" b="1" dirty="0" smtClean="0">
                <a:ln w="11430">
                  <a:solidFill>
                    <a:srgbClr val="FF0000"/>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…or a self-serving, disobedient Son!</a:t>
            </a:r>
            <a:endParaRPr lang="en-US" sz="2600" b="1" dirty="0">
              <a:ln w="11430">
                <a:solidFill>
                  <a:srgbClr val="FF0000"/>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1000" fill="hold"/>
                                        <p:tgtEl>
                                          <p:spTgt spid="12"/>
                                        </p:tgtEl>
                                        <p:attrNameLst>
                                          <p:attrName>ppt_w</p:attrName>
                                        </p:attrNameLst>
                                      </p:cBhvr>
                                      <p:tavLst>
                                        <p:tav tm="0">
                                          <p:val>
                                            <p:strVal val="#ppt_w*0.70"/>
                                          </p:val>
                                        </p:tav>
                                        <p:tav tm="100000">
                                          <p:val>
                                            <p:strVal val="#ppt_w"/>
                                          </p:val>
                                        </p:tav>
                                      </p:tavLst>
                                    </p:anim>
                                    <p:anim calcmode="lin" valueType="num">
                                      <p:cBhvr>
                                        <p:cTn id="11" dur="1000" fill="hold"/>
                                        <p:tgtEl>
                                          <p:spTgt spid="12"/>
                                        </p:tgtEl>
                                        <p:attrNameLst>
                                          <p:attrName>ppt_h</p:attrName>
                                        </p:attrNameLst>
                                      </p:cBhvr>
                                      <p:tavLst>
                                        <p:tav tm="0">
                                          <p:val>
                                            <p:strVal val="#ppt_h"/>
                                          </p:val>
                                        </p:tav>
                                        <p:tav tm="100000">
                                          <p:val>
                                            <p:strVal val="#ppt_h"/>
                                          </p:val>
                                        </p:tav>
                                      </p:tavLst>
                                    </p:anim>
                                    <p:animEffect transition="in" filter="fade">
                                      <p:cBhvr>
                                        <p:cTn id="12" dur="1000"/>
                                        <p:tgtEl>
                                          <p:spTgt spid="12"/>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1000" fill="hold"/>
                                        <p:tgtEl>
                                          <p:spTgt spid="13"/>
                                        </p:tgtEl>
                                        <p:attrNameLst>
                                          <p:attrName>ppt_w</p:attrName>
                                        </p:attrNameLst>
                                      </p:cBhvr>
                                      <p:tavLst>
                                        <p:tav tm="0">
                                          <p:val>
                                            <p:strVal val="#ppt_w*0.70"/>
                                          </p:val>
                                        </p:tav>
                                        <p:tav tm="100000">
                                          <p:val>
                                            <p:strVal val="#ppt_w"/>
                                          </p:val>
                                        </p:tav>
                                      </p:tavLst>
                                    </p:anim>
                                    <p:anim calcmode="lin" valueType="num">
                                      <p:cBhvr>
                                        <p:cTn id="16" dur="1000" fill="hold"/>
                                        <p:tgtEl>
                                          <p:spTgt spid="13"/>
                                        </p:tgtEl>
                                        <p:attrNameLst>
                                          <p:attrName>ppt_h</p:attrName>
                                        </p:attrNameLst>
                                      </p:cBhvr>
                                      <p:tavLst>
                                        <p:tav tm="0">
                                          <p:val>
                                            <p:strVal val="#ppt_h"/>
                                          </p:val>
                                        </p:tav>
                                        <p:tav tm="100000">
                                          <p:val>
                                            <p:strVal val="#ppt_h"/>
                                          </p:val>
                                        </p:tav>
                                      </p:tavLst>
                                    </p:anim>
                                    <p:animEffect transition="in" filter="fade">
                                      <p:cBhvr>
                                        <p:cTn id="1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152400"/>
            <a:ext cx="8763000" cy="1384995"/>
          </a:xfrm>
          <a:prstGeom prst="rect">
            <a:avLst/>
          </a:prstGeom>
          <a:noFill/>
        </p:spPr>
        <p:txBody>
          <a:bodyPr wrap="square" rtlCol="0">
            <a:spAutoFit/>
          </a:bodyPr>
          <a:lstStyle/>
          <a:p>
            <a:r>
              <a:rPr lang="en-US" sz="2100" baseline="30000" dirty="0" smtClean="0">
                <a:ln w="3175">
                  <a:solidFill>
                    <a:srgbClr val="FFFF00"/>
                  </a:solidFill>
                </a:ln>
                <a:solidFill>
                  <a:srgbClr val="FFFF00"/>
                </a:solidFill>
                <a:effectLst>
                  <a:outerShdw blurRad="38100" dist="38100" dir="2700000" algn="tl">
                    <a:srgbClr val="000000">
                      <a:alpha val="43137"/>
                    </a:srgbClr>
                  </a:outerShdw>
                </a:effectLst>
                <a:latin typeface="Arial Narrow" pitchFamily="34" charset="0"/>
              </a:rPr>
              <a:t>2</a:t>
            </a:r>
            <a:r>
              <a:rPr lang="en-US" sz="2100" dirty="0" smtClean="0">
                <a:ln w="3175">
                  <a:solidFill>
                    <a:srgbClr val="FFFF00"/>
                  </a:solidFill>
                </a:ln>
                <a:solidFill>
                  <a:srgbClr val="FFFF00"/>
                </a:solidFill>
                <a:effectLst>
                  <a:outerShdw blurRad="38100" dist="38100" dir="2700000" algn="tl">
                    <a:srgbClr val="000000">
                      <a:alpha val="43137"/>
                    </a:srgbClr>
                  </a:outerShdw>
                </a:effectLst>
                <a:latin typeface="Arial Narrow" pitchFamily="34" charset="0"/>
              </a:rPr>
              <a:t>“And having fasted forty day and forty nights, afterward He was hungry.  </a:t>
            </a:r>
            <a:r>
              <a:rPr lang="en-US" sz="2100" baseline="30000" dirty="0" smtClean="0">
                <a:ln w="3175">
                  <a:solidFill>
                    <a:srgbClr val="FFFF00"/>
                  </a:solidFill>
                </a:ln>
                <a:solidFill>
                  <a:srgbClr val="FFFF00"/>
                </a:solidFill>
                <a:effectLst>
                  <a:outerShdw blurRad="38100" dist="38100" dir="2700000" algn="tl">
                    <a:srgbClr val="000000">
                      <a:alpha val="43137"/>
                    </a:srgbClr>
                  </a:outerShdw>
                </a:effectLst>
                <a:latin typeface="Arial Narrow" pitchFamily="34" charset="0"/>
              </a:rPr>
              <a:t>3</a:t>
            </a:r>
            <a:r>
              <a:rPr lang="en-US" sz="2100" dirty="0" smtClean="0">
                <a:ln w="3175">
                  <a:solidFill>
                    <a:srgbClr val="FFFF00"/>
                  </a:solidFill>
                </a:ln>
                <a:solidFill>
                  <a:srgbClr val="FFFF00"/>
                </a:solidFill>
                <a:effectLst>
                  <a:outerShdw blurRad="38100" dist="38100" dir="2700000" algn="tl">
                    <a:srgbClr val="000000">
                      <a:alpha val="43137"/>
                    </a:srgbClr>
                  </a:outerShdw>
                </a:effectLst>
                <a:latin typeface="Arial Narrow" pitchFamily="34" charset="0"/>
              </a:rPr>
              <a:t>And having come the [one] tempting, he said to Him, ‘If You are [the] Son of God, speak, that these stones, might become loaves of bread.’  </a:t>
            </a:r>
            <a:r>
              <a:rPr lang="en-US" sz="2100" baseline="30000" dirty="0" smtClean="0">
                <a:ln w="3175">
                  <a:solidFill>
                    <a:srgbClr val="FFFF00"/>
                  </a:solidFill>
                </a:ln>
                <a:solidFill>
                  <a:srgbClr val="FFFF00"/>
                </a:solidFill>
                <a:effectLst>
                  <a:outerShdw blurRad="38100" dist="38100" dir="2700000" algn="tl">
                    <a:srgbClr val="000000">
                      <a:alpha val="43137"/>
                    </a:srgbClr>
                  </a:outerShdw>
                </a:effectLst>
                <a:latin typeface="Arial Narrow" pitchFamily="34" charset="0"/>
              </a:rPr>
              <a:t>4</a:t>
            </a:r>
            <a:r>
              <a:rPr lang="en-US" sz="2100" dirty="0" smtClean="0">
                <a:ln w="3175">
                  <a:solidFill>
                    <a:srgbClr val="FFFF00"/>
                  </a:solidFill>
                </a:ln>
                <a:solidFill>
                  <a:srgbClr val="FFFF00"/>
                </a:solidFill>
                <a:effectLst>
                  <a:outerShdw blurRad="38100" dist="38100" dir="2700000" algn="tl">
                    <a:srgbClr val="000000">
                      <a:alpha val="43137"/>
                    </a:srgbClr>
                  </a:outerShdw>
                </a:effectLst>
                <a:latin typeface="Arial Narrow" pitchFamily="34" charset="0"/>
              </a:rPr>
              <a:t>But answering, He said, ‘It has been written: not by bread alone shall man live, but by every word coming out of [the] mouth of God’”  </a:t>
            </a:r>
            <a:endParaRPr lang="en-US" sz="2100" dirty="0">
              <a:ln w="3175">
                <a:solidFill>
                  <a:srgbClr val="FFFF00"/>
                </a:solidFill>
              </a:ln>
              <a:solidFill>
                <a:srgbClr val="FFFF00"/>
              </a:solidFill>
              <a:effectLst>
                <a:outerShdw blurRad="38100" dist="38100" dir="2700000" algn="tl">
                  <a:srgbClr val="000000">
                    <a:alpha val="43137"/>
                  </a:srgbClr>
                </a:outerShdw>
              </a:effectLst>
              <a:latin typeface="Arial Narrow" pitchFamily="34" charset="0"/>
            </a:endParaRPr>
          </a:p>
        </p:txBody>
      </p:sp>
      <p:sp>
        <p:nvSpPr>
          <p:cNvPr id="6" name="TextBox 5"/>
          <p:cNvSpPr txBox="1"/>
          <p:nvPr/>
        </p:nvSpPr>
        <p:spPr>
          <a:xfrm>
            <a:off x="2438400" y="6044625"/>
            <a:ext cx="67056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The Temptation of Our Lord</a:t>
            </a:r>
            <a:endParaRPr lang="en-US" sz="36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7" name="TextBox 6"/>
          <p:cNvSpPr txBox="1"/>
          <p:nvPr/>
        </p:nvSpPr>
        <p:spPr>
          <a:xfrm>
            <a:off x="0" y="6059269"/>
            <a:ext cx="22098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200" b="1" dirty="0" smtClean="0">
                <a:ln w="11430">
                  <a:solidFill>
                    <a:schemeClr val="tx1"/>
                  </a:solidFill>
                </a:ln>
                <a:effectLst>
                  <a:outerShdw blurRad="50800" dist="39000" dir="5460000" algn="tl">
                    <a:srgbClr val="000000">
                      <a:alpha val="38000"/>
                    </a:srgbClr>
                  </a:outerShdw>
                </a:effectLst>
                <a:latin typeface="Arial Rounded MT Bold" pitchFamily="34" charset="0"/>
              </a:rPr>
              <a:t>St. Matthew</a:t>
            </a:r>
          </a:p>
          <a:p>
            <a:pPr algn="ctr"/>
            <a:r>
              <a:rPr lang="en-US" sz="2200" b="1" dirty="0" smtClean="0">
                <a:ln w="11430">
                  <a:solidFill>
                    <a:schemeClr val="tx1"/>
                  </a:solidFill>
                </a:ln>
                <a:effectLst>
                  <a:outerShdw blurRad="50800" dist="39000" dir="5460000" algn="tl">
                    <a:srgbClr val="000000">
                      <a:alpha val="38000"/>
                    </a:srgbClr>
                  </a:outerShdw>
                </a:effectLst>
                <a:latin typeface="Arial Rounded MT Bold" pitchFamily="34" charset="0"/>
              </a:rPr>
              <a:t>4:2-4</a:t>
            </a:r>
            <a:endParaRPr lang="en-US" sz="2200" b="1" dirty="0">
              <a:ln w="11430">
                <a:solidFill>
                  <a:schemeClr val="tx1"/>
                </a:solidFill>
              </a:ln>
              <a:effectLst>
                <a:outerShdw blurRad="50800" dist="39000" dir="5460000" algn="tl">
                  <a:srgbClr val="000000">
                    <a:alpha val="38000"/>
                  </a:srgbClr>
                </a:outerShdw>
              </a:effectLst>
              <a:latin typeface="Arial Rounded MT Bold" pitchFamily="34" charset="0"/>
            </a:endParaRPr>
          </a:p>
        </p:txBody>
      </p:sp>
      <p:sp>
        <p:nvSpPr>
          <p:cNvPr id="11" name="TextBox 10"/>
          <p:cNvSpPr txBox="1"/>
          <p:nvPr/>
        </p:nvSpPr>
        <p:spPr>
          <a:xfrm>
            <a:off x="304800" y="1752600"/>
            <a:ext cx="8534400" cy="412420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1200"/>
              </a:spcAft>
            </a:pPr>
            <a:r>
              <a:rPr lang="en-US" sz="28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Jesus knows that His Father has already spoken and that He is the Beloved Son.  Jesus will not use His Divine power to </a:t>
            </a:r>
            <a:r>
              <a:rPr lang="en-US" sz="28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“grumble” against or </a:t>
            </a:r>
            <a:r>
              <a:rPr lang="en-US" sz="28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reject </a:t>
            </a:r>
            <a:r>
              <a:rPr lang="en-US" sz="28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His Father’s </a:t>
            </a:r>
            <a:r>
              <a:rPr lang="en-US" sz="28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will and purpose, as Israel did in the wilderness!</a:t>
            </a:r>
          </a:p>
          <a:p>
            <a:r>
              <a:rPr lang="en-US" sz="28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Jesus overcomes the slanderer, knowing His Father’s will and Word.  He is the humble Servant and He now willingly suffers the time of hunger and temptation, obeying His Father!</a:t>
            </a:r>
            <a:endParaRPr lang="en-US" sz="2800" b="1" dirty="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52400"/>
            <a:ext cx="8763000" cy="1708160"/>
          </a:xfrm>
          <a:prstGeom prst="rect">
            <a:avLst/>
          </a:prstGeom>
          <a:noFill/>
        </p:spPr>
        <p:txBody>
          <a:bodyPr wrap="square" rtlCol="0">
            <a:spAutoFit/>
          </a:bodyPr>
          <a:lstStyle/>
          <a:p>
            <a:r>
              <a:rPr lang="en-US" sz="2100" baseline="30000" dirty="0" smtClean="0">
                <a:ln w="3175">
                  <a:solidFill>
                    <a:srgbClr val="FFFF00"/>
                  </a:solidFill>
                </a:ln>
                <a:solidFill>
                  <a:srgbClr val="FFFF00"/>
                </a:solidFill>
                <a:effectLst>
                  <a:outerShdw blurRad="38100" dist="38100" dir="2700000" algn="tl">
                    <a:srgbClr val="000000">
                      <a:alpha val="43137"/>
                    </a:srgbClr>
                  </a:outerShdw>
                </a:effectLst>
                <a:latin typeface="Arial Narrow" pitchFamily="34" charset="0"/>
              </a:rPr>
              <a:t>5</a:t>
            </a:r>
            <a:r>
              <a:rPr lang="en-US" sz="2100" dirty="0" smtClean="0">
                <a:ln w="3175">
                  <a:solidFill>
                    <a:srgbClr val="FFFF00"/>
                  </a:solidFill>
                </a:ln>
                <a:solidFill>
                  <a:srgbClr val="FFFF00"/>
                </a:solidFill>
                <a:effectLst>
                  <a:outerShdw blurRad="38100" dist="38100" dir="2700000" algn="tl">
                    <a:srgbClr val="000000">
                      <a:alpha val="43137"/>
                    </a:srgbClr>
                  </a:outerShdw>
                </a:effectLst>
                <a:latin typeface="Arial Narrow" pitchFamily="34" charset="0"/>
              </a:rPr>
              <a:t>“Then the devil takes Him to the holy city and sets Him upon the pinnacle of the temple, </a:t>
            </a:r>
            <a:r>
              <a:rPr lang="en-US" sz="2100" baseline="30000" dirty="0" smtClean="0">
                <a:ln w="3175">
                  <a:solidFill>
                    <a:srgbClr val="FFFF00"/>
                  </a:solidFill>
                </a:ln>
                <a:solidFill>
                  <a:srgbClr val="FFFF00"/>
                </a:solidFill>
                <a:effectLst>
                  <a:outerShdw blurRad="38100" dist="38100" dir="2700000" algn="tl">
                    <a:srgbClr val="000000">
                      <a:alpha val="43137"/>
                    </a:srgbClr>
                  </a:outerShdw>
                </a:effectLst>
                <a:latin typeface="Arial Narrow" pitchFamily="34" charset="0"/>
              </a:rPr>
              <a:t>6</a:t>
            </a:r>
            <a:r>
              <a:rPr lang="en-US" sz="2100" dirty="0" smtClean="0">
                <a:ln w="3175">
                  <a:solidFill>
                    <a:srgbClr val="FFFF00"/>
                  </a:solidFill>
                </a:ln>
                <a:solidFill>
                  <a:srgbClr val="FFFF00"/>
                </a:solidFill>
                <a:effectLst>
                  <a:outerShdw blurRad="38100" dist="38100" dir="2700000" algn="tl">
                    <a:srgbClr val="000000">
                      <a:alpha val="43137"/>
                    </a:srgbClr>
                  </a:outerShdw>
                </a:effectLst>
                <a:latin typeface="Arial Narrow" pitchFamily="34" charset="0"/>
              </a:rPr>
              <a:t>and says to Him, ‘If You are [the] Son of God, throw Yourself down; for it has been written:  to His angels He will give orders concerning You, and in [their] hands will they bear up You, lest ever You strike against a stone Your foot.’  </a:t>
            </a:r>
            <a:r>
              <a:rPr lang="en-US" sz="2100" baseline="30000" dirty="0" smtClean="0">
                <a:ln w="3175">
                  <a:solidFill>
                    <a:srgbClr val="FFFF00"/>
                  </a:solidFill>
                </a:ln>
                <a:solidFill>
                  <a:srgbClr val="FFFF00"/>
                </a:solidFill>
                <a:effectLst>
                  <a:outerShdw blurRad="38100" dist="38100" dir="2700000" algn="tl">
                    <a:srgbClr val="000000">
                      <a:alpha val="43137"/>
                    </a:srgbClr>
                  </a:outerShdw>
                </a:effectLst>
                <a:latin typeface="Arial Narrow" pitchFamily="34" charset="0"/>
              </a:rPr>
              <a:t>7</a:t>
            </a:r>
            <a:r>
              <a:rPr lang="en-US" sz="2100" dirty="0" smtClean="0">
                <a:ln w="3175">
                  <a:solidFill>
                    <a:srgbClr val="FFFF00"/>
                  </a:solidFill>
                </a:ln>
                <a:solidFill>
                  <a:srgbClr val="FFFF00"/>
                </a:solidFill>
                <a:effectLst>
                  <a:outerShdw blurRad="38100" dist="38100" dir="2700000" algn="tl">
                    <a:srgbClr val="000000">
                      <a:alpha val="43137"/>
                    </a:srgbClr>
                  </a:outerShdw>
                </a:effectLst>
                <a:latin typeface="Arial Narrow" pitchFamily="34" charset="0"/>
              </a:rPr>
              <a:t>Jesus said to him, </a:t>
            </a:r>
            <a:r>
              <a:rPr lang="en-US" sz="2100" i="1" dirty="0" smtClean="0">
                <a:ln w="3175">
                  <a:solidFill>
                    <a:srgbClr val="FF0000"/>
                  </a:solidFill>
                </a:ln>
                <a:solidFill>
                  <a:srgbClr val="FFFF00"/>
                </a:solidFill>
                <a:effectLst>
                  <a:outerShdw blurRad="38100" dist="38100" dir="2700000" algn="tl">
                    <a:srgbClr val="000000">
                      <a:alpha val="43137"/>
                    </a:srgbClr>
                  </a:outerShdw>
                </a:effectLst>
                <a:latin typeface="Arial Narrow" pitchFamily="34" charset="0"/>
              </a:rPr>
              <a:t>‘Again it has been written:  you shall not test [the] Lord your God.’”</a:t>
            </a:r>
            <a:r>
              <a:rPr lang="en-US" sz="2100" dirty="0" smtClean="0">
                <a:ln w="3175">
                  <a:solidFill>
                    <a:srgbClr val="FFFF00"/>
                  </a:solidFill>
                </a:ln>
                <a:solidFill>
                  <a:srgbClr val="FFFF00"/>
                </a:solidFill>
                <a:effectLst>
                  <a:outerShdw blurRad="38100" dist="38100" dir="2700000" algn="tl">
                    <a:srgbClr val="000000">
                      <a:alpha val="43137"/>
                    </a:srgbClr>
                  </a:outerShdw>
                </a:effectLst>
                <a:latin typeface="Arial Narrow" pitchFamily="34" charset="0"/>
              </a:rPr>
              <a:t>  </a:t>
            </a:r>
            <a:endParaRPr lang="en-US" sz="2100" dirty="0">
              <a:ln w="3175">
                <a:solidFill>
                  <a:srgbClr val="FFFF00"/>
                </a:solidFill>
              </a:ln>
              <a:solidFill>
                <a:srgbClr val="FFFF00"/>
              </a:solidFill>
              <a:effectLst>
                <a:outerShdw blurRad="38100" dist="38100" dir="2700000" algn="tl">
                  <a:srgbClr val="000000">
                    <a:alpha val="43137"/>
                  </a:srgbClr>
                </a:outerShdw>
              </a:effectLst>
              <a:latin typeface="Arial Narrow" pitchFamily="34" charset="0"/>
            </a:endParaRPr>
          </a:p>
        </p:txBody>
      </p:sp>
      <p:sp>
        <p:nvSpPr>
          <p:cNvPr id="6" name="TextBox 5"/>
          <p:cNvSpPr txBox="1"/>
          <p:nvPr/>
        </p:nvSpPr>
        <p:spPr>
          <a:xfrm>
            <a:off x="0" y="6059269"/>
            <a:ext cx="22098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200" b="1" dirty="0" smtClean="0">
                <a:ln w="11430">
                  <a:solidFill>
                    <a:schemeClr val="tx1"/>
                  </a:solidFill>
                </a:ln>
                <a:effectLst>
                  <a:outerShdw blurRad="50800" dist="39000" dir="5460000" algn="tl">
                    <a:srgbClr val="000000">
                      <a:alpha val="38000"/>
                    </a:srgbClr>
                  </a:outerShdw>
                </a:effectLst>
                <a:latin typeface="Arial Rounded MT Bold" pitchFamily="34" charset="0"/>
              </a:rPr>
              <a:t>St. Matthew</a:t>
            </a:r>
          </a:p>
          <a:p>
            <a:pPr algn="ctr"/>
            <a:r>
              <a:rPr lang="en-US" sz="2200" b="1" dirty="0" smtClean="0">
                <a:ln w="11430">
                  <a:solidFill>
                    <a:schemeClr val="tx1"/>
                  </a:solidFill>
                </a:ln>
                <a:effectLst>
                  <a:outerShdw blurRad="50800" dist="39000" dir="5460000" algn="tl">
                    <a:srgbClr val="000000">
                      <a:alpha val="38000"/>
                    </a:srgbClr>
                  </a:outerShdw>
                </a:effectLst>
                <a:latin typeface="Arial Rounded MT Bold" pitchFamily="34" charset="0"/>
              </a:rPr>
              <a:t>4:5-7</a:t>
            </a:r>
            <a:endParaRPr lang="en-US" sz="2200" b="1" dirty="0">
              <a:ln w="11430">
                <a:solidFill>
                  <a:schemeClr val="tx1"/>
                </a:solidFill>
              </a:ln>
              <a:effectLst>
                <a:outerShdw blurRad="50800" dist="39000" dir="5460000" algn="tl">
                  <a:srgbClr val="000000">
                    <a:alpha val="38000"/>
                  </a:srgbClr>
                </a:outerShdw>
              </a:effectLst>
              <a:latin typeface="Arial Rounded MT Bold" pitchFamily="34" charset="0"/>
            </a:endParaRPr>
          </a:p>
        </p:txBody>
      </p:sp>
      <p:sp>
        <p:nvSpPr>
          <p:cNvPr id="7" name="TextBox 6"/>
          <p:cNvSpPr txBox="1"/>
          <p:nvPr/>
        </p:nvSpPr>
        <p:spPr>
          <a:xfrm>
            <a:off x="2438400" y="6044625"/>
            <a:ext cx="67056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The Temptation of Our Lord</a:t>
            </a:r>
            <a:endParaRPr lang="en-US" sz="36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pic>
        <p:nvPicPr>
          <p:cNvPr id="5" name="Picture 2" descr="C:\Users\Jeff\Desktop\psalm-91-temptation.jpg"/>
          <p:cNvPicPr>
            <a:picLocks noChangeAspect="1" noChangeArrowheads="1"/>
          </p:cNvPicPr>
          <p:nvPr/>
        </p:nvPicPr>
        <p:blipFill>
          <a:blip r:embed="rId2" cstate="print"/>
          <a:srcRect/>
          <a:stretch>
            <a:fillRect/>
          </a:stretch>
        </p:blipFill>
        <p:spPr bwMode="auto">
          <a:xfrm>
            <a:off x="5655274" y="1905000"/>
            <a:ext cx="3488726" cy="4050690"/>
          </a:xfrm>
          <a:prstGeom prst="rect">
            <a:avLst/>
          </a:prstGeom>
          <a:noFill/>
        </p:spPr>
      </p:pic>
      <p:sp>
        <p:nvSpPr>
          <p:cNvPr id="8" name="TextBox 7"/>
          <p:cNvSpPr txBox="1"/>
          <p:nvPr/>
        </p:nvSpPr>
        <p:spPr>
          <a:xfrm>
            <a:off x="152400" y="1974026"/>
            <a:ext cx="5562600" cy="3893374"/>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pPr>
            <a:r>
              <a:rPr lang="en-US" sz="24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The NT antitype to the OT type is greater and contrasting!  Satan cites Ps 91:11-12…in part!  Note that he cites God’s Word out of context and omits a key line – </a:t>
            </a:r>
            <a:r>
              <a:rPr lang="en-US" sz="2400" b="1" i="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“...to keep you in all your ways.”</a:t>
            </a:r>
            <a:r>
              <a:rPr lang="en-US" sz="24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a:t>
            </a:r>
          </a:p>
          <a:p>
            <a:pPr>
              <a:spcAft>
                <a:spcPts val="1200"/>
              </a:spcAft>
            </a:pPr>
            <a:r>
              <a:rPr lang="en-US" sz="24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This Psalm speaks of God’s protection from dangers that approach the </a:t>
            </a:r>
            <a:r>
              <a:rPr lang="en-US" sz="24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righteous; </a:t>
            </a:r>
            <a:r>
              <a:rPr lang="en-US" sz="24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not testing God to see if He will really do what Scriptures promises.</a:t>
            </a:r>
            <a:r>
              <a:rPr lang="en-US" sz="26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a:t>
            </a:r>
            <a:endParaRPr lang="en-US" sz="2600" b="1" dirty="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9" name="Rectangle 8"/>
          <p:cNvSpPr/>
          <p:nvPr/>
        </p:nvSpPr>
        <p:spPr>
          <a:xfrm>
            <a:off x="5634441" y="1905000"/>
            <a:ext cx="2518959" cy="369332"/>
          </a:xfrm>
          <a:prstGeom prst="rect">
            <a:avLst/>
          </a:prstGeom>
        </p:spPr>
        <p:txBody>
          <a:bodyPr wrap="none">
            <a:spAutoFit/>
          </a:bodyPr>
          <a:lstStyle/>
          <a:p>
            <a:r>
              <a:rPr lang="en-US" b="1" dirty="0" smtClean="0">
                <a:ln w="11430">
                  <a:solidFill>
                    <a:srgbClr val="FF0000"/>
                  </a:solidFill>
                </a:ln>
                <a:effectLst>
                  <a:outerShdw blurRad="50800" dist="39000" dir="5460000" algn="tl">
                    <a:srgbClr val="000000">
                      <a:alpha val="38000"/>
                    </a:srgbClr>
                  </a:outerShdw>
                </a:effectLst>
                <a:latin typeface="Times New Roman" pitchFamily="18" charset="0"/>
                <a:cs typeface="Times New Roman" pitchFamily="18" charset="0"/>
              </a:rPr>
              <a:t>The Second Temptation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amond(in)">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amond(out)">
                                      <p:cBhvr>
                                        <p:cTn id="12" dur="2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52400"/>
            <a:ext cx="8763000" cy="1708160"/>
          </a:xfrm>
          <a:prstGeom prst="rect">
            <a:avLst/>
          </a:prstGeom>
          <a:noFill/>
        </p:spPr>
        <p:txBody>
          <a:bodyPr wrap="square" rtlCol="0">
            <a:spAutoFit/>
          </a:bodyPr>
          <a:lstStyle/>
          <a:p>
            <a:r>
              <a:rPr lang="en-US" sz="2100" baseline="30000" dirty="0" smtClean="0">
                <a:ln w="3175">
                  <a:solidFill>
                    <a:srgbClr val="FFFF00"/>
                  </a:solidFill>
                </a:ln>
                <a:solidFill>
                  <a:srgbClr val="FFFF00"/>
                </a:solidFill>
                <a:effectLst>
                  <a:outerShdw blurRad="38100" dist="38100" dir="2700000" algn="tl">
                    <a:srgbClr val="000000">
                      <a:alpha val="43137"/>
                    </a:srgbClr>
                  </a:outerShdw>
                </a:effectLst>
                <a:latin typeface="Arial Narrow" pitchFamily="34" charset="0"/>
              </a:rPr>
              <a:t>5</a:t>
            </a:r>
            <a:r>
              <a:rPr lang="en-US" sz="2100" dirty="0" smtClean="0">
                <a:ln w="3175">
                  <a:solidFill>
                    <a:srgbClr val="FFFF00"/>
                  </a:solidFill>
                </a:ln>
                <a:solidFill>
                  <a:srgbClr val="FFFF00"/>
                </a:solidFill>
                <a:effectLst>
                  <a:outerShdw blurRad="38100" dist="38100" dir="2700000" algn="tl">
                    <a:srgbClr val="000000">
                      <a:alpha val="43137"/>
                    </a:srgbClr>
                  </a:outerShdw>
                </a:effectLst>
                <a:latin typeface="Arial Narrow" pitchFamily="34" charset="0"/>
              </a:rPr>
              <a:t>“Then the devil takes Him to the holy city and sets Him upon the pinnacle of the temple, </a:t>
            </a:r>
            <a:r>
              <a:rPr lang="en-US" sz="2100" baseline="30000" dirty="0" smtClean="0">
                <a:ln w="3175">
                  <a:solidFill>
                    <a:srgbClr val="FFFF00"/>
                  </a:solidFill>
                </a:ln>
                <a:solidFill>
                  <a:srgbClr val="FFFF00"/>
                </a:solidFill>
                <a:effectLst>
                  <a:outerShdw blurRad="38100" dist="38100" dir="2700000" algn="tl">
                    <a:srgbClr val="000000">
                      <a:alpha val="43137"/>
                    </a:srgbClr>
                  </a:outerShdw>
                </a:effectLst>
                <a:latin typeface="Arial Narrow" pitchFamily="34" charset="0"/>
              </a:rPr>
              <a:t>6</a:t>
            </a:r>
            <a:r>
              <a:rPr lang="en-US" sz="2100" dirty="0" smtClean="0">
                <a:ln w="3175">
                  <a:solidFill>
                    <a:srgbClr val="FFFF00"/>
                  </a:solidFill>
                </a:ln>
                <a:solidFill>
                  <a:srgbClr val="FFFF00"/>
                </a:solidFill>
                <a:effectLst>
                  <a:outerShdw blurRad="38100" dist="38100" dir="2700000" algn="tl">
                    <a:srgbClr val="000000">
                      <a:alpha val="43137"/>
                    </a:srgbClr>
                  </a:outerShdw>
                </a:effectLst>
                <a:latin typeface="Arial Narrow" pitchFamily="34" charset="0"/>
              </a:rPr>
              <a:t>and says to Him, ‘If You are [the] Son of God, throw Yourself down; for it has been written:  to His angels He will give orders concerning You, and in [their] hands will they bear up You, lest ever You strike against a stone Your foot.’  </a:t>
            </a:r>
            <a:r>
              <a:rPr lang="en-US" sz="2100" baseline="30000" dirty="0" smtClean="0">
                <a:ln w="3175">
                  <a:solidFill>
                    <a:srgbClr val="FFFF00"/>
                  </a:solidFill>
                </a:ln>
                <a:solidFill>
                  <a:srgbClr val="FFFF00"/>
                </a:solidFill>
                <a:effectLst>
                  <a:outerShdw blurRad="38100" dist="38100" dir="2700000" algn="tl">
                    <a:srgbClr val="000000">
                      <a:alpha val="43137"/>
                    </a:srgbClr>
                  </a:outerShdw>
                </a:effectLst>
                <a:latin typeface="Arial Narrow" pitchFamily="34" charset="0"/>
              </a:rPr>
              <a:t>7</a:t>
            </a:r>
            <a:r>
              <a:rPr lang="en-US" sz="2100" dirty="0" smtClean="0">
                <a:ln w="3175">
                  <a:solidFill>
                    <a:srgbClr val="FFFF00"/>
                  </a:solidFill>
                </a:ln>
                <a:solidFill>
                  <a:srgbClr val="FFFF00"/>
                </a:solidFill>
                <a:effectLst>
                  <a:outerShdw blurRad="38100" dist="38100" dir="2700000" algn="tl">
                    <a:srgbClr val="000000">
                      <a:alpha val="43137"/>
                    </a:srgbClr>
                  </a:outerShdw>
                </a:effectLst>
                <a:latin typeface="Arial Narrow" pitchFamily="34" charset="0"/>
              </a:rPr>
              <a:t>Jesus said to him, </a:t>
            </a:r>
            <a:r>
              <a:rPr lang="en-US" sz="2100" i="1" dirty="0" smtClean="0">
                <a:ln w="3175">
                  <a:solidFill>
                    <a:srgbClr val="FF0000"/>
                  </a:solidFill>
                </a:ln>
                <a:solidFill>
                  <a:srgbClr val="FFFF00"/>
                </a:solidFill>
                <a:effectLst>
                  <a:outerShdw blurRad="38100" dist="38100" dir="2700000" algn="tl">
                    <a:srgbClr val="000000">
                      <a:alpha val="43137"/>
                    </a:srgbClr>
                  </a:outerShdw>
                </a:effectLst>
                <a:latin typeface="Arial Narrow" pitchFamily="34" charset="0"/>
              </a:rPr>
              <a:t>‘Again it has been written:  you shall not test [the] Lord your God.’”</a:t>
            </a:r>
            <a:r>
              <a:rPr lang="en-US" sz="2100" dirty="0" smtClean="0">
                <a:ln w="3175">
                  <a:solidFill>
                    <a:srgbClr val="FFFF00"/>
                  </a:solidFill>
                </a:ln>
                <a:solidFill>
                  <a:srgbClr val="FFFF00"/>
                </a:solidFill>
                <a:effectLst>
                  <a:outerShdw blurRad="38100" dist="38100" dir="2700000" algn="tl">
                    <a:srgbClr val="000000">
                      <a:alpha val="43137"/>
                    </a:srgbClr>
                  </a:outerShdw>
                </a:effectLst>
                <a:latin typeface="Arial Narrow" pitchFamily="34" charset="0"/>
              </a:rPr>
              <a:t>  </a:t>
            </a:r>
            <a:endParaRPr lang="en-US" sz="2100" dirty="0">
              <a:ln w="3175">
                <a:solidFill>
                  <a:srgbClr val="FFFF00"/>
                </a:solidFill>
              </a:ln>
              <a:solidFill>
                <a:srgbClr val="FFFF00"/>
              </a:solidFill>
              <a:effectLst>
                <a:outerShdw blurRad="38100" dist="38100" dir="2700000" algn="tl">
                  <a:srgbClr val="000000">
                    <a:alpha val="43137"/>
                  </a:srgbClr>
                </a:outerShdw>
              </a:effectLst>
              <a:latin typeface="Arial Narrow" pitchFamily="34" charset="0"/>
            </a:endParaRPr>
          </a:p>
        </p:txBody>
      </p:sp>
      <p:sp>
        <p:nvSpPr>
          <p:cNvPr id="6" name="TextBox 5"/>
          <p:cNvSpPr txBox="1"/>
          <p:nvPr/>
        </p:nvSpPr>
        <p:spPr>
          <a:xfrm>
            <a:off x="0" y="6059269"/>
            <a:ext cx="22098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200" b="1" dirty="0" smtClean="0">
                <a:ln w="11430">
                  <a:solidFill>
                    <a:schemeClr val="tx1"/>
                  </a:solidFill>
                </a:ln>
                <a:effectLst>
                  <a:outerShdw blurRad="50800" dist="39000" dir="5460000" algn="tl">
                    <a:srgbClr val="000000">
                      <a:alpha val="38000"/>
                    </a:srgbClr>
                  </a:outerShdw>
                </a:effectLst>
                <a:latin typeface="Arial Rounded MT Bold" pitchFamily="34" charset="0"/>
              </a:rPr>
              <a:t>St. Matthew</a:t>
            </a:r>
          </a:p>
          <a:p>
            <a:pPr algn="ctr"/>
            <a:r>
              <a:rPr lang="en-US" sz="2200" b="1" dirty="0" smtClean="0">
                <a:ln w="11430">
                  <a:solidFill>
                    <a:schemeClr val="tx1"/>
                  </a:solidFill>
                </a:ln>
                <a:effectLst>
                  <a:outerShdw blurRad="50800" dist="39000" dir="5460000" algn="tl">
                    <a:srgbClr val="000000">
                      <a:alpha val="38000"/>
                    </a:srgbClr>
                  </a:outerShdw>
                </a:effectLst>
                <a:latin typeface="Arial Rounded MT Bold" pitchFamily="34" charset="0"/>
              </a:rPr>
              <a:t>4:5-7</a:t>
            </a:r>
            <a:endParaRPr lang="en-US" sz="2200" b="1" dirty="0">
              <a:ln w="11430">
                <a:solidFill>
                  <a:schemeClr val="tx1"/>
                </a:solidFill>
              </a:ln>
              <a:effectLst>
                <a:outerShdw blurRad="50800" dist="39000" dir="5460000" algn="tl">
                  <a:srgbClr val="000000">
                    <a:alpha val="38000"/>
                  </a:srgbClr>
                </a:outerShdw>
              </a:effectLst>
              <a:latin typeface="Arial Rounded MT Bold" pitchFamily="34" charset="0"/>
            </a:endParaRPr>
          </a:p>
        </p:txBody>
      </p:sp>
      <p:sp>
        <p:nvSpPr>
          <p:cNvPr id="7" name="TextBox 6"/>
          <p:cNvSpPr txBox="1"/>
          <p:nvPr/>
        </p:nvSpPr>
        <p:spPr>
          <a:xfrm>
            <a:off x="2438400" y="6044625"/>
            <a:ext cx="67056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The Temptation of Our Lord</a:t>
            </a:r>
            <a:endParaRPr lang="en-US" sz="36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pic>
        <p:nvPicPr>
          <p:cNvPr id="5" name="Picture 2" descr="C:\Users\Jeff\Desktop\psalm-91-temptation.jpg"/>
          <p:cNvPicPr>
            <a:picLocks noChangeAspect="1" noChangeArrowheads="1"/>
          </p:cNvPicPr>
          <p:nvPr/>
        </p:nvPicPr>
        <p:blipFill>
          <a:blip r:embed="rId2" cstate="print"/>
          <a:srcRect/>
          <a:stretch>
            <a:fillRect/>
          </a:stretch>
        </p:blipFill>
        <p:spPr bwMode="auto">
          <a:xfrm>
            <a:off x="5655274" y="1905000"/>
            <a:ext cx="3488726" cy="4050690"/>
          </a:xfrm>
          <a:prstGeom prst="rect">
            <a:avLst/>
          </a:prstGeom>
          <a:noFill/>
        </p:spPr>
      </p:pic>
      <p:sp>
        <p:nvSpPr>
          <p:cNvPr id="9" name="Rectangle 8"/>
          <p:cNvSpPr/>
          <p:nvPr/>
        </p:nvSpPr>
        <p:spPr>
          <a:xfrm>
            <a:off x="5634441" y="1905000"/>
            <a:ext cx="2518959" cy="369332"/>
          </a:xfrm>
          <a:prstGeom prst="rect">
            <a:avLst/>
          </a:prstGeom>
        </p:spPr>
        <p:txBody>
          <a:bodyPr wrap="none">
            <a:spAutoFit/>
          </a:bodyPr>
          <a:lstStyle/>
          <a:p>
            <a:r>
              <a:rPr lang="en-US" b="1" dirty="0" smtClean="0">
                <a:ln w="11430">
                  <a:solidFill>
                    <a:srgbClr val="FF0000"/>
                  </a:solidFill>
                </a:ln>
                <a:effectLst>
                  <a:outerShdw blurRad="50800" dist="39000" dir="5460000" algn="tl">
                    <a:srgbClr val="000000">
                      <a:alpha val="38000"/>
                    </a:srgbClr>
                  </a:outerShdw>
                </a:effectLst>
                <a:latin typeface="Times New Roman" pitchFamily="18" charset="0"/>
                <a:cs typeface="Times New Roman" pitchFamily="18" charset="0"/>
              </a:rPr>
              <a:t>The Second Temptation</a:t>
            </a:r>
            <a:endParaRPr lang="en-US" dirty="0"/>
          </a:p>
        </p:txBody>
      </p:sp>
      <p:sp>
        <p:nvSpPr>
          <p:cNvPr id="10" name="TextBox 9"/>
          <p:cNvSpPr txBox="1"/>
          <p:nvPr/>
        </p:nvSpPr>
        <p:spPr>
          <a:xfrm>
            <a:off x="152400" y="2351544"/>
            <a:ext cx="5486400" cy="267765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Thus, Satan is challenging Jesus to test whether the Word of God is reliable!</a:t>
            </a:r>
          </a:p>
          <a:p>
            <a:endParaRPr lang="en-US" sz="28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endParaRPr>
          </a:p>
          <a:p>
            <a:r>
              <a:rPr lang="en-US" sz="2800" b="1" i="1" dirty="0" smtClean="0">
                <a:ln w="11430">
                  <a:solidFill>
                    <a:srgbClr val="FFFF00"/>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“So, Jesus, let’s test the Father and just see if He’ll do what He says!”</a:t>
            </a:r>
            <a:endParaRPr lang="en-US" sz="2800" b="1" i="1" dirty="0">
              <a:ln w="11430">
                <a:solidFill>
                  <a:srgbClr val="FFFF00"/>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 calcmode="lin" valueType="num">
                                      <p:cBhvr>
                                        <p:cTn id="7" dur="10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10">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10">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52400"/>
            <a:ext cx="8763000" cy="1708160"/>
          </a:xfrm>
          <a:prstGeom prst="rect">
            <a:avLst/>
          </a:prstGeom>
          <a:noFill/>
        </p:spPr>
        <p:txBody>
          <a:bodyPr wrap="square" rtlCol="0">
            <a:spAutoFit/>
          </a:bodyPr>
          <a:lstStyle/>
          <a:p>
            <a:r>
              <a:rPr lang="en-US" sz="2100" baseline="30000" dirty="0" smtClean="0">
                <a:ln w="3175">
                  <a:solidFill>
                    <a:srgbClr val="FFFF00"/>
                  </a:solidFill>
                </a:ln>
                <a:solidFill>
                  <a:srgbClr val="FFFF00"/>
                </a:solidFill>
                <a:effectLst>
                  <a:outerShdw blurRad="38100" dist="38100" dir="2700000" algn="tl">
                    <a:srgbClr val="000000">
                      <a:alpha val="43137"/>
                    </a:srgbClr>
                  </a:outerShdw>
                </a:effectLst>
                <a:latin typeface="Arial Narrow" pitchFamily="34" charset="0"/>
              </a:rPr>
              <a:t>5</a:t>
            </a:r>
            <a:r>
              <a:rPr lang="en-US" sz="2100" dirty="0" smtClean="0">
                <a:ln w="3175">
                  <a:solidFill>
                    <a:srgbClr val="FFFF00"/>
                  </a:solidFill>
                </a:ln>
                <a:solidFill>
                  <a:srgbClr val="FFFF00"/>
                </a:solidFill>
                <a:effectLst>
                  <a:outerShdw blurRad="38100" dist="38100" dir="2700000" algn="tl">
                    <a:srgbClr val="000000">
                      <a:alpha val="43137"/>
                    </a:srgbClr>
                  </a:outerShdw>
                </a:effectLst>
                <a:latin typeface="Arial Narrow" pitchFamily="34" charset="0"/>
              </a:rPr>
              <a:t>“Then the devil takes Him to the holy city and sets Him upon the pinnacle of the temple, </a:t>
            </a:r>
            <a:r>
              <a:rPr lang="en-US" sz="2100" baseline="30000" dirty="0" smtClean="0">
                <a:ln w="3175">
                  <a:solidFill>
                    <a:srgbClr val="FFFF00"/>
                  </a:solidFill>
                </a:ln>
                <a:solidFill>
                  <a:srgbClr val="FFFF00"/>
                </a:solidFill>
                <a:effectLst>
                  <a:outerShdw blurRad="38100" dist="38100" dir="2700000" algn="tl">
                    <a:srgbClr val="000000">
                      <a:alpha val="43137"/>
                    </a:srgbClr>
                  </a:outerShdw>
                </a:effectLst>
                <a:latin typeface="Arial Narrow" pitchFamily="34" charset="0"/>
              </a:rPr>
              <a:t>6</a:t>
            </a:r>
            <a:r>
              <a:rPr lang="en-US" sz="2100" dirty="0" smtClean="0">
                <a:ln w="3175">
                  <a:solidFill>
                    <a:srgbClr val="FFFF00"/>
                  </a:solidFill>
                </a:ln>
                <a:solidFill>
                  <a:srgbClr val="FFFF00"/>
                </a:solidFill>
                <a:effectLst>
                  <a:outerShdw blurRad="38100" dist="38100" dir="2700000" algn="tl">
                    <a:srgbClr val="000000">
                      <a:alpha val="43137"/>
                    </a:srgbClr>
                  </a:outerShdw>
                </a:effectLst>
                <a:latin typeface="Arial Narrow" pitchFamily="34" charset="0"/>
              </a:rPr>
              <a:t>and says to Him, ‘If You are [the] Son of God, throw Yourself down; for it has been written:  to His angels He will give orders concerning You, and in [their] hands will they bear up You, lest ever You strike against a stone Your foot.’  </a:t>
            </a:r>
            <a:r>
              <a:rPr lang="en-US" sz="2100" baseline="30000" dirty="0" smtClean="0">
                <a:ln w="3175">
                  <a:solidFill>
                    <a:srgbClr val="FFFF00"/>
                  </a:solidFill>
                </a:ln>
                <a:solidFill>
                  <a:srgbClr val="FFFF00"/>
                </a:solidFill>
                <a:effectLst>
                  <a:outerShdw blurRad="38100" dist="38100" dir="2700000" algn="tl">
                    <a:srgbClr val="000000">
                      <a:alpha val="43137"/>
                    </a:srgbClr>
                  </a:outerShdw>
                </a:effectLst>
                <a:latin typeface="Arial Narrow" pitchFamily="34" charset="0"/>
              </a:rPr>
              <a:t>7</a:t>
            </a:r>
            <a:r>
              <a:rPr lang="en-US" sz="2100" dirty="0" smtClean="0">
                <a:ln w="3175">
                  <a:solidFill>
                    <a:srgbClr val="FFFF00"/>
                  </a:solidFill>
                </a:ln>
                <a:solidFill>
                  <a:srgbClr val="FFFF00"/>
                </a:solidFill>
                <a:effectLst>
                  <a:outerShdw blurRad="38100" dist="38100" dir="2700000" algn="tl">
                    <a:srgbClr val="000000">
                      <a:alpha val="43137"/>
                    </a:srgbClr>
                  </a:outerShdw>
                </a:effectLst>
                <a:latin typeface="Arial Narrow" pitchFamily="34" charset="0"/>
              </a:rPr>
              <a:t>Jesus said to him, </a:t>
            </a:r>
            <a:r>
              <a:rPr lang="en-US" sz="2100" i="1" dirty="0" smtClean="0">
                <a:ln w="3175">
                  <a:solidFill>
                    <a:srgbClr val="FF0000"/>
                  </a:solidFill>
                </a:ln>
                <a:solidFill>
                  <a:srgbClr val="FFFF00"/>
                </a:solidFill>
                <a:effectLst>
                  <a:outerShdw blurRad="38100" dist="38100" dir="2700000" algn="tl">
                    <a:srgbClr val="000000">
                      <a:alpha val="43137"/>
                    </a:srgbClr>
                  </a:outerShdw>
                </a:effectLst>
                <a:latin typeface="Arial Narrow" pitchFamily="34" charset="0"/>
              </a:rPr>
              <a:t>‘Again it has been written:  you shall not test [the] Lord your God.’”</a:t>
            </a:r>
            <a:r>
              <a:rPr lang="en-US" sz="2100" dirty="0" smtClean="0">
                <a:ln w="3175">
                  <a:solidFill>
                    <a:srgbClr val="FFFF00"/>
                  </a:solidFill>
                </a:ln>
                <a:solidFill>
                  <a:srgbClr val="FFFF00"/>
                </a:solidFill>
                <a:effectLst>
                  <a:outerShdw blurRad="38100" dist="38100" dir="2700000" algn="tl">
                    <a:srgbClr val="000000">
                      <a:alpha val="43137"/>
                    </a:srgbClr>
                  </a:outerShdw>
                </a:effectLst>
                <a:latin typeface="Arial Narrow" pitchFamily="34" charset="0"/>
              </a:rPr>
              <a:t>  </a:t>
            </a:r>
            <a:endParaRPr lang="en-US" sz="2100" dirty="0">
              <a:ln w="3175">
                <a:solidFill>
                  <a:srgbClr val="FFFF00"/>
                </a:solidFill>
              </a:ln>
              <a:solidFill>
                <a:srgbClr val="FFFF00"/>
              </a:solidFill>
              <a:effectLst>
                <a:outerShdw blurRad="38100" dist="38100" dir="2700000" algn="tl">
                  <a:srgbClr val="000000">
                    <a:alpha val="43137"/>
                  </a:srgbClr>
                </a:outerShdw>
              </a:effectLst>
              <a:latin typeface="Arial Narrow" pitchFamily="34" charset="0"/>
            </a:endParaRPr>
          </a:p>
        </p:txBody>
      </p:sp>
      <p:sp>
        <p:nvSpPr>
          <p:cNvPr id="6" name="TextBox 5"/>
          <p:cNvSpPr txBox="1"/>
          <p:nvPr/>
        </p:nvSpPr>
        <p:spPr>
          <a:xfrm>
            <a:off x="0" y="6059269"/>
            <a:ext cx="22098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200" b="1" dirty="0" smtClean="0">
                <a:ln w="11430">
                  <a:solidFill>
                    <a:schemeClr val="tx1"/>
                  </a:solidFill>
                </a:ln>
                <a:effectLst>
                  <a:outerShdw blurRad="50800" dist="39000" dir="5460000" algn="tl">
                    <a:srgbClr val="000000">
                      <a:alpha val="38000"/>
                    </a:srgbClr>
                  </a:outerShdw>
                </a:effectLst>
                <a:latin typeface="Arial Rounded MT Bold" pitchFamily="34" charset="0"/>
              </a:rPr>
              <a:t>St. Matthew</a:t>
            </a:r>
          </a:p>
          <a:p>
            <a:pPr algn="ctr"/>
            <a:r>
              <a:rPr lang="en-US" sz="2200" b="1" dirty="0" smtClean="0">
                <a:ln w="11430">
                  <a:solidFill>
                    <a:schemeClr val="tx1"/>
                  </a:solidFill>
                </a:ln>
                <a:effectLst>
                  <a:outerShdw blurRad="50800" dist="39000" dir="5460000" algn="tl">
                    <a:srgbClr val="000000">
                      <a:alpha val="38000"/>
                    </a:srgbClr>
                  </a:outerShdw>
                </a:effectLst>
                <a:latin typeface="Arial Rounded MT Bold" pitchFamily="34" charset="0"/>
              </a:rPr>
              <a:t>4:5-7</a:t>
            </a:r>
            <a:endParaRPr lang="en-US" sz="2200" b="1" dirty="0">
              <a:ln w="11430">
                <a:solidFill>
                  <a:schemeClr val="tx1"/>
                </a:solidFill>
              </a:ln>
              <a:effectLst>
                <a:outerShdw blurRad="50800" dist="39000" dir="5460000" algn="tl">
                  <a:srgbClr val="000000">
                    <a:alpha val="38000"/>
                  </a:srgbClr>
                </a:outerShdw>
              </a:effectLst>
              <a:latin typeface="Arial Rounded MT Bold" pitchFamily="34" charset="0"/>
            </a:endParaRPr>
          </a:p>
        </p:txBody>
      </p:sp>
      <p:sp>
        <p:nvSpPr>
          <p:cNvPr id="7" name="TextBox 6"/>
          <p:cNvSpPr txBox="1"/>
          <p:nvPr/>
        </p:nvSpPr>
        <p:spPr>
          <a:xfrm>
            <a:off x="2438400" y="6044625"/>
            <a:ext cx="67056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The Temptation of Our Lord</a:t>
            </a:r>
            <a:endParaRPr lang="en-US" sz="36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pic>
        <p:nvPicPr>
          <p:cNvPr id="5" name="Picture 2" descr="C:\Users\Jeff\Desktop\psalm-91-temptation.jpg"/>
          <p:cNvPicPr>
            <a:picLocks noChangeAspect="1" noChangeArrowheads="1"/>
          </p:cNvPicPr>
          <p:nvPr/>
        </p:nvPicPr>
        <p:blipFill>
          <a:blip r:embed="rId2" cstate="print"/>
          <a:srcRect/>
          <a:stretch>
            <a:fillRect/>
          </a:stretch>
        </p:blipFill>
        <p:spPr bwMode="auto">
          <a:xfrm>
            <a:off x="5655274" y="1905000"/>
            <a:ext cx="3488726" cy="4050690"/>
          </a:xfrm>
          <a:prstGeom prst="rect">
            <a:avLst/>
          </a:prstGeom>
          <a:noFill/>
        </p:spPr>
      </p:pic>
      <p:sp>
        <p:nvSpPr>
          <p:cNvPr id="9" name="Rectangle 8"/>
          <p:cNvSpPr/>
          <p:nvPr/>
        </p:nvSpPr>
        <p:spPr>
          <a:xfrm>
            <a:off x="5634441" y="1905000"/>
            <a:ext cx="2518959" cy="369332"/>
          </a:xfrm>
          <a:prstGeom prst="rect">
            <a:avLst/>
          </a:prstGeom>
        </p:spPr>
        <p:txBody>
          <a:bodyPr wrap="none">
            <a:spAutoFit/>
          </a:bodyPr>
          <a:lstStyle/>
          <a:p>
            <a:r>
              <a:rPr lang="en-US" b="1" dirty="0" smtClean="0">
                <a:ln w="11430">
                  <a:solidFill>
                    <a:srgbClr val="FF0000"/>
                  </a:solidFill>
                </a:ln>
                <a:effectLst>
                  <a:outerShdw blurRad="50800" dist="39000" dir="5460000" algn="tl">
                    <a:srgbClr val="000000">
                      <a:alpha val="38000"/>
                    </a:srgbClr>
                  </a:outerShdw>
                </a:effectLst>
                <a:latin typeface="Times New Roman" pitchFamily="18" charset="0"/>
                <a:cs typeface="Times New Roman" pitchFamily="18" charset="0"/>
              </a:rPr>
              <a:t>The Second Temptation</a:t>
            </a:r>
            <a:endParaRPr lang="en-US" dirty="0"/>
          </a:p>
        </p:txBody>
      </p:sp>
      <p:sp>
        <p:nvSpPr>
          <p:cNvPr id="10" name="TextBox 9"/>
          <p:cNvSpPr txBox="1"/>
          <p:nvPr/>
        </p:nvSpPr>
        <p:spPr>
          <a:xfrm>
            <a:off x="152400" y="1828800"/>
            <a:ext cx="5486400" cy="412420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The second temptation, then, differs from the first in that since Jesus is the Son of God, the power of God is available to protect and sustain Jesus!  At issue is whether Jesus would trust that promise.</a:t>
            </a:r>
          </a:p>
          <a:p>
            <a:pPr>
              <a:spcBef>
                <a:spcPts val="1200"/>
              </a:spcBef>
            </a:pPr>
            <a:r>
              <a:rPr lang="en-US" sz="2800" b="1" dirty="0" smtClean="0">
                <a:ln w="11430">
                  <a:solidFill>
                    <a:srgbClr val="FFC000"/>
                  </a:solidFill>
                </a:ln>
                <a:solidFill>
                  <a:srgbClr val="FFC000"/>
                </a:solidFill>
                <a:effectLst>
                  <a:outerShdw blurRad="50800" dist="39000" dir="5460000" algn="tl">
                    <a:srgbClr val="000000">
                      <a:alpha val="38000"/>
                    </a:srgbClr>
                  </a:outerShdw>
                </a:effectLst>
                <a:latin typeface="Times New Roman" pitchFamily="18" charset="0"/>
                <a:cs typeface="Times New Roman" pitchFamily="18" charset="0"/>
              </a:rPr>
              <a:t>The perfect Son trust perfectly!  He will not put His Father to the test!</a:t>
            </a:r>
            <a:endParaRPr lang="en-US" sz="2800" b="1" i="1" dirty="0">
              <a:ln w="11430">
                <a:solidFill>
                  <a:srgbClr val="FFC000"/>
                </a:solidFill>
              </a:ln>
              <a:solidFill>
                <a:srgbClr val="FFC000"/>
              </a:solidFill>
              <a:effectLst>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 calcmode="lin" valueType="num">
                                      <p:cBhvr>
                                        <p:cTn id="7" dur="500" decel="50000" fill="hold">
                                          <p:stCondLst>
                                            <p:cond delay="0"/>
                                          </p:stCondLst>
                                        </p:cTn>
                                        <p:tgtEl>
                                          <p:spTgt spid="10">
                                            <p:txEl>
                                              <p:pRg st="1" end="1"/>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
                                            <p:txEl>
                                              <p:pRg st="1" end="1"/>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
                                            <p:txEl>
                                              <p:pRg st="1" end="1"/>
                                            </p:txEl>
                                          </p:spTgt>
                                        </p:tgtEl>
                                        <p:attrNameLst>
                                          <p:attrName>ppt_w</p:attrName>
                                        </p:attrNameLst>
                                      </p:cBhvr>
                                      <p:tavLst>
                                        <p:tav tm="0">
                                          <p:val>
                                            <p:strVal val="#ppt_w*.05"/>
                                          </p:val>
                                        </p:tav>
                                        <p:tav tm="100000">
                                          <p:val>
                                            <p:strVal val="#ppt_w"/>
                                          </p:val>
                                        </p:tav>
                                      </p:tavLst>
                                    </p:anim>
                                    <p:anim calcmode="lin" valueType="num">
                                      <p:cBhvr>
                                        <p:cTn id="10" dur="1000" fill="hold"/>
                                        <p:tgtEl>
                                          <p:spTgt spid="10">
                                            <p:txEl>
                                              <p:pRg st="1" end="1"/>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
                                            <p:txEl>
                                              <p:pRg st="1" end="1"/>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
                                            <p:txEl>
                                              <p:pRg st="1" end="1"/>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
                                            <p:txEl>
                                              <p:pRg st="1" end="1"/>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52400"/>
            <a:ext cx="8763000" cy="1384995"/>
          </a:xfrm>
          <a:prstGeom prst="rect">
            <a:avLst/>
          </a:prstGeom>
          <a:noFill/>
        </p:spPr>
        <p:txBody>
          <a:bodyPr wrap="square" rtlCol="0">
            <a:spAutoFit/>
          </a:bodyPr>
          <a:lstStyle/>
          <a:p>
            <a:r>
              <a:rPr lang="en-US" sz="2100" baseline="30000" dirty="0" smtClean="0">
                <a:ln w="3175">
                  <a:solidFill>
                    <a:srgbClr val="FFFF00"/>
                  </a:solidFill>
                </a:ln>
                <a:solidFill>
                  <a:srgbClr val="FFFF00"/>
                </a:solidFill>
                <a:effectLst>
                  <a:outerShdw blurRad="38100" dist="38100" dir="2700000" algn="tl">
                    <a:srgbClr val="000000">
                      <a:alpha val="43137"/>
                    </a:srgbClr>
                  </a:outerShdw>
                </a:effectLst>
                <a:latin typeface="Arial Narrow" pitchFamily="34" charset="0"/>
              </a:rPr>
              <a:t>5</a:t>
            </a:r>
            <a:r>
              <a:rPr lang="en-US" sz="2100" dirty="0" smtClean="0">
                <a:ln w="3175">
                  <a:solidFill>
                    <a:srgbClr val="FFFF00"/>
                  </a:solidFill>
                </a:ln>
                <a:solidFill>
                  <a:srgbClr val="FFFF00"/>
                </a:solidFill>
                <a:effectLst>
                  <a:outerShdw blurRad="38100" dist="38100" dir="2700000" algn="tl">
                    <a:srgbClr val="000000">
                      <a:alpha val="43137"/>
                    </a:srgbClr>
                  </a:outerShdw>
                </a:effectLst>
                <a:latin typeface="Arial Narrow" pitchFamily="34" charset="0"/>
              </a:rPr>
              <a:t>“Then the devil takes Him to the holy city and sets Him upon the pinnacle of the temple, </a:t>
            </a:r>
            <a:r>
              <a:rPr lang="en-US" sz="2100" baseline="30000" dirty="0" smtClean="0">
                <a:ln w="3175">
                  <a:solidFill>
                    <a:srgbClr val="FFFF00"/>
                  </a:solidFill>
                </a:ln>
                <a:solidFill>
                  <a:srgbClr val="FFFF00"/>
                </a:solidFill>
                <a:effectLst>
                  <a:outerShdw blurRad="38100" dist="38100" dir="2700000" algn="tl">
                    <a:srgbClr val="000000">
                      <a:alpha val="43137"/>
                    </a:srgbClr>
                  </a:outerShdw>
                </a:effectLst>
                <a:latin typeface="Arial Narrow" pitchFamily="34" charset="0"/>
              </a:rPr>
              <a:t>6</a:t>
            </a:r>
            <a:r>
              <a:rPr lang="en-US" sz="2100" dirty="0" smtClean="0">
                <a:ln w="3175">
                  <a:solidFill>
                    <a:srgbClr val="FFFF00"/>
                  </a:solidFill>
                </a:ln>
                <a:solidFill>
                  <a:srgbClr val="FFFF00"/>
                </a:solidFill>
                <a:effectLst>
                  <a:outerShdw blurRad="38100" dist="38100" dir="2700000" algn="tl">
                    <a:srgbClr val="000000">
                      <a:alpha val="43137"/>
                    </a:srgbClr>
                  </a:outerShdw>
                </a:effectLst>
                <a:latin typeface="Arial Narrow" pitchFamily="34" charset="0"/>
              </a:rPr>
              <a:t>and says to Him, ‘If You are [the] Son of God, throw Yourself down; for it has been written:  to His angels He will give orders concerning You, and in [their] hands will they bear up You, lest ever You strike against a stone Your foot.’ </a:t>
            </a:r>
            <a:endParaRPr lang="en-US" sz="2100" dirty="0">
              <a:ln w="3175">
                <a:solidFill>
                  <a:srgbClr val="FFFF00"/>
                </a:solidFill>
              </a:ln>
              <a:solidFill>
                <a:srgbClr val="FFFF00"/>
              </a:solidFill>
              <a:effectLst>
                <a:outerShdw blurRad="38100" dist="38100" dir="2700000" algn="tl">
                  <a:srgbClr val="000000">
                    <a:alpha val="43137"/>
                  </a:srgbClr>
                </a:outerShdw>
              </a:effectLst>
              <a:latin typeface="Arial Narrow" pitchFamily="34" charset="0"/>
            </a:endParaRPr>
          </a:p>
        </p:txBody>
      </p:sp>
      <p:sp>
        <p:nvSpPr>
          <p:cNvPr id="6" name="TextBox 5"/>
          <p:cNvSpPr txBox="1"/>
          <p:nvPr/>
        </p:nvSpPr>
        <p:spPr>
          <a:xfrm>
            <a:off x="0" y="6059269"/>
            <a:ext cx="22098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200" b="1" dirty="0" smtClean="0">
                <a:ln w="11430">
                  <a:solidFill>
                    <a:schemeClr val="tx1"/>
                  </a:solidFill>
                </a:ln>
                <a:effectLst>
                  <a:outerShdw blurRad="50800" dist="39000" dir="5460000" algn="tl">
                    <a:srgbClr val="000000">
                      <a:alpha val="38000"/>
                    </a:srgbClr>
                  </a:outerShdw>
                </a:effectLst>
                <a:latin typeface="Arial Rounded MT Bold" pitchFamily="34" charset="0"/>
              </a:rPr>
              <a:t>St. Matthew</a:t>
            </a:r>
          </a:p>
          <a:p>
            <a:pPr algn="ctr"/>
            <a:r>
              <a:rPr lang="en-US" sz="2200" b="1" dirty="0" smtClean="0">
                <a:ln w="11430">
                  <a:solidFill>
                    <a:schemeClr val="tx1"/>
                  </a:solidFill>
                </a:ln>
                <a:effectLst>
                  <a:outerShdw blurRad="50800" dist="39000" dir="5460000" algn="tl">
                    <a:srgbClr val="000000">
                      <a:alpha val="38000"/>
                    </a:srgbClr>
                  </a:outerShdw>
                </a:effectLst>
                <a:latin typeface="Arial Rounded MT Bold" pitchFamily="34" charset="0"/>
              </a:rPr>
              <a:t>4:5-7</a:t>
            </a:r>
            <a:endParaRPr lang="en-US" sz="2200" b="1" dirty="0">
              <a:ln w="11430">
                <a:solidFill>
                  <a:schemeClr val="tx1"/>
                </a:solidFill>
              </a:ln>
              <a:effectLst>
                <a:outerShdw blurRad="50800" dist="39000" dir="5460000" algn="tl">
                  <a:srgbClr val="000000">
                    <a:alpha val="38000"/>
                  </a:srgbClr>
                </a:outerShdw>
              </a:effectLst>
              <a:latin typeface="Arial Rounded MT Bold" pitchFamily="34" charset="0"/>
            </a:endParaRPr>
          </a:p>
        </p:txBody>
      </p:sp>
      <p:sp>
        <p:nvSpPr>
          <p:cNvPr id="7" name="TextBox 6"/>
          <p:cNvSpPr txBox="1"/>
          <p:nvPr/>
        </p:nvSpPr>
        <p:spPr>
          <a:xfrm>
            <a:off x="2438400" y="6044625"/>
            <a:ext cx="67056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The Temptation of Our Lord</a:t>
            </a:r>
            <a:endParaRPr lang="en-US" sz="36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pic>
        <p:nvPicPr>
          <p:cNvPr id="5" name="Picture 2" descr="C:\Users\Jeff\Desktop\psalm-91-temptation.jpg"/>
          <p:cNvPicPr>
            <a:picLocks noChangeAspect="1" noChangeArrowheads="1"/>
          </p:cNvPicPr>
          <p:nvPr/>
        </p:nvPicPr>
        <p:blipFill>
          <a:blip r:embed="rId2" cstate="print"/>
          <a:srcRect/>
          <a:stretch>
            <a:fillRect/>
          </a:stretch>
        </p:blipFill>
        <p:spPr bwMode="auto">
          <a:xfrm>
            <a:off x="5655274" y="1905000"/>
            <a:ext cx="3488726" cy="4050690"/>
          </a:xfrm>
          <a:prstGeom prst="rect">
            <a:avLst/>
          </a:prstGeom>
          <a:noFill/>
        </p:spPr>
      </p:pic>
      <p:sp>
        <p:nvSpPr>
          <p:cNvPr id="9" name="Rectangle 8"/>
          <p:cNvSpPr/>
          <p:nvPr/>
        </p:nvSpPr>
        <p:spPr>
          <a:xfrm>
            <a:off x="5634441" y="1905000"/>
            <a:ext cx="2518959" cy="369332"/>
          </a:xfrm>
          <a:prstGeom prst="rect">
            <a:avLst/>
          </a:prstGeom>
        </p:spPr>
        <p:txBody>
          <a:bodyPr wrap="none">
            <a:spAutoFit/>
          </a:bodyPr>
          <a:lstStyle/>
          <a:p>
            <a:r>
              <a:rPr lang="en-US" b="1" dirty="0" smtClean="0">
                <a:ln w="11430">
                  <a:solidFill>
                    <a:srgbClr val="FF0000"/>
                  </a:solidFill>
                </a:ln>
                <a:effectLst>
                  <a:outerShdw blurRad="50800" dist="39000" dir="5460000" algn="tl">
                    <a:srgbClr val="000000">
                      <a:alpha val="38000"/>
                    </a:srgbClr>
                  </a:outerShdw>
                </a:effectLst>
                <a:latin typeface="Times New Roman" pitchFamily="18" charset="0"/>
                <a:cs typeface="Times New Roman" pitchFamily="18" charset="0"/>
              </a:rPr>
              <a:t>The Second Temptation</a:t>
            </a:r>
            <a:endParaRPr lang="en-US" dirty="0"/>
          </a:p>
        </p:txBody>
      </p:sp>
      <p:sp>
        <p:nvSpPr>
          <p:cNvPr id="8" name="TextBox 7"/>
          <p:cNvSpPr txBox="1"/>
          <p:nvPr/>
        </p:nvSpPr>
        <p:spPr>
          <a:xfrm>
            <a:off x="152400" y="2000071"/>
            <a:ext cx="5334000" cy="3731791"/>
          </a:xfrm>
          <a:prstGeom prst="rect">
            <a:avLst/>
          </a:prstGeom>
          <a:noFill/>
        </p:spPr>
        <p:txBody>
          <a:bodyPr wrap="square" rtlCol="0">
            <a:spAutoFit/>
          </a:bodyPr>
          <a:lstStyle/>
          <a:p>
            <a:r>
              <a:rPr lang="en-US" sz="2400" baseline="30000" dirty="0" smtClean="0">
                <a:ln w="3175">
                  <a:solidFill>
                    <a:srgbClr val="FFFF00"/>
                  </a:solidFill>
                </a:ln>
                <a:solidFill>
                  <a:srgbClr val="FFFF00"/>
                </a:solidFill>
                <a:effectLst>
                  <a:outerShdw blurRad="38100" dist="38100" dir="2700000" algn="tl">
                    <a:srgbClr val="000000">
                      <a:alpha val="43137"/>
                    </a:srgbClr>
                  </a:outerShdw>
                </a:effectLst>
                <a:latin typeface="Arial Narrow" pitchFamily="34" charset="0"/>
              </a:rPr>
              <a:t>7</a:t>
            </a:r>
            <a:r>
              <a:rPr lang="en-US" sz="2400" dirty="0" smtClean="0">
                <a:ln w="3175">
                  <a:solidFill>
                    <a:srgbClr val="FFFF00"/>
                  </a:solidFill>
                </a:ln>
                <a:solidFill>
                  <a:srgbClr val="FFFF00"/>
                </a:solidFill>
                <a:effectLst>
                  <a:outerShdw blurRad="38100" dist="38100" dir="2700000" algn="tl">
                    <a:srgbClr val="000000">
                      <a:alpha val="43137"/>
                    </a:srgbClr>
                  </a:outerShdw>
                </a:effectLst>
                <a:latin typeface="Arial Narrow" pitchFamily="34" charset="0"/>
              </a:rPr>
              <a:t>Jesus said to him, </a:t>
            </a:r>
            <a:r>
              <a:rPr lang="en-US" sz="2400" i="1" dirty="0" smtClean="0">
                <a:ln w="3175">
                  <a:solidFill>
                    <a:srgbClr val="FF0000"/>
                  </a:solidFill>
                </a:ln>
                <a:solidFill>
                  <a:srgbClr val="FFFF00"/>
                </a:solidFill>
                <a:effectLst>
                  <a:outerShdw blurRad="38100" dist="38100" dir="2700000" algn="tl">
                    <a:srgbClr val="000000">
                      <a:alpha val="43137"/>
                    </a:srgbClr>
                  </a:outerShdw>
                </a:effectLst>
                <a:latin typeface="Arial Narrow" pitchFamily="34" charset="0"/>
              </a:rPr>
              <a:t>‘Again it has been written:  you shall not test [the] Lord your God.’”</a:t>
            </a:r>
            <a:endParaRPr lang="en-US" sz="2400" dirty="0" smtClean="0">
              <a:ln>
                <a:solidFill>
                  <a:schemeClr val="bg1"/>
                </a:solid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en-US" sz="2400" dirty="0" smtClean="0">
              <a:ln>
                <a:solidFill>
                  <a:schemeClr val="tx1"/>
                </a:solidFill>
              </a:ln>
              <a:effectLst>
                <a:outerShdw blurRad="38100" dist="38100" dir="2700000" algn="tl">
                  <a:srgbClr val="000000">
                    <a:alpha val="43137"/>
                  </a:srgbClr>
                </a:outerShdw>
              </a:effectLst>
              <a:latin typeface="Arial Black" pitchFamily="34" charset="0"/>
            </a:endParaRPr>
          </a:p>
          <a:p>
            <a:pPr algn="ctr">
              <a:spcAft>
                <a:spcPts val="1200"/>
              </a:spcAft>
            </a:pPr>
            <a:r>
              <a:rPr lang="en-US" sz="2400"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Jesus uses God’s Word from </a:t>
            </a:r>
            <a:r>
              <a:rPr lang="en-US" sz="2400" dirty="0" err="1"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Dt</a:t>
            </a:r>
            <a:r>
              <a:rPr lang="en-US" sz="2400"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 6:16.</a:t>
            </a:r>
          </a:p>
          <a:p>
            <a:r>
              <a:rPr lang="en-US" sz="2400" dirty="0" smtClean="0">
                <a:ln>
                  <a:solidFill>
                    <a:schemeClr val="bg1"/>
                  </a:solidFill>
                </a:ln>
                <a:solidFill>
                  <a:srgbClr val="FF0000"/>
                </a:solidFill>
                <a:effectLst>
                  <a:outerShdw blurRad="38100" dist="38100" dir="2700000" algn="tl">
                    <a:srgbClr val="000000">
                      <a:alpha val="43137"/>
                    </a:srgbClr>
                  </a:outerShdw>
                </a:effectLst>
                <a:latin typeface="Arial Black" pitchFamily="34" charset="0"/>
              </a:rPr>
              <a:t>	+ Interprets Scripture 	with Scripture!</a:t>
            </a:r>
          </a:p>
          <a:p>
            <a:endParaRPr lang="en-US" sz="1050" dirty="0" smtClean="0">
              <a:ln>
                <a:solidFill>
                  <a:schemeClr val="bg1"/>
                </a:solidFill>
              </a:ln>
              <a:solidFill>
                <a:srgbClr val="FF0000"/>
              </a:solidFill>
              <a:effectLst>
                <a:outerShdw blurRad="38100" dist="38100" dir="2700000" algn="tl">
                  <a:srgbClr val="000000">
                    <a:alpha val="43137"/>
                  </a:srgbClr>
                </a:outerShdw>
              </a:effectLst>
              <a:latin typeface="Arial Black" pitchFamily="34" charset="0"/>
            </a:endParaRPr>
          </a:p>
          <a:p>
            <a:r>
              <a:rPr lang="en-US" sz="2400" dirty="0" smtClean="0">
                <a:ln>
                  <a:solidFill>
                    <a:schemeClr val="bg1"/>
                  </a:solidFill>
                </a:ln>
                <a:solidFill>
                  <a:srgbClr val="FF0000"/>
                </a:solidFill>
                <a:effectLst>
                  <a:outerShdw blurRad="38100" dist="38100" dir="2700000" algn="tl">
                    <a:srgbClr val="000000">
                      <a:alpha val="43137"/>
                    </a:srgbClr>
                  </a:outerShdw>
                </a:effectLst>
                <a:latin typeface="Arial Black" pitchFamily="34" charset="0"/>
              </a:rPr>
              <a:t>	+ Jesus does not use His 	Father’s promise to test 	Him!</a:t>
            </a:r>
            <a:endParaRPr lang="en-US" sz="2400" dirty="0">
              <a:ln>
                <a:solidFill>
                  <a:schemeClr val="bg1"/>
                </a:solidFill>
              </a:ln>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strips(downLeft)">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1" presetClass="entr" presetSubtype="0" fill="hold"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fade">
                                      <p:cBhvr>
                                        <p:cTn id="12" dur="770" decel="100000"/>
                                        <p:tgtEl>
                                          <p:spTgt spid="8">
                                            <p:txEl>
                                              <p:pRg st="3" end="3"/>
                                            </p:txEl>
                                          </p:spTgt>
                                        </p:tgtEl>
                                      </p:cBhvr>
                                    </p:animEffect>
                                    <p:animScale>
                                      <p:cBhvr>
                                        <p:cTn id="13" dur="770" decel="100000"/>
                                        <p:tgtEl>
                                          <p:spTgt spid="8">
                                            <p:txEl>
                                              <p:pRg st="3" end="3"/>
                                            </p:txEl>
                                          </p:spTgt>
                                        </p:tgtEl>
                                      </p:cBhvr>
                                      <p:from x="10000" y="10000"/>
                                      <p:to x="200000" y="450000"/>
                                    </p:animScale>
                                    <p:animScale>
                                      <p:cBhvr>
                                        <p:cTn id="14" dur="1230" accel="100000" fill="hold">
                                          <p:stCondLst>
                                            <p:cond delay="770"/>
                                          </p:stCondLst>
                                        </p:cTn>
                                        <p:tgtEl>
                                          <p:spTgt spid="8">
                                            <p:txEl>
                                              <p:pRg st="3" end="3"/>
                                            </p:txEl>
                                          </p:spTgt>
                                        </p:tgtEl>
                                      </p:cBhvr>
                                      <p:from x="200000" y="450000"/>
                                      <p:to x="100000" y="100000"/>
                                    </p:animScale>
                                    <p:set>
                                      <p:cBhvr>
                                        <p:cTn id="15" dur="770" fill="hold"/>
                                        <p:tgtEl>
                                          <p:spTgt spid="8">
                                            <p:txEl>
                                              <p:pRg st="3" end="3"/>
                                            </p:txEl>
                                          </p:spTgt>
                                        </p:tgtEl>
                                        <p:attrNameLst>
                                          <p:attrName>ppt_x</p:attrName>
                                        </p:attrNameLst>
                                      </p:cBhvr>
                                      <p:to>
                                        <p:strVal val="(0.5)"/>
                                      </p:to>
                                    </p:set>
                                    <p:anim from="(0.5)" to="(#ppt_x)" calcmode="lin" valueType="num">
                                      <p:cBhvr>
                                        <p:cTn id="16" dur="1230" accel="100000" fill="hold">
                                          <p:stCondLst>
                                            <p:cond delay="770"/>
                                          </p:stCondLst>
                                        </p:cTn>
                                        <p:tgtEl>
                                          <p:spTgt spid="8">
                                            <p:txEl>
                                              <p:pRg st="3" end="3"/>
                                            </p:txEl>
                                          </p:spTgt>
                                        </p:tgtEl>
                                        <p:attrNameLst>
                                          <p:attrName>ppt_x</p:attrName>
                                        </p:attrNameLst>
                                      </p:cBhvr>
                                    </p:anim>
                                    <p:set>
                                      <p:cBhvr>
                                        <p:cTn id="17" dur="770" fill="hold"/>
                                        <p:tgtEl>
                                          <p:spTgt spid="8">
                                            <p:txEl>
                                              <p:pRg st="3" end="3"/>
                                            </p:txEl>
                                          </p:spTgt>
                                        </p:tgtEl>
                                        <p:attrNameLst>
                                          <p:attrName>ppt_y</p:attrName>
                                        </p:attrNameLst>
                                      </p:cBhvr>
                                      <p:to>
                                        <p:strVal val="(#ppt_y+0.4)"/>
                                      </p:to>
                                    </p:set>
                                    <p:anim from="(#ppt_y+0.4)" to="(#ppt_y)" calcmode="lin" valueType="num">
                                      <p:cBhvr>
                                        <p:cTn id="18" dur="1230" accel="100000" fill="hold">
                                          <p:stCondLst>
                                            <p:cond delay="770"/>
                                          </p:stCondLst>
                                        </p:cTn>
                                        <p:tgtEl>
                                          <p:spTgt spid="8">
                                            <p:txEl>
                                              <p:pRg st="3" end="3"/>
                                            </p:txEl>
                                          </p:spTgt>
                                        </p:tgtEl>
                                        <p:attrNameLst>
                                          <p:attrName>ppt_y</p:attrName>
                                        </p:attrNameLst>
                                      </p:cBhvr>
                                    </p:anim>
                                  </p:childTnLst>
                                </p:cTn>
                              </p:par>
                            </p:childTnLst>
                          </p:cTn>
                        </p:par>
                      </p:childTnLst>
                    </p:cTn>
                  </p:par>
                  <p:par>
                    <p:cTn id="19" fill="hold">
                      <p:stCondLst>
                        <p:cond delay="indefinite"/>
                      </p:stCondLst>
                      <p:childTnLst>
                        <p:par>
                          <p:cTn id="20" fill="hold">
                            <p:stCondLst>
                              <p:cond delay="0"/>
                            </p:stCondLst>
                            <p:childTnLst>
                              <p:par>
                                <p:cTn id="21" presetID="5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animEffect transition="in" filter="fade">
                                      <p:cBhvr>
                                        <p:cTn id="23" dur="770" decel="100000"/>
                                        <p:tgtEl>
                                          <p:spTgt spid="8">
                                            <p:txEl>
                                              <p:pRg st="5" end="5"/>
                                            </p:txEl>
                                          </p:spTgt>
                                        </p:tgtEl>
                                      </p:cBhvr>
                                    </p:animEffect>
                                    <p:animScale>
                                      <p:cBhvr>
                                        <p:cTn id="24" dur="770" decel="100000"/>
                                        <p:tgtEl>
                                          <p:spTgt spid="8">
                                            <p:txEl>
                                              <p:pRg st="5" end="5"/>
                                            </p:txEl>
                                          </p:spTgt>
                                        </p:tgtEl>
                                      </p:cBhvr>
                                      <p:from x="10000" y="10000"/>
                                      <p:to x="200000" y="450000"/>
                                    </p:animScale>
                                    <p:animScale>
                                      <p:cBhvr>
                                        <p:cTn id="25" dur="1230" accel="100000" fill="hold">
                                          <p:stCondLst>
                                            <p:cond delay="770"/>
                                          </p:stCondLst>
                                        </p:cTn>
                                        <p:tgtEl>
                                          <p:spTgt spid="8">
                                            <p:txEl>
                                              <p:pRg st="5" end="5"/>
                                            </p:txEl>
                                          </p:spTgt>
                                        </p:tgtEl>
                                      </p:cBhvr>
                                      <p:from x="200000" y="450000"/>
                                      <p:to x="100000" y="100000"/>
                                    </p:animScale>
                                    <p:set>
                                      <p:cBhvr>
                                        <p:cTn id="26" dur="770" fill="hold"/>
                                        <p:tgtEl>
                                          <p:spTgt spid="8">
                                            <p:txEl>
                                              <p:pRg st="5" end="5"/>
                                            </p:txEl>
                                          </p:spTgt>
                                        </p:tgtEl>
                                        <p:attrNameLst>
                                          <p:attrName>ppt_x</p:attrName>
                                        </p:attrNameLst>
                                      </p:cBhvr>
                                      <p:to>
                                        <p:strVal val="(0.5)"/>
                                      </p:to>
                                    </p:set>
                                    <p:anim from="(0.5)" to="(#ppt_x)" calcmode="lin" valueType="num">
                                      <p:cBhvr>
                                        <p:cTn id="27" dur="1230" accel="100000" fill="hold">
                                          <p:stCondLst>
                                            <p:cond delay="770"/>
                                          </p:stCondLst>
                                        </p:cTn>
                                        <p:tgtEl>
                                          <p:spTgt spid="8">
                                            <p:txEl>
                                              <p:pRg st="5" end="5"/>
                                            </p:txEl>
                                          </p:spTgt>
                                        </p:tgtEl>
                                        <p:attrNameLst>
                                          <p:attrName>ppt_x</p:attrName>
                                        </p:attrNameLst>
                                      </p:cBhvr>
                                    </p:anim>
                                    <p:set>
                                      <p:cBhvr>
                                        <p:cTn id="28" dur="770" fill="hold"/>
                                        <p:tgtEl>
                                          <p:spTgt spid="8">
                                            <p:txEl>
                                              <p:pRg st="5" end="5"/>
                                            </p:txEl>
                                          </p:spTgt>
                                        </p:tgtEl>
                                        <p:attrNameLst>
                                          <p:attrName>ppt_y</p:attrName>
                                        </p:attrNameLst>
                                      </p:cBhvr>
                                      <p:to>
                                        <p:strVal val="(#ppt_y+0.4)"/>
                                      </p:to>
                                    </p:set>
                                    <p:anim from="(#ppt_y+0.4)" to="(#ppt_y)" calcmode="lin" valueType="num">
                                      <p:cBhvr>
                                        <p:cTn id="29" dur="1230" accel="100000" fill="hold">
                                          <p:stCondLst>
                                            <p:cond delay="770"/>
                                          </p:stCondLst>
                                        </p:cTn>
                                        <p:tgtEl>
                                          <p:spTgt spid="8">
                                            <p:txEl>
                                              <p:pRg st="5" end="5"/>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6059269"/>
            <a:ext cx="22098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200" b="1" dirty="0" smtClean="0">
                <a:ln w="11430">
                  <a:solidFill>
                    <a:schemeClr val="tx1"/>
                  </a:solidFill>
                </a:ln>
                <a:effectLst>
                  <a:outerShdw blurRad="50800" dist="39000" dir="5460000" algn="tl">
                    <a:srgbClr val="000000">
                      <a:alpha val="38000"/>
                    </a:srgbClr>
                  </a:outerShdw>
                </a:effectLst>
                <a:latin typeface="Arial Rounded MT Bold" pitchFamily="34" charset="0"/>
              </a:rPr>
              <a:t>St. Matthew</a:t>
            </a:r>
          </a:p>
          <a:p>
            <a:pPr algn="ctr"/>
            <a:r>
              <a:rPr lang="en-US" sz="2200" b="1" dirty="0" smtClean="0">
                <a:ln w="11430">
                  <a:solidFill>
                    <a:schemeClr val="tx1"/>
                  </a:solidFill>
                </a:ln>
                <a:effectLst>
                  <a:outerShdw blurRad="50800" dist="39000" dir="5460000" algn="tl">
                    <a:srgbClr val="000000">
                      <a:alpha val="38000"/>
                    </a:srgbClr>
                  </a:outerShdw>
                </a:effectLst>
                <a:latin typeface="Arial Rounded MT Bold" pitchFamily="34" charset="0"/>
              </a:rPr>
              <a:t>4:5-7</a:t>
            </a:r>
            <a:endParaRPr lang="en-US" sz="2200" b="1" dirty="0">
              <a:ln w="11430">
                <a:solidFill>
                  <a:schemeClr val="tx1"/>
                </a:solidFill>
              </a:ln>
              <a:effectLst>
                <a:outerShdw blurRad="50800" dist="39000" dir="5460000" algn="tl">
                  <a:srgbClr val="000000">
                    <a:alpha val="38000"/>
                  </a:srgbClr>
                </a:outerShdw>
              </a:effectLst>
              <a:latin typeface="Arial Rounded MT Bold" pitchFamily="34" charset="0"/>
            </a:endParaRPr>
          </a:p>
        </p:txBody>
      </p:sp>
      <p:sp>
        <p:nvSpPr>
          <p:cNvPr id="7" name="TextBox 6"/>
          <p:cNvSpPr txBox="1"/>
          <p:nvPr/>
        </p:nvSpPr>
        <p:spPr>
          <a:xfrm>
            <a:off x="2438400" y="6044625"/>
            <a:ext cx="67056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The Temptation of Our Lord</a:t>
            </a:r>
            <a:endParaRPr lang="en-US" sz="36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pic>
        <p:nvPicPr>
          <p:cNvPr id="11" name="Picture 2" descr="C:\Users\Jeff\Desktop\moses-strike-the-rock-and-water-came-out-from-the-rock.jpg"/>
          <p:cNvPicPr>
            <a:picLocks noChangeAspect="1" noChangeArrowheads="1"/>
          </p:cNvPicPr>
          <p:nvPr/>
        </p:nvPicPr>
        <p:blipFill>
          <a:blip r:embed="rId2" cstate="print"/>
          <a:srcRect/>
          <a:stretch>
            <a:fillRect/>
          </a:stretch>
        </p:blipFill>
        <p:spPr bwMode="auto">
          <a:xfrm>
            <a:off x="0" y="0"/>
            <a:ext cx="9144000" cy="4876800"/>
          </a:xfrm>
          <a:prstGeom prst="rect">
            <a:avLst/>
          </a:prstGeom>
          <a:noFill/>
        </p:spPr>
      </p:pic>
      <p:sp>
        <p:nvSpPr>
          <p:cNvPr id="12" name="TextBox 11"/>
          <p:cNvSpPr txBox="1"/>
          <p:nvPr/>
        </p:nvSpPr>
        <p:spPr>
          <a:xfrm rot="16200000">
            <a:off x="4035753" y="835353"/>
            <a:ext cx="1107996" cy="9108498"/>
          </a:xfrm>
          <a:prstGeom prst="rect">
            <a:avLst/>
          </a:prstGeom>
          <a:noFill/>
        </p:spPr>
        <p:txBody>
          <a:bodyPr vert="eaVert" wrap="square" rtlCol="0" anchor="ctr">
            <a:spAutoFit/>
          </a:bodyPr>
          <a:lstStyle/>
          <a:p>
            <a:pPr algn="ctr"/>
            <a:r>
              <a:rPr lang="en-US" sz="6000" dirty="0" smtClean="0">
                <a:latin typeface="Times New Roman" pitchFamily="18" charset="0"/>
                <a:cs typeface="Times New Roman" pitchFamily="18" charset="0"/>
              </a:rPr>
              <a:t>Exodus 17:1-7</a:t>
            </a:r>
            <a:endParaRPr lang="en-US" sz="6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52400"/>
            <a:ext cx="8763000" cy="1708160"/>
          </a:xfrm>
          <a:prstGeom prst="rect">
            <a:avLst/>
          </a:prstGeom>
          <a:noFill/>
        </p:spPr>
        <p:txBody>
          <a:bodyPr wrap="square" rtlCol="0">
            <a:spAutoFit/>
          </a:bodyPr>
          <a:lstStyle/>
          <a:p>
            <a:r>
              <a:rPr lang="en-US" sz="2100" baseline="30000" dirty="0" smtClean="0">
                <a:ln w="3175">
                  <a:solidFill>
                    <a:srgbClr val="FFFF00"/>
                  </a:solidFill>
                </a:ln>
                <a:solidFill>
                  <a:srgbClr val="FFFF00"/>
                </a:solidFill>
                <a:effectLst>
                  <a:outerShdw blurRad="38100" dist="38100" dir="2700000" algn="tl">
                    <a:srgbClr val="000000">
                      <a:alpha val="43137"/>
                    </a:srgbClr>
                  </a:outerShdw>
                </a:effectLst>
                <a:latin typeface="Arial Narrow" pitchFamily="34" charset="0"/>
              </a:rPr>
              <a:t>8</a:t>
            </a:r>
            <a:r>
              <a:rPr lang="en-US" sz="2100" dirty="0" smtClean="0">
                <a:ln w="3175">
                  <a:solidFill>
                    <a:srgbClr val="FFFF00"/>
                  </a:solidFill>
                </a:ln>
                <a:solidFill>
                  <a:srgbClr val="FFFF00"/>
                </a:solidFill>
                <a:effectLst>
                  <a:outerShdw blurRad="38100" dist="38100" dir="2700000" algn="tl">
                    <a:srgbClr val="000000">
                      <a:alpha val="43137"/>
                    </a:srgbClr>
                  </a:outerShdw>
                </a:effectLst>
                <a:latin typeface="Arial Narrow" pitchFamily="34" charset="0"/>
              </a:rPr>
              <a:t>“Again the devil takes Him to an exceedingly high mountain, and shows to Him all the kingdoms of the world and their glory, </a:t>
            </a:r>
            <a:r>
              <a:rPr lang="en-US" sz="2100" baseline="30000" dirty="0" smtClean="0">
                <a:ln w="3175">
                  <a:solidFill>
                    <a:srgbClr val="FFFF00"/>
                  </a:solidFill>
                </a:ln>
                <a:solidFill>
                  <a:srgbClr val="FFFF00"/>
                </a:solidFill>
                <a:effectLst>
                  <a:outerShdw blurRad="38100" dist="38100" dir="2700000" algn="tl">
                    <a:srgbClr val="000000">
                      <a:alpha val="43137"/>
                    </a:srgbClr>
                  </a:outerShdw>
                </a:effectLst>
                <a:latin typeface="Arial Narrow" pitchFamily="34" charset="0"/>
              </a:rPr>
              <a:t>9</a:t>
            </a:r>
            <a:r>
              <a:rPr lang="en-US" sz="2100" dirty="0" smtClean="0">
                <a:ln w="3175">
                  <a:solidFill>
                    <a:srgbClr val="FFFF00"/>
                  </a:solidFill>
                </a:ln>
                <a:solidFill>
                  <a:srgbClr val="FFFF00"/>
                </a:solidFill>
                <a:effectLst>
                  <a:outerShdw blurRad="38100" dist="38100" dir="2700000" algn="tl">
                    <a:srgbClr val="000000">
                      <a:alpha val="43137"/>
                    </a:srgbClr>
                  </a:outerShdw>
                </a:effectLst>
                <a:latin typeface="Arial Narrow" pitchFamily="34" charset="0"/>
              </a:rPr>
              <a:t>and he says to Him, ‘All these things I will give to You, if falling down, You will worship me.’  </a:t>
            </a:r>
            <a:r>
              <a:rPr lang="en-US" sz="2100" baseline="30000" dirty="0" smtClean="0">
                <a:ln w="3175">
                  <a:solidFill>
                    <a:srgbClr val="FFFF00"/>
                  </a:solidFill>
                </a:ln>
                <a:solidFill>
                  <a:srgbClr val="FFFF00"/>
                </a:solidFill>
                <a:effectLst>
                  <a:outerShdw blurRad="38100" dist="38100" dir="2700000" algn="tl">
                    <a:srgbClr val="000000">
                      <a:alpha val="43137"/>
                    </a:srgbClr>
                  </a:outerShdw>
                </a:effectLst>
                <a:latin typeface="Arial Narrow" pitchFamily="34" charset="0"/>
              </a:rPr>
              <a:t>10</a:t>
            </a:r>
            <a:r>
              <a:rPr lang="en-US" sz="2100" dirty="0" smtClean="0">
                <a:ln w="3175">
                  <a:solidFill>
                    <a:srgbClr val="FFFF00"/>
                  </a:solidFill>
                </a:ln>
                <a:solidFill>
                  <a:srgbClr val="FFFF00"/>
                </a:solidFill>
                <a:effectLst>
                  <a:outerShdw blurRad="38100" dist="38100" dir="2700000" algn="tl">
                    <a:srgbClr val="000000">
                      <a:alpha val="43137"/>
                    </a:srgbClr>
                  </a:outerShdw>
                </a:effectLst>
                <a:latin typeface="Arial Narrow" pitchFamily="34" charset="0"/>
              </a:rPr>
              <a:t>Then Jesus says to him, ‘Get you away, Satan; for it has been written, [The] Lord your God, you shall worship, and Him alone shall you serve.’”  </a:t>
            </a:r>
            <a:endParaRPr lang="en-US" sz="2100" dirty="0">
              <a:ln w="3175">
                <a:solidFill>
                  <a:srgbClr val="FFFF00"/>
                </a:solidFill>
              </a:ln>
              <a:solidFill>
                <a:srgbClr val="FFFF00"/>
              </a:solidFill>
              <a:effectLst>
                <a:outerShdw blurRad="38100" dist="38100" dir="2700000" algn="tl">
                  <a:srgbClr val="000000">
                    <a:alpha val="43137"/>
                  </a:srgbClr>
                </a:outerShdw>
              </a:effectLst>
              <a:latin typeface="Arial Narrow" pitchFamily="34" charset="0"/>
            </a:endParaRPr>
          </a:p>
        </p:txBody>
      </p:sp>
      <p:sp>
        <p:nvSpPr>
          <p:cNvPr id="6" name="TextBox 5"/>
          <p:cNvSpPr txBox="1"/>
          <p:nvPr/>
        </p:nvSpPr>
        <p:spPr>
          <a:xfrm>
            <a:off x="0" y="6059269"/>
            <a:ext cx="22098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200" b="1" dirty="0" smtClean="0">
                <a:ln w="11430">
                  <a:solidFill>
                    <a:schemeClr val="tx1"/>
                  </a:solidFill>
                </a:ln>
                <a:effectLst>
                  <a:outerShdw blurRad="50800" dist="39000" dir="5460000" algn="tl">
                    <a:srgbClr val="000000">
                      <a:alpha val="38000"/>
                    </a:srgbClr>
                  </a:outerShdw>
                </a:effectLst>
                <a:latin typeface="Arial Rounded MT Bold" pitchFamily="34" charset="0"/>
              </a:rPr>
              <a:t>St. Matthew</a:t>
            </a:r>
          </a:p>
          <a:p>
            <a:pPr algn="ctr"/>
            <a:r>
              <a:rPr lang="en-US" sz="2200" b="1" dirty="0" smtClean="0">
                <a:ln w="11430">
                  <a:solidFill>
                    <a:schemeClr val="tx1"/>
                  </a:solidFill>
                </a:ln>
                <a:effectLst>
                  <a:outerShdw blurRad="50800" dist="39000" dir="5460000" algn="tl">
                    <a:srgbClr val="000000">
                      <a:alpha val="38000"/>
                    </a:srgbClr>
                  </a:outerShdw>
                </a:effectLst>
                <a:latin typeface="Arial Rounded MT Bold" pitchFamily="34" charset="0"/>
              </a:rPr>
              <a:t>4:8-10</a:t>
            </a:r>
            <a:endParaRPr lang="en-US" sz="2200" b="1" dirty="0">
              <a:ln w="11430">
                <a:solidFill>
                  <a:schemeClr val="tx1"/>
                </a:solidFill>
              </a:ln>
              <a:effectLst>
                <a:outerShdw blurRad="50800" dist="39000" dir="5460000" algn="tl">
                  <a:srgbClr val="000000">
                    <a:alpha val="38000"/>
                  </a:srgbClr>
                </a:outerShdw>
              </a:effectLst>
              <a:latin typeface="Arial Rounded MT Bold" pitchFamily="34" charset="0"/>
            </a:endParaRPr>
          </a:p>
        </p:txBody>
      </p:sp>
      <p:sp>
        <p:nvSpPr>
          <p:cNvPr id="7" name="TextBox 6"/>
          <p:cNvSpPr txBox="1"/>
          <p:nvPr/>
        </p:nvSpPr>
        <p:spPr>
          <a:xfrm>
            <a:off x="2438400" y="6044625"/>
            <a:ext cx="67056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The Temptation of Our Lord</a:t>
            </a:r>
            <a:endParaRPr lang="en-US" sz="36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10" name="TextBox 9"/>
          <p:cNvSpPr txBox="1"/>
          <p:nvPr/>
        </p:nvSpPr>
        <p:spPr>
          <a:xfrm>
            <a:off x="4343400" y="1752600"/>
            <a:ext cx="4724400" cy="433965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3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The third temptation brings to the forefront the key issue in terms of Israel’s relationship with God.  God has led His “son” Israel out of bondage in Egypt to worship Him at Mt. Sinai!  But Israel did not remain loyal to YHWH!  They put other false gods before the Lord’s face (Ex 20:2-3).  The golden calf proved Israel’s apostasy…which continued, even in the Promised Land!</a:t>
            </a:r>
            <a:endParaRPr lang="en-US" sz="2300" b="1" i="1" dirty="0">
              <a:ln w="11430">
                <a:solidFill>
                  <a:srgbClr val="FFFF00"/>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endParaRPr>
          </a:p>
        </p:txBody>
      </p:sp>
      <p:pic>
        <p:nvPicPr>
          <p:cNvPr id="8" name="Picture 2" descr="C:\Users\Jeff\Desktop\temptation-of-christ.jpg"/>
          <p:cNvPicPr>
            <a:picLocks noChangeAspect="1" noChangeArrowheads="1"/>
          </p:cNvPicPr>
          <p:nvPr/>
        </p:nvPicPr>
        <p:blipFill>
          <a:blip r:embed="rId2" cstate="print"/>
          <a:srcRect/>
          <a:stretch>
            <a:fillRect/>
          </a:stretch>
        </p:blipFill>
        <p:spPr bwMode="auto">
          <a:xfrm>
            <a:off x="0" y="1889816"/>
            <a:ext cx="4343400" cy="4053784"/>
          </a:xfrm>
          <a:prstGeom prst="rect">
            <a:avLst/>
          </a:prstGeom>
          <a:noFill/>
        </p:spPr>
      </p:pic>
      <p:sp>
        <p:nvSpPr>
          <p:cNvPr id="9" name="Rectangle 8"/>
          <p:cNvSpPr/>
          <p:nvPr/>
        </p:nvSpPr>
        <p:spPr>
          <a:xfrm>
            <a:off x="1956849" y="1905000"/>
            <a:ext cx="2386551" cy="369332"/>
          </a:xfrm>
          <a:prstGeom prst="rect">
            <a:avLst/>
          </a:prstGeom>
        </p:spPr>
        <p:txBody>
          <a:bodyPr wrap="none">
            <a:spAutoFit/>
          </a:bodyPr>
          <a:lstStyle/>
          <a:p>
            <a:r>
              <a:rPr lang="en-US" b="1" dirty="0" smtClean="0">
                <a:ln w="11430">
                  <a:solidFill>
                    <a:srgbClr val="7030A0"/>
                  </a:solidFill>
                </a:ln>
                <a:effectLst>
                  <a:outerShdw blurRad="50800" dist="39000" dir="5460000" algn="tl">
                    <a:srgbClr val="000000">
                      <a:alpha val="38000"/>
                    </a:srgbClr>
                  </a:outerShdw>
                </a:effectLst>
                <a:latin typeface="Times New Roman" pitchFamily="18" charset="0"/>
                <a:cs typeface="Times New Roman" pitchFamily="18" charset="0"/>
              </a:rPr>
              <a:t>The Third Temptation</a:t>
            </a:r>
            <a:endParaRPr lang="en-US" dirty="0">
              <a:ln w="11430">
                <a:solidFill>
                  <a:srgbClr val="7030A0"/>
                </a:solidFill>
              </a:ln>
            </a:endParaRPr>
          </a:p>
        </p:txBody>
      </p:sp>
      <p:pic>
        <p:nvPicPr>
          <p:cNvPr id="11" name="Picture 3" descr="C:\Users\Jeff\Desktop\download (1).jpg"/>
          <p:cNvPicPr>
            <a:picLocks noChangeAspect="1" noChangeArrowheads="1"/>
          </p:cNvPicPr>
          <p:nvPr/>
        </p:nvPicPr>
        <p:blipFill>
          <a:blip r:embed="rId3" cstate="print">
            <a:clrChange>
              <a:clrFrom>
                <a:srgbClr val="F2ECE0"/>
              </a:clrFrom>
              <a:clrTo>
                <a:srgbClr val="F2ECE0">
                  <a:alpha val="0"/>
                </a:srgbClr>
              </a:clrTo>
            </a:clrChange>
          </a:blip>
          <a:srcRect/>
          <a:stretch>
            <a:fillRect/>
          </a:stretch>
        </p:blipFill>
        <p:spPr bwMode="auto">
          <a:xfrm>
            <a:off x="0" y="1828800"/>
            <a:ext cx="4419600" cy="29820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25"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5" dur="1000" fill="hold"/>
                                        <p:tgtEl>
                                          <p:spTgt spid="9"/>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linds(horizont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51"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925" decel="100000"/>
                                        <p:tgtEl>
                                          <p:spTgt spid="11"/>
                                        </p:tgtEl>
                                      </p:cBhvr>
                                    </p:animEffect>
                                    <p:animScale>
                                      <p:cBhvr>
                                        <p:cTn id="30" dur="1925" decel="100000"/>
                                        <p:tgtEl>
                                          <p:spTgt spid="11"/>
                                        </p:tgtEl>
                                      </p:cBhvr>
                                      <p:from x="10000" y="10000"/>
                                      <p:to x="200000" y="450000"/>
                                    </p:animScale>
                                    <p:animScale>
                                      <p:cBhvr>
                                        <p:cTn id="31" dur="3075" accel="100000" fill="hold">
                                          <p:stCondLst>
                                            <p:cond delay="1925"/>
                                          </p:stCondLst>
                                        </p:cTn>
                                        <p:tgtEl>
                                          <p:spTgt spid="11"/>
                                        </p:tgtEl>
                                      </p:cBhvr>
                                      <p:from x="200000" y="450000"/>
                                      <p:to x="100000" y="100000"/>
                                    </p:animScale>
                                    <p:set>
                                      <p:cBhvr>
                                        <p:cTn id="32" dur="1925" fill="hold"/>
                                        <p:tgtEl>
                                          <p:spTgt spid="11"/>
                                        </p:tgtEl>
                                        <p:attrNameLst>
                                          <p:attrName>ppt_x</p:attrName>
                                        </p:attrNameLst>
                                      </p:cBhvr>
                                      <p:to>
                                        <p:strVal val="(0.5)"/>
                                      </p:to>
                                    </p:set>
                                    <p:anim from="(0.5)" to="(#ppt_x)" calcmode="lin" valueType="num">
                                      <p:cBhvr>
                                        <p:cTn id="33" dur="3075" accel="100000" fill="hold">
                                          <p:stCondLst>
                                            <p:cond delay="1925"/>
                                          </p:stCondLst>
                                        </p:cTn>
                                        <p:tgtEl>
                                          <p:spTgt spid="11"/>
                                        </p:tgtEl>
                                        <p:attrNameLst>
                                          <p:attrName>ppt_x</p:attrName>
                                        </p:attrNameLst>
                                      </p:cBhvr>
                                    </p:anim>
                                    <p:set>
                                      <p:cBhvr>
                                        <p:cTn id="34" dur="1925" fill="hold"/>
                                        <p:tgtEl>
                                          <p:spTgt spid="11"/>
                                        </p:tgtEl>
                                        <p:attrNameLst>
                                          <p:attrName>ppt_y</p:attrName>
                                        </p:attrNameLst>
                                      </p:cBhvr>
                                      <p:to>
                                        <p:strVal val="(#ppt_y+0.4)"/>
                                      </p:to>
                                    </p:set>
                                    <p:anim from="(#ppt_y+0.4)" to="(#ppt_y)" calcmode="lin" valueType="num">
                                      <p:cBhvr>
                                        <p:cTn id="35" dur="3075" accel="100000" fill="hold">
                                          <p:stCondLst>
                                            <p:cond delay="1925"/>
                                          </p:stCondLst>
                                        </p:cTn>
                                        <p:tgtEl>
                                          <p:spTgt spid="11"/>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52400"/>
            <a:ext cx="8763000" cy="1708160"/>
          </a:xfrm>
          <a:prstGeom prst="rect">
            <a:avLst/>
          </a:prstGeom>
          <a:noFill/>
        </p:spPr>
        <p:txBody>
          <a:bodyPr wrap="square" rtlCol="0">
            <a:spAutoFit/>
          </a:bodyPr>
          <a:lstStyle/>
          <a:p>
            <a:r>
              <a:rPr lang="en-US" sz="2100" baseline="30000" dirty="0" smtClean="0">
                <a:ln w="3175">
                  <a:solidFill>
                    <a:srgbClr val="FFFF00"/>
                  </a:solidFill>
                </a:ln>
                <a:solidFill>
                  <a:srgbClr val="FFFF00"/>
                </a:solidFill>
                <a:effectLst>
                  <a:outerShdw blurRad="38100" dist="38100" dir="2700000" algn="tl">
                    <a:srgbClr val="000000">
                      <a:alpha val="43137"/>
                    </a:srgbClr>
                  </a:outerShdw>
                </a:effectLst>
                <a:latin typeface="Arial Narrow" pitchFamily="34" charset="0"/>
              </a:rPr>
              <a:t>8</a:t>
            </a:r>
            <a:r>
              <a:rPr lang="en-US" sz="2100" dirty="0" smtClean="0">
                <a:ln w="3175">
                  <a:solidFill>
                    <a:srgbClr val="FFFF00"/>
                  </a:solidFill>
                </a:ln>
                <a:solidFill>
                  <a:srgbClr val="FFFF00"/>
                </a:solidFill>
                <a:effectLst>
                  <a:outerShdw blurRad="38100" dist="38100" dir="2700000" algn="tl">
                    <a:srgbClr val="000000">
                      <a:alpha val="43137"/>
                    </a:srgbClr>
                  </a:outerShdw>
                </a:effectLst>
                <a:latin typeface="Arial Narrow" pitchFamily="34" charset="0"/>
              </a:rPr>
              <a:t>“Again the devil takes Him to an exceedingly high mountain, and shows to Him all the kingdoms of the world and their glory, </a:t>
            </a:r>
            <a:r>
              <a:rPr lang="en-US" sz="2100" baseline="30000" dirty="0" smtClean="0">
                <a:ln w="3175">
                  <a:solidFill>
                    <a:srgbClr val="FFFF00"/>
                  </a:solidFill>
                </a:ln>
                <a:solidFill>
                  <a:srgbClr val="FFFF00"/>
                </a:solidFill>
                <a:effectLst>
                  <a:outerShdw blurRad="38100" dist="38100" dir="2700000" algn="tl">
                    <a:srgbClr val="000000">
                      <a:alpha val="43137"/>
                    </a:srgbClr>
                  </a:outerShdw>
                </a:effectLst>
                <a:latin typeface="Arial Narrow" pitchFamily="34" charset="0"/>
              </a:rPr>
              <a:t>9</a:t>
            </a:r>
            <a:r>
              <a:rPr lang="en-US" sz="2100" dirty="0" smtClean="0">
                <a:ln w="3175">
                  <a:solidFill>
                    <a:srgbClr val="FFFF00"/>
                  </a:solidFill>
                </a:ln>
                <a:solidFill>
                  <a:srgbClr val="FFFF00"/>
                </a:solidFill>
                <a:effectLst>
                  <a:outerShdw blurRad="38100" dist="38100" dir="2700000" algn="tl">
                    <a:srgbClr val="000000">
                      <a:alpha val="43137"/>
                    </a:srgbClr>
                  </a:outerShdw>
                </a:effectLst>
                <a:latin typeface="Arial Narrow" pitchFamily="34" charset="0"/>
              </a:rPr>
              <a:t>and he says to Him, ‘All these things I will give to You, if falling down, You will worship me.’  </a:t>
            </a:r>
            <a:r>
              <a:rPr lang="en-US" sz="2100" baseline="30000" dirty="0" smtClean="0">
                <a:ln w="3175">
                  <a:solidFill>
                    <a:srgbClr val="FFFF00"/>
                  </a:solidFill>
                </a:ln>
                <a:solidFill>
                  <a:srgbClr val="FFFF00"/>
                </a:solidFill>
                <a:effectLst>
                  <a:outerShdw blurRad="38100" dist="38100" dir="2700000" algn="tl">
                    <a:srgbClr val="000000">
                      <a:alpha val="43137"/>
                    </a:srgbClr>
                  </a:outerShdw>
                </a:effectLst>
                <a:latin typeface="Arial Narrow" pitchFamily="34" charset="0"/>
              </a:rPr>
              <a:t>10</a:t>
            </a:r>
            <a:r>
              <a:rPr lang="en-US" sz="2100" dirty="0" smtClean="0">
                <a:ln w="3175">
                  <a:solidFill>
                    <a:srgbClr val="FFFF00"/>
                  </a:solidFill>
                </a:ln>
                <a:solidFill>
                  <a:srgbClr val="FFFF00"/>
                </a:solidFill>
                <a:effectLst>
                  <a:outerShdw blurRad="38100" dist="38100" dir="2700000" algn="tl">
                    <a:srgbClr val="000000">
                      <a:alpha val="43137"/>
                    </a:srgbClr>
                  </a:outerShdw>
                </a:effectLst>
                <a:latin typeface="Arial Narrow" pitchFamily="34" charset="0"/>
              </a:rPr>
              <a:t>Then Jesus says to him, ‘Get you away, Satan; for it has been written, [The] Lord your God, you shall worship, and Him alone shall you serve.’”  </a:t>
            </a:r>
            <a:endParaRPr lang="en-US" sz="2100" dirty="0">
              <a:ln w="3175">
                <a:solidFill>
                  <a:srgbClr val="FFFF00"/>
                </a:solidFill>
              </a:ln>
              <a:solidFill>
                <a:srgbClr val="FFFF00"/>
              </a:solidFill>
              <a:effectLst>
                <a:outerShdw blurRad="38100" dist="38100" dir="2700000" algn="tl">
                  <a:srgbClr val="000000">
                    <a:alpha val="43137"/>
                  </a:srgbClr>
                </a:outerShdw>
              </a:effectLst>
              <a:latin typeface="Arial Narrow" pitchFamily="34" charset="0"/>
            </a:endParaRPr>
          </a:p>
        </p:txBody>
      </p:sp>
      <p:sp>
        <p:nvSpPr>
          <p:cNvPr id="6" name="TextBox 5"/>
          <p:cNvSpPr txBox="1"/>
          <p:nvPr/>
        </p:nvSpPr>
        <p:spPr>
          <a:xfrm>
            <a:off x="0" y="6059269"/>
            <a:ext cx="22098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200" b="1" dirty="0" smtClean="0">
                <a:ln w="11430">
                  <a:solidFill>
                    <a:schemeClr val="tx1"/>
                  </a:solidFill>
                </a:ln>
                <a:effectLst>
                  <a:outerShdw blurRad="50800" dist="39000" dir="5460000" algn="tl">
                    <a:srgbClr val="000000">
                      <a:alpha val="38000"/>
                    </a:srgbClr>
                  </a:outerShdw>
                </a:effectLst>
                <a:latin typeface="Arial Rounded MT Bold" pitchFamily="34" charset="0"/>
              </a:rPr>
              <a:t>St. Matthew</a:t>
            </a:r>
          </a:p>
          <a:p>
            <a:pPr algn="ctr"/>
            <a:r>
              <a:rPr lang="en-US" sz="2200" b="1" dirty="0" smtClean="0">
                <a:ln w="11430">
                  <a:solidFill>
                    <a:schemeClr val="tx1"/>
                  </a:solidFill>
                </a:ln>
                <a:effectLst>
                  <a:outerShdw blurRad="50800" dist="39000" dir="5460000" algn="tl">
                    <a:srgbClr val="000000">
                      <a:alpha val="38000"/>
                    </a:srgbClr>
                  </a:outerShdw>
                </a:effectLst>
                <a:latin typeface="Arial Rounded MT Bold" pitchFamily="34" charset="0"/>
              </a:rPr>
              <a:t>4:8-10</a:t>
            </a:r>
            <a:endParaRPr lang="en-US" sz="2200" b="1" dirty="0">
              <a:ln w="11430">
                <a:solidFill>
                  <a:schemeClr val="tx1"/>
                </a:solidFill>
              </a:ln>
              <a:effectLst>
                <a:outerShdw blurRad="50800" dist="39000" dir="5460000" algn="tl">
                  <a:srgbClr val="000000">
                    <a:alpha val="38000"/>
                  </a:srgbClr>
                </a:outerShdw>
              </a:effectLst>
              <a:latin typeface="Arial Rounded MT Bold" pitchFamily="34" charset="0"/>
            </a:endParaRPr>
          </a:p>
        </p:txBody>
      </p:sp>
      <p:sp>
        <p:nvSpPr>
          <p:cNvPr id="7" name="TextBox 6"/>
          <p:cNvSpPr txBox="1"/>
          <p:nvPr/>
        </p:nvSpPr>
        <p:spPr>
          <a:xfrm>
            <a:off x="2438400" y="6044625"/>
            <a:ext cx="67056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The Temptation of Our Lord</a:t>
            </a:r>
            <a:endParaRPr lang="en-US" sz="36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10" name="TextBox 9"/>
          <p:cNvSpPr txBox="1"/>
          <p:nvPr/>
        </p:nvSpPr>
        <p:spPr>
          <a:xfrm>
            <a:off x="4343400" y="1905000"/>
            <a:ext cx="4724400" cy="393954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1200"/>
              </a:spcAft>
            </a:pPr>
            <a:r>
              <a:rPr lang="en-US" sz="24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To be a “son” and to worship only the Father (YHWH), Israel failed to do!  However, Jesus, the Beloved Son, does not fail.</a:t>
            </a:r>
          </a:p>
          <a:p>
            <a:r>
              <a:rPr lang="en-US" sz="24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Satan, in a supernatural way, shows to Jesus the glories of earthly kingdoms.  He then, vainly, offers them all to Jesus; </a:t>
            </a:r>
            <a:r>
              <a:rPr lang="en-US" sz="2400" b="1" u="sng" dirty="0" smtClean="0">
                <a:ln w="11430">
                  <a:solidFill>
                    <a:srgbClr val="C00000"/>
                  </a:solidFill>
                </a:ln>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if only the Beloved Son would fall down before him and worship him</a:t>
            </a:r>
            <a:r>
              <a:rPr lang="en-US" sz="2400" b="1" dirty="0" smtClean="0">
                <a:ln w="11430">
                  <a:solidFill>
                    <a:srgbClr val="C00000"/>
                  </a:solidFill>
                </a:ln>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a:t>
            </a:r>
            <a:endParaRPr lang="en-US" sz="2400" b="1" i="1" dirty="0">
              <a:ln w="11430">
                <a:solidFill>
                  <a:srgbClr val="C00000"/>
                </a:solidFill>
              </a:ln>
              <a:solidFill>
                <a:srgbClr val="FF0000"/>
              </a:solidFill>
              <a:effectLst>
                <a:outerShdw blurRad="50800" dist="39000" dir="5460000" algn="tl">
                  <a:srgbClr val="000000">
                    <a:alpha val="38000"/>
                  </a:srgbClr>
                </a:outerShdw>
              </a:effectLst>
              <a:latin typeface="Times New Roman" pitchFamily="18" charset="0"/>
              <a:cs typeface="Times New Roman" pitchFamily="18" charset="0"/>
            </a:endParaRPr>
          </a:p>
        </p:txBody>
      </p:sp>
      <p:pic>
        <p:nvPicPr>
          <p:cNvPr id="8" name="Picture 2" descr="C:\Users\Jeff\Desktop\temptation-of-christ.jpg"/>
          <p:cNvPicPr>
            <a:picLocks noChangeAspect="1" noChangeArrowheads="1"/>
          </p:cNvPicPr>
          <p:nvPr/>
        </p:nvPicPr>
        <p:blipFill>
          <a:blip r:embed="rId2" cstate="print"/>
          <a:srcRect/>
          <a:stretch>
            <a:fillRect/>
          </a:stretch>
        </p:blipFill>
        <p:spPr bwMode="auto">
          <a:xfrm>
            <a:off x="0" y="1889816"/>
            <a:ext cx="4343400" cy="4053784"/>
          </a:xfrm>
          <a:prstGeom prst="rect">
            <a:avLst/>
          </a:prstGeom>
          <a:noFill/>
        </p:spPr>
      </p:pic>
      <p:sp>
        <p:nvSpPr>
          <p:cNvPr id="9" name="Rectangle 8"/>
          <p:cNvSpPr/>
          <p:nvPr/>
        </p:nvSpPr>
        <p:spPr>
          <a:xfrm>
            <a:off x="1956849" y="1905000"/>
            <a:ext cx="2386551" cy="369332"/>
          </a:xfrm>
          <a:prstGeom prst="rect">
            <a:avLst/>
          </a:prstGeom>
        </p:spPr>
        <p:txBody>
          <a:bodyPr wrap="none">
            <a:spAutoFit/>
          </a:bodyPr>
          <a:lstStyle/>
          <a:p>
            <a:r>
              <a:rPr lang="en-US" b="1" dirty="0" smtClean="0">
                <a:ln w="11430">
                  <a:solidFill>
                    <a:srgbClr val="7030A0"/>
                  </a:solidFill>
                </a:ln>
                <a:effectLst>
                  <a:outerShdw blurRad="50800" dist="39000" dir="5460000" algn="tl">
                    <a:srgbClr val="000000">
                      <a:alpha val="38000"/>
                    </a:srgbClr>
                  </a:outerShdw>
                </a:effectLst>
                <a:latin typeface="Times New Roman" pitchFamily="18" charset="0"/>
                <a:cs typeface="Times New Roman" pitchFamily="18" charset="0"/>
              </a:rPr>
              <a:t>The Third Temptation</a:t>
            </a:r>
            <a:endParaRPr lang="en-US" dirty="0">
              <a:ln w="11430">
                <a:solidFill>
                  <a:srgbClr val="7030A0"/>
                </a:solidFill>
              </a:ln>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52400"/>
            <a:ext cx="8763000" cy="1708160"/>
          </a:xfrm>
          <a:prstGeom prst="rect">
            <a:avLst/>
          </a:prstGeom>
          <a:noFill/>
        </p:spPr>
        <p:txBody>
          <a:bodyPr wrap="square" rtlCol="0">
            <a:spAutoFit/>
          </a:bodyPr>
          <a:lstStyle/>
          <a:p>
            <a:r>
              <a:rPr lang="en-US" sz="2100" baseline="30000" dirty="0" smtClean="0">
                <a:ln w="3175">
                  <a:solidFill>
                    <a:srgbClr val="FFFF00"/>
                  </a:solidFill>
                </a:ln>
                <a:solidFill>
                  <a:srgbClr val="FFFF00"/>
                </a:solidFill>
                <a:effectLst>
                  <a:outerShdw blurRad="38100" dist="38100" dir="2700000" algn="tl">
                    <a:srgbClr val="000000">
                      <a:alpha val="43137"/>
                    </a:srgbClr>
                  </a:outerShdw>
                </a:effectLst>
                <a:latin typeface="Arial Narrow" pitchFamily="34" charset="0"/>
              </a:rPr>
              <a:t>8</a:t>
            </a:r>
            <a:r>
              <a:rPr lang="en-US" sz="2100" dirty="0" smtClean="0">
                <a:ln w="3175">
                  <a:solidFill>
                    <a:srgbClr val="FFFF00"/>
                  </a:solidFill>
                </a:ln>
                <a:solidFill>
                  <a:srgbClr val="FFFF00"/>
                </a:solidFill>
                <a:effectLst>
                  <a:outerShdw blurRad="38100" dist="38100" dir="2700000" algn="tl">
                    <a:srgbClr val="000000">
                      <a:alpha val="43137"/>
                    </a:srgbClr>
                  </a:outerShdw>
                </a:effectLst>
                <a:latin typeface="Arial Narrow" pitchFamily="34" charset="0"/>
              </a:rPr>
              <a:t>“Again the devil takes Him to an exceedingly high mountain, and shows to Him all the kingdoms of the world and their glory, </a:t>
            </a:r>
            <a:r>
              <a:rPr lang="en-US" sz="2100" baseline="30000" dirty="0" smtClean="0">
                <a:ln w="3175">
                  <a:solidFill>
                    <a:srgbClr val="FFFF00"/>
                  </a:solidFill>
                </a:ln>
                <a:solidFill>
                  <a:srgbClr val="FFFF00"/>
                </a:solidFill>
                <a:effectLst>
                  <a:outerShdw blurRad="38100" dist="38100" dir="2700000" algn="tl">
                    <a:srgbClr val="000000">
                      <a:alpha val="43137"/>
                    </a:srgbClr>
                  </a:outerShdw>
                </a:effectLst>
                <a:latin typeface="Arial Narrow" pitchFamily="34" charset="0"/>
              </a:rPr>
              <a:t>9</a:t>
            </a:r>
            <a:r>
              <a:rPr lang="en-US" sz="2100" dirty="0" smtClean="0">
                <a:ln w="3175">
                  <a:solidFill>
                    <a:srgbClr val="FFFF00"/>
                  </a:solidFill>
                </a:ln>
                <a:solidFill>
                  <a:srgbClr val="FFFF00"/>
                </a:solidFill>
                <a:effectLst>
                  <a:outerShdw blurRad="38100" dist="38100" dir="2700000" algn="tl">
                    <a:srgbClr val="000000">
                      <a:alpha val="43137"/>
                    </a:srgbClr>
                  </a:outerShdw>
                </a:effectLst>
                <a:latin typeface="Arial Narrow" pitchFamily="34" charset="0"/>
              </a:rPr>
              <a:t>and he says to Him, ‘All these things I will give to You, if falling down, You will worship me.’  </a:t>
            </a:r>
            <a:r>
              <a:rPr lang="en-US" sz="2100" baseline="30000" dirty="0" smtClean="0">
                <a:ln w="3175">
                  <a:solidFill>
                    <a:srgbClr val="FFFF00"/>
                  </a:solidFill>
                </a:ln>
                <a:solidFill>
                  <a:srgbClr val="FFFF00"/>
                </a:solidFill>
                <a:effectLst>
                  <a:outerShdw blurRad="38100" dist="38100" dir="2700000" algn="tl">
                    <a:srgbClr val="000000">
                      <a:alpha val="43137"/>
                    </a:srgbClr>
                  </a:outerShdw>
                </a:effectLst>
                <a:latin typeface="Arial Narrow" pitchFamily="34" charset="0"/>
              </a:rPr>
              <a:t>10</a:t>
            </a:r>
            <a:r>
              <a:rPr lang="en-US" sz="2100" dirty="0" smtClean="0">
                <a:ln w="3175">
                  <a:solidFill>
                    <a:srgbClr val="FFFF00"/>
                  </a:solidFill>
                </a:ln>
                <a:solidFill>
                  <a:srgbClr val="FFFF00"/>
                </a:solidFill>
                <a:effectLst>
                  <a:outerShdw blurRad="38100" dist="38100" dir="2700000" algn="tl">
                    <a:srgbClr val="000000">
                      <a:alpha val="43137"/>
                    </a:srgbClr>
                  </a:outerShdw>
                </a:effectLst>
                <a:latin typeface="Arial Narrow" pitchFamily="34" charset="0"/>
              </a:rPr>
              <a:t>Then Jesus says to him, ‘Get you away, Satan; for it has been written, [The] Lord your God, you shall worship, and Him alone shall you serve.’”  </a:t>
            </a:r>
            <a:endParaRPr lang="en-US" sz="2100" dirty="0">
              <a:ln w="3175">
                <a:solidFill>
                  <a:srgbClr val="FFFF00"/>
                </a:solidFill>
              </a:ln>
              <a:solidFill>
                <a:srgbClr val="FFFF00"/>
              </a:solidFill>
              <a:effectLst>
                <a:outerShdw blurRad="38100" dist="38100" dir="2700000" algn="tl">
                  <a:srgbClr val="000000">
                    <a:alpha val="43137"/>
                  </a:srgbClr>
                </a:outerShdw>
              </a:effectLst>
              <a:latin typeface="Arial Narrow" pitchFamily="34" charset="0"/>
            </a:endParaRPr>
          </a:p>
        </p:txBody>
      </p:sp>
      <p:sp>
        <p:nvSpPr>
          <p:cNvPr id="6" name="TextBox 5"/>
          <p:cNvSpPr txBox="1"/>
          <p:nvPr/>
        </p:nvSpPr>
        <p:spPr>
          <a:xfrm>
            <a:off x="0" y="6059269"/>
            <a:ext cx="22098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200" b="1" dirty="0" smtClean="0">
                <a:ln w="11430">
                  <a:solidFill>
                    <a:schemeClr val="tx1"/>
                  </a:solidFill>
                </a:ln>
                <a:effectLst>
                  <a:outerShdw blurRad="50800" dist="39000" dir="5460000" algn="tl">
                    <a:srgbClr val="000000">
                      <a:alpha val="38000"/>
                    </a:srgbClr>
                  </a:outerShdw>
                </a:effectLst>
                <a:latin typeface="Arial Rounded MT Bold" pitchFamily="34" charset="0"/>
              </a:rPr>
              <a:t>St. Matthew</a:t>
            </a:r>
          </a:p>
          <a:p>
            <a:pPr algn="ctr"/>
            <a:r>
              <a:rPr lang="en-US" sz="2200" b="1" dirty="0" smtClean="0">
                <a:ln w="11430">
                  <a:solidFill>
                    <a:schemeClr val="tx1"/>
                  </a:solidFill>
                </a:ln>
                <a:effectLst>
                  <a:outerShdw blurRad="50800" dist="39000" dir="5460000" algn="tl">
                    <a:srgbClr val="000000">
                      <a:alpha val="38000"/>
                    </a:srgbClr>
                  </a:outerShdw>
                </a:effectLst>
                <a:latin typeface="Arial Rounded MT Bold" pitchFamily="34" charset="0"/>
              </a:rPr>
              <a:t>4:8-10</a:t>
            </a:r>
            <a:endParaRPr lang="en-US" sz="2200" b="1" dirty="0">
              <a:ln w="11430">
                <a:solidFill>
                  <a:schemeClr val="tx1"/>
                </a:solidFill>
              </a:ln>
              <a:effectLst>
                <a:outerShdw blurRad="50800" dist="39000" dir="5460000" algn="tl">
                  <a:srgbClr val="000000">
                    <a:alpha val="38000"/>
                  </a:srgbClr>
                </a:outerShdw>
              </a:effectLst>
              <a:latin typeface="Arial Rounded MT Bold" pitchFamily="34" charset="0"/>
            </a:endParaRPr>
          </a:p>
        </p:txBody>
      </p:sp>
      <p:sp>
        <p:nvSpPr>
          <p:cNvPr id="7" name="TextBox 6"/>
          <p:cNvSpPr txBox="1"/>
          <p:nvPr/>
        </p:nvSpPr>
        <p:spPr>
          <a:xfrm>
            <a:off x="2438400" y="6044625"/>
            <a:ext cx="67056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The Temptation of Our Lord</a:t>
            </a:r>
            <a:endParaRPr lang="en-US" sz="36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10" name="TextBox 9"/>
          <p:cNvSpPr txBox="1"/>
          <p:nvPr/>
        </p:nvSpPr>
        <p:spPr>
          <a:xfrm>
            <a:off x="4343400" y="1981200"/>
            <a:ext cx="4724400" cy="393954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1200"/>
              </a:spcAft>
            </a:pPr>
            <a:r>
              <a:rPr lang="en-US" sz="24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Jesus responds with Moses’ words to Israel in Dt. 6:13.  Moses spoke these words as Israel was about to enter the Promised Land; yet, they didn’t heed his warning!</a:t>
            </a:r>
          </a:p>
          <a:p>
            <a:pPr>
              <a:spcAft>
                <a:spcPts val="1200"/>
              </a:spcAft>
            </a:pPr>
            <a:r>
              <a:rPr lang="en-US" sz="2400" b="1" i="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So Jesus fulfills what Israel did not!  He is about to enter the “land” as He is about to begin His ministry of salvation in and for Israel.</a:t>
            </a:r>
            <a:r>
              <a:rPr lang="en-US" sz="2400" b="1" i="1" dirty="0" smtClean="0">
                <a:ln w="11430">
                  <a:solidFill>
                    <a:schemeClr val="tx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  </a:t>
            </a:r>
            <a:endParaRPr lang="en-US" sz="2400" b="1" i="1" dirty="0">
              <a:ln w="11430">
                <a:solidFill>
                  <a:srgbClr val="FFFF00"/>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endParaRPr>
          </a:p>
        </p:txBody>
      </p:sp>
      <p:pic>
        <p:nvPicPr>
          <p:cNvPr id="8" name="Picture 2" descr="C:\Users\Jeff\Desktop\temptation-of-christ.jpg"/>
          <p:cNvPicPr>
            <a:picLocks noChangeAspect="1" noChangeArrowheads="1"/>
          </p:cNvPicPr>
          <p:nvPr/>
        </p:nvPicPr>
        <p:blipFill>
          <a:blip r:embed="rId3" cstate="print"/>
          <a:srcRect/>
          <a:stretch>
            <a:fillRect/>
          </a:stretch>
        </p:blipFill>
        <p:spPr bwMode="auto">
          <a:xfrm>
            <a:off x="0" y="1889816"/>
            <a:ext cx="4343400" cy="4053784"/>
          </a:xfrm>
          <a:prstGeom prst="rect">
            <a:avLst/>
          </a:prstGeom>
          <a:noFill/>
        </p:spPr>
      </p:pic>
      <p:sp>
        <p:nvSpPr>
          <p:cNvPr id="9" name="Rectangle 8"/>
          <p:cNvSpPr/>
          <p:nvPr/>
        </p:nvSpPr>
        <p:spPr>
          <a:xfrm>
            <a:off x="1956849" y="1905000"/>
            <a:ext cx="2386551" cy="369332"/>
          </a:xfrm>
          <a:prstGeom prst="rect">
            <a:avLst/>
          </a:prstGeom>
        </p:spPr>
        <p:txBody>
          <a:bodyPr wrap="none">
            <a:spAutoFit/>
          </a:bodyPr>
          <a:lstStyle/>
          <a:p>
            <a:r>
              <a:rPr lang="en-US" b="1" dirty="0" smtClean="0">
                <a:ln w="11430">
                  <a:solidFill>
                    <a:srgbClr val="7030A0"/>
                  </a:solidFill>
                </a:ln>
                <a:effectLst>
                  <a:outerShdw blurRad="50800" dist="39000" dir="5460000" algn="tl">
                    <a:srgbClr val="000000">
                      <a:alpha val="38000"/>
                    </a:srgbClr>
                  </a:outerShdw>
                </a:effectLst>
                <a:latin typeface="Times New Roman" pitchFamily="18" charset="0"/>
                <a:cs typeface="Times New Roman" pitchFamily="18" charset="0"/>
              </a:rPr>
              <a:t>The Third Temptation</a:t>
            </a:r>
            <a:endParaRPr lang="en-US" dirty="0">
              <a:ln w="11430">
                <a:solidFill>
                  <a:srgbClr val="7030A0"/>
                </a:solidFill>
              </a:l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blinds(horizontal)">
                                      <p:cBhvr>
                                        <p:cTn id="7" dur="2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52400"/>
            <a:ext cx="8763000" cy="175432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Rounded MT Bold" pitchFamily="34" charset="0"/>
              </a:rPr>
              <a:t>Now we are brought face to face with the great Purpose  of our Lord Jesus’ ministry!</a:t>
            </a:r>
          </a:p>
          <a:p>
            <a:endParaRPr lang="en-US" sz="1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Rounded MT Bold" pitchFamily="34" charset="0"/>
            </a:endParaRPr>
          </a:p>
          <a:p>
            <a:r>
              <a:rPr lang="en-US" sz="3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Rounded MT Bold" pitchFamily="34" charset="0"/>
              </a:rPr>
              <a:t>	+ Epiphany proclaimed who He is!</a:t>
            </a:r>
            <a:endParaRPr lang="en-US" sz="3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Rounded MT Bold" pitchFamily="34" charset="0"/>
            </a:endParaRPr>
          </a:p>
        </p:txBody>
      </p:sp>
      <p:pic>
        <p:nvPicPr>
          <p:cNvPr id="2050" name="Picture 2" descr="C:\Users\Jeff\Desktop\CY150-4FHC.jpg"/>
          <p:cNvPicPr>
            <a:picLocks noChangeAspect="1" noChangeArrowheads="1"/>
          </p:cNvPicPr>
          <p:nvPr/>
        </p:nvPicPr>
        <p:blipFill>
          <a:blip r:embed="rId2" cstate="print"/>
          <a:srcRect/>
          <a:stretch>
            <a:fillRect/>
          </a:stretch>
        </p:blipFill>
        <p:spPr bwMode="auto">
          <a:xfrm>
            <a:off x="0" y="1962150"/>
            <a:ext cx="9144000" cy="3981450"/>
          </a:xfrm>
          <a:prstGeom prst="rect">
            <a:avLst/>
          </a:prstGeom>
          <a:noFill/>
        </p:spPr>
      </p:pic>
      <p:sp>
        <p:nvSpPr>
          <p:cNvPr id="4" name="TextBox 3"/>
          <p:cNvSpPr txBox="1"/>
          <p:nvPr/>
        </p:nvSpPr>
        <p:spPr>
          <a:xfrm>
            <a:off x="2438400" y="6044625"/>
            <a:ext cx="67056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The Temptation of Our Lord</a:t>
            </a:r>
            <a:endParaRPr lang="en-US" sz="36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5" name="TextBox 4"/>
          <p:cNvSpPr txBox="1"/>
          <p:nvPr/>
        </p:nvSpPr>
        <p:spPr>
          <a:xfrm>
            <a:off x="0" y="6059269"/>
            <a:ext cx="22098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200" b="1" dirty="0" smtClean="0">
                <a:ln w="11430">
                  <a:solidFill>
                    <a:schemeClr val="tx1"/>
                  </a:solidFill>
                </a:ln>
                <a:effectLst>
                  <a:outerShdw blurRad="50800" dist="39000" dir="5460000" algn="tl">
                    <a:srgbClr val="000000">
                      <a:alpha val="38000"/>
                    </a:srgbClr>
                  </a:outerShdw>
                </a:effectLst>
                <a:latin typeface="Arial Rounded MT Bold" pitchFamily="34" charset="0"/>
              </a:rPr>
              <a:t>St. Matthew</a:t>
            </a:r>
          </a:p>
          <a:p>
            <a:pPr algn="ctr"/>
            <a:r>
              <a:rPr lang="en-US" sz="2200" b="1" dirty="0" smtClean="0">
                <a:ln w="11430">
                  <a:solidFill>
                    <a:schemeClr val="tx1"/>
                  </a:solidFill>
                </a:ln>
                <a:effectLst>
                  <a:outerShdw blurRad="50800" dist="39000" dir="5460000" algn="tl">
                    <a:srgbClr val="000000">
                      <a:alpha val="38000"/>
                    </a:srgbClr>
                  </a:outerShdw>
                </a:effectLst>
                <a:latin typeface="Arial Rounded MT Bold" pitchFamily="34" charset="0"/>
              </a:rPr>
              <a:t>4:1-11</a:t>
            </a:r>
            <a:endParaRPr lang="en-US" sz="2200" b="1" dirty="0">
              <a:ln w="11430">
                <a:solidFill>
                  <a:schemeClr val="tx1"/>
                </a:solidFill>
              </a:ln>
              <a:effectLst>
                <a:outerShdw blurRad="50800" dist="39000" dir="5460000" algn="tl">
                  <a:srgbClr val="000000">
                    <a:alpha val="38000"/>
                  </a:srgbClr>
                </a:outerShdw>
              </a:effectLst>
              <a:latin typeface="Arial Rounded MT Bold"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52400"/>
            <a:ext cx="8763000" cy="1708160"/>
          </a:xfrm>
          <a:prstGeom prst="rect">
            <a:avLst/>
          </a:prstGeom>
          <a:noFill/>
        </p:spPr>
        <p:txBody>
          <a:bodyPr wrap="square" rtlCol="0">
            <a:spAutoFit/>
          </a:bodyPr>
          <a:lstStyle/>
          <a:p>
            <a:r>
              <a:rPr lang="en-US" sz="2100" baseline="30000" dirty="0" smtClean="0">
                <a:ln w="3175">
                  <a:solidFill>
                    <a:srgbClr val="FFFF00"/>
                  </a:solidFill>
                </a:ln>
                <a:solidFill>
                  <a:srgbClr val="FFFF00"/>
                </a:solidFill>
                <a:effectLst>
                  <a:outerShdw blurRad="38100" dist="38100" dir="2700000" algn="tl">
                    <a:srgbClr val="000000">
                      <a:alpha val="43137"/>
                    </a:srgbClr>
                  </a:outerShdw>
                </a:effectLst>
                <a:latin typeface="Arial Narrow" pitchFamily="34" charset="0"/>
              </a:rPr>
              <a:t>8</a:t>
            </a:r>
            <a:r>
              <a:rPr lang="en-US" sz="2100" dirty="0" smtClean="0">
                <a:ln w="3175">
                  <a:solidFill>
                    <a:srgbClr val="FFFF00"/>
                  </a:solidFill>
                </a:ln>
                <a:solidFill>
                  <a:srgbClr val="FFFF00"/>
                </a:solidFill>
                <a:effectLst>
                  <a:outerShdw blurRad="38100" dist="38100" dir="2700000" algn="tl">
                    <a:srgbClr val="000000">
                      <a:alpha val="43137"/>
                    </a:srgbClr>
                  </a:outerShdw>
                </a:effectLst>
                <a:latin typeface="Arial Narrow" pitchFamily="34" charset="0"/>
              </a:rPr>
              <a:t>“Again the devil takes Him to an exceedingly high mountain, and shows to Him all the kingdoms of the world and their glory, </a:t>
            </a:r>
            <a:r>
              <a:rPr lang="en-US" sz="2100" baseline="30000" dirty="0" smtClean="0">
                <a:ln w="3175">
                  <a:solidFill>
                    <a:srgbClr val="FFFF00"/>
                  </a:solidFill>
                </a:ln>
                <a:solidFill>
                  <a:srgbClr val="FFFF00"/>
                </a:solidFill>
                <a:effectLst>
                  <a:outerShdw blurRad="38100" dist="38100" dir="2700000" algn="tl">
                    <a:srgbClr val="000000">
                      <a:alpha val="43137"/>
                    </a:srgbClr>
                  </a:outerShdw>
                </a:effectLst>
                <a:latin typeface="Arial Narrow" pitchFamily="34" charset="0"/>
              </a:rPr>
              <a:t>9</a:t>
            </a:r>
            <a:r>
              <a:rPr lang="en-US" sz="2100" dirty="0" smtClean="0">
                <a:ln w="3175">
                  <a:solidFill>
                    <a:srgbClr val="FFFF00"/>
                  </a:solidFill>
                </a:ln>
                <a:solidFill>
                  <a:srgbClr val="FFFF00"/>
                </a:solidFill>
                <a:effectLst>
                  <a:outerShdw blurRad="38100" dist="38100" dir="2700000" algn="tl">
                    <a:srgbClr val="000000">
                      <a:alpha val="43137"/>
                    </a:srgbClr>
                  </a:outerShdw>
                </a:effectLst>
                <a:latin typeface="Arial Narrow" pitchFamily="34" charset="0"/>
              </a:rPr>
              <a:t>and he says to Him, ‘All these things I will give to You, if falling down, You will worship me.’  </a:t>
            </a:r>
            <a:r>
              <a:rPr lang="en-US" sz="2100" baseline="30000" dirty="0" smtClean="0">
                <a:ln w="3175">
                  <a:solidFill>
                    <a:srgbClr val="FFFF00"/>
                  </a:solidFill>
                </a:ln>
                <a:solidFill>
                  <a:srgbClr val="FFFF00"/>
                </a:solidFill>
                <a:effectLst>
                  <a:outerShdw blurRad="38100" dist="38100" dir="2700000" algn="tl">
                    <a:srgbClr val="000000">
                      <a:alpha val="43137"/>
                    </a:srgbClr>
                  </a:outerShdw>
                </a:effectLst>
                <a:latin typeface="Arial Narrow" pitchFamily="34" charset="0"/>
              </a:rPr>
              <a:t>10</a:t>
            </a:r>
            <a:r>
              <a:rPr lang="en-US" sz="2100" dirty="0" smtClean="0">
                <a:ln w="3175">
                  <a:solidFill>
                    <a:srgbClr val="FFFF00"/>
                  </a:solidFill>
                </a:ln>
                <a:solidFill>
                  <a:srgbClr val="FFFF00"/>
                </a:solidFill>
                <a:effectLst>
                  <a:outerShdw blurRad="38100" dist="38100" dir="2700000" algn="tl">
                    <a:srgbClr val="000000">
                      <a:alpha val="43137"/>
                    </a:srgbClr>
                  </a:outerShdw>
                </a:effectLst>
                <a:latin typeface="Arial Narrow" pitchFamily="34" charset="0"/>
              </a:rPr>
              <a:t>Then Jesus says to him, ‘Get you away, Satan; for it has been written, [The] Lord your God, you shall worship, and Him alone shall you serve.’”  </a:t>
            </a:r>
            <a:endParaRPr lang="en-US" sz="2100" dirty="0">
              <a:ln w="3175">
                <a:solidFill>
                  <a:srgbClr val="FFFF00"/>
                </a:solidFill>
              </a:ln>
              <a:solidFill>
                <a:srgbClr val="FFFF00"/>
              </a:solidFill>
              <a:effectLst>
                <a:outerShdw blurRad="38100" dist="38100" dir="2700000" algn="tl">
                  <a:srgbClr val="000000">
                    <a:alpha val="43137"/>
                  </a:srgbClr>
                </a:outerShdw>
              </a:effectLst>
              <a:latin typeface="Arial Narrow" pitchFamily="34" charset="0"/>
            </a:endParaRPr>
          </a:p>
        </p:txBody>
      </p:sp>
      <p:sp>
        <p:nvSpPr>
          <p:cNvPr id="6" name="TextBox 5"/>
          <p:cNvSpPr txBox="1"/>
          <p:nvPr/>
        </p:nvSpPr>
        <p:spPr>
          <a:xfrm>
            <a:off x="0" y="6059269"/>
            <a:ext cx="22098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200" b="1" dirty="0" smtClean="0">
                <a:ln w="11430">
                  <a:solidFill>
                    <a:schemeClr val="tx1"/>
                  </a:solidFill>
                </a:ln>
                <a:effectLst>
                  <a:outerShdw blurRad="50800" dist="39000" dir="5460000" algn="tl">
                    <a:srgbClr val="000000">
                      <a:alpha val="38000"/>
                    </a:srgbClr>
                  </a:outerShdw>
                </a:effectLst>
                <a:latin typeface="Arial Rounded MT Bold" pitchFamily="34" charset="0"/>
              </a:rPr>
              <a:t>St. Matthew</a:t>
            </a:r>
          </a:p>
          <a:p>
            <a:pPr algn="ctr"/>
            <a:r>
              <a:rPr lang="en-US" sz="2200" b="1" dirty="0" smtClean="0">
                <a:ln w="11430">
                  <a:solidFill>
                    <a:schemeClr val="tx1"/>
                  </a:solidFill>
                </a:ln>
                <a:effectLst>
                  <a:outerShdw blurRad="50800" dist="39000" dir="5460000" algn="tl">
                    <a:srgbClr val="000000">
                      <a:alpha val="38000"/>
                    </a:srgbClr>
                  </a:outerShdw>
                </a:effectLst>
                <a:latin typeface="Arial Rounded MT Bold" pitchFamily="34" charset="0"/>
              </a:rPr>
              <a:t>4:8-10</a:t>
            </a:r>
            <a:endParaRPr lang="en-US" sz="2200" b="1" dirty="0">
              <a:ln w="11430">
                <a:solidFill>
                  <a:schemeClr val="tx1"/>
                </a:solidFill>
              </a:ln>
              <a:effectLst>
                <a:outerShdw blurRad="50800" dist="39000" dir="5460000" algn="tl">
                  <a:srgbClr val="000000">
                    <a:alpha val="38000"/>
                  </a:srgbClr>
                </a:outerShdw>
              </a:effectLst>
              <a:latin typeface="Arial Rounded MT Bold" pitchFamily="34" charset="0"/>
            </a:endParaRPr>
          </a:p>
        </p:txBody>
      </p:sp>
      <p:sp>
        <p:nvSpPr>
          <p:cNvPr id="7" name="TextBox 6"/>
          <p:cNvSpPr txBox="1"/>
          <p:nvPr/>
        </p:nvSpPr>
        <p:spPr>
          <a:xfrm>
            <a:off x="2438400" y="6044625"/>
            <a:ext cx="67056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The Temptation of Our Lord</a:t>
            </a:r>
            <a:endParaRPr lang="en-US" sz="36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10" name="TextBox 9"/>
          <p:cNvSpPr txBox="1"/>
          <p:nvPr/>
        </p:nvSpPr>
        <p:spPr>
          <a:xfrm>
            <a:off x="4343400" y="1981200"/>
            <a:ext cx="4724400" cy="393954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1200"/>
              </a:spcAft>
            </a:pPr>
            <a:r>
              <a:rPr lang="en-US" sz="24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This last temptation differs from the previous two in a very remarkable way!  Satan presumes that the Son will worship and serve…so the devil seeks to turn Jesus aside from wholehearted worship and service to His Father.</a:t>
            </a:r>
          </a:p>
          <a:p>
            <a:pPr>
              <a:spcAft>
                <a:spcPts val="1200"/>
              </a:spcAft>
            </a:pPr>
            <a:r>
              <a:rPr lang="en-US" sz="2400" b="1" i="1" dirty="0" smtClean="0">
                <a:ln w="11430">
                  <a:solidFill>
                    <a:srgbClr val="FFC000"/>
                  </a:solidFill>
                </a:ln>
                <a:solidFill>
                  <a:srgbClr val="FFC000"/>
                </a:solidFill>
                <a:effectLst>
                  <a:outerShdw blurRad="50800" dist="39000" dir="5460000" algn="tl">
                    <a:srgbClr val="000000">
                      <a:alpha val="38000"/>
                    </a:srgbClr>
                  </a:outerShdw>
                </a:effectLst>
                <a:latin typeface="Times New Roman" pitchFamily="18" charset="0"/>
                <a:cs typeface="Times New Roman" pitchFamily="18" charset="0"/>
              </a:rPr>
              <a:t>Jesus refuses to turn aside.  His life and ministry will be a perfect act of worship and service to His Father!  </a:t>
            </a:r>
            <a:endParaRPr lang="en-US" sz="2400" b="1" i="1" dirty="0">
              <a:ln w="11430">
                <a:solidFill>
                  <a:srgbClr val="FFC000"/>
                </a:solidFill>
              </a:ln>
              <a:solidFill>
                <a:srgbClr val="FFC000"/>
              </a:solidFill>
              <a:effectLst>
                <a:outerShdw blurRad="50800" dist="39000" dir="5460000" algn="tl">
                  <a:srgbClr val="000000">
                    <a:alpha val="38000"/>
                  </a:srgbClr>
                </a:outerShdw>
              </a:effectLst>
              <a:latin typeface="Times New Roman" pitchFamily="18" charset="0"/>
              <a:cs typeface="Times New Roman" pitchFamily="18" charset="0"/>
            </a:endParaRPr>
          </a:p>
        </p:txBody>
      </p:sp>
      <p:pic>
        <p:nvPicPr>
          <p:cNvPr id="8" name="Picture 2" descr="C:\Users\Jeff\Desktop\temptation-of-christ.jpg"/>
          <p:cNvPicPr>
            <a:picLocks noChangeAspect="1" noChangeArrowheads="1"/>
          </p:cNvPicPr>
          <p:nvPr/>
        </p:nvPicPr>
        <p:blipFill>
          <a:blip r:embed="rId3" cstate="print"/>
          <a:srcRect/>
          <a:stretch>
            <a:fillRect/>
          </a:stretch>
        </p:blipFill>
        <p:spPr bwMode="auto">
          <a:xfrm>
            <a:off x="0" y="1889816"/>
            <a:ext cx="4343400" cy="4053784"/>
          </a:xfrm>
          <a:prstGeom prst="rect">
            <a:avLst/>
          </a:prstGeom>
          <a:noFill/>
        </p:spPr>
      </p:pic>
      <p:sp>
        <p:nvSpPr>
          <p:cNvPr id="9" name="Rectangle 8"/>
          <p:cNvSpPr/>
          <p:nvPr/>
        </p:nvSpPr>
        <p:spPr>
          <a:xfrm>
            <a:off x="1956849" y="1905000"/>
            <a:ext cx="2386551" cy="369332"/>
          </a:xfrm>
          <a:prstGeom prst="rect">
            <a:avLst/>
          </a:prstGeom>
        </p:spPr>
        <p:txBody>
          <a:bodyPr wrap="none">
            <a:spAutoFit/>
          </a:bodyPr>
          <a:lstStyle/>
          <a:p>
            <a:r>
              <a:rPr lang="en-US" b="1" dirty="0" smtClean="0">
                <a:ln w="11430">
                  <a:solidFill>
                    <a:srgbClr val="7030A0"/>
                  </a:solidFill>
                </a:ln>
                <a:effectLst>
                  <a:outerShdw blurRad="50800" dist="39000" dir="5460000" algn="tl">
                    <a:srgbClr val="000000">
                      <a:alpha val="38000"/>
                    </a:srgbClr>
                  </a:outerShdw>
                </a:effectLst>
                <a:latin typeface="Times New Roman" pitchFamily="18" charset="0"/>
                <a:cs typeface="Times New Roman" pitchFamily="18" charset="0"/>
              </a:rPr>
              <a:t>The Third Temptation</a:t>
            </a:r>
            <a:endParaRPr lang="en-US" dirty="0">
              <a:ln w="11430">
                <a:solidFill>
                  <a:srgbClr val="7030A0"/>
                </a:solidFill>
              </a:l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 calcmode="lin" valueType="num">
                                      <p:cBhvr>
                                        <p:cTn id="7" dur="1000" fill="hold"/>
                                        <p:tgtEl>
                                          <p:spTgt spid="10">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10">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52400"/>
            <a:ext cx="8763000" cy="415498"/>
          </a:xfrm>
          <a:prstGeom prst="rect">
            <a:avLst/>
          </a:prstGeom>
          <a:noFill/>
        </p:spPr>
        <p:txBody>
          <a:bodyPr wrap="square" rtlCol="0">
            <a:spAutoFit/>
          </a:bodyPr>
          <a:lstStyle/>
          <a:p>
            <a:pPr algn="ctr"/>
            <a:r>
              <a:rPr lang="en-US" sz="2100" baseline="30000" dirty="0" smtClean="0">
                <a:ln w="3175">
                  <a:solidFill>
                    <a:srgbClr val="FFFF00"/>
                  </a:solidFill>
                </a:ln>
                <a:solidFill>
                  <a:srgbClr val="FFFF00"/>
                </a:solidFill>
                <a:effectLst>
                  <a:outerShdw blurRad="38100" dist="38100" dir="2700000" algn="tl">
                    <a:srgbClr val="000000">
                      <a:alpha val="43137"/>
                    </a:srgbClr>
                  </a:outerShdw>
                </a:effectLst>
                <a:latin typeface="Arial Narrow" pitchFamily="34" charset="0"/>
              </a:rPr>
              <a:t>11</a:t>
            </a:r>
            <a:r>
              <a:rPr lang="en-US" sz="2100" dirty="0" smtClean="0">
                <a:ln w="3175">
                  <a:solidFill>
                    <a:srgbClr val="FFFF00"/>
                  </a:solidFill>
                </a:ln>
                <a:solidFill>
                  <a:srgbClr val="FFFF00"/>
                </a:solidFill>
                <a:effectLst>
                  <a:outerShdw blurRad="38100" dist="38100" dir="2700000" algn="tl">
                    <a:srgbClr val="000000">
                      <a:alpha val="43137"/>
                    </a:srgbClr>
                  </a:outerShdw>
                </a:effectLst>
                <a:latin typeface="Arial Narrow" pitchFamily="34" charset="0"/>
              </a:rPr>
              <a:t>“Then the devil leaves Him, and behold, angels came and were ministering to Him.’”  </a:t>
            </a:r>
            <a:endParaRPr lang="en-US" sz="2100" dirty="0">
              <a:ln w="3175">
                <a:solidFill>
                  <a:srgbClr val="FFFF00"/>
                </a:solidFill>
              </a:ln>
              <a:solidFill>
                <a:srgbClr val="FFFF00"/>
              </a:solidFill>
              <a:effectLst>
                <a:outerShdw blurRad="38100" dist="38100" dir="2700000" algn="tl">
                  <a:srgbClr val="000000">
                    <a:alpha val="43137"/>
                  </a:srgbClr>
                </a:outerShdw>
              </a:effectLst>
              <a:latin typeface="Arial Narrow" pitchFamily="34" charset="0"/>
            </a:endParaRPr>
          </a:p>
        </p:txBody>
      </p:sp>
      <p:sp>
        <p:nvSpPr>
          <p:cNvPr id="6" name="TextBox 5"/>
          <p:cNvSpPr txBox="1"/>
          <p:nvPr/>
        </p:nvSpPr>
        <p:spPr>
          <a:xfrm>
            <a:off x="0" y="6059269"/>
            <a:ext cx="22098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200" b="1" dirty="0" smtClean="0">
                <a:ln w="11430">
                  <a:solidFill>
                    <a:schemeClr val="tx1"/>
                  </a:solidFill>
                </a:ln>
                <a:effectLst>
                  <a:outerShdw blurRad="50800" dist="39000" dir="5460000" algn="tl">
                    <a:srgbClr val="000000">
                      <a:alpha val="38000"/>
                    </a:srgbClr>
                  </a:outerShdw>
                </a:effectLst>
                <a:latin typeface="Arial Rounded MT Bold" pitchFamily="34" charset="0"/>
              </a:rPr>
              <a:t>St. Matthew</a:t>
            </a:r>
          </a:p>
          <a:p>
            <a:pPr algn="ctr"/>
            <a:r>
              <a:rPr lang="en-US" sz="2200" b="1" dirty="0" smtClean="0">
                <a:ln w="11430">
                  <a:solidFill>
                    <a:schemeClr val="tx1"/>
                  </a:solidFill>
                </a:ln>
                <a:effectLst>
                  <a:outerShdw blurRad="50800" dist="39000" dir="5460000" algn="tl">
                    <a:srgbClr val="000000">
                      <a:alpha val="38000"/>
                    </a:srgbClr>
                  </a:outerShdw>
                </a:effectLst>
                <a:latin typeface="Arial Rounded MT Bold" pitchFamily="34" charset="0"/>
              </a:rPr>
              <a:t>4:11</a:t>
            </a:r>
            <a:endParaRPr lang="en-US" sz="2200" b="1" dirty="0">
              <a:ln w="11430">
                <a:solidFill>
                  <a:schemeClr val="tx1"/>
                </a:solidFill>
              </a:ln>
              <a:effectLst>
                <a:outerShdw blurRad="50800" dist="39000" dir="5460000" algn="tl">
                  <a:srgbClr val="000000">
                    <a:alpha val="38000"/>
                  </a:srgbClr>
                </a:outerShdw>
              </a:effectLst>
              <a:latin typeface="Arial Rounded MT Bold" pitchFamily="34" charset="0"/>
            </a:endParaRPr>
          </a:p>
        </p:txBody>
      </p:sp>
      <p:sp>
        <p:nvSpPr>
          <p:cNvPr id="7" name="TextBox 6"/>
          <p:cNvSpPr txBox="1"/>
          <p:nvPr/>
        </p:nvSpPr>
        <p:spPr>
          <a:xfrm>
            <a:off x="2438400" y="6044625"/>
            <a:ext cx="67056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The Temptation of Our Lord</a:t>
            </a:r>
            <a:endParaRPr lang="en-US" sz="36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10" name="TextBox 9"/>
          <p:cNvSpPr txBox="1"/>
          <p:nvPr/>
        </p:nvSpPr>
        <p:spPr>
          <a:xfrm>
            <a:off x="0" y="4574738"/>
            <a:ext cx="9067800" cy="1292662"/>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Aft>
                <a:spcPts val="1200"/>
              </a:spcAft>
            </a:pPr>
            <a:r>
              <a:rPr lang="en-US" sz="26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Satan departs, he must, he has no power over the Beloved Son.  But, he will continue to tempt Jesus in subtle ways, seeking to turn your Lord from </a:t>
            </a:r>
            <a:r>
              <a:rPr lang="en-US" sz="26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His </a:t>
            </a:r>
            <a:r>
              <a:rPr lang="en-US" sz="26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path to Golgotha!   </a:t>
            </a:r>
            <a:r>
              <a:rPr lang="en-US" sz="2600" b="1" i="1"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  </a:t>
            </a:r>
            <a:endParaRPr lang="en-US" sz="2600" b="1" i="1" dirty="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endParaRPr>
          </a:p>
        </p:txBody>
      </p:sp>
      <p:pic>
        <p:nvPicPr>
          <p:cNvPr id="11" name="Picture 2" descr="C:\Users\Jeff\Desktop\matt4-10.jpg"/>
          <p:cNvPicPr>
            <a:picLocks noChangeAspect="1" noChangeArrowheads="1"/>
          </p:cNvPicPr>
          <p:nvPr/>
        </p:nvPicPr>
        <p:blipFill>
          <a:blip r:embed="rId3" cstate="print"/>
          <a:srcRect/>
          <a:stretch>
            <a:fillRect/>
          </a:stretch>
        </p:blipFill>
        <p:spPr bwMode="auto">
          <a:xfrm>
            <a:off x="2286000" y="609600"/>
            <a:ext cx="4572000" cy="387030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1000" fill="hold"/>
                                        <p:tgtEl>
                                          <p:spTgt spid="10">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0">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52400"/>
            <a:ext cx="8763000" cy="415498"/>
          </a:xfrm>
          <a:prstGeom prst="rect">
            <a:avLst/>
          </a:prstGeom>
          <a:noFill/>
        </p:spPr>
        <p:txBody>
          <a:bodyPr wrap="square" rtlCol="0">
            <a:spAutoFit/>
          </a:bodyPr>
          <a:lstStyle/>
          <a:p>
            <a:pPr algn="ctr"/>
            <a:r>
              <a:rPr lang="en-US" sz="2100" baseline="30000" dirty="0" smtClean="0">
                <a:ln w="3175">
                  <a:solidFill>
                    <a:srgbClr val="FFFF00"/>
                  </a:solidFill>
                </a:ln>
                <a:solidFill>
                  <a:srgbClr val="FFFF00"/>
                </a:solidFill>
                <a:effectLst>
                  <a:outerShdw blurRad="38100" dist="38100" dir="2700000" algn="tl">
                    <a:srgbClr val="000000">
                      <a:alpha val="43137"/>
                    </a:srgbClr>
                  </a:outerShdw>
                </a:effectLst>
                <a:latin typeface="Arial Narrow" pitchFamily="34" charset="0"/>
              </a:rPr>
              <a:t>11</a:t>
            </a:r>
            <a:r>
              <a:rPr lang="en-US" sz="2100" dirty="0" smtClean="0">
                <a:ln w="3175">
                  <a:solidFill>
                    <a:srgbClr val="FFFF00"/>
                  </a:solidFill>
                </a:ln>
                <a:solidFill>
                  <a:srgbClr val="FFFF00"/>
                </a:solidFill>
                <a:effectLst>
                  <a:outerShdw blurRad="38100" dist="38100" dir="2700000" algn="tl">
                    <a:srgbClr val="000000">
                      <a:alpha val="43137"/>
                    </a:srgbClr>
                  </a:outerShdw>
                </a:effectLst>
                <a:latin typeface="Arial Narrow" pitchFamily="34" charset="0"/>
              </a:rPr>
              <a:t>“Then the devil leaves Him, and behold, angels came and were ministering to Him.’”  </a:t>
            </a:r>
            <a:endParaRPr lang="en-US" sz="2100" dirty="0">
              <a:ln w="3175">
                <a:solidFill>
                  <a:srgbClr val="FFFF00"/>
                </a:solidFill>
              </a:ln>
              <a:solidFill>
                <a:srgbClr val="FFFF00"/>
              </a:solidFill>
              <a:effectLst>
                <a:outerShdw blurRad="38100" dist="38100" dir="2700000" algn="tl">
                  <a:srgbClr val="000000">
                    <a:alpha val="43137"/>
                  </a:srgbClr>
                </a:outerShdw>
              </a:effectLst>
              <a:latin typeface="Arial Narrow" pitchFamily="34" charset="0"/>
            </a:endParaRPr>
          </a:p>
        </p:txBody>
      </p:sp>
      <p:sp>
        <p:nvSpPr>
          <p:cNvPr id="6" name="TextBox 5"/>
          <p:cNvSpPr txBox="1"/>
          <p:nvPr/>
        </p:nvSpPr>
        <p:spPr>
          <a:xfrm>
            <a:off x="0" y="6059269"/>
            <a:ext cx="22098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200" b="1" dirty="0" smtClean="0">
                <a:ln w="11430">
                  <a:solidFill>
                    <a:schemeClr val="tx1"/>
                  </a:solidFill>
                </a:ln>
                <a:effectLst>
                  <a:outerShdw blurRad="50800" dist="39000" dir="5460000" algn="tl">
                    <a:srgbClr val="000000">
                      <a:alpha val="38000"/>
                    </a:srgbClr>
                  </a:outerShdw>
                </a:effectLst>
                <a:latin typeface="Arial Rounded MT Bold" pitchFamily="34" charset="0"/>
              </a:rPr>
              <a:t>St. Matthew</a:t>
            </a:r>
          </a:p>
          <a:p>
            <a:pPr algn="ctr"/>
            <a:r>
              <a:rPr lang="en-US" sz="2200" b="1" dirty="0" smtClean="0">
                <a:ln w="11430">
                  <a:solidFill>
                    <a:schemeClr val="tx1"/>
                  </a:solidFill>
                </a:ln>
                <a:effectLst>
                  <a:outerShdw blurRad="50800" dist="39000" dir="5460000" algn="tl">
                    <a:srgbClr val="000000">
                      <a:alpha val="38000"/>
                    </a:srgbClr>
                  </a:outerShdw>
                </a:effectLst>
                <a:latin typeface="Arial Rounded MT Bold" pitchFamily="34" charset="0"/>
              </a:rPr>
              <a:t>4:11</a:t>
            </a:r>
            <a:endParaRPr lang="en-US" sz="2200" b="1" dirty="0">
              <a:ln w="11430">
                <a:solidFill>
                  <a:schemeClr val="tx1"/>
                </a:solidFill>
              </a:ln>
              <a:effectLst>
                <a:outerShdw blurRad="50800" dist="39000" dir="5460000" algn="tl">
                  <a:srgbClr val="000000">
                    <a:alpha val="38000"/>
                  </a:srgbClr>
                </a:outerShdw>
              </a:effectLst>
              <a:latin typeface="Arial Rounded MT Bold" pitchFamily="34" charset="0"/>
            </a:endParaRPr>
          </a:p>
        </p:txBody>
      </p:sp>
      <p:sp>
        <p:nvSpPr>
          <p:cNvPr id="7" name="TextBox 6"/>
          <p:cNvSpPr txBox="1"/>
          <p:nvPr/>
        </p:nvSpPr>
        <p:spPr>
          <a:xfrm>
            <a:off x="2438400" y="6044625"/>
            <a:ext cx="67056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The Temptation of Our Lord</a:t>
            </a:r>
            <a:endParaRPr lang="en-US" sz="36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10" name="TextBox 9"/>
          <p:cNvSpPr txBox="1"/>
          <p:nvPr/>
        </p:nvSpPr>
        <p:spPr>
          <a:xfrm>
            <a:off x="0" y="4574738"/>
            <a:ext cx="9067800" cy="1292662"/>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Aft>
                <a:spcPts val="1200"/>
              </a:spcAft>
            </a:pPr>
            <a:r>
              <a:rPr lang="en-US" sz="26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You should and must be confident, since Your </a:t>
            </a:r>
            <a:r>
              <a:rPr lang="en-US" sz="26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Champion </a:t>
            </a:r>
            <a:r>
              <a:rPr lang="en-US" sz="26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has taken the field!  He did not and will not fail; as did Israel.  Jesus will win the final victory over the devil.   </a:t>
            </a:r>
            <a:r>
              <a:rPr lang="en-US" sz="2600" b="1" i="1"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  </a:t>
            </a:r>
            <a:endParaRPr lang="en-US" sz="2600" b="1" i="1" dirty="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endParaRPr>
          </a:p>
        </p:txBody>
      </p:sp>
      <p:pic>
        <p:nvPicPr>
          <p:cNvPr id="11" name="Picture 2" descr="C:\Users\Jeff\Desktop\matt4-10.jpg"/>
          <p:cNvPicPr>
            <a:picLocks noChangeAspect="1" noChangeArrowheads="1"/>
          </p:cNvPicPr>
          <p:nvPr/>
        </p:nvPicPr>
        <p:blipFill>
          <a:blip r:embed="rId3" cstate="print"/>
          <a:srcRect/>
          <a:stretch>
            <a:fillRect/>
          </a:stretch>
        </p:blipFill>
        <p:spPr bwMode="auto">
          <a:xfrm>
            <a:off x="2286000" y="609600"/>
            <a:ext cx="4572000" cy="3870302"/>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52400"/>
            <a:ext cx="8763000" cy="415498"/>
          </a:xfrm>
          <a:prstGeom prst="rect">
            <a:avLst/>
          </a:prstGeom>
          <a:noFill/>
        </p:spPr>
        <p:txBody>
          <a:bodyPr wrap="square" rtlCol="0">
            <a:spAutoFit/>
          </a:bodyPr>
          <a:lstStyle/>
          <a:p>
            <a:pPr algn="ctr"/>
            <a:r>
              <a:rPr lang="en-US" sz="2100" baseline="30000" dirty="0" smtClean="0">
                <a:ln w="3175">
                  <a:solidFill>
                    <a:srgbClr val="FFFF00"/>
                  </a:solidFill>
                </a:ln>
                <a:solidFill>
                  <a:srgbClr val="FFFF00"/>
                </a:solidFill>
                <a:effectLst>
                  <a:outerShdw blurRad="38100" dist="38100" dir="2700000" algn="tl">
                    <a:srgbClr val="000000">
                      <a:alpha val="43137"/>
                    </a:srgbClr>
                  </a:outerShdw>
                </a:effectLst>
                <a:latin typeface="Arial Narrow" pitchFamily="34" charset="0"/>
              </a:rPr>
              <a:t>11</a:t>
            </a:r>
            <a:r>
              <a:rPr lang="en-US" sz="2100" dirty="0" smtClean="0">
                <a:ln w="3175">
                  <a:solidFill>
                    <a:srgbClr val="FFFF00"/>
                  </a:solidFill>
                </a:ln>
                <a:solidFill>
                  <a:srgbClr val="FFFF00"/>
                </a:solidFill>
                <a:effectLst>
                  <a:outerShdw blurRad="38100" dist="38100" dir="2700000" algn="tl">
                    <a:srgbClr val="000000">
                      <a:alpha val="43137"/>
                    </a:srgbClr>
                  </a:outerShdw>
                </a:effectLst>
                <a:latin typeface="Arial Narrow" pitchFamily="34" charset="0"/>
              </a:rPr>
              <a:t>“Then the devil leaves Him, and behold, angels came and were </a:t>
            </a:r>
            <a:r>
              <a:rPr lang="en-US" sz="2100" dirty="0" smtClean="0">
                <a:ln w="3175">
                  <a:solidFill>
                    <a:srgbClr val="00B0F0"/>
                  </a:solidFill>
                </a:ln>
                <a:solidFill>
                  <a:srgbClr val="00B0F0"/>
                </a:solidFill>
                <a:effectLst>
                  <a:outerShdw blurRad="38100" dist="38100" dir="2700000" algn="tl">
                    <a:srgbClr val="000000">
                      <a:alpha val="43137"/>
                    </a:srgbClr>
                  </a:outerShdw>
                </a:effectLst>
                <a:latin typeface="Arial Narrow" pitchFamily="34" charset="0"/>
              </a:rPr>
              <a:t>ministering</a:t>
            </a:r>
            <a:r>
              <a:rPr lang="en-US" sz="2100" dirty="0" smtClean="0">
                <a:ln w="3175">
                  <a:solidFill>
                    <a:srgbClr val="FFFF00"/>
                  </a:solidFill>
                </a:ln>
                <a:solidFill>
                  <a:srgbClr val="FFFF00"/>
                </a:solidFill>
                <a:effectLst>
                  <a:outerShdw blurRad="38100" dist="38100" dir="2700000" algn="tl">
                    <a:srgbClr val="000000">
                      <a:alpha val="43137"/>
                    </a:srgbClr>
                  </a:outerShdw>
                </a:effectLst>
                <a:latin typeface="Arial Narrow" pitchFamily="34" charset="0"/>
              </a:rPr>
              <a:t> to Him.’”  </a:t>
            </a:r>
            <a:endParaRPr lang="en-US" sz="2100" dirty="0">
              <a:ln w="3175">
                <a:solidFill>
                  <a:srgbClr val="FFFF00"/>
                </a:solidFill>
              </a:ln>
              <a:solidFill>
                <a:srgbClr val="FFFF00"/>
              </a:solidFill>
              <a:effectLst>
                <a:outerShdw blurRad="38100" dist="38100" dir="2700000" algn="tl">
                  <a:srgbClr val="000000">
                    <a:alpha val="43137"/>
                  </a:srgbClr>
                </a:outerShdw>
              </a:effectLst>
              <a:latin typeface="Arial Narrow" pitchFamily="34" charset="0"/>
            </a:endParaRPr>
          </a:p>
        </p:txBody>
      </p:sp>
      <p:sp>
        <p:nvSpPr>
          <p:cNvPr id="6" name="TextBox 5"/>
          <p:cNvSpPr txBox="1"/>
          <p:nvPr/>
        </p:nvSpPr>
        <p:spPr>
          <a:xfrm>
            <a:off x="0" y="6059269"/>
            <a:ext cx="22098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200" b="1" dirty="0" smtClean="0">
                <a:ln w="11430">
                  <a:solidFill>
                    <a:schemeClr val="tx1"/>
                  </a:solidFill>
                </a:ln>
                <a:effectLst>
                  <a:outerShdw blurRad="50800" dist="39000" dir="5460000" algn="tl">
                    <a:srgbClr val="000000">
                      <a:alpha val="38000"/>
                    </a:srgbClr>
                  </a:outerShdw>
                </a:effectLst>
                <a:latin typeface="Arial Rounded MT Bold" pitchFamily="34" charset="0"/>
              </a:rPr>
              <a:t>St. Matthew</a:t>
            </a:r>
          </a:p>
          <a:p>
            <a:pPr algn="ctr"/>
            <a:r>
              <a:rPr lang="en-US" sz="2200" b="1" dirty="0" smtClean="0">
                <a:ln w="11430">
                  <a:solidFill>
                    <a:schemeClr val="tx1"/>
                  </a:solidFill>
                </a:ln>
                <a:effectLst>
                  <a:outerShdw blurRad="50800" dist="39000" dir="5460000" algn="tl">
                    <a:srgbClr val="000000">
                      <a:alpha val="38000"/>
                    </a:srgbClr>
                  </a:outerShdw>
                </a:effectLst>
                <a:latin typeface="Arial Rounded MT Bold" pitchFamily="34" charset="0"/>
              </a:rPr>
              <a:t>4:11</a:t>
            </a:r>
            <a:endParaRPr lang="en-US" sz="2200" b="1" dirty="0">
              <a:ln w="11430">
                <a:solidFill>
                  <a:schemeClr val="tx1"/>
                </a:solidFill>
              </a:ln>
              <a:effectLst>
                <a:outerShdw blurRad="50800" dist="39000" dir="5460000" algn="tl">
                  <a:srgbClr val="000000">
                    <a:alpha val="38000"/>
                  </a:srgbClr>
                </a:outerShdw>
              </a:effectLst>
              <a:latin typeface="Arial Rounded MT Bold" pitchFamily="34" charset="0"/>
            </a:endParaRPr>
          </a:p>
        </p:txBody>
      </p:sp>
      <p:sp>
        <p:nvSpPr>
          <p:cNvPr id="7" name="TextBox 6"/>
          <p:cNvSpPr txBox="1"/>
          <p:nvPr/>
        </p:nvSpPr>
        <p:spPr>
          <a:xfrm>
            <a:off x="2438400" y="6044625"/>
            <a:ext cx="67056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The Temptation of Our Lord</a:t>
            </a:r>
            <a:endParaRPr lang="en-US" sz="36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10" name="TextBox 9"/>
          <p:cNvSpPr txBox="1"/>
          <p:nvPr/>
        </p:nvSpPr>
        <p:spPr>
          <a:xfrm>
            <a:off x="0" y="4574738"/>
            <a:ext cx="9067800" cy="1292662"/>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Aft>
                <a:spcPts val="1200"/>
              </a:spcAft>
            </a:pPr>
            <a:r>
              <a:rPr lang="en-US" sz="26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It is only after the devil’s temptations are rebuffed do the angels come to Jesus and “minister” </a:t>
            </a:r>
            <a:r>
              <a:rPr lang="en-US" sz="2600" b="1" dirty="0" smtClean="0">
                <a:ln w="11430">
                  <a:solidFill>
                    <a:srgbClr val="00B0F0"/>
                  </a:solidFill>
                </a:ln>
                <a:solidFill>
                  <a:srgbClr val="00B0F0"/>
                </a:solidFill>
                <a:effectLst>
                  <a:outerShdw blurRad="50800" dist="39000" dir="5460000" algn="tl">
                    <a:srgbClr val="000000">
                      <a:alpha val="38000"/>
                    </a:srgbClr>
                  </a:outerShdw>
                </a:effectLst>
                <a:latin typeface="TekniaGreek" pitchFamily="2" charset="0"/>
                <a:cs typeface="Times New Roman" pitchFamily="18" charset="0"/>
              </a:rPr>
              <a:t>(</a:t>
            </a:r>
            <a:r>
              <a:rPr lang="en-US" sz="2600" b="1" dirty="0" err="1" smtClean="0">
                <a:ln w="11430">
                  <a:solidFill>
                    <a:srgbClr val="00B0F0"/>
                  </a:solidFill>
                </a:ln>
                <a:solidFill>
                  <a:srgbClr val="00B0F0"/>
                </a:solidFill>
                <a:effectLst>
                  <a:outerShdw blurRad="50800" dist="39000" dir="5460000" algn="tl">
                    <a:srgbClr val="000000">
                      <a:alpha val="38000"/>
                    </a:srgbClr>
                  </a:outerShdw>
                </a:effectLst>
                <a:latin typeface="TekniaGreek" pitchFamily="2" charset="0"/>
                <a:cs typeface="Times New Roman" pitchFamily="18" charset="0"/>
              </a:rPr>
              <a:t>dihkovnoun</a:t>
            </a:r>
            <a:r>
              <a:rPr lang="en-US" sz="2600" b="1" dirty="0" smtClean="0">
                <a:ln w="11430">
                  <a:solidFill>
                    <a:srgbClr val="00B0F0"/>
                  </a:solidFill>
                </a:ln>
                <a:solidFill>
                  <a:srgbClr val="00B0F0"/>
                </a:solidFill>
                <a:effectLst>
                  <a:outerShdw blurRad="50800" dist="39000" dir="5460000" algn="tl">
                    <a:srgbClr val="000000">
                      <a:alpha val="38000"/>
                    </a:srgbClr>
                  </a:outerShdw>
                </a:effectLst>
                <a:latin typeface="TekniaGreek" pitchFamily="2" charset="0"/>
                <a:cs typeface="Times New Roman" pitchFamily="18" charset="0"/>
              </a:rPr>
              <a:t>)</a:t>
            </a:r>
            <a:r>
              <a:rPr lang="en-US" sz="26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unto Him; primarily, in meeting His human need.     </a:t>
            </a:r>
            <a:r>
              <a:rPr lang="en-US" sz="2600" b="1" i="1"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  </a:t>
            </a:r>
            <a:endParaRPr lang="en-US" sz="2600" b="1" i="1" dirty="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endParaRPr>
          </a:p>
        </p:txBody>
      </p:sp>
      <p:pic>
        <p:nvPicPr>
          <p:cNvPr id="11" name="Picture 2" descr="C:\Users\Jeff\Desktop\matt4-10.jpg"/>
          <p:cNvPicPr>
            <a:picLocks noChangeAspect="1" noChangeArrowheads="1"/>
          </p:cNvPicPr>
          <p:nvPr/>
        </p:nvPicPr>
        <p:blipFill>
          <a:blip r:embed="rId3" cstate="print"/>
          <a:srcRect/>
          <a:stretch>
            <a:fillRect/>
          </a:stretch>
        </p:blipFill>
        <p:spPr bwMode="auto">
          <a:xfrm>
            <a:off x="2286000" y="625498"/>
            <a:ext cx="4572000" cy="3870302"/>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Jeff\Desktop\matt4-10.jpg"/>
          <p:cNvPicPr>
            <a:picLocks noChangeAspect="1" noChangeArrowheads="1"/>
          </p:cNvPicPr>
          <p:nvPr/>
        </p:nvPicPr>
        <p:blipFill>
          <a:blip r:embed="rId3" cstate="print"/>
          <a:srcRect/>
          <a:stretch>
            <a:fillRect/>
          </a:stretch>
        </p:blipFill>
        <p:spPr bwMode="auto">
          <a:xfrm>
            <a:off x="76200" y="1000468"/>
            <a:ext cx="5029200" cy="4257332"/>
          </a:xfrm>
          <a:prstGeom prst="rect">
            <a:avLst/>
          </a:prstGeom>
          <a:noFill/>
        </p:spPr>
      </p:pic>
      <p:sp>
        <p:nvSpPr>
          <p:cNvPr id="6" name="TextBox 5"/>
          <p:cNvSpPr txBox="1"/>
          <p:nvPr/>
        </p:nvSpPr>
        <p:spPr>
          <a:xfrm>
            <a:off x="5334000" y="838200"/>
            <a:ext cx="3810000" cy="444737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chemeClr val="tx1"/>
                  </a:solidFill>
                </a:ln>
                <a:effectLst>
                  <a:outerShdw blurRad="50800" dist="39000" dir="5460000" algn="tl">
                    <a:srgbClr val="000000">
                      <a:alpha val="38000"/>
                    </a:srgbClr>
                  </a:outerShdw>
                </a:effectLst>
                <a:latin typeface="Arial Black" pitchFamily="34" charset="0"/>
              </a:rPr>
              <a:t>In Summary</a:t>
            </a:r>
          </a:p>
          <a:p>
            <a:pPr algn="ctr"/>
            <a:endParaRPr lang="en-US" sz="1100" b="1" dirty="0" smtClean="0">
              <a:ln w="11430">
                <a:solidFill>
                  <a:schemeClr val="tx1"/>
                </a:solidFill>
              </a:ln>
              <a:effectLst>
                <a:outerShdw blurRad="50800" dist="39000" dir="5460000" algn="tl">
                  <a:srgbClr val="000000">
                    <a:alpha val="38000"/>
                  </a:srgbClr>
                </a:outerShdw>
              </a:effectLst>
              <a:latin typeface="Arial Black" pitchFamily="34" charset="0"/>
            </a:endParaRPr>
          </a:p>
          <a:p>
            <a:pPr marL="457200" indent="-457200"/>
            <a:r>
              <a:rPr lang="en-US" sz="24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Jesus endured the same temptations as you do!</a:t>
            </a:r>
          </a:p>
          <a:p>
            <a:pPr marL="457200" indent="-457200"/>
            <a:r>
              <a:rPr lang="en-US" sz="24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Jesus defeated Satan by using…</a:t>
            </a:r>
          </a:p>
          <a:p>
            <a:pPr marL="457200" indent="-457200"/>
            <a:endPar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itchFamily="34" charset="0"/>
            </a:endParaRPr>
          </a:p>
          <a:p>
            <a:pPr marL="457200" indent="-457200"/>
            <a:r>
              <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itchFamily="34" charset="0"/>
              </a:rPr>
              <a:t>THE WORD OF GOD!</a:t>
            </a:r>
          </a:p>
          <a:p>
            <a:pPr marL="457200" indent="-457200"/>
            <a:endPar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itchFamily="34" charset="0"/>
            </a:endParaRPr>
          </a:p>
          <a:p>
            <a:pPr marL="457200" indent="-457200" algn="ctr"/>
            <a:r>
              <a:rPr lang="en-US" sz="2400" b="1" dirty="0" smtClean="0">
                <a:ln w="11430">
                  <a:solidFill>
                    <a:schemeClr val="tx1"/>
                  </a:solidFill>
                </a:ln>
                <a:effectLst>
                  <a:outerShdw blurRad="50800" dist="39000" dir="5460000" algn="tl">
                    <a:srgbClr val="000000">
                      <a:alpha val="38000"/>
                    </a:srgbClr>
                  </a:outerShdw>
                </a:effectLst>
                <a:latin typeface="Arial Black" pitchFamily="34" charset="0"/>
              </a:rPr>
              <a:t>Ephesians 6:17</a:t>
            </a:r>
          </a:p>
          <a:p>
            <a:pPr marL="457200" indent="-457200" algn="ctr"/>
            <a:endParaRPr lang="en-US" sz="2400" b="1" dirty="0" smtClean="0">
              <a:ln w="11430">
                <a:solidFill>
                  <a:schemeClr val="tx1"/>
                </a:solidFill>
              </a:ln>
              <a:effectLst>
                <a:outerShdw blurRad="50800" dist="39000" dir="5460000" algn="tl">
                  <a:srgbClr val="000000">
                    <a:alpha val="38000"/>
                  </a:srgbClr>
                </a:outerShdw>
              </a:effectLst>
              <a:latin typeface="Arial Black" pitchFamily="34" charset="0"/>
            </a:endParaRPr>
          </a:p>
          <a:p>
            <a:pPr marL="457200" indent="-457200" algn="ctr"/>
            <a:r>
              <a:rPr lang="en-US" sz="2400" b="1" dirty="0" smtClean="0">
                <a:ln w="11430">
                  <a:solidFill>
                    <a:schemeClr val="tx1"/>
                  </a:solidFill>
                </a:ln>
                <a:effectLst>
                  <a:outerShdw blurRad="50800" dist="39000" dir="5460000" algn="tl">
                    <a:srgbClr val="000000">
                      <a:alpha val="38000"/>
                    </a:srgbClr>
                  </a:outerShdw>
                </a:effectLst>
                <a:latin typeface="Arial Black" pitchFamily="34" charset="0"/>
              </a:rPr>
              <a:t>James 4:7</a:t>
            </a:r>
            <a:endPar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itchFamily="34" charset="0"/>
            </a:endParaRPr>
          </a:p>
        </p:txBody>
      </p:sp>
      <p:sp>
        <p:nvSpPr>
          <p:cNvPr id="5" name="TextBox 4"/>
          <p:cNvSpPr txBox="1"/>
          <p:nvPr/>
        </p:nvSpPr>
        <p:spPr>
          <a:xfrm>
            <a:off x="0" y="6059269"/>
            <a:ext cx="22098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200" b="1" dirty="0" smtClean="0">
                <a:ln w="11430">
                  <a:solidFill>
                    <a:schemeClr val="tx1"/>
                  </a:solidFill>
                </a:ln>
                <a:effectLst>
                  <a:outerShdw blurRad="50800" dist="39000" dir="5460000" algn="tl">
                    <a:srgbClr val="000000">
                      <a:alpha val="38000"/>
                    </a:srgbClr>
                  </a:outerShdw>
                </a:effectLst>
                <a:latin typeface="Arial Rounded MT Bold" pitchFamily="34" charset="0"/>
              </a:rPr>
              <a:t>St. Matthew</a:t>
            </a:r>
          </a:p>
          <a:p>
            <a:pPr algn="ctr"/>
            <a:r>
              <a:rPr lang="en-US" sz="2200" b="1" dirty="0" smtClean="0">
                <a:ln w="11430">
                  <a:solidFill>
                    <a:schemeClr val="tx1"/>
                  </a:solidFill>
                </a:ln>
                <a:effectLst>
                  <a:outerShdw blurRad="50800" dist="39000" dir="5460000" algn="tl">
                    <a:srgbClr val="000000">
                      <a:alpha val="38000"/>
                    </a:srgbClr>
                  </a:outerShdw>
                </a:effectLst>
                <a:latin typeface="Arial Rounded MT Bold" pitchFamily="34" charset="0"/>
              </a:rPr>
              <a:t>4:1-11</a:t>
            </a:r>
            <a:endParaRPr lang="en-US" sz="2200" b="1" dirty="0">
              <a:ln w="11430">
                <a:solidFill>
                  <a:schemeClr val="tx1"/>
                </a:solidFill>
              </a:ln>
              <a:effectLst>
                <a:outerShdw blurRad="50800" dist="39000" dir="5460000" algn="tl">
                  <a:srgbClr val="000000">
                    <a:alpha val="38000"/>
                  </a:srgbClr>
                </a:outerShdw>
              </a:effectLst>
              <a:latin typeface="Arial Rounded MT Bold" pitchFamily="34" charset="0"/>
            </a:endParaRPr>
          </a:p>
        </p:txBody>
      </p:sp>
      <p:sp>
        <p:nvSpPr>
          <p:cNvPr id="7" name="TextBox 6"/>
          <p:cNvSpPr txBox="1"/>
          <p:nvPr/>
        </p:nvSpPr>
        <p:spPr>
          <a:xfrm>
            <a:off x="2438400" y="6044625"/>
            <a:ext cx="67056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The Temptation of Our Lord</a:t>
            </a:r>
            <a:endParaRPr lang="en-US" sz="36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770" decel="100000"/>
                                        <p:tgtEl>
                                          <p:spTgt spid="6">
                                            <p:txEl>
                                              <p:pRg st="2" end="2"/>
                                            </p:txEl>
                                          </p:spTgt>
                                        </p:tgtEl>
                                      </p:cBhvr>
                                    </p:animEffect>
                                    <p:animScale>
                                      <p:cBhvr>
                                        <p:cTn id="8" dur="770" decel="100000"/>
                                        <p:tgtEl>
                                          <p:spTgt spid="6">
                                            <p:txEl>
                                              <p:pRg st="2" end="2"/>
                                            </p:txEl>
                                          </p:spTgt>
                                        </p:tgtEl>
                                      </p:cBhvr>
                                      <p:from x="10000" y="10000"/>
                                      <p:to x="200000" y="450000"/>
                                    </p:animScale>
                                    <p:animScale>
                                      <p:cBhvr>
                                        <p:cTn id="9" dur="1230" accel="100000" fill="hold">
                                          <p:stCondLst>
                                            <p:cond delay="770"/>
                                          </p:stCondLst>
                                        </p:cTn>
                                        <p:tgtEl>
                                          <p:spTgt spid="6">
                                            <p:txEl>
                                              <p:pRg st="2" end="2"/>
                                            </p:txEl>
                                          </p:spTgt>
                                        </p:tgtEl>
                                      </p:cBhvr>
                                      <p:from x="200000" y="450000"/>
                                      <p:to x="100000" y="100000"/>
                                    </p:animScale>
                                    <p:set>
                                      <p:cBhvr>
                                        <p:cTn id="10" dur="770" fill="hold"/>
                                        <p:tgtEl>
                                          <p:spTgt spid="6">
                                            <p:txEl>
                                              <p:pRg st="2" end="2"/>
                                            </p:txEl>
                                          </p:spTgt>
                                        </p:tgtEl>
                                        <p:attrNameLst>
                                          <p:attrName>ppt_x</p:attrName>
                                        </p:attrNameLst>
                                      </p:cBhvr>
                                      <p:to>
                                        <p:strVal val="(0.5)"/>
                                      </p:to>
                                    </p:set>
                                    <p:anim from="(0.5)" to="(#ppt_x)" calcmode="lin" valueType="num">
                                      <p:cBhvr>
                                        <p:cTn id="11" dur="1230" accel="100000" fill="hold">
                                          <p:stCondLst>
                                            <p:cond delay="770"/>
                                          </p:stCondLst>
                                        </p:cTn>
                                        <p:tgtEl>
                                          <p:spTgt spid="6">
                                            <p:txEl>
                                              <p:pRg st="2" end="2"/>
                                            </p:txEl>
                                          </p:spTgt>
                                        </p:tgtEl>
                                        <p:attrNameLst>
                                          <p:attrName>ppt_x</p:attrName>
                                        </p:attrNameLst>
                                      </p:cBhvr>
                                    </p:anim>
                                    <p:set>
                                      <p:cBhvr>
                                        <p:cTn id="12" dur="770" fill="hold"/>
                                        <p:tgtEl>
                                          <p:spTgt spid="6">
                                            <p:txEl>
                                              <p:pRg st="2" end="2"/>
                                            </p:txEl>
                                          </p:spTgt>
                                        </p:tgtEl>
                                        <p:attrNameLst>
                                          <p:attrName>ppt_y</p:attrName>
                                        </p:attrNameLst>
                                      </p:cBhvr>
                                      <p:to>
                                        <p:strVal val="(#ppt_y+0.4)"/>
                                      </p:to>
                                    </p:set>
                                    <p:anim from="(#ppt_y+0.4)" to="(#ppt_y)" calcmode="lin" valueType="num">
                                      <p:cBhvr>
                                        <p:cTn id="13" dur="1230" accel="100000" fill="hold">
                                          <p:stCondLst>
                                            <p:cond delay="770"/>
                                          </p:stCondLst>
                                        </p:cTn>
                                        <p:tgtEl>
                                          <p:spTgt spid="6">
                                            <p:txEl>
                                              <p:pRg st="2" end="2"/>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15" presetClass="entr" presetSubtype="0" fill="hold" nodeType="click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 calcmode="lin" valueType="num">
                                      <p:cBhvr>
                                        <p:cTn id="18"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19" dur="1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20" dur="1000" fill="hold"/>
                                        <p:tgtEl>
                                          <p:spTgt spid="6">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6">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2" fill="hold">
                      <p:stCondLst>
                        <p:cond delay="indefinite"/>
                      </p:stCondLst>
                      <p:childTnLst>
                        <p:par>
                          <p:cTn id="23" fill="hold">
                            <p:stCondLst>
                              <p:cond delay="0"/>
                            </p:stCondLst>
                            <p:childTnLst>
                              <p:par>
                                <p:cTn id="24" presetID="51" presetClass="entr" presetSubtype="0" fill="hold" nodeType="clickEffect">
                                  <p:stCondLst>
                                    <p:cond delay="0"/>
                                  </p:stCondLst>
                                  <p:childTnLst>
                                    <p:set>
                                      <p:cBhvr>
                                        <p:cTn id="25" dur="1" fill="hold">
                                          <p:stCondLst>
                                            <p:cond delay="0"/>
                                          </p:stCondLst>
                                        </p:cTn>
                                        <p:tgtEl>
                                          <p:spTgt spid="6">
                                            <p:txEl>
                                              <p:pRg st="5" end="5"/>
                                            </p:txEl>
                                          </p:spTgt>
                                        </p:tgtEl>
                                        <p:attrNameLst>
                                          <p:attrName>style.visibility</p:attrName>
                                        </p:attrNameLst>
                                      </p:cBhvr>
                                      <p:to>
                                        <p:strVal val="visible"/>
                                      </p:to>
                                    </p:set>
                                    <p:animEffect transition="in" filter="fade">
                                      <p:cBhvr>
                                        <p:cTn id="26" dur="770" decel="100000"/>
                                        <p:tgtEl>
                                          <p:spTgt spid="6">
                                            <p:txEl>
                                              <p:pRg st="5" end="5"/>
                                            </p:txEl>
                                          </p:spTgt>
                                        </p:tgtEl>
                                      </p:cBhvr>
                                    </p:animEffect>
                                    <p:animScale>
                                      <p:cBhvr>
                                        <p:cTn id="27" dur="770" decel="100000"/>
                                        <p:tgtEl>
                                          <p:spTgt spid="6">
                                            <p:txEl>
                                              <p:pRg st="5" end="5"/>
                                            </p:txEl>
                                          </p:spTgt>
                                        </p:tgtEl>
                                      </p:cBhvr>
                                      <p:from x="10000" y="10000"/>
                                      <p:to x="200000" y="450000"/>
                                    </p:animScale>
                                    <p:animScale>
                                      <p:cBhvr>
                                        <p:cTn id="28" dur="1230" accel="100000" fill="hold">
                                          <p:stCondLst>
                                            <p:cond delay="770"/>
                                          </p:stCondLst>
                                        </p:cTn>
                                        <p:tgtEl>
                                          <p:spTgt spid="6">
                                            <p:txEl>
                                              <p:pRg st="5" end="5"/>
                                            </p:txEl>
                                          </p:spTgt>
                                        </p:tgtEl>
                                      </p:cBhvr>
                                      <p:from x="200000" y="450000"/>
                                      <p:to x="100000" y="100000"/>
                                    </p:animScale>
                                    <p:set>
                                      <p:cBhvr>
                                        <p:cTn id="29" dur="770" fill="hold"/>
                                        <p:tgtEl>
                                          <p:spTgt spid="6">
                                            <p:txEl>
                                              <p:pRg st="5" end="5"/>
                                            </p:txEl>
                                          </p:spTgt>
                                        </p:tgtEl>
                                        <p:attrNameLst>
                                          <p:attrName>ppt_x</p:attrName>
                                        </p:attrNameLst>
                                      </p:cBhvr>
                                      <p:to>
                                        <p:strVal val="(0.5)"/>
                                      </p:to>
                                    </p:set>
                                    <p:anim from="(0.5)" to="(#ppt_x)" calcmode="lin" valueType="num">
                                      <p:cBhvr>
                                        <p:cTn id="30" dur="1230" accel="100000" fill="hold">
                                          <p:stCondLst>
                                            <p:cond delay="770"/>
                                          </p:stCondLst>
                                        </p:cTn>
                                        <p:tgtEl>
                                          <p:spTgt spid="6">
                                            <p:txEl>
                                              <p:pRg st="5" end="5"/>
                                            </p:txEl>
                                          </p:spTgt>
                                        </p:tgtEl>
                                        <p:attrNameLst>
                                          <p:attrName>ppt_x</p:attrName>
                                        </p:attrNameLst>
                                      </p:cBhvr>
                                    </p:anim>
                                    <p:set>
                                      <p:cBhvr>
                                        <p:cTn id="31" dur="770" fill="hold"/>
                                        <p:tgtEl>
                                          <p:spTgt spid="6">
                                            <p:txEl>
                                              <p:pRg st="5" end="5"/>
                                            </p:txEl>
                                          </p:spTgt>
                                        </p:tgtEl>
                                        <p:attrNameLst>
                                          <p:attrName>ppt_y</p:attrName>
                                        </p:attrNameLst>
                                      </p:cBhvr>
                                      <p:to>
                                        <p:strVal val="(#ppt_y+0.4)"/>
                                      </p:to>
                                    </p:set>
                                    <p:anim from="(#ppt_y+0.4)" to="(#ppt_y)" calcmode="lin" valueType="num">
                                      <p:cBhvr>
                                        <p:cTn id="32" dur="1230" accel="100000" fill="hold">
                                          <p:stCondLst>
                                            <p:cond delay="770"/>
                                          </p:stCondLst>
                                        </p:cTn>
                                        <p:tgtEl>
                                          <p:spTgt spid="6">
                                            <p:txEl>
                                              <p:pRg st="5" end="5"/>
                                            </p:txEl>
                                          </p:spTgt>
                                        </p:tgtEl>
                                        <p:attrNameLst>
                                          <p:attrName>ppt_y</p:attrName>
                                        </p:attrNameLst>
                                      </p:cBhvr>
                                    </p:anim>
                                  </p:childTnLst>
                                </p:cTn>
                              </p:par>
                            </p:childTnLst>
                          </p:cTn>
                        </p:par>
                      </p:childTnLst>
                    </p:cTn>
                  </p:par>
                  <p:par>
                    <p:cTn id="33" fill="hold">
                      <p:stCondLst>
                        <p:cond delay="indefinite"/>
                      </p:stCondLst>
                      <p:childTnLst>
                        <p:par>
                          <p:cTn id="34" fill="hold">
                            <p:stCondLst>
                              <p:cond delay="0"/>
                            </p:stCondLst>
                            <p:childTnLst>
                              <p:par>
                                <p:cTn id="35" presetID="51" presetClass="entr" presetSubtype="0" fill="hold"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Effect transition="in" filter="fade">
                                      <p:cBhvr>
                                        <p:cTn id="37" dur="770" decel="100000"/>
                                        <p:tgtEl>
                                          <p:spTgt spid="6">
                                            <p:txEl>
                                              <p:pRg st="7" end="7"/>
                                            </p:txEl>
                                          </p:spTgt>
                                        </p:tgtEl>
                                      </p:cBhvr>
                                    </p:animEffect>
                                    <p:animScale>
                                      <p:cBhvr>
                                        <p:cTn id="38" dur="770" decel="100000"/>
                                        <p:tgtEl>
                                          <p:spTgt spid="6">
                                            <p:txEl>
                                              <p:pRg st="7" end="7"/>
                                            </p:txEl>
                                          </p:spTgt>
                                        </p:tgtEl>
                                      </p:cBhvr>
                                      <p:from x="10000" y="10000"/>
                                      <p:to x="200000" y="450000"/>
                                    </p:animScale>
                                    <p:animScale>
                                      <p:cBhvr>
                                        <p:cTn id="39" dur="1230" accel="100000" fill="hold">
                                          <p:stCondLst>
                                            <p:cond delay="770"/>
                                          </p:stCondLst>
                                        </p:cTn>
                                        <p:tgtEl>
                                          <p:spTgt spid="6">
                                            <p:txEl>
                                              <p:pRg st="7" end="7"/>
                                            </p:txEl>
                                          </p:spTgt>
                                        </p:tgtEl>
                                      </p:cBhvr>
                                      <p:from x="200000" y="450000"/>
                                      <p:to x="100000" y="100000"/>
                                    </p:animScale>
                                    <p:set>
                                      <p:cBhvr>
                                        <p:cTn id="40" dur="770" fill="hold"/>
                                        <p:tgtEl>
                                          <p:spTgt spid="6">
                                            <p:txEl>
                                              <p:pRg st="7" end="7"/>
                                            </p:txEl>
                                          </p:spTgt>
                                        </p:tgtEl>
                                        <p:attrNameLst>
                                          <p:attrName>ppt_x</p:attrName>
                                        </p:attrNameLst>
                                      </p:cBhvr>
                                      <p:to>
                                        <p:strVal val="(0.5)"/>
                                      </p:to>
                                    </p:set>
                                    <p:anim from="(0.5)" to="(#ppt_x)" calcmode="lin" valueType="num">
                                      <p:cBhvr>
                                        <p:cTn id="41" dur="1230" accel="100000" fill="hold">
                                          <p:stCondLst>
                                            <p:cond delay="770"/>
                                          </p:stCondLst>
                                        </p:cTn>
                                        <p:tgtEl>
                                          <p:spTgt spid="6">
                                            <p:txEl>
                                              <p:pRg st="7" end="7"/>
                                            </p:txEl>
                                          </p:spTgt>
                                        </p:tgtEl>
                                        <p:attrNameLst>
                                          <p:attrName>ppt_x</p:attrName>
                                        </p:attrNameLst>
                                      </p:cBhvr>
                                    </p:anim>
                                    <p:set>
                                      <p:cBhvr>
                                        <p:cTn id="42" dur="770" fill="hold"/>
                                        <p:tgtEl>
                                          <p:spTgt spid="6">
                                            <p:txEl>
                                              <p:pRg st="7" end="7"/>
                                            </p:txEl>
                                          </p:spTgt>
                                        </p:tgtEl>
                                        <p:attrNameLst>
                                          <p:attrName>ppt_y</p:attrName>
                                        </p:attrNameLst>
                                      </p:cBhvr>
                                      <p:to>
                                        <p:strVal val="(#ppt_y+0.4)"/>
                                      </p:to>
                                    </p:set>
                                    <p:anim from="(#ppt_y+0.4)" to="(#ppt_y)" calcmode="lin" valueType="num">
                                      <p:cBhvr>
                                        <p:cTn id="43" dur="1230" accel="100000" fill="hold">
                                          <p:stCondLst>
                                            <p:cond delay="770"/>
                                          </p:stCondLst>
                                        </p:cTn>
                                        <p:tgtEl>
                                          <p:spTgt spid="6">
                                            <p:txEl>
                                              <p:pRg st="7" end="7"/>
                                            </p:txEl>
                                          </p:spTgt>
                                        </p:tgtEl>
                                        <p:attrNameLst>
                                          <p:attrName>ppt_y</p:attrName>
                                        </p:attrNameLst>
                                      </p:cBhvr>
                                    </p:anim>
                                  </p:childTnLst>
                                </p:cTn>
                              </p:par>
                            </p:childTnLst>
                          </p:cTn>
                        </p:par>
                      </p:childTnLst>
                    </p:cTn>
                  </p:par>
                  <p:par>
                    <p:cTn id="44" fill="hold">
                      <p:stCondLst>
                        <p:cond delay="indefinite"/>
                      </p:stCondLst>
                      <p:childTnLst>
                        <p:par>
                          <p:cTn id="45" fill="hold">
                            <p:stCondLst>
                              <p:cond delay="0"/>
                            </p:stCondLst>
                            <p:childTnLst>
                              <p:par>
                                <p:cTn id="46" presetID="51" presetClass="entr" presetSubtype="0" fill="hold" nodeType="clickEffect">
                                  <p:stCondLst>
                                    <p:cond delay="0"/>
                                  </p:stCondLst>
                                  <p:childTnLst>
                                    <p:set>
                                      <p:cBhvr>
                                        <p:cTn id="47" dur="1" fill="hold">
                                          <p:stCondLst>
                                            <p:cond delay="0"/>
                                          </p:stCondLst>
                                        </p:cTn>
                                        <p:tgtEl>
                                          <p:spTgt spid="6">
                                            <p:txEl>
                                              <p:pRg st="9" end="9"/>
                                            </p:txEl>
                                          </p:spTgt>
                                        </p:tgtEl>
                                        <p:attrNameLst>
                                          <p:attrName>style.visibility</p:attrName>
                                        </p:attrNameLst>
                                      </p:cBhvr>
                                      <p:to>
                                        <p:strVal val="visible"/>
                                      </p:to>
                                    </p:set>
                                    <p:animEffect transition="in" filter="fade">
                                      <p:cBhvr>
                                        <p:cTn id="48" dur="770" decel="100000"/>
                                        <p:tgtEl>
                                          <p:spTgt spid="6">
                                            <p:txEl>
                                              <p:pRg st="9" end="9"/>
                                            </p:txEl>
                                          </p:spTgt>
                                        </p:tgtEl>
                                      </p:cBhvr>
                                    </p:animEffect>
                                    <p:animScale>
                                      <p:cBhvr>
                                        <p:cTn id="49" dur="770" decel="100000"/>
                                        <p:tgtEl>
                                          <p:spTgt spid="6">
                                            <p:txEl>
                                              <p:pRg st="9" end="9"/>
                                            </p:txEl>
                                          </p:spTgt>
                                        </p:tgtEl>
                                      </p:cBhvr>
                                      <p:from x="10000" y="10000"/>
                                      <p:to x="200000" y="450000"/>
                                    </p:animScale>
                                    <p:animScale>
                                      <p:cBhvr>
                                        <p:cTn id="50" dur="1230" accel="100000" fill="hold">
                                          <p:stCondLst>
                                            <p:cond delay="770"/>
                                          </p:stCondLst>
                                        </p:cTn>
                                        <p:tgtEl>
                                          <p:spTgt spid="6">
                                            <p:txEl>
                                              <p:pRg st="9" end="9"/>
                                            </p:txEl>
                                          </p:spTgt>
                                        </p:tgtEl>
                                      </p:cBhvr>
                                      <p:from x="200000" y="450000"/>
                                      <p:to x="100000" y="100000"/>
                                    </p:animScale>
                                    <p:set>
                                      <p:cBhvr>
                                        <p:cTn id="51" dur="770" fill="hold"/>
                                        <p:tgtEl>
                                          <p:spTgt spid="6">
                                            <p:txEl>
                                              <p:pRg st="9" end="9"/>
                                            </p:txEl>
                                          </p:spTgt>
                                        </p:tgtEl>
                                        <p:attrNameLst>
                                          <p:attrName>ppt_x</p:attrName>
                                        </p:attrNameLst>
                                      </p:cBhvr>
                                      <p:to>
                                        <p:strVal val="(0.5)"/>
                                      </p:to>
                                    </p:set>
                                    <p:anim from="(0.5)" to="(#ppt_x)" calcmode="lin" valueType="num">
                                      <p:cBhvr>
                                        <p:cTn id="52" dur="1230" accel="100000" fill="hold">
                                          <p:stCondLst>
                                            <p:cond delay="770"/>
                                          </p:stCondLst>
                                        </p:cTn>
                                        <p:tgtEl>
                                          <p:spTgt spid="6">
                                            <p:txEl>
                                              <p:pRg st="9" end="9"/>
                                            </p:txEl>
                                          </p:spTgt>
                                        </p:tgtEl>
                                        <p:attrNameLst>
                                          <p:attrName>ppt_x</p:attrName>
                                        </p:attrNameLst>
                                      </p:cBhvr>
                                    </p:anim>
                                    <p:set>
                                      <p:cBhvr>
                                        <p:cTn id="53" dur="770" fill="hold"/>
                                        <p:tgtEl>
                                          <p:spTgt spid="6">
                                            <p:txEl>
                                              <p:pRg st="9" end="9"/>
                                            </p:txEl>
                                          </p:spTgt>
                                        </p:tgtEl>
                                        <p:attrNameLst>
                                          <p:attrName>ppt_y</p:attrName>
                                        </p:attrNameLst>
                                      </p:cBhvr>
                                      <p:to>
                                        <p:strVal val="(#ppt_y+0.4)"/>
                                      </p:to>
                                    </p:set>
                                    <p:anim from="(#ppt_y+0.4)" to="(#ppt_y)" calcmode="lin" valueType="num">
                                      <p:cBhvr>
                                        <p:cTn id="54" dur="1230" accel="100000" fill="hold">
                                          <p:stCondLst>
                                            <p:cond delay="770"/>
                                          </p:stCondLst>
                                        </p:cTn>
                                        <p:tgtEl>
                                          <p:spTgt spid="6">
                                            <p:txEl>
                                              <p:pRg st="9" end="9"/>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chemeClr val="bg1"/>
                  </a:solidFill>
                </a:ln>
                <a:solidFill>
                  <a:schemeClr val="bg1"/>
                </a:solidFill>
                <a:effectLst>
                  <a:outerShdw blurRad="50800" dist="39000" dir="5460000" algn="tl">
                    <a:srgbClr val="000000">
                      <a:alpha val="38000"/>
                    </a:srgbClr>
                  </a:outerShdw>
                </a:effectLst>
              </a:rPr>
              <a:t>Our Outline of St. Matthew</a:t>
            </a:r>
            <a:endParaRPr lang="en-US" sz="3600" b="1" dirty="0">
              <a:ln w="11430">
                <a:solidFill>
                  <a:schemeClr val="bg1"/>
                </a:solidFill>
              </a:ln>
              <a:solidFill>
                <a:schemeClr val="bg1"/>
              </a:solidFill>
              <a:effectLst>
                <a:outerShdw blurRad="50800" dist="39000" dir="5460000" algn="tl">
                  <a:srgbClr val="000000">
                    <a:alpha val="38000"/>
                  </a:srgbClr>
                </a:outerShdw>
              </a:effectLst>
            </a:endParaRPr>
          </a:p>
        </p:txBody>
      </p:sp>
      <p:sp>
        <p:nvSpPr>
          <p:cNvPr id="2051" name="Rectangle 3"/>
          <p:cNvSpPr>
            <a:spLocks noChangeArrowheads="1"/>
          </p:cNvSpPr>
          <p:nvPr/>
        </p:nvSpPr>
        <p:spPr bwMode="auto">
          <a:xfrm rot="10800000" flipH="1" flipV="1">
            <a:off x="152400" y="1042257"/>
            <a:ext cx="8839200" cy="40934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000" b="1" dirty="0" smtClean="0">
                <a:effectLst>
                  <a:outerShdw blurRad="38100" dist="38100" dir="2700000" algn="tl">
                    <a:srgbClr val="000000">
                      <a:alpha val="43137"/>
                    </a:srgbClr>
                  </a:outerShdw>
                </a:effectLst>
                <a:latin typeface="Verdana" pitchFamily="34" charset="0"/>
                <a:ea typeface="Verdana" pitchFamily="34" charset="0"/>
              </a:rPr>
              <a:t>I.  The Birth and Early Years of our Lord (Ch. 1-2)</a:t>
            </a:r>
            <a:endParaRPr lang="en-US" sz="2000" dirty="0" smtClean="0">
              <a:effectLst>
                <a:outerShdw blurRad="38100" dist="38100" dir="2700000" algn="tl">
                  <a:srgbClr val="000000">
                    <a:alpha val="43137"/>
                  </a:srgbClr>
                </a:outerShdw>
              </a:effectLst>
              <a:latin typeface="Verdana" pitchFamily="34" charset="0"/>
              <a:ea typeface="Verdana" pitchFamily="34" charset="0"/>
            </a:endParaRPr>
          </a:p>
          <a:p>
            <a:r>
              <a:rPr lang="en-US" sz="2000" dirty="0" smtClean="0">
                <a:effectLst>
                  <a:outerShdw blurRad="38100" dist="38100" dir="2700000" algn="tl">
                    <a:srgbClr val="000000">
                      <a:alpha val="43137"/>
                    </a:srgbClr>
                  </a:outerShdw>
                </a:effectLst>
                <a:latin typeface="Verdana" pitchFamily="34" charset="0"/>
                <a:ea typeface="Verdana" pitchFamily="34" charset="0"/>
              </a:rPr>
              <a:t>     </a:t>
            </a:r>
            <a:r>
              <a:rPr lang="en-US" sz="2000" strike="sngStrike" dirty="0" smtClean="0">
                <a:ln>
                  <a:solidFill>
                    <a:srgbClr val="00B0F0"/>
                  </a:solidFill>
                </a:ln>
                <a:solidFill>
                  <a:srgbClr val="00B0F0"/>
                </a:solidFill>
                <a:effectLst>
                  <a:outerShdw blurRad="38100" dist="38100" dir="2700000" algn="tl">
                    <a:srgbClr val="000000">
                      <a:alpha val="43137"/>
                    </a:srgbClr>
                  </a:outerShdw>
                </a:effectLst>
                <a:latin typeface="Verdana" pitchFamily="34" charset="0"/>
                <a:ea typeface="Verdana" pitchFamily="34" charset="0"/>
              </a:rPr>
              <a:t>A.  Genealogy (1:1-17) (Jan 5)</a:t>
            </a:r>
          </a:p>
          <a:p>
            <a:r>
              <a:rPr lang="en-US" sz="2000" dirty="0" smtClean="0">
                <a:ln>
                  <a:solidFill>
                    <a:srgbClr val="00B0F0"/>
                  </a:solidFill>
                </a:ln>
                <a:solidFill>
                  <a:srgbClr val="00B0F0"/>
                </a:solidFill>
                <a:effectLst>
                  <a:outerShdw blurRad="38100" dist="38100" dir="2700000" algn="tl">
                    <a:srgbClr val="000000">
                      <a:alpha val="43137"/>
                    </a:srgbClr>
                  </a:outerShdw>
                </a:effectLst>
                <a:latin typeface="Verdana" pitchFamily="34" charset="0"/>
                <a:ea typeface="Verdana" pitchFamily="34" charset="0"/>
              </a:rPr>
              <a:t>     </a:t>
            </a:r>
            <a:r>
              <a:rPr lang="en-US" sz="2000" strike="sngStrike" dirty="0" smtClean="0">
                <a:ln>
                  <a:solidFill>
                    <a:srgbClr val="00B0F0"/>
                  </a:solidFill>
                </a:ln>
                <a:solidFill>
                  <a:srgbClr val="00B0F0"/>
                </a:solidFill>
                <a:effectLst>
                  <a:outerShdw blurRad="38100" dist="38100" dir="2700000" algn="tl">
                    <a:srgbClr val="000000">
                      <a:alpha val="43137"/>
                    </a:srgbClr>
                  </a:outerShdw>
                </a:effectLst>
                <a:latin typeface="Verdana" pitchFamily="34" charset="0"/>
                <a:ea typeface="Verdana" pitchFamily="34" charset="0"/>
              </a:rPr>
              <a:t>B.  Birth (1:18 – 2:12) (taught during Dec)</a:t>
            </a:r>
          </a:p>
          <a:p>
            <a:r>
              <a:rPr lang="en-US" sz="2000" dirty="0" smtClean="0">
                <a:ln>
                  <a:solidFill>
                    <a:srgbClr val="00B0F0"/>
                  </a:solidFill>
                </a:ln>
                <a:solidFill>
                  <a:srgbClr val="00B0F0"/>
                </a:solidFill>
                <a:effectLst>
                  <a:outerShdw blurRad="38100" dist="38100" dir="2700000" algn="tl">
                    <a:srgbClr val="000000">
                      <a:alpha val="43137"/>
                    </a:srgbClr>
                  </a:outerShdw>
                </a:effectLst>
                <a:latin typeface="Verdana" pitchFamily="34" charset="0"/>
                <a:ea typeface="Verdana" pitchFamily="34" charset="0"/>
              </a:rPr>
              <a:t>     </a:t>
            </a:r>
            <a:r>
              <a:rPr lang="en-US" sz="2000" strike="sngStrike" dirty="0" smtClean="0">
                <a:ln>
                  <a:solidFill>
                    <a:srgbClr val="00B0F0"/>
                  </a:solidFill>
                </a:ln>
                <a:solidFill>
                  <a:srgbClr val="00B0F0"/>
                </a:solidFill>
                <a:effectLst>
                  <a:outerShdw blurRad="38100" dist="38100" dir="2700000" algn="tl">
                    <a:srgbClr val="000000">
                      <a:alpha val="43137"/>
                    </a:srgbClr>
                  </a:outerShdw>
                </a:effectLst>
                <a:latin typeface="Verdana" pitchFamily="34" charset="0"/>
                <a:ea typeface="Verdana" pitchFamily="34" charset="0"/>
              </a:rPr>
              <a:t>C.  His Sojourn in Egypt (2:13-23) (taught during Dec)</a:t>
            </a:r>
          </a:p>
          <a:p>
            <a:r>
              <a:rPr lang="en-US" sz="2000" b="1" dirty="0" smtClean="0">
                <a:effectLst>
                  <a:outerShdw blurRad="38100" dist="38100" dir="2700000" algn="tl">
                    <a:srgbClr val="000000">
                      <a:alpha val="43137"/>
                    </a:srgbClr>
                  </a:outerShdw>
                </a:effectLst>
                <a:latin typeface="Verdana" pitchFamily="34" charset="0"/>
                <a:ea typeface="Verdana" pitchFamily="34" charset="0"/>
              </a:rPr>
              <a:t>II. The Lord’s Ministry Begins (3:1 – 4:11)</a:t>
            </a:r>
            <a:endParaRPr lang="en-US" sz="2000" dirty="0" smtClean="0">
              <a:effectLst>
                <a:outerShdw blurRad="38100" dist="38100" dir="2700000" algn="tl">
                  <a:srgbClr val="000000">
                    <a:alpha val="43137"/>
                  </a:srgbClr>
                </a:outerShdw>
              </a:effectLst>
              <a:latin typeface="Verdana" pitchFamily="34" charset="0"/>
              <a:ea typeface="Verdana" pitchFamily="34" charset="0"/>
            </a:endParaRPr>
          </a:p>
          <a:p>
            <a:r>
              <a:rPr lang="en-US" sz="2000" dirty="0" smtClean="0">
                <a:effectLst>
                  <a:outerShdw blurRad="38100" dist="38100" dir="2700000" algn="tl">
                    <a:srgbClr val="000000">
                      <a:alpha val="43137"/>
                    </a:srgbClr>
                  </a:outerShdw>
                </a:effectLst>
                <a:latin typeface="Verdana" pitchFamily="34" charset="0"/>
                <a:ea typeface="Verdana" pitchFamily="34" charset="0"/>
              </a:rPr>
              <a:t>     </a:t>
            </a:r>
            <a:r>
              <a:rPr lang="en-US" sz="2000" strike="sngStrike" dirty="0" smtClean="0">
                <a:solidFill>
                  <a:srgbClr val="FFFF00"/>
                </a:solidFill>
                <a:latin typeface="Verdana" pitchFamily="34" charset="0"/>
                <a:ea typeface="Verdana" pitchFamily="34" charset="0"/>
              </a:rPr>
              <a:t>A.  His Forerunner (3:1-12) (Jan 12)</a:t>
            </a:r>
          </a:p>
          <a:p>
            <a:r>
              <a:rPr lang="en-US" sz="2000" dirty="0" smtClean="0">
                <a:solidFill>
                  <a:srgbClr val="FFFF00"/>
                </a:solidFill>
                <a:effectLst>
                  <a:outerShdw blurRad="38100" dist="38100" dir="2700000" algn="tl">
                    <a:srgbClr val="000000">
                      <a:alpha val="43137"/>
                    </a:srgbClr>
                  </a:outerShdw>
                </a:effectLst>
                <a:latin typeface="Verdana" pitchFamily="34" charset="0"/>
                <a:ea typeface="Verdana" pitchFamily="34" charset="0"/>
              </a:rPr>
              <a:t>     </a:t>
            </a:r>
            <a:r>
              <a:rPr lang="en-US" sz="2000" i="1" strike="sngStrike" dirty="0" smtClean="0">
                <a:solidFill>
                  <a:srgbClr val="FFFF00"/>
                </a:solidFill>
                <a:effectLst>
                  <a:outerShdw blurRad="38100" dist="38100" dir="2700000" algn="tl">
                    <a:srgbClr val="000000">
                      <a:alpha val="43137"/>
                    </a:srgbClr>
                  </a:outerShdw>
                </a:effectLst>
                <a:latin typeface="Verdana" pitchFamily="34" charset="0"/>
                <a:ea typeface="Verdana" pitchFamily="34" charset="0"/>
              </a:rPr>
              <a:t>B.  His Baptism (3:13-17) (Jan 19)</a:t>
            </a:r>
          </a:p>
          <a:p>
            <a:r>
              <a:rPr lang="en-US" sz="2000" dirty="0" smtClean="0">
                <a:solidFill>
                  <a:srgbClr val="FFFF00"/>
                </a:solidFill>
                <a:effectLst>
                  <a:outerShdw blurRad="38100" dist="38100" dir="2700000" algn="tl">
                    <a:srgbClr val="000000">
                      <a:alpha val="43137"/>
                    </a:srgbClr>
                  </a:outerShdw>
                </a:effectLst>
                <a:latin typeface="Verdana" pitchFamily="34" charset="0"/>
                <a:ea typeface="Verdana" pitchFamily="34" charset="0"/>
              </a:rPr>
              <a:t>     </a:t>
            </a:r>
            <a:r>
              <a:rPr lang="en-US" sz="2000" strike="sngStrike" dirty="0" smtClean="0">
                <a:solidFill>
                  <a:srgbClr val="FFFF00"/>
                </a:solidFill>
                <a:effectLst>
                  <a:outerShdw blurRad="38100" dist="38100" dir="2700000" algn="tl">
                    <a:srgbClr val="000000">
                      <a:alpha val="43137"/>
                    </a:srgbClr>
                  </a:outerShdw>
                </a:effectLst>
                <a:latin typeface="Verdana" pitchFamily="34" charset="0"/>
                <a:ea typeface="Verdana" pitchFamily="34" charset="0"/>
              </a:rPr>
              <a:t>C.  His Temptation (4:1-11) (Jan 26)</a:t>
            </a:r>
          </a:p>
          <a:p>
            <a:r>
              <a:rPr lang="en-US" sz="2000" b="1" dirty="0" smtClean="0">
                <a:effectLst>
                  <a:outerShdw blurRad="38100" dist="38100" dir="2700000" algn="tl">
                    <a:srgbClr val="000000">
                      <a:alpha val="43137"/>
                    </a:srgbClr>
                  </a:outerShdw>
                </a:effectLst>
                <a:latin typeface="Verdana" pitchFamily="34" charset="0"/>
                <a:ea typeface="Verdana" pitchFamily="34" charset="0"/>
              </a:rPr>
              <a:t>III. The Lord’s Ministry in Galilee (4:12 – 14:12)</a:t>
            </a:r>
            <a:endParaRPr lang="en-US" sz="2000" dirty="0" smtClean="0">
              <a:effectLst>
                <a:outerShdw blurRad="38100" dist="38100" dir="2700000" algn="tl">
                  <a:srgbClr val="000000">
                    <a:alpha val="43137"/>
                  </a:srgbClr>
                </a:outerShdw>
              </a:effectLst>
              <a:latin typeface="Verdana" pitchFamily="34" charset="0"/>
              <a:ea typeface="Verdana" pitchFamily="34" charset="0"/>
            </a:endParaRPr>
          </a:p>
          <a:p>
            <a:r>
              <a:rPr lang="en-US" sz="2000" dirty="0" smtClean="0">
                <a:ln>
                  <a:solidFill>
                    <a:srgbClr val="FFC000"/>
                  </a:solidFill>
                </a:ln>
                <a:solidFill>
                  <a:srgbClr val="FFC000"/>
                </a:solidFill>
                <a:effectLst>
                  <a:outerShdw blurRad="38100" dist="38100" dir="2700000" algn="tl">
                    <a:srgbClr val="000000">
                      <a:alpha val="43137"/>
                    </a:srgbClr>
                  </a:outerShdw>
                </a:effectLst>
                <a:latin typeface="Verdana" pitchFamily="34" charset="0"/>
                <a:ea typeface="Verdana" pitchFamily="34" charset="0"/>
              </a:rPr>
              <a:t>     </a:t>
            </a:r>
            <a:r>
              <a:rPr lang="en-US" sz="2000" b="1" dirty="0" smtClean="0">
                <a:ln>
                  <a:solidFill>
                    <a:srgbClr val="FFC000"/>
                  </a:solidFill>
                </a:ln>
                <a:solidFill>
                  <a:srgbClr val="FFC000"/>
                </a:solidFill>
                <a:effectLst>
                  <a:outerShdw blurRad="38100" dist="38100" dir="2700000" algn="tl">
                    <a:srgbClr val="000000">
                      <a:alpha val="43137"/>
                    </a:srgbClr>
                  </a:outerShdw>
                </a:effectLst>
                <a:latin typeface="Verdana" pitchFamily="34" charset="0"/>
                <a:ea typeface="Verdana" pitchFamily="34" charset="0"/>
              </a:rPr>
              <a:t>A.  </a:t>
            </a:r>
            <a:r>
              <a:rPr lang="en-US" sz="2000" b="1" u="sng" dirty="0" smtClean="0">
                <a:ln>
                  <a:solidFill>
                    <a:srgbClr val="FFC000"/>
                  </a:solidFill>
                </a:ln>
                <a:solidFill>
                  <a:srgbClr val="FFC000"/>
                </a:solidFill>
                <a:effectLst>
                  <a:outerShdw blurRad="38100" dist="38100" dir="2700000" algn="tl">
                    <a:srgbClr val="000000">
                      <a:alpha val="43137"/>
                    </a:srgbClr>
                  </a:outerShdw>
                </a:effectLst>
                <a:latin typeface="Verdana" pitchFamily="34" charset="0"/>
                <a:ea typeface="Verdana" pitchFamily="34" charset="0"/>
              </a:rPr>
              <a:t>The Beginning of His Galilean Ministry</a:t>
            </a:r>
            <a:r>
              <a:rPr lang="en-US" sz="2000" b="1" dirty="0" smtClean="0">
                <a:ln>
                  <a:solidFill>
                    <a:srgbClr val="FFC000"/>
                  </a:solidFill>
                </a:ln>
                <a:solidFill>
                  <a:srgbClr val="FFC000"/>
                </a:solidFill>
                <a:effectLst>
                  <a:outerShdw blurRad="38100" dist="38100" dir="2700000" algn="tl">
                    <a:srgbClr val="000000">
                      <a:alpha val="43137"/>
                    </a:srgbClr>
                  </a:outerShdw>
                </a:effectLst>
                <a:latin typeface="Verdana" pitchFamily="34" charset="0"/>
                <a:ea typeface="Verdana" pitchFamily="34" charset="0"/>
              </a:rPr>
              <a:t> (4:12-25) </a:t>
            </a:r>
            <a:r>
              <a:rPr lang="en-US" sz="2000" dirty="0" smtClean="0">
                <a:ln>
                  <a:solidFill>
                    <a:srgbClr val="FFC000"/>
                  </a:solidFill>
                </a:ln>
                <a:solidFill>
                  <a:srgbClr val="FFC000"/>
                </a:solidFill>
                <a:effectLst>
                  <a:outerShdw blurRad="38100" dist="38100" dir="2700000" algn="tl">
                    <a:srgbClr val="000000">
                      <a:alpha val="43137"/>
                    </a:srgbClr>
                  </a:outerShdw>
                </a:effectLst>
                <a:latin typeface="Verdana" pitchFamily="34" charset="0"/>
                <a:ea typeface="Verdana" pitchFamily="34" charset="0"/>
              </a:rPr>
              <a:t>(2/2)</a:t>
            </a:r>
          </a:p>
          <a:p>
            <a:r>
              <a:rPr lang="en-US" sz="2000" dirty="0" smtClean="0">
                <a:ln>
                  <a:solidFill>
                    <a:srgbClr val="FFC000"/>
                  </a:solidFill>
                </a:ln>
                <a:solidFill>
                  <a:srgbClr val="FFC000"/>
                </a:solidFill>
                <a:effectLst>
                  <a:outerShdw blurRad="38100" dist="38100" dir="2700000" algn="tl">
                    <a:srgbClr val="000000">
                      <a:alpha val="43137"/>
                    </a:srgbClr>
                  </a:outerShdw>
                </a:effectLst>
                <a:latin typeface="Verdana" pitchFamily="34" charset="0"/>
                <a:ea typeface="Verdana" pitchFamily="34" charset="0"/>
              </a:rPr>
              <a:t>     B.  First Discourse:  The Sermon on the Mount – Ch 5 (2/9)   </a:t>
            </a:r>
          </a:p>
          <a:p>
            <a:r>
              <a:rPr lang="en-US" sz="2000" dirty="0" smtClean="0">
                <a:ln>
                  <a:solidFill>
                    <a:srgbClr val="FFC000"/>
                  </a:solidFill>
                </a:ln>
                <a:solidFill>
                  <a:srgbClr val="FFC000"/>
                </a:solidFill>
                <a:effectLst>
                  <a:outerShdw blurRad="38100" dist="38100" dir="2700000" algn="tl">
                    <a:srgbClr val="000000">
                      <a:alpha val="43137"/>
                    </a:srgbClr>
                  </a:outerShdw>
                </a:effectLst>
                <a:latin typeface="Verdana" pitchFamily="34" charset="0"/>
                <a:ea typeface="Verdana" pitchFamily="34" charset="0"/>
              </a:rPr>
              <a:t>     C.  First Discourse:  The Sermon on the Mount – Ch 6 (2/16)</a:t>
            </a:r>
          </a:p>
          <a:p>
            <a:pPr>
              <a:spcAft>
                <a:spcPts val="1200"/>
              </a:spcAft>
            </a:pPr>
            <a:r>
              <a:rPr lang="en-US" sz="2000" dirty="0" smtClean="0">
                <a:ln>
                  <a:solidFill>
                    <a:srgbClr val="FFC000"/>
                  </a:solidFill>
                </a:ln>
                <a:solidFill>
                  <a:srgbClr val="FFC000"/>
                </a:solidFill>
                <a:effectLst>
                  <a:outerShdw blurRad="38100" dist="38100" dir="2700000" algn="tl">
                    <a:srgbClr val="000000">
                      <a:alpha val="43137"/>
                    </a:srgbClr>
                  </a:outerShdw>
                </a:effectLst>
                <a:latin typeface="Verdana" pitchFamily="34" charset="0"/>
                <a:ea typeface="Verdana" pitchFamily="34" charset="0"/>
              </a:rPr>
              <a:t>     D.  First Discourse:  The Sermon on the Mount – Ch 7 (2/23)</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62200" y="6096000"/>
            <a:ext cx="6705600" cy="685800"/>
          </a:xfrm>
        </p:spPr>
        <p:txBody>
          <a:bodyPr>
            <a:normAutofit fontScale="550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a:solidFill>
                    <a:srgbClr val="92D050"/>
                  </a:solidFill>
                </a:ln>
                <a:solidFill>
                  <a:srgbClr val="92D050"/>
                </a:solidFill>
                <a:effectLst>
                  <a:outerShdw blurRad="38100" dist="38100" dir="2700000" algn="tl">
                    <a:srgbClr val="000000">
                      <a:alpha val="43137"/>
                    </a:srgbClr>
                  </a:outerShdw>
                </a:effectLst>
                <a:latin typeface="Verdana" pitchFamily="34" charset="0"/>
                <a:ea typeface="Verdana" pitchFamily="34" charset="0"/>
              </a:rPr>
              <a:t>The Beginning of His Galilean Ministry</a:t>
            </a:r>
          </a:p>
          <a:p>
            <a:pPr algn="ctr"/>
            <a:r>
              <a:rPr lang="en-US" sz="3600" b="1" dirty="0" smtClean="0">
                <a:ln>
                  <a:solidFill>
                    <a:srgbClr val="92D050"/>
                  </a:solidFill>
                </a:ln>
                <a:solidFill>
                  <a:srgbClr val="92D050"/>
                </a:solidFill>
                <a:effectLst>
                  <a:outerShdw blurRad="38100" dist="38100" dir="2700000" algn="tl">
                    <a:srgbClr val="000000">
                      <a:alpha val="43137"/>
                    </a:srgbClr>
                  </a:outerShdw>
                </a:effectLst>
                <a:latin typeface="Verdana" pitchFamily="34" charset="0"/>
                <a:ea typeface="Verdana" pitchFamily="34" charset="0"/>
              </a:rPr>
              <a:t>St. Matthew 4:12-25</a:t>
            </a:r>
            <a:endParaRPr lang="en-US" sz="3600" b="1" dirty="0">
              <a:ln>
                <a:solidFill>
                  <a:srgbClr val="92D050"/>
                </a:solidFill>
              </a:ln>
              <a:solidFill>
                <a:srgbClr val="92D050"/>
              </a:solidFill>
              <a:effectLst>
                <a:outerShdw blurRad="50800" dist="39000" dir="5460000" algn="tl">
                  <a:srgbClr val="000000">
                    <a:alpha val="38000"/>
                  </a:srgbClr>
                </a:outerShdw>
              </a:effectLst>
            </a:endParaRPr>
          </a:p>
        </p:txBody>
      </p:sp>
      <p:sp>
        <p:nvSpPr>
          <p:cNvPr id="2051" name="Rectangle 3"/>
          <p:cNvSpPr>
            <a:spLocks noChangeArrowheads="1"/>
          </p:cNvSpPr>
          <p:nvPr/>
        </p:nvSpPr>
        <p:spPr bwMode="auto">
          <a:xfrm rot="10800000" flipH="1" flipV="1">
            <a:off x="152400" y="1042257"/>
            <a:ext cx="8839200" cy="40934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000" b="1" dirty="0" smtClean="0">
                <a:effectLst>
                  <a:outerShdw blurRad="38100" dist="38100" dir="2700000" algn="tl">
                    <a:srgbClr val="000000">
                      <a:alpha val="43137"/>
                    </a:srgbClr>
                  </a:outerShdw>
                </a:effectLst>
                <a:latin typeface="Verdana" pitchFamily="34" charset="0"/>
                <a:ea typeface="Verdana" pitchFamily="34" charset="0"/>
              </a:rPr>
              <a:t>I.  The Birth and Early Years of our Lord (Ch. 1-2)</a:t>
            </a:r>
            <a:endParaRPr lang="en-US" sz="2000" dirty="0" smtClean="0">
              <a:effectLst>
                <a:outerShdw blurRad="38100" dist="38100" dir="2700000" algn="tl">
                  <a:srgbClr val="000000">
                    <a:alpha val="43137"/>
                  </a:srgbClr>
                </a:outerShdw>
              </a:effectLst>
              <a:latin typeface="Verdana" pitchFamily="34" charset="0"/>
              <a:ea typeface="Verdana" pitchFamily="34" charset="0"/>
            </a:endParaRPr>
          </a:p>
          <a:p>
            <a:r>
              <a:rPr lang="en-US" sz="2000" dirty="0" smtClean="0">
                <a:effectLst>
                  <a:outerShdw blurRad="38100" dist="38100" dir="2700000" algn="tl">
                    <a:srgbClr val="000000">
                      <a:alpha val="43137"/>
                    </a:srgbClr>
                  </a:outerShdw>
                </a:effectLst>
                <a:latin typeface="Verdana" pitchFamily="34" charset="0"/>
                <a:ea typeface="Verdana" pitchFamily="34" charset="0"/>
              </a:rPr>
              <a:t>     </a:t>
            </a:r>
            <a:r>
              <a:rPr lang="en-US" sz="2000" strike="sngStrike" dirty="0" smtClean="0">
                <a:ln>
                  <a:solidFill>
                    <a:srgbClr val="00B0F0"/>
                  </a:solidFill>
                </a:ln>
                <a:solidFill>
                  <a:srgbClr val="00B0F0"/>
                </a:solidFill>
                <a:effectLst>
                  <a:outerShdw blurRad="38100" dist="38100" dir="2700000" algn="tl">
                    <a:srgbClr val="000000">
                      <a:alpha val="43137"/>
                    </a:srgbClr>
                  </a:outerShdw>
                </a:effectLst>
                <a:latin typeface="Verdana" pitchFamily="34" charset="0"/>
                <a:ea typeface="Verdana" pitchFamily="34" charset="0"/>
              </a:rPr>
              <a:t>A.  Genealogy (1:1-17) (Jan 5)</a:t>
            </a:r>
          </a:p>
          <a:p>
            <a:r>
              <a:rPr lang="en-US" sz="2000" dirty="0" smtClean="0">
                <a:ln>
                  <a:solidFill>
                    <a:srgbClr val="00B0F0"/>
                  </a:solidFill>
                </a:ln>
                <a:solidFill>
                  <a:srgbClr val="00B0F0"/>
                </a:solidFill>
                <a:effectLst>
                  <a:outerShdw blurRad="38100" dist="38100" dir="2700000" algn="tl">
                    <a:srgbClr val="000000">
                      <a:alpha val="43137"/>
                    </a:srgbClr>
                  </a:outerShdw>
                </a:effectLst>
                <a:latin typeface="Verdana" pitchFamily="34" charset="0"/>
                <a:ea typeface="Verdana" pitchFamily="34" charset="0"/>
              </a:rPr>
              <a:t>     </a:t>
            </a:r>
            <a:r>
              <a:rPr lang="en-US" sz="2000" strike="sngStrike" dirty="0" smtClean="0">
                <a:ln>
                  <a:solidFill>
                    <a:srgbClr val="00B0F0"/>
                  </a:solidFill>
                </a:ln>
                <a:solidFill>
                  <a:srgbClr val="00B0F0"/>
                </a:solidFill>
                <a:effectLst>
                  <a:outerShdw blurRad="38100" dist="38100" dir="2700000" algn="tl">
                    <a:srgbClr val="000000">
                      <a:alpha val="43137"/>
                    </a:srgbClr>
                  </a:outerShdw>
                </a:effectLst>
                <a:latin typeface="Verdana" pitchFamily="34" charset="0"/>
                <a:ea typeface="Verdana" pitchFamily="34" charset="0"/>
              </a:rPr>
              <a:t>B.  Birth (1:18 – 2:12) (taught during Dec)</a:t>
            </a:r>
          </a:p>
          <a:p>
            <a:r>
              <a:rPr lang="en-US" sz="2000" dirty="0" smtClean="0">
                <a:ln>
                  <a:solidFill>
                    <a:srgbClr val="00B0F0"/>
                  </a:solidFill>
                </a:ln>
                <a:solidFill>
                  <a:srgbClr val="00B0F0"/>
                </a:solidFill>
                <a:effectLst>
                  <a:outerShdw blurRad="38100" dist="38100" dir="2700000" algn="tl">
                    <a:srgbClr val="000000">
                      <a:alpha val="43137"/>
                    </a:srgbClr>
                  </a:outerShdw>
                </a:effectLst>
                <a:latin typeface="Verdana" pitchFamily="34" charset="0"/>
                <a:ea typeface="Verdana" pitchFamily="34" charset="0"/>
              </a:rPr>
              <a:t>     </a:t>
            </a:r>
            <a:r>
              <a:rPr lang="en-US" sz="2000" strike="sngStrike" dirty="0" smtClean="0">
                <a:ln>
                  <a:solidFill>
                    <a:srgbClr val="00B0F0"/>
                  </a:solidFill>
                </a:ln>
                <a:solidFill>
                  <a:srgbClr val="00B0F0"/>
                </a:solidFill>
                <a:effectLst>
                  <a:outerShdw blurRad="38100" dist="38100" dir="2700000" algn="tl">
                    <a:srgbClr val="000000">
                      <a:alpha val="43137"/>
                    </a:srgbClr>
                  </a:outerShdw>
                </a:effectLst>
                <a:latin typeface="Verdana" pitchFamily="34" charset="0"/>
                <a:ea typeface="Verdana" pitchFamily="34" charset="0"/>
              </a:rPr>
              <a:t>C.  His Sojourn in Egypt (2:13-23) (taught during Dec)</a:t>
            </a:r>
          </a:p>
          <a:p>
            <a:r>
              <a:rPr lang="en-US" sz="2000" b="1" dirty="0" smtClean="0">
                <a:effectLst>
                  <a:outerShdw blurRad="38100" dist="38100" dir="2700000" algn="tl">
                    <a:srgbClr val="000000">
                      <a:alpha val="43137"/>
                    </a:srgbClr>
                  </a:outerShdw>
                </a:effectLst>
                <a:latin typeface="Verdana" pitchFamily="34" charset="0"/>
                <a:ea typeface="Verdana" pitchFamily="34" charset="0"/>
              </a:rPr>
              <a:t>II. The Lord’s Ministry Begins (3:1 – 4:11)</a:t>
            </a:r>
            <a:endParaRPr lang="en-US" sz="2000" dirty="0" smtClean="0">
              <a:effectLst>
                <a:outerShdw blurRad="38100" dist="38100" dir="2700000" algn="tl">
                  <a:srgbClr val="000000">
                    <a:alpha val="43137"/>
                  </a:srgbClr>
                </a:outerShdw>
              </a:effectLst>
              <a:latin typeface="Verdana" pitchFamily="34" charset="0"/>
              <a:ea typeface="Verdana" pitchFamily="34" charset="0"/>
            </a:endParaRPr>
          </a:p>
          <a:p>
            <a:r>
              <a:rPr lang="en-US" sz="2000" dirty="0" smtClean="0">
                <a:effectLst>
                  <a:outerShdw blurRad="38100" dist="38100" dir="2700000" algn="tl">
                    <a:srgbClr val="000000">
                      <a:alpha val="43137"/>
                    </a:srgbClr>
                  </a:outerShdw>
                </a:effectLst>
                <a:latin typeface="Verdana" pitchFamily="34" charset="0"/>
                <a:ea typeface="Verdana" pitchFamily="34" charset="0"/>
              </a:rPr>
              <a:t>     </a:t>
            </a:r>
            <a:r>
              <a:rPr lang="en-US" sz="2000" strike="sngStrike" dirty="0" smtClean="0">
                <a:solidFill>
                  <a:srgbClr val="FFFF00"/>
                </a:solidFill>
                <a:latin typeface="Verdana" pitchFamily="34" charset="0"/>
                <a:ea typeface="Verdana" pitchFamily="34" charset="0"/>
              </a:rPr>
              <a:t>A.  His Forerunner (3:1-12) (Jan 12)</a:t>
            </a:r>
          </a:p>
          <a:p>
            <a:r>
              <a:rPr lang="en-US" sz="2000" dirty="0" smtClean="0">
                <a:solidFill>
                  <a:srgbClr val="FFFF00"/>
                </a:solidFill>
                <a:effectLst>
                  <a:outerShdw blurRad="38100" dist="38100" dir="2700000" algn="tl">
                    <a:srgbClr val="000000">
                      <a:alpha val="43137"/>
                    </a:srgbClr>
                  </a:outerShdw>
                </a:effectLst>
                <a:latin typeface="Verdana" pitchFamily="34" charset="0"/>
                <a:ea typeface="Verdana" pitchFamily="34" charset="0"/>
              </a:rPr>
              <a:t>     </a:t>
            </a:r>
            <a:r>
              <a:rPr lang="en-US" sz="2000" i="1" strike="sngStrike" dirty="0" smtClean="0">
                <a:solidFill>
                  <a:srgbClr val="FFFF00"/>
                </a:solidFill>
                <a:effectLst>
                  <a:outerShdw blurRad="38100" dist="38100" dir="2700000" algn="tl">
                    <a:srgbClr val="000000">
                      <a:alpha val="43137"/>
                    </a:srgbClr>
                  </a:outerShdw>
                </a:effectLst>
                <a:latin typeface="Verdana" pitchFamily="34" charset="0"/>
                <a:ea typeface="Verdana" pitchFamily="34" charset="0"/>
              </a:rPr>
              <a:t>B.  His Baptism (3:13-17) (Jan 19)</a:t>
            </a:r>
          </a:p>
          <a:p>
            <a:r>
              <a:rPr lang="en-US" sz="2000" dirty="0" smtClean="0">
                <a:solidFill>
                  <a:srgbClr val="FFFF00"/>
                </a:solidFill>
                <a:effectLst>
                  <a:outerShdw blurRad="38100" dist="38100" dir="2700000" algn="tl">
                    <a:srgbClr val="000000">
                      <a:alpha val="43137"/>
                    </a:srgbClr>
                  </a:outerShdw>
                </a:effectLst>
                <a:latin typeface="Verdana" pitchFamily="34" charset="0"/>
                <a:ea typeface="Verdana" pitchFamily="34" charset="0"/>
              </a:rPr>
              <a:t>     </a:t>
            </a:r>
            <a:r>
              <a:rPr lang="en-US" sz="2000" strike="sngStrike" dirty="0" smtClean="0">
                <a:solidFill>
                  <a:srgbClr val="FFFF00"/>
                </a:solidFill>
                <a:effectLst>
                  <a:outerShdw blurRad="38100" dist="38100" dir="2700000" algn="tl">
                    <a:srgbClr val="000000">
                      <a:alpha val="43137"/>
                    </a:srgbClr>
                  </a:outerShdw>
                </a:effectLst>
                <a:latin typeface="Verdana" pitchFamily="34" charset="0"/>
                <a:ea typeface="Verdana" pitchFamily="34" charset="0"/>
              </a:rPr>
              <a:t>C.  His Temptation (4:1-11) (Jan 26)</a:t>
            </a:r>
          </a:p>
          <a:p>
            <a:r>
              <a:rPr lang="en-US" sz="2000" b="1" dirty="0" smtClean="0">
                <a:effectLst>
                  <a:outerShdw blurRad="38100" dist="38100" dir="2700000" algn="tl">
                    <a:srgbClr val="000000">
                      <a:alpha val="43137"/>
                    </a:srgbClr>
                  </a:outerShdw>
                </a:effectLst>
                <a:latin typeface="Verdana" pitchFamily="34" charset="0"/>
                <a:ea typeface="Verdana" pitchFamily="34" charset="0"/>
              </a:rPr>
              <a:t>III. The Lord’s Ministry in Galilee (4:12 – 14:12)</a:t>
            </a:r>
            <a:endParaRPr lang="en-US" sz="2000" dirty="0" smtClean="0">
              <a:effectLst>
                <a:outerShdw blurRad="38100" dist="38100" dir="2700000" algn="tl">
                  <a:srgbClr val="000000">
                    <a:alpha val="43137"/>
                  </a:srgbClr>
                </a:outerShdw>
              </a:effectLst>
              <a:latin typeface="Verdana" pitchFamily="34" charset="0"/>
              <a:ea typeface="Verdana" pitchFamily="34" charset="0"/>
            </a:endParaRPr>
          </a:p>
          <a:p>
            <a:r>
              <a:rPr lang="en-US" sz="2000" dirty="0" smtClean="0">
                <a:ln>
                  <a:solidFill>
                    <a:srgbClr val="FFC000"/>
                  </a:solidFill>
                </a:ln>
                <a:solidFill>
                  <a:srgbClr val="FFC000"/>
                </a:solidFill>
                <a:effectLst>
                  <a:outerShdw blurRad="38100" dist="38100" dir="2700000" algn="tl">
                    <a:srgbClr val="000000">
                      <a:alpha val="43137"/>
                    </a:srgbClr>
                  </a:outerShdw>
                </a:effectLst>
                <a:latin typeface="Verdana" pitchFamily="34" charset="0"/>
                <a:ea typeface="Verdana" pitchFamily="34" charset="0"/>
              </a:rPr>
              <a:t>     </a:t>
            </a:r>
            <a:r>
              <a:rPr lang="en-US" sz="2000" b="1" dirty="0" smtClean="0">
                <a:ln>
                  <a:solidFill>
                    <a:srgbClr val="FFC000"/>
                  </a:solidFill>
                </a:ln>
                <a:solidFill>
                  <a:srgbClr val="FFC000"/>
                </a:solidFill>
                <a:effectLst>
                  <a:outerShdw blurRad="38100" dist="38100" dir="2700000" algn="tl">
                    <a:srgbClr val="000000">
                      <a:alpha val="43137"/>
                    </a:srgbClr>
                  </a:outerShdw>
                </a:effectLst>
                <a:latin typeface="Verdana" pitchFamily="34" charset="0"/>
                <a:ea typeface="Verdana" pitchFamily="34" charset="0"/>
              </a:rPr>
              <a:t>A.  </a:t>
            </a:r>
            <a:r>
              <a:rPr lang="en-US" sz="2000" b="1" u="sng" dirty="0" smtClean="0">
                <a:ln>
                  <a:solidFill>
                    <a:srgbClr val="FFC000"/>
                  </a:solidFill>
                </a:ln>
                <a:solidFill>
                  <a:srgbClr val="FFC000"/>
                </a:solidFill>
                <a:effectLst>
                  <a:outerShdw blurRad="38100" dist="38100" dir="2700000" algn="tl">
                    <a:srgbClr val="000000">
                      <a:alpha val="43137"/>
                    </a:srgbClr>
                  </a:outerShdw>
                </a:effectLst>
                <a:latin typeface="Verdana" pitchFamily="34" charset="0"/>
                <a:ea typeface="Verdana" pitchFamily="34" charset="0"/>
              </a:rPr>
              <a:t>The Beginning of His Galilean Ministry</a:t>
            </a:r>
            <a:r>
              <a:rPr lang="en-US" sz="2000" b="1" dirty="0" smtClean="0">
                <a:ln>
                  <a:solidFill>
                    <a:srgbClr val="FFC000"/>
                  </a:solidFill>
                </a:ln>
                <a:solidFill>
                  <a:srgbClr val="FFC000"/>
                </a:solidFill>
                <a:effectLst>
                  <a:outerShdw blurRad="38100" dist="38100" dir="2700000" algn="tl">
                    <a:srgbClr val="000000">
                      <a:alpha val="43137"/>
                    </a:srgbClr>
                  </a:outerShdw>
                </a:effectLst>
                <a:latin typeface="Verdana" pitchFamily="34" charset="0"/>
                <a:ea typeface="Verdana" pitchFamily="34" charset="0"/>
              </a:rPr>
              <a:t> (4:12-25) </a:t>
            </a:r>
            <a:r>
              <a:rPr lang="en-US" sz="2000" dirty="0" smtClean="0">
                <a:ln>
                  <a:solidFill>
                    <a:srgbClr val="FFC000"/>
                  </a:solidFill>
                </a:ln>
                <a:solidFill>
                  <a:srgbClr val="FFC000"/>
                </a:solidFill>
                <a:effectLst>
                  <a:outerShdw blurRad="38100" dist="38100" dir="2700000" algn="tl">
                    <a:srgbClr val="000000">
                      <a:alpha val="43137"/>
                    </a:srgbClr>
                  </a:outerShdw>
                </a:effectLst>
                <a:latin typeface="Verdana" pitchFamily="34" charset="0"/>
                <a:ea typeface="Verdana" pitchFamily="34" charset="0"/>
              </a:rPr>
              <a:t>(2/2)</a:t>
            </a:r>
          </a:p>
          <a:p>
            <a:r>
              <a:rPr lang="en-US" sz="2000" dirty="0" smtClean="0">
                <a:ln>
                  <a:solidFill>
                    <a:srgbClr val="FFC000"/>
                  </a:solidFill>
                </a:ln>
                <a:solidFill>
                  <a:srgbClr val="FFC000"/>
                </a:solidFill>
                <a:effectLst>
                  <a:outerShdw blurRad="38100" dist="38100" dir="2700000" algn="tl">
                    <a:srgbClr val="000000">
                      <a:alpha val="43137"/>
                    </a:srgbClr>
                  </a:outerShdw>
                </a:effectLst>
                <a:latin typeface="Verdana" pitchFamily="34" charset="0"/>
                <a:ea typeface="Verdana" pitchFamily="34" charset="0"/>
              </a:rPr>
              <a:t>     B.  First Discourse:  The Sermon on the Mount – Ch 5 (2/9)   </a:t>
            </a:r>
          </a:p>
          <a:p>
            <a:r>
              <a:rPr lang="en-US" sz="2000" dirty="0" smtClean="0">
                <a:ln>
                  <a:solidFill>
                    <a:srgbClr val="FFC000"/>
                  </a:solidFill>
                </a:ln>
                <a:solidFill>
                  <a:srgbClr val="FFC000"/>
                </a:solidFill>
                <a:effectLst>
                  <a:outerShdw blurRad="38100" dist="38100" dir="2700000" algn="tl">
                    <a:srgbClr val="000000">
                      <a:alpha val="43137"/>
                    </a:srgbClr>
                  </a:outerShdw>
                </a:effectLst>
                <a:latin typeface="Verdana" pitchFamily="34" charset="0"/>
                <a:ea typeface="Verdana" pitchFamily="34" charset="0"/>
              </a:rPr>
              <a:t>     C.  First Discourse:  The Sermon on the Mount – Ch 6 (2/16)</a:t>
            </a:r>
          </a:p>
          <a:p>
            <a:pPr>
              <a:spcAft>
                <a:spcPts val="1200"/>
              </a:spcAft>
            </a:pPr>
            <a:r>
              <a:rPr lang="en-US" sz="2000" dirty="0" smtClean="0">
                <a:ln>
                  <a:solidFill>
                    <a:srgbClr val="FFC000"/>
                  </a:solidFill>
                </a:ln>
                <a:solidFill>
                  <a:srgbClr val="FFC000"/>
                </a:solidFill>
                <a:effectLst>
                  <a:outerShdw blurRad="38100" dist="38100" dir="2700000" algn="tl">
                    <a:srgbClr val="000000">
                      <a:alpha val="43137"/>
                    </a:srgbClr>
                  </a:outerShdw>
                </a:effectLst>
                <a:latin typeface="Verdana" pitchFamily="34" charset="0"/>
                <a:ea typeface="Verdana" pitchFamily="34" charset="0"/>
              </a:rPr>
              <a:t>     D.  First Discourse:  The Sermon on the Mount – Ch 7 (2/23)</a:t>
            </a:r>
          </a:p>
        </p:txBody>
      </p:sp>
      <p:sp>
        <p:nvSpPr>
          <p:cNvPr id="6" name="Rectangle 5"/>
          <p:cNvSpPr/>
          <p:nvPr/>
        </p:nvSpPr>
        <p:spPr>
          <a:xfrm>
            <a:off x="0" y="6096000"/>
            <a:ext cx="2209800" cy="646331"/>
          </a:xfrm>
          <a:prstGeom prst="rect">
            <a:avLst/>
          </a:prstGeom>
        </p:spPr>
        <p:txBody>
          <a:bodyPr wrap="square">
            <a:spAutoFit/>
          </a:bodyPr>
          <a:lstStyle/>
          <a:p>
            <a:pPr algn="ctr"/>
            <a:r>
              <a:rPr lang="en-US" b="1" dirty="0" smtClean="0">
                <a:ln>
                  <a:solidFill>
                    <a:srgbClr val="92D050"/>
                  </a:solidFill>
                </a:ln>
                <a:solidFill>
                  <a:srgbClr val="92D050"/>
                </a:solidFill>
                <a:effectLst>
                  <a:outerShdw blurRad="38100" dist="38100" dir="2700000" algn="tl">
                    <a:srgbClr val="000000">
                      <a:alpha val="43137"/>
                    </a:srgbClr>
                  </a:outerShdw>
                </a:effectLst>
                <a:latin typeface="Verdana" pitchFamily="34" charset="0"/>
                <a:ea typeface="Verdana" pitchFamily="34" charset="0"/>
              </a:rPr>
              <a:t>Next</a:t>
            </a:r>
          </a:p>
          <a:p>
            <a:pPr algn="ctr"/>
            <a:r>
              <a:rPr lang="en-US" b="1" dirty="0" smtClean="0">
                <a:ln>
                  <a:solidFill>
                    <a:srgbClr val="92D050"/>
                  </a:solidFill>
                </a:ln>
                <a:solidFill>
                  <a:srgbClr val="92D050"/>
                </a:solidFill>
                <a:effectLst>
                  <a:outerShdw blurRad="38100" dist="38100" dir="2700000" algn="tl">
                    <a:srgbClr val="000000">
                      <a:alpha val="43137"/>
                    </a:srgbClr>
                  </a:outerShdw>
                </a:effectLst>
                <a:latin typeface="Verdana" pitchFamily="34" charset="0"/>
                <a:ea typeface="Verdana" pitchFamily="34" charset="0"/>
              </a:rPr>
              <a:t>Week</a:t>
            </a:r>
            <a:endParaRPr lang="en-US" dirty="0">
              <a:ln>
                <a:solidFill>
                  <a:srgbClr val="92D050"/>
                </a:solidFill>
              </a:ln>
              <a:solidFill>
                <a:srgbClr val="92D050"/>
              </a:solidFill>
            </a:endParaRPr>
          </a:p>
        </p:txBody>
      </p:sp>
      <p:pic>
        <p:nvPicPr>
          <p:cNvPr id="45058" name="Picture 2" descr="Ministry of Jesus - Wikipedia"/>
          <p:cNvPicPr>
            <a:picLocks noChangeAspect="1" noChangeArrowheads="1"/>
          </p:cNvPicPr>
          <p:nvPr/>
        </p:nvPicPr>
        <p:blipFill>
          <a:blip r:embed="rId2" cstate="print">
            <a:lum bright="3000" contrast="-18000"/>
          </a:blip>
          <a:srcRect/>
          <a:stretch>
            <a:fillRect/>
          </a:stretch>
        </p:blipFill>
        <p:spPr bwMode="auto">
          <a:xfrm>
            <a:off x="0" y="1"/>
            <a:ext cx="9144000" cy="59436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304800"/>
            <a:ext cx="86106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smtClean="0">
                <a:ln w="11430">
                  <a:solidFill>
                    <a:schemeClr val="tx1"/>
                  </a:solidFill>
                </a:ln>
                <a:effectLst>
                  <a:outerShdw blurRad="50800" dist="39000" dir="5460000" algn="tl">
                    <a:srgbClr val="000000">
                      <a:alpha val="38000"/>
                    </a:srgbClr>
                  </a:outerShdw>
                </a:effectLst>
              </a:rPr>
              <a:t>	</a:t>
            </a:r>
            <a:r>
              <a:rPr lang="en-US" sz="3600" b="1" dirty="0" smtClean="0">
                <a:ln w="11430">
                  <a:solidFill>
                    <a:schemeClr val="tx1"/>
                  </a:solidFill>
                </a:ln>
                <a:effectLst>
                  <a:outerShdw blurRad="50800" dist="39000" dir="5460000" algn="tl">
                    <a:srgbClr val="000000">
                      <a:alpha val="38000"/>
                    </a:srgbClr>
                  </a:outerShdw>
                </a:effectLst>
              </a:rPr>
              <a:t>+ Lent tells us what He </a:t>
            </a:r>
            <a:r>
              <a:rPr lang="en-US" sz="3600" b="1" u="sng" dirty="0" smtClean="0">
                <a:ln w="11430">
                  <a:solidFill>
                    <a:schemeClr val="tx1"/>
                  </a:solidFill>
                </a:ln>
                <a:effectLst>
                  <a:outerShdw blurRad="50800" dist="39000" dir="5460000" algn="tl">
                    <a:srgbClr val="000000">
                      <a:alpha val="38000"/>
                    </a:srgbClr>
                  </a:outerShdw>
                </a:effectLst>
              </a:rPr>
              <a:t>must</a:t>
            </a:r>
            <a:r>
              <a:rPr lang="en-US" sz="3600" b="1" dirty="0" smtClean="0">
                <a:ln w="11430">
                  <a:solidFill>
                    <a:schemeClr val="tx1"/>
                  </a:solidFill>
                </a:ln>
                <a:effectLst>
                  <a:outerShdw blurRad="50800" dist="39000" dir="5460000" algn="tl">
                    <a:srgbClr val="000000">
                      <a:alpha val="38000"/>
                    </a:srgbClr>
                  </a:outerShdw>
                </a:effectLst>
              </a:rPr>
              <a:t> do!</a:t>
            </a:r>
            <a:endParaRPr lang="en-US" sz="2800" b="1" dirty="0">
              <a:ln w="11430">
                <a:solidFill>
                  <a:schemeClr val="tx1"/>
                </a:solidFill>
              </a:ln>
              <a:effectLst>
                <a:outerShdw blurRad="50800" dist="39000" dir="5460000" algn="tl">
                  <a:srgbClr val="000000">
                    <a:alpha val="38000"/>
                  </a:srgbClr>
                </a:outerShdw>
              </a:effectLst>
            </a:endParaRPr>
          </a:p>
        </p:txBody>
      </p:sp>
      <p:sp>
        <p:nvSpPr>
          <p:cNvPr id="5" name="TextBox 4"/>
          <p:cNvSpPr txBox="1"/>
          <p:nvPr/>
        </p:nvSpPr>
        <p:spPr>
          <a:xfrm>
            <a:off x="0" y="6059269"/>
            <a:ext cx="22098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200" b="1" dirty="0" smtClean="0">
                <a:ln w="11430">
                  <a:solidFill>
                    <a:schemeClr val="tx1"/>
                  </a:solidFill>
                </a:ln>
                <a:effectLst>
                  <a:outerShdw blurRad="50800" dist="39000" dir="5460000" algn="tl">
                    <a:srgbClr val="000000">
                      <a:alpha val="38000"/>
                    </a:srgbClr>
                  </a:outerShdw>
                </a:effectLst>
                <a:latin typeface="Arial Rounded MT Bold" pitchFamily="34" charset="0"/>
              </a:rPr>
              <a:t>St. Matthew</a:t>
            </a:r>
          </a:p>
          <a:p>
            <a:pPr algn="ctr"/>
            <a:r>
              <a:rPr lang="en-US" sz="2200" b="1" dirty="0" smtClean="0">
                <a:ln w="11430">
                  <a:solidFill>
                    <a:schemeClr val="tx1"/>
                  </a:solidFill>
                </a:ln>
                <a:effectLst>
                  <a:outerShdw blurRad="50800" dist="39000" dir="5460000" algn="tl">
                    <a:srgbClr val="000000">
                      <a:alpha val="38000"/>
                    </a:srgbClr>
                  </a:outerShdw>
                </a:effectLst>
                <a:latin typeface="Arial Rounded MT Bold" pitchFamily="34" charset="0"/>
              </a:rPr>
              <a:t>4:1-11</a:t>
            </a:r>
            <a:endParaRPr lang="en-US" sz="2200" b="1" dirty="0">
              <a:ln w="11430">
                <a:solidFill>
                  <a:schemeClr val="tx1"/>
                </a:solidFill>
              </a:ln>
              <a:effectLst>
                <a:outerShdw blurRad="50800" dist="39000" dir="5460000" algn="tl">
                  <a:srgbClr val="000000">
                    <a:alpha val="38000"/>
                  </a:srgbClr>
                </a:outerShdw>
              </a:effectLst>
              <a:latin typeface="Arial Rounded MT Bold" pitchFamily="34" charset="0"/>
            </a:endParaRPr>
          </a:p>
        </p:txBody>
      </p:sp>
      <p:sp>
        <p:nvSpPr>
          <p:cNvPr id="6" name="TextBox 5"/>
          <p:cNvSpPr txBox="1"/>
          <p:nvPr/>
        </p:nvSpPr>
        <p:spPr>
          <a:xfrm>
            <a:off x="2438400" y="6044625"/>
            <a:ext cx="67056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The Temptation of Our Lord</a:t>
            </a:r>
            <a:endParaRPr lang="en-US" sz="36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pic>
        <p:nvPicPr>
          <p:cNvPr id="28674" name="Picture 2" descr="Mel Gibson offers a peek at his ''Passion''"/>
          <p:cNvPicPr>
            <a:picLocks noChangeAspect="1" noChangeArrowheads="1"/>
          </p:cNvPicPr>
          <p:nvPr/>
        </p:nvPicPr>
        <p:blipFill>
          <a:blip r:embed="rId2" cstate="print"/>
          <a:srcRect b="11667"/>
          <a:stretch>
            <a:fillRect/>
          </a:stretch>
        </p:blipFill>
        <p:spPr bwMode="auto">
          <a:xfrm>
            <a:off x="2286000" y="1371600"/>
            <a:ext cx="4572000" cy="40386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he Temptation of Christ in the Desert| National Catholic Register"/>
          <p:cNvPicPr>
            <a:picLocks noChangeAspect="1" noChangeArrowheads="1"/>
          </p:cNvPicPr>
          <p:nvPr/>
        </p:nvPicPr>
        <p:blipFill>
          <a:blip r:embed="rId2" cstate="print"/>
          <a:srcRect/>
          <a:stretch>
            <a:fillRect/>
          </a:stretch>
        </p:blipFill>
        <p:spPr bwMode="auto">
          <a:xfrm>
            <a:off x="0" y="1"/>
            <a:ext cx="9144000" cy="5943599"/>
          </a:xfrm>
          <a:prstGeom prst="rect">
            <a:avLst/>
          </a:prstGeom>
          <a:noFill/>
        </p:spPr>
      </p:pic>
      <p:sp>
        <p:nvSpPr>
          <p:cNvPr id="3" name="TextBox 2"/>
          <p:cNvSpPr txBox="1"/>
          <p:nvPr/>
        </p:nvSpPr>
        <p:spPr>
          <a:xfrm>
            <a:off x="152400" y="152400"/>
            <a:ext cx="8763000" cy="590931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rgbClr val="FFFF00"/>
                  </a:solidFill>
                </a:ln>
                <a:solidFill>
                  <a:srgbClr val="FFFF00"/>
                </a:solidFill>
                <a:effectLst>
                  <a:outerShdw blurRad="50800" dist="39000" dir="5460000" algn="tl">
                    <a:srgbClr val="000000">
                      <a:alpha val="38000"/>
                    </a:srgbClr>
                  </a:outerShdw>
                </a:effectLst>
                <a:latin typeface="Arial Rounded MT Bold" pitchFamily="34" charset="0"/>
              </a:rPr>
              <a:t>In the “middle” of Epiphany is our </a:t>
            </a:r>
          </a:p>
          <a:p>
            <a:pPr algn="ctr"/>
            <a:endParaRPr lang="en-US" sz="3600" b="1" dirty="0" smtClean="0">
              <a:ln w="11430">
                <a:solidFill>
                  <a:srgbClr val="FFFF00"/>
                </a:solidFill>
              </a:ln>
              <a:solidFill>
                <a:srgbClr val="FFFF00"/>
              </a:solidFill>
              <a:effectLst>
                <a:outerShdw blurRad="50800" dist="39000" dir="5460000" algn="tl">
                  <a:srgbClr val="000000">
                    <a:alpha val="38000"/>
                  </a:srgbClr>
                </a:outerShdw>
              </a:effectLst>
              <a:latin typeface="Arial Rounded MT Bold" pitchFamily="34" charset="0"/>
            </a:endParaRPr>
          </a:p>
          <a:p>
            <a:pPr algn="ctr"/>
            <a:endParaRPr lang="en-US" sz="3600" b="1" dirty="0" smtClean="0">
              <a:ln w="11430">
                <a:solidFill>
                  <a:srgbClr val="FFFF00"/>
                </a:solidFill>
              </a:ln>
              <a:solidFill>
                <a:srgbClr val="FFFF00"/>
              </a:solidFill>
              <a:effectLst>
                <a:outerShdw blurRad="50800" dist="39000" dir="5460000" algn="tl">
                  <a:srgbClr val="000000">
                    <a:alpha val="38000"/>
                  </a:srgbClr>
                </a:outerShdw>
              </a:effectLst>
              <a:latin typeface="Arial Rounded MT Bold" pitchFamily="34" charset="0"/>
            </a:endParaRPr>
          </a:p>
          <a:p>
            <a:pPr algn="ctr"/>
            <a:endParaRPr lang="en-US" sz="3600" b="1" dirty="0" smtClean="0">
              <a:ln w="11430">
                <a:solidFill>
                  <a:srgbClr val="FFFF00"/>
                </a:solidFill>
              </a:ln>
              <a:solidFill>
                <a:srgbClr val="FFFF00"/>
              </a:solidFill>
              <a:effectLst>
                <a:outerShdw blurRad="50800" dist="39000" dir="5460000" algn="tl">
                  <a:srgbClr val="000000">
                    <a:alpha val="38000"/>
                  </a:srgbClr>
                </a:outerShdw>
              </a:effectLst>
              <a:latin typeface="Arial Rounded MT Bold" pitchFamily="34" charset="0"/>
            </a:endParaRPr>
          </a:p>
          <a:p>
            <a:pPr algn="ctr"/>
            <a:endParaRPr lang="en-US" sz="3600" b="1" dirty="0" smtClean="0">
              <a:ln w="11430">
                <a:solidFill>
                  <a:srgbClr val="FFFF00"/>
                </a:solidFill>
              </a:ln>
              <a:solidFill>
                <a:srgbClr val="FFFF00"/>
              </a:solidFill>
              <a:effectLst>
                <a:outerShdw blurRad="50800" dist="39000" dir="5460000" algn="tl">
                  <a:srgbClr val="000000">
                    <a:alpha val="38000"/>
                  </a:srgbClr>
                </a:outerShdw>
              </a:effectLst>
              <a:latin typeface="Arial Rounded MT Bold" pitchFamily="34" charset="0"/>
            </a:endParaRPr>
          </a:p>
          <a:p>
            <a:pPr algn="ctr"/>
            <a:endParaRPr lang="en-US" sz="3600" b="1" dirty="0" smtClean="0">
              <a:ln w="11430">
                <a:solidFill>
                  <a:srgbClr val="FFFF00"/>
                </a:solidFill>
              </a:ln>
              <a:solidFill>
                <a:srgbClr val="FFFF00"/>
              </a:solidFill>
              <a:effectLst>
                <a:outerShdw blurRad="50800" dist="39000" dir="5460000" algn="tl">
                  <a:srgbClr val="000000">
                    <a:alpha val="38000"/>
                  </a:srgbClr>
                </a:outerShdw>
              </a:effectLst>
              <a:latin typeface="Arial Rounded MT Bold" pitchFamily="34" charset="0"/>
            </a:endParaRPr>
          </a:p>
          <a:p>
            <a:pPr algn="ctr"/>
            <a:endParaRPr lang="en-US" sz="3600" b="1" dirty="0" smtClean="0">
              <a:ln w="11430">
                <a:solidFill>
                  <a:srgbClr val="FFFF00"/>
                </a:solidFill>
              </a:ln>
              <a:solidFill>
                <a:srgbClr val="FFFF00"/>
              </a:solidFill>
              <a:effectLst>
                <a:outerShdw blurRad="50800" dist="39000" dir="5460000" algn="tl">
                  <a:srgbClr val="000000">
                    <a:alpha val="38000"/>
                  </a:srgbClr>
                </a:outerShdw>
              </a:effectLst>
              <a:latin typeface="Arial Rounded MT Bold" pitchFamily="34" charset="0"/>
            </a:endParaRPr>
          </a:p>
          <a:p>
            <a:pPr algn="ctr"/>
            <a:endParaRPr lang="en-US" sz="3600" b="1" dirty="0" smtClean="0">
              <a:ln w="11430">
                <a:solidFill>
                  <a:srgbClr val="FFFF00"/>
                </a:solidFill>
              </a:ln>
              <a:solidFill>
                <a:srgbClr val="FFFF00"/>
              </a:solidFill>
              <a:effectLst>
                <a:outerShdw blurRad="50800" dist="39000" dir="5460000" algn="tl">
                  <a:srgbClr val="000000">
                    <a:alpha val="38000"/>
                  </a:srgbClr>
                </a:outerShdw>
              </a:effectLst>
              <a:latin typeface="Arial Rounded MT Bold" pitchFamily="34" charset="0"/>
            </a:endParaRPr>
          </a:p>
          <a:p>
            <a:pPr algn="ctr"/>
            <a:endParaRPr lang="en-US" sz="3600" b="1" dirty="0" smtClean="0">
              <a:ln w="11430">
                <a:solidFill>
                  <a:srgbClr val="FFFF00"/>
                </a:solidFill>
              </a:ln>
              <a:solidFill>
                <a:srgbClr val="FFFF00"/>
              </a:solidFill>
              <a:effectLst>
                <a:outerShdw blurRad="50800" dist="39000" dir="5460000" algn="tl">
                  <a:srgbClr val="000000">
                    <a:alpha val="38000"/>
                  </a:srgbClr>
                </a:outerShdw>
              </a:effectLst>
              <a:latin typeface="Arial Rounded MT Bold" pitchFamily="34" charset="0"/>
            </a:endParaRPr>
          </a:p>
          <a:p>
            <a:pPr algn="ctr"/>
            <a:endParaRPr lang="en-US" b="1" dirty="0" smtClean="0">
              <a:ln w="11430">
                <a:solidFill>
                  <a:srgbClr val="FFFF00"/>
                </a:solidFill>
              </a:ln>
              <a:solidFill>
                <a:srgbClr val="FFFF00"/>
              </a:solidFill>
              <a:effectLst>
                <a:outerShdw blurRad="50800" dist="39000" dir="5460000" algn="tl">
                  <a:srgbClr val="000000">
                    <a:alpha val="38000"/>
                  </a:srgbClr>
                </a:outerShdw>
              </a:effectLst>
              <a:latin typeface="Arial Rounded MT Bold" pitchFamily="34" charset="0"/>
            </a:endParaRPr>
          </a:p>
          <a:p>
            <a:pPr algn="ctr"/>
            <a:r>
              <a:rPr lang="en-US" sz="3600" b="1" dirty="0" smtClean="0">
                <a:ln w="11430">
                  <a:solidFill>
                    <a:schemeClr val="bg1"/>
                  </a:solidFill>
                </a:ln>
                <a:solidFill>
                  <a:srgbClr val="FF0000"/>
                </a:solidFill>
                <a:effectLst>
                  <a:outerShdw blurRad="50800" dist="39000" dir="5460000" algn="tl">
                    <a:srgbClr val="000000">
                      <a:alpha val="38000"/>
                    </a:srgbClr>
                  </a:outerShdw>
                </a:effectLst>
                <a:latin typeface="Arial Rounded MT Bold" pitchFamily="34" charset="0"/>
              </a:rPr>
              <a:t>Lord’s Temptation!</a:t>
            </a:r>
            <a:endParaRPr lang="en-US" sz="2800" b="1" dirty="0">
              <a:ln w="11430">
                <a:solidFill>
                  <a:schemeClr val="bg1"/>
                </a:solidFill>
              </a:ln>
              <a:solidFill>
                <a:srgbClr val="FF0000"/>
              </a:solidFill>
              <a:effectLst>
                <a:outerShdw blurRad="50800" dist="39000" dir="5460000" algn="tl">
                  <a:srgbClr val="000000">
                    <a:alpha val="38000"/>
                  </a:srgbClr>
                </a:outerShdw>
              </a:effectLst>
              <a:latin typeface="Arial Rounded MT Bold" pitchFamily="34" charset="0"/>
            </a:endParaRPr>
          </a:p>
        </p:txBody>
      </p:sp>
      <p:sp>
        <p:nvSpPr>
          <p:cNvPr id="5" name="TextBox 4"/>
          <p:cNvSpPr txBox="1"/>
          <p:nvPr/>
        </p:nvSpPr>
        <p:spPr>
          <a:xfrm>
            <a:off x="0" y="6059269"/>
            <a:ext cx="22098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200" b="1" dirty="0" smtClean="0">
                <a:ln w="11430">
                  <a:solidFill>
                    <a:schemeClr val="tx1"/>
                  </a:solidFill>
                </a:ln>
                <a:effectLst>
                  <a:outerShdw blurRad="50800" dist="39000" dir="5460000" algn="tl">
                    <a:srgbClr val="000000">
                      <a:alpha val="38000"/>
                    </a:srgbClr>
                  </a:outerShdw>
                </a:effectLst>
                <a:latin typeface="Arial Rounded MT Bold" pitchFamily="34" charset="0"/>
              </a:rPr>
              <a:t>St. Matthew</a:t>
            </a:r>
          </a:p>
          <a:p>
            <a:pPr algn="ctr"/>
            <a:r>
              <a:rPr lang="en-US" sz="2200" b="1" dirty="0" smtClean="0">
                <a:ln w="11430">
                  <a:solidFill>
                    <a:schemeClr val="tx1"/>
                  </a:solidFill>
                </a:ln>
                <a:effectLst>
                  <a:outerShdw blurRad="50800" dist="39000" dir="5460000" algn="tl">
                    <a:srgbClr val="000000">
                      <a:alpha val="38000"/>
                    </a:srgbClr>
                  </a:outerShdw>
                </a:effectLst>
                <a:latin typeface="Arial Rounded MT Bold" pitchFamily="34" charset="0"/>
              </a:rPr>
              <a:t>4:1-11</a:t>
            </a:r>
            <a:endParaRPr lang="en-US" sz="2200" b="1" dirty="0">
              <a:ln w="11430">
                <a:solidFill>
                  <a:schemeClr val="tx1"/>
                </a:solidFill>
              </a:ln>
              <a:effectLst>
                <a:outerShdw blurRad="50800" dist="39000" dir="5460000" algn="tl">
                  <a:srgbClr val="000000">
                    <a:alpha val="38000"/>
                  </a:srgbClr>
                </a:outerShdw>
              </a:effectLst>
              <a:latin typeface="Arial Rounded MT Bold" pitchFamily="34" charset="0"/>
            </a:endParaRPr>
          </a:p>
        </p:txBody>
      </p:sp>
      <p:sp>
        <p:nvSpPr>
          <p:cNvPr id="6" name="TextBox 5"/>
          <p:cNvSpPr txBox="1"/>
          <p:nvPr/>
        </p:nvSpPr>
        <p:spPr>
          <a:xfrm>
            <a:off x="2438400" y="6044625"/>
            <a:ext cx="67056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The Temptation of Our Lord</a:t>
            </a:r>
            <a:endParaRPr lang="en-US" sz="36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655796"/>
            <a:ext cx="8763000" cy="4678204"/>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1200"/>
              </a:spcAft>
            </a:pPr>
            <a:r>
              <a:rPr lang="en-US" sz="32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You must understand that  our Lord’s temptation is by Divine arrangement!  It’s to prove that Jesus is the </a:t>
            </a:r>
            <a:r>
              <a:rPr lang="en-US" sz="32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Son of God; </a:t>
            </a:r>
            <a:r>
              <a:rPr lang="en-US" sz="32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therefore, it is connected to His Baptism!</a:t>
            </a:r>
          </a:p>
          <a:p>
            <a:r>
              <a:rPr lang="en-US" sz="32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Both St. Matthew 3:13-17 and 4:1-11 display the Holy Spirit, identify our Lord Jesus as The Son of God, and the typological parallels between Jesus and OT Israel!</a:t>
            </a:r>
            <a:endParaRPr lang="en-US" sz="3200" b="1" dirty="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endParaRPr>
          </a:p>
        </p:txBody>
      </p:sp>
      <p:sp>
        <p:nvSpPr>
          <p:cNvPr id="5" name="TextBox 4"/>
          <p:cNvSpPr txBox="1"/>
          <p:nvPr/>
        </p:nvSpPr>
        <p:spPr>
          <a:xfrm>
            <a:off x="0" y="6059269"/>
            <a:ext cx="22098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200" b="1" dirty="0" smtClean="0">
                <a:ln w="11430">
                  <a:solidFill>
                    <a:schemeClr val="tx1"/>
                  </a:solidFill>
                </a:ln>
                <a:effectLst>
                  <a:outerShdw blurRad="50800" dist="39000" dir="5460000" algn="tl">
                    <a:srgbClr val="000000">
                      <a:alpha val="38000"/>
                    </a:srgbClr>
                  </a:outerShdw>
                </a:effectLst>
                <a:latin typeface="Arial Rounded MT Bold" pitchFamily="34" charset="0"/>
              </a:rPr>
              <a:t>St. Matthew</a:t>
            </a:r>
          </a:p>
          <a:p>
            <a:pPr algn="ctr"/>
            <a:r>
              <a:rPr lang="en-US" sz="2200" b="1" dirty="0" smtClean="0">
                <a:ln w="11430">
                  <a:solidFill>
                    <a:schemeClr val="tx1"/>
                  </a:solidFill>
                </a:ln>
                <a:effectLst>
                  <a:outerShdw blurRad="50800" dist="39000" dir="5460000" algn="tl">
                    <a:srgbClr val="000000">
                      <a:alpha val="38000"/>
                    </a:srgbClr>
                  </a:outerShdw>
                </a:effectLst>
                <a:latin typeface="Arial Rounded MT Bold" pitchFamily="34" charset="0"/>
              </a:rPr>
              <a:t>4:1-11</a:t>
            </a:r>
            <a:endParaRPr lang="en-US" sz="2200" b="1" dirty="0">
              <a:ln w="11430">
                <a:solidFill>
                  <a:schemeClr val="tx1"/>
                </a:solidFill>
              </a:ln>
              <a:effectLst>
                <a:outerShdw blurRad="50800" dist="39000" dir="5460000" algn="tl">
                  <a:srgbClr val="000000">
                    <a:alpha val="38000"/>
                  </a:srgbClr>
                </a:outerShdw>
              </a:effectLst>
              <a:latin typeface="Arial Rounded MT Bold" pitchFamily="34" charset="0"/>
            </a:endParaRPr>
          </a:p>
        </p:txBody>
      </p:sp>
      <p:sp>
        <p:nvSpPr>
          <p:cNvPr id="6" name="TextBox 5"/>
          <p:cNvSpPr txBox="1"/>
          <p:nvPr/>
        </p:nvSpPr>
        <p:spPr>
          <a:xfrm>
            <a:off x="2438400" y="6044625"/>
            <a:ext cx="67056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The Purpose</a:t>
            </a:r>
            <a:endParaRPr lang="en-US" sz="36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pic>
        <p:nvPicPr>
          <p:cNvPr id="1026" name="Picture 2" descr="Free stone tablet clipart - ClipartFox - ClipArt Best - ClipArt Best"/>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6200" y="38100"/>
            <a:ext cx="3931920" cy="5897880"/>
          </a:xfrm>
          <a:prstGeom prst="rect">
            <a:avLst/>
          </a:prstGeom>
          <a:noFill/>
        </p:spPr>
      </p:pic>
      <p:pic>
        <p:nvPicPr>
          <p:cNvPr id="8" name="Picture 2" descr="Free stone tablet clipart - ClipartFox - ClipArt Best - ClipArt Best"/>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flipH="1">
            <a:off x="5212080" y="0"/>
            <a:ext cx="3931920" cy="5897880"/>
          </a:xfrm>
          <a:prstGeom prst="rect">
            <a:avLst/>
          </a:prstGeom>
          <a:noFill/>
        </p:spPr>
      </p:pic>
      <p:sp>
        <p:nvSpPr>
          <p:cNvPr id="9" name="TextBox 8"/>
          <p:cNvSpPr txBox="1"/>
          <p:nvPr/>
        </p:nvSpPr>
        <p:spPr>
          <a:xfrm>
            <a:off x="1326798" y="381000"/>
            <a:ext cx="1645002" cy="461665"/>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400" b="1" dirty="0" smtClean="0">
                <a:ln w="11430">
                  <a:solidFill>
                    <a:srgbClr val="0070C0"/>
                  </a:solidFill>
                </a:ln>
                <a:solidFill>
                  <a:srgbClr val="0070C0"/>
                </a:solidFill>
                <a:effectLst>
                  <a:outerShdw blurRad="50800" dist="39000" dir="5460000" algn="tl">
                    <a:srgbClr val="000000">
                      <a:alpha val="38000"/>
                    </a:srgbClr>
                  </a:outerShdw>
                </a:effectLst>
                <a:latin typeface="Papyrus" pitchFamily="66" charset="0"/>
              </a:rPr>
              <a:t>ISRAEL</a:t>
            </a:r>
            <a:endParaRPr lang="en-US" sz="2400" b="1" dirty="0">
              <a:ln w="11430">
                <a:solidFill>
                  <a:srgbClr val="0070C0"/>
                </a:solidFill>
              </a:ln>
              <a:solidFill>
                <a:srgbClr val="0070C0"/>
              </a:solidFill>
              <a:effectLst>
                <a:outerShdw blurRad="50800" dist="39000" dir="5460000" algn="tl">
                  <a:srgbClr val="000000">
                    <a:alpha val="38000"/>
                  </a:srgbClr>
                </a:outerShdw>
              </a:effectLst>
              <a:latin typeface="Papyrus" pitchFamily="66" charset="0"/>
            </a:endParaRPr>
          </a:p>
        </p:txBody>
      </p:sp>
      <p:sp>
        <p:nvSpPr>
          <p:cNvPr id="10" name="TextBox 9"/>
          <p:cNvSpPr txBox="1"/>
          <p:nvPr/>
        </p:nvSpPr>
        <p:spPr>
          <a:xfrm>
            <a:off x="6127398" y="381000"/>
            <a:ext cx="1609736" cy="461665"/>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400" b="1" dirty="0" smtClean="0">
                <a:ln w="11430">
                  <a:solidFill>
                    <a:srgbClr val="FFC000"/>
                  </a:solidFill>
                </a:ln>
                <a:solidFill>
                  <a:srgbClr val="FFC000"/>
                </a:solidFill>
                <a:effectLst>
                  <a:outerShdw blurRad="50800" dist="39000" dir="5460000" algn="tl">
                    <a:srgbClr val="000000">
                      <a:alpha val="38000"/>
                    </a:srgbClr>
                  </a:outerShdw>
                </a:effectLst>
                <a:latin typeface="Papyrus" pitchFamily="66" charset="0"/>
              </a:rPr>
              <a:t>JESUS</a:t>
            </a:r>
            <a:endParaRPr lang="en-US" sz="2400" b="1" dirty="0">
              <a:ln w="11430">
                <a:solidFill>
                  <a:srgbClr val="FFC000"/>
                </a:solidFill>
              </a:ln>
              <a:solidFill>
                <a:srgbClr val="FFC000"/>
              </a:solidFill>
              <a:effectLst>
                <a:outerShdw blurRad="50800" dist="39000" dir="5460000" algn="tl">
                  <a:srgbClr val="000000">
                    <a:alpha val="38000"/>
                  </a:srgbClr>
                </a:outerShdw>
              </a:effectLst>
              <a:latin typeface="Papyrus" pitchFamily="66" charset="0"/>
            </a:endParaRPr>
          </a:p>
        </p:txBody>
      </p:sp>
      <p:sp>
        <p:nvSpPr>
          <p:cNvPr id="11" name="TextBox 10"/>
          <p:cNvSpPr txBox="1"/>
          <p:nvPr/>
        </p:nvSpPr>
        <p:spPr>
          <a:xfrm>
            <a:off x="795983" y="1174046"/>
            <a:ext cx="2776658" cy="2785378"/>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buFontTx/>
              <a:buChar char="-"/>
            </a:pPr>
            <a:r>
              <a:rPr lang="en-US" sz="2000" dirty="0" smtClean="0">
                <a:ln w="11430">
                  <a:solidFill>
                    <a:srgbClr val="0070C0"/>
                  </a:solidFill>
                </a:ln>
                <a:solidFill>
                  <a:srgbClr val="0070C0"/>
                </a:solidFill>
                <a:latin typeface="Arial Black" pitchFamily="34" charset="0"/>
              </a:rPr>
              <a:t> God’s “Firstborn”</a:t>
            </a:r>
          </a:p>
          <a:p>
            <a:pPr>
              <a:buFontTx/>
              <a:buChar char="-"/>
            </a:pPr>
            <a:r>
              <a:rPr lang="en-US" sz="2000" dirty="0" smtClean="0">
                <a:ln w="11430">
                  <a:solidFill>
                    <a:srgbClr val="0070C0"/>
                  </a:solidFill>
                </a:ln>
                <a:solidFill>
                  <a:srgbClr val="0070C0"/>
                </a:solidFill>
                <a:latin typeface="Arial Black" pitchFamily="34" charset="0"/>
              </a:rPr>
              <a:t> Called out of</a:t>
            </a:r>
          </a:p>
          <a:p>
            <a:pPr>
              <a:spcAft>
                <a:spcPts val="600"/>
              </a:spcAft>
            </a:pPr>
            <a:r>
              <a:rPr lang="en-US" sz="2000" dirty="0" smtClean="0">
                <a:ln w="11430">
                  <a:solidFill>
                    <a:srgbClr val="0070C0"/>
                  </a:solidFill>
                </a:ln>
                <a:solidFill>
                  <a:srgbClr val="0070C0"/>
                </a:solidFill>
                <a:latin typeface="Arial Black" pitchFamily="34" charset="0"/>
              </a:rPr>
              <a:t>  Egypt</a:t>
            </a:r>
          </a:p>
          <a:p>
            <a:pPr>
              <a:buFontTx/>
              <a:buChar char="-"/>
            </a:pPr>
            <a:r>
              <a:rPr lang="en-US" sz="2000" dirty="0" smtClean="0">
                <a:ln w="11430">
                  <a:solidFill>
                    <a:srgbClr val="0070C0"/>
                  </a:solidFill>
                </a:ln>
                <a:solidFill>
                  <a:srgbClr val="0070C0"/>
                </a:solidFill>
                <a:latin typeface="Arial Black" pitchFamily="34" charset="0"/>
              </a:rPr>
              <a:t> Watery baptism</a:t>
            </a:r>
          </a:p>
          <a:p>
            <a:r>
              <a:rPr lang="en-US" sz="2000" dirty="0" smtClean="0">
                <a:ln w="11430">
                  <a:solidFill>
                    <a:srgbClr val="0070C0"/>
                  </a:solidFill>
                </a:ln>
                <a:solidFill>
                  <a:srgbClr val="0070C0"/>
                </a:solidFill>
                <a:latin typeface="Arial Black" pitchFamily="34" charset="0"/>
              </a:rPr>
              <a:t>  through the Red</a:t>
            </a:r>
          </a:p>
          <a:p>
            <a:pPr>
              <a:spcAft>
                <a:spcPts val="600"/>
              </a:spcAft>
            </a:pPr>
            <a:r>
              <a:rPr lang="en-US" sz="2000" dirty="0" smtClean="0">
                <a:ln w="11430">
                  <a:solidFill>
                    <a:srgbClr val="0070C0"/>
                  </a:solidFill>
                </a:ln>
                <a:solidFill>
                  <a:srgbClr val="0070C0"/>
                </a:solidFill>
                <a:latin typeface="Arial Black" pitchFamily="34" charset="0"/>
              </a:rPr>
              <a:t>  Sea</a:t>
            </a:r>
          </a:p>
          <a:p>
            <a:pPr>
              <a:buFontTx/>
              <a:buChar char="-"/>
            </a:pPr>
            <a:r>
              <a:rPr lang="en-US" sz="2000" dirty="0" smtClean="0">
                <a:ln w="11430">
                  <a:solidFill>
                    <a:srgbClr val="0070C0"/>
                  </a:solidFill>
                </a:ln>
                <a:solidFill>
                  <a:srgbClr val="0070C0"/>
                </a:solidFill>
                <a:latin typeface="Arial Black" pitchFamily="34" charset="0"/>
              </a:rPr>
              <a:t> Tested for 40 yrs</a:t>
            </a:r>
          </a:p>
          <a:p>
            <a:r>
              <a:rPr lang="en-US" sz="2000" dirty="0" smtClean="0">
                <a:ln w="11430">
                  <a:solidFill>
                    <a:srgbClr val="0070C0"/>
                  </a:solidFill>
                </a:ln>
                <a:solidFill>
                  <a:srgbClr val="0070C0"/>
                </a:solidFill>
                <a:latin typeface="Arial Black" pitchFamily="34" charset="0"/>
              </a:rPr>
              <a:t>  in the wilderness</a:t>
            </a:r>
            <a:endParaRPr lang="en-US" sz="2000" dirty="0">
              <a:ln w="11430">
                <a:solidFill>
                  <a:srgbClr val="0070C0"/>
                </a:solidFill>
              </a:ln>
              <a:solidFill>
                <a:srgbClr val="0070C0"/>
              </a:solidFill>
              <a:latin typeface="Arial Black" pitchFamily="34" charset="0"/>
            </a:endParaRPr>
          </a:p>
        </p:txBody>
      </p:sp>
      <p:sp>
        <p:nvSpPr>
          <p:cNvPr id="12" name="TextBox 11"/>
          <p:cNvSpPr txBox="1"/>
          <p:nvPr/>
        </p:nvSpPr>
        <p:spPr>
          <a:xfrm>
            <a:off x="5668448" y="1174046"/>
            <a:ext cx="2942152" cy="2785378"/>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buFontTx/>
              <a:buChar char="-"/>
            </a:pPr>
            <a:r>
              <a:rPr lang="en-US" sz="2000" dirty="0" smtClean="0">
                <a:ln w="11430">
                  <a:solidFill>
                    <a:srgbClr val="FFC000"/>
                  </a:solidFill>
                </a:ln>
                <a:solidFill>
                  <a:srgbClr val="FFC000"/>
                </a:solidFill>
                <a:latin typeface="Arial Black" pitchFamily="34" charset="0"/>
              </a:rPr>
              <a:t> God’s Beloved Son</a:t>
            </a:r>
          </a:p>
          <a:p>
            <a:pPr>
              <a:buFontTx/>
              <a:buChar char="-"/>
            </a:pPr>
            <a:r>
              <a:rPr lang="en-US" sz="2000" dirty="0" smtClean="0">
                <a:ln w="11430">
                  <a:solidFill>
                    <a:srgbClr val="FFC000"/>
                  </a:solidFill>
                </a:ln>
                <a:solidFill>
                  <a:srgbClr val="FFC000"/>
                </a:solidFill>
                <a:latin typeface="Arial Black" pitchFamily="34" charset="0"/>
              </a:rPr>
              <a:t> Called out of</a:t>
            </a:r>
          </a:p>
          <a:p>
            <a:pPr>
              <a:spcAft>
                <a:spcPts val="600"/>
              </a:spcAft>
            </a:pPr>
            <a:r>
              <a:rPr lang="en-US" sz="2000" dirty="0" smtClean="0">
                <a:ln w="11430">
                  <a:solidFill>
                    <a:srgbClr val="FFC000"/>
                  </a:solidFill>
                </a:ln>
                <a:solidFill>
                  <a:srgbClr val="FFC000"/>
                </a:solidFill>
                <a:latin typeface="Arial Black" pitchFamily="34" charset="0"/>
              </a:rPr>
              <a:t>  Egypt</a:t>
            </a:r>
          </a:p>
          <a:p>
            <a:pPr>
              <a:buFontTx/>
              <a:buChar char="-"/>
            </a:pPr>
            <a:r>
              <a:rPr lang="en-US" sz="2000" dirty="0" smtClean="0">
                <a:ln w="11430">
                  <a:solidFill>
                    <a:srgbClr val="FFC000"/>
                  </a:solidFill>
                </a:ln>
                <a:solidFill>
                  <a:srgbClr val="FFC000"/>
                </a:solidFill>
                <a:latin typeface="Arial Black" pitchFamily="34" charset="0"/>
              </a:rPr>
              <a:t> Watery baptism</a:t>
            </a:r>
          </a:p>
          <a:p>
            <a:pPr>
              <a:spcAft>
                <a:spcPts val="600"/>
              </a:spcAft>
            </a:pPr>
            <a:r>
              <a:rPr lang="en-US" sz="2000" dirty="0" smtClean="0">
                <a:ln w="11430">
                  <a:solidFill>
                    <a:srgbClr val="FFC000"/>
                  </a:solidFill>
                </a:ln>
                <a:solidFill>
                  <a:srgbClr val="FFC000"/>
                </a:solidFill>
                <a:latin typeface="Arial Black" pitchFamily="34" charset="0"/>
              </a:rPr>
              <a:t>  in the Jordan</a:t>
            </a:r>
          </a:p>
          <a:p>
            <a:pPr>
              <a:buFontTx/>
              <a:buChar char="-"/>
            </a:pPr>
            <a:r>
              <a:rPr lang="en-US" sz="2000" dirty="0" smtClean="0">
                <a:ln w="11430">
                  <a:solidFill>
                    <a:srgbClr val="FFC000"/>
                  </a:solidFill>
                </a:ln>
                <a:solidFill>
                  <a:srgbClr val="FFC000"/>
                </a:solidFill>
                <a:latin typeface="Arial Black" pitchFamily="34" charset="0"/>
              </a:rPr>
              <a:t> Tempted for 40</a:t>
            </a:r>
          </a:p>
          <a:p>
            <a:r>
              <a:rPr lang="en-US" sz="2000" dirty="0" smtClean="0">
                <a:ln w="11430">
                  <a:solidFill>
                    <a:srgbClr val="FFC000"/>
                  </a:solidFill>
                </a:ln>
                <a:solidFill>
                  <a:srgbClr val="FFC000"/>
                </a:solidFill>
                <a:latin typeface="Arial Black" pitchFamily="34" charset="0"/>
              </a:rPr>
              <a:t>  days in the</a:t>
            </a:r>
          </a:p>
          <a:p>
            <a:r>
              <a:rPr lang="en-US" sz="2000" dirty="0" smtClean="0">
                <a:ln w="11430">
                  <a:solidFill>
                    <a:srgbClr val="FFC000"/>
                  </a:solidFill>
                </a:ln>
                <a:solidFill>
                  <a:srgbClr val="FFC000"/>
                </a:solidFill>
                <a:latin typeface="Arial Black" pitchFamily="34" charset="0"/>
              </a:rPr>
              <a:t>  wilderness</a:t>
            </a:r>
            <a:endParaRPr lang="en-US" sz="2000" dirty="0">
              <a:ln w="11430">
                <a:solidFill>
                  <a:srgbClr val="FFC000"/>
                </a:solidFill>
              </a:ln>
              <a:solidFill>
                <a:srgbClr val="FFC000"/>
              </a:solidFill>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770" decel="100000"/>
                                        <p:tgtEl>
                                          <p:spTgt spid="1026"/>
                                        </p:tgtEl>
                                      </p:cBhvr>
                                    </p:animEffect>
                                    <p:animScale>
                                      <p:cBhvr>
                                        <p:cTn id="8" dur="770" decel="100000"/>
                                        <p:tgtEl>
                                          <p:spTgt spid="1026"/>
                                        </p:tgtEl>
                                      </p:cBhvr>
                                      <p:from x="10000" y="10000"/>
                                      <p:to x="200000" y="450000"/>
                                    </p:animScale>
                                    <p:animScale>
                                      <p:cBhvr>
                                        <p:cTn id="9" dur="1230" accel="100000" fill="hold">
                                          <p:stCondLst>
                                            <p:cond delay="770"/>
                                          </p:stCondLst>
                                        </p:cTn>
                                        <p:tgtEl>
                                          <p:spTgt spid="1026"/>
                                        </p:tgtEl>
                                      </p:cBhvr>
                                      <p:from x="200000" y="450000"/>
                                      <p:to x="100000" y="100000"/>
                                    </p:animScale>
                                    <p:set>
                                      <p:cBhvr>
                                        <p:cTn id="10" dur="770" fill="hold"/>
                                        <p:tgtEl>
                                          <p:spTgt spid="1026"/>
                                        </p:tgtEl>
                                        <p:attrNameLst>
                                          <p:attrName>ppt_x</p:attrName>
                                        </p:attrNameLst>
                                      </p:cBhvr>
                                      <p:to>
                                        <p:strVal val="(0.5)"/>
                                      </p:to>
                                    </p:set>
                                    <p:anim from="(0.5)" to="(#ppt_x)" calcmode="lin" valueType="num">
                                      <p:cBhvr>
                                        <p:cTn id="11" dur="1230" accel="100000" fill="hold">
                                          <p:stCondLst>
                                            <p:cond delay="770"/>
                                          </p:stCondLst>
                                        </p:cTn>
                                        <p:tgtEl>
                                          <p:spTgt spid="1026"/>
                                        </p:tgtEl>
                                        <p:attrNameLst>
                                          <p:attrName>ppt_x</p:attrName>
                                        </p:attrNameLst>
                                      </p:cBhvr>
                                    </p:anim>
                                    <p:set>
                                      <p:cBhvr>
                                        <p:cTn id="12" dur="770" fill="hold"/>
                                        <p:tgtEl>
                                          <p:spTgt spid="1026"/>
                                        </p:tgtEl>
                                        <p:attrNameLst>
                                          <p:attrName>ppt_y</p:attrName>
                                        </p:attrNameLst>
                                      </p:cBhvr>
                                      <p:to>
                                        <p:strVal val="(#ppt_y+0.4)"/>
                                      </p:to>
                                    </p:set>
                                    <p:anim from="(#ppt_y+0.4)" to="(#ppt_y)" calcmode="lin" valueType="num">
                                      <p:cBhvr>
                                        <p:cTn id="13" dur="1230" accel="100000" fill="hold">
                                          <p:stCondLst>
                                            <p:cond delay="770"/>
                                          </p:stCondLst>
                                        </p:cTn>
                                        <p:tgtEl>
                                          <p:spTgt spid="1026"/>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35"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2000"/>
                                        <p:tgtEl>
                                          <p:spTgt spid="9"/>
                                        </p:tgtEl>
                                      </p:cBhvr>
                                    </p:animEffect>
                                    <p:anim calcmode="lin" valueType="num">
                                      <p:cBhvr>
                                        <p:cTn id="19" dur="2000" fill="hold"/>
                                        <p:tgtEl>
                                          <p:spTgt spid="9"/>
                                        </p:tgtEl>
                                        <p:attrNameLst>
                                          <p:attrName>style.rotation</p:attrName>
                                        </p:attrNameLst>
                                      </p:cBhvr>
                                      <p:tavLst>
                                        <p:tav tm="0">
                                          <p:val>
                                            <p:fltVal val="720"/>
                                          </p:val>
                                        </p:tav>
                                        <p:tav tm="100000">
                                          <p:val>
                                            <p:fltVal val="0"/>
                                          </p:val>
                                        </p:tav>
                                      </p:tavLst>
                                    </p:anim>
                                    <p:anim calcmode="lin" valueType="num">
                                      <p:cBhvr>
                                        <p:cTn id="20" dur="2000" fill="hold"/>
                                        <p:tgtEl>
                                          <p:spTgt spid="9"/>
                                        </p:tgtEl>
                                        <p:attrNameLst>
                                          <p:attrName>ppt_h</p:attrName>
                                        </p:attrNameLst>
                                      </p:cBhvr>
                                      <p:tavLst>
                                        <p:tav tm="0">
                                          <p:val>
                                            <p:fltVal val="0"/>
                                          </p:val>
                                        </p:tav>
                                        <p:tav tm="100000">
                                          <p:val>
                                            <p:strVal val="#ppt_h"/>
                                          </p:val>
                                        </p:tav>
                                      </p:tavLst>
                                    </p:anim>
                                    <p:anim calcmode="lin" valueType="num">
                                      <p:cBhvr>
                                        <p:cTn id="21" dur="2000" fill="hold"/>
                                        <p:tgtEl>
                                          <p:spTgt spid="9"/>
                                        </p:tgtEl>
                                        <p:attrNameLst>
                                          <p:attrName>ppt_w</p:attrName>
                                        </p:attrNameLst>
                                      </p:cBhvr>
                                      <p:tavLst>
                                        <p:tav tm="0">
                                          <p:val>
                                            <p:fltVal val="0"/>
                                          </p:val>
                                        </p:tav>
                                        <p:tav tm="100000">
                                          <p:val>
                                            <p:strVal val="#ppt_w"/>
                                          </p:val>
                                        </p:tav>
                                      </p:tavLst>
                                    </p:anim>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diamond(in)">
                                      <p:cBhvr>
                                        <p:cTn id="26" dur="20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5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770" decel="100000"/>
                                        <p:tgtEl>
                                          <p:spTgt spid="8"/>
                                        </p:tgtEl>
                                      </p:cBhvr>
                                    </p:animEffect>
                                    <p:animScale>
                                      <p:cBhvr>
                                        <p:cTn id="32" dur="770" decel="100000"/>
                                        <p:tgtEl>
                                          <p:spTgt spid="8"/>
                                        </p:tgtEl>
                                      </p:cBhvr>
                                      <p:from x="10000" y="10000"/>
                                      <p:to x="200000" y="450000"/>
                                    </p:animScale>
                                    <p:animScale>
                                      <p:cBhvr>
                                        <p:cTn id="33" dur="1230" accel="100000" fill="hold">
                                          <p:stCondLst>
                                            <p:cond delay="770"/>
                                          </p:stCondLst>
                                        </p:cTn>
                                        <p:tgtEl>
                                          <p:spTgt spid="8"/>
                                        </p:tgtEl>
                                      </p:cBhvr>
                                      <p:from x="200000" y="450000"/>
                                      <p:to x="100000" y="100000"/>
                                    </p:animScale>
                                    <p:set>
                                      <p:cBhvr>
                                        <p:cTn id="34" dur="770" fill="hold"/>
                                        <p:tgtEl>
                                          <p:spTgt spid="8"/>
                                        </p:tgtEl>
                                        <p:attrNameLst>
                                          <p:attrName>ppt_x</p:attrName>
                                        </p:attrNameLst>
                                      </p:cBhvr>
                                      <p:to>
                                        <p:strVal val="(0.5)"/>
                                      </p:to>
                                    </p:set>
                                    <p:anim from="(0.5)" to="(#ppt_x)" calcmode="lin" valueType="num">
                                      <p:cBhvr>
                                        <p:cTn id="35" dur="1230" accel="100000" fill="hold">
                                          <p:stCondLst>
                                            <p:cond delay="770"/>
                                          </p:stCondLst>
                                        </p:cTn>
                                        <p:tgtEl>
                                          <p:spTgt spid="8"/>
                                        </p:tgtEl>
                                        <p:attrNameLst>
                                          <p:attrName>ppt_x</p:attrName>
                                        </p:attrNameLst>
                                      </p:cBhvr>
                                    </p:anim>
                                    <p:set>
                                      <p:cBhvr>
                                        <p:cTn id="36" dur="770" fill="hold"/>
                                        <p:tgtEl>
                                          <p:spTgt spid="8"/>
                                        </p:tgtEl>
                                        <p:attrNameLst>
                                          <p:attrName>ppt_y</p:attrName>
                                        </p:attrNameLst>
                                      </p:cBhvr>
                                      <p:to>
                                        <p:strVal val="(#ppt_y+0.4)"/>
                                      </p:to>
                                    </p:set>
                                    <p:anim from="(#ppt_y+0.4)" to="(#ppt_y)" calcmode="lin" valueType="num">
                                      <p:cBhvr>
                                        <p:cTn id="37" dur="1230" accel="100000" fill="hold">
                                          <p:stCondLst>
                                            <p:cond delay="770"/>
                                          </p:stCondLst>
                                        </p:cTn>
                                        <p:tgtEl>
                                          <p:spTgt spid="8"/>
                                        </p:tgtEl>
                                        <p:attrNameLst>
                                          <p:attrName>ppt_y</p:attrName>
                                        </p:attrNameLst>
                                      </p:cBhvr>
                                    </p:anim>
                                  </p:childTnLst>
                                </p:cTn>
                              </p:par>
                            </p:childTnLst>
                          </p:cTn>
                        </p:par>
                      </p:childTnLst>
                    </p:cTn>
                  </p:par>
                  <p:par>
                    <p:cTn id="38" fill="hold">
                      <p:stCondLst>
                        <p:cond delay="indefinite"/>
                      </p:stCondLst>
                      <p:childTnLst>
                        <p:par>
                          <p:cTn id="39" fill="hold">
                            <p:stCondLst>
                              <p:cond delay="0"/>
                            </p:stCondLst>
                            <p:childTnLst>
                              <p:par>
                                <p:cTn id="40" presetID="35"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2000"/>
                                        <p:tgtEl>
                                          <p:spTgt spid="10"/>
                                        </p:tgtEl>
                                      </p:cBhvr>
                                    </p:animEffect>
                                    <p:anim calcmode="lin" valueType="num">
                                      <p:cBhvr>
                                        <p:cTn id="43" dur="2000" fill="hold"/>
                                        <p:tgtEl>
                                          <p:spTgt spid="10"/>
                                        </p:tgtEl>
                                        <p:attrNameLst>
                                          <p:attrName>style.rotation</p:attrName>
                                        </p:attrNameLst>
                                      </p:cBhvr>
                                      <p:tavLst>
                                        <p:tav tm="0">
                                          <p:val>
                                            <p:fltVal val="720"/>
                                          </p:val>
                                        </p:tav>
                                        <p:tav tm="100000">
                                          <p:val>
                                            <p:fltVal val="0"/>
                                          </p:val>
                                        </p:tav>
                                      </p:tavLst>
                                    </p:anim>
                                    <p:anim calcmode="lin" valueType="num">
                                      <p:cBhvr>
                                        <p:cTn id="44" dur="2000" fill="hold"/>
                                        <p:tgtEl>
                                          <p:spTgt spid="10"/>
                                        </p:tgtEl>
                                        <p:attrNameLst>
                                          <p:attrName>ppt_h</p:attrName>
                                        </p:attrNameLst>
                                      </p:cBhvr>
                                      <p:tavLst>
                                        <p:tav tm="0">
                                          <p:val>
                                            <p:fltVal val="0"/>
                                          </p:val>
                                        </p:tav>
                                        <p:tav tm="100000">
                                          <p:val>
                                            <p:strVal val="#ppt_h"/>
                                          </p:val>
                                        </p:tav>
                                      </p:tavLst>
                                    </p:anim>
                                    <p:anim calcmode="lin" valueType="num">
                                      <p:cBhvr>
                                        <p:cTn id="45" dur="2000" fill="hold"/>
                                        <p:tgtEl>
                                          <p:spTgt spid="10"/>
                                        </p:tgtEl>
                                        <p:attrNameLst>
                                          <p:attrName>ppt_w</p:attrName>
                                        </p:attrNameLst>
                                      </p:cBhvr>
                                      <p:tavLst>
                                        <p:tav tm="0">
                                          <p:val>
                                            <p:fltVal val="0"/>
                                          </p:val>
                                        </p:tav>
                                        <p:tav tm="100000">
                                          <p:val>
                                            <p:strVal val="#ppt_w"/>
                                          </p:val>
                                        </p:tav>
                                      </p:tavLst>
                                    </p:anim>
                                  </p:childTnLst>
                                </p:cTn>
                              </p:par>
                            </p:childTnLst>
                          </p:cTn>
                        </p:par>
                      </p:childTnLst>
                    </p:cTn>
                  </p:par>
                  <p:par>
                    <p:cTn id="46" fill="hold">
                      <p:stCondLst>
                        <p:cond delay="indefinite"/>
                      </p:stCondLst>
                      <p:childTnLst>
                        <p:par>
                          <p:cTn id="47" fill="hold">
                            <p:stCondLst>
                              <p:cond delay="0"/>
                            </p:stCondLst>
                            <p:childTnLst>
                              <p:par>
                                <p:cTn id="48" presetID="8" presetClass="entr" presetSubtype="16"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diamond(in)">
                                      <p:cBhvr>
                                        <p:cTn id="5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152400"/>
            <a:ext cx="8534400" cy="415498"/>
          </a:xfrm>
          <a:prstGeom prst="rect">
            <a:avLst/>
          </a:prstGeom>
          <a:noFill/>
        </p:spPr>
        <p:txBody>
          <a:bodyPr wrap="square" rtlCol="0">
            <a:spAutoFit/>
          </a:bodyPr>
          <a:lstStyle/>
          <a:p>
            <a:pPr algn="ctr"/>
            <a:r>
              <a:rPr lang="en-US" sz="2100" dirty="0" smtClean="0">
                <a:ln w="3175">
                  <a:solidFill>
                    <a:srgbClr val="FFFF00"/>
                  </a:solidFill>
                </a:ln>
                <a:solidFill>
                  <a:srgbClr val="FFFF00"/>
                </a:solidFill>
                <a:effectLst>
                  <a:outerShdw blurRad="38100" dist="38100" dir="2700000" algn="tl">
                    <a:srgbClr val="000000">
                      <a:alpha val="43137"/>
                    </a:srgbClr>
                  </a:outerShdw>
                </a:effectLst>
                <a:latin typeface="Arial Narrow" pitchFamily="34" charset="0"/>
              </a:rPr>
              <a:t>“Then Jesus was led up into the wilderness by the Spirit to be tempted by the devil.” </a:t>
            </a:r>
            <a:endParaRPr lang="en-US" sz="2100" dirty="0">
              <a:ln w="3175">
                <a:solidFill>
                  <a:srgbClr val="FFFF00"/>
                </a:solidFill>
              </a:ln>
              <a:solidFill>
                <a:srgbClr val="FFFF00"/>
              </a:solidFill>
              <a:effectLst>
                <a:outerShdw blurRad="38100" dist="38100" dir="2700000" algn="tl">
                  <a:srgbClr val="000000">
                    <a:alpha val="43137"/>
                  </a:srgbClr>
                </a:outerShdw>
              </a:effectLst>
              <a:latin typeface="Arial Narrow" pitchFamily="34" charset="0"/>
            </a:endParaRPr>
          </a:p>
        </p:txBody>
      </p:sp>
      <p:pic>
        <p:nvPicPr>
          <p:cNvPr id="4098" name="Picture 2" descr="C:\Users\Jeff\Desktop\download.jpg"/>
          <p:cNvPicPr>
            <a:picLocks noChangeAspect="1" noChangeArrowheads="1"/>
          </p:cNvPicPr>
          <p:nvPr/>
        </p:nvPicPr>
        <p:blipFill>
          <a:blip r:embed="rId2" cstate="print"/>
          <a:srcRect/>
          <a:stretch>
            <a:fillRect/>
          </a:stretch>
        </p:blipFill>
        <p:spPr bwMode="auto">
          <a:xfrm>
            <a:off x="0" y="2971800"/>
            <a:ext cx="4389120" cy="2958237"/>
          </a:xfrm>
          <a:prstGeom prst="rect">
            <a:avLst/>
          </a:prstGeom>
          <a:noFill/>
        </p:spPr>
      </p:pic>
      <p:pic>
        <p:nvPicPr>
          <p:cNvPr id="4099" name="Picture 3" descr="C:\Users\Jeff\Desktop\jordan-river-north-aerial.jpg"/>
          <p:cNvPicPr>
            <a:picLocks noChangeAspect="1" noChangeArrowheads="1"/>
          </p:cNvPicPr>
          <p:nvPr/>
        </p:nvPicPr>
        <p:blipFill>
          <a:blip r:embed="rId3" cstate="print"/>
          <a:srcRect/>
          <a:stretch>
            <a:fillRect/>
          </a:stretch>
        </p:blipFill>
        <p:spPr bwMode="auto">
          <a:xfrm>
            <a:off x="5029200" y="3003932"/>
            <a:ext cx="4114800" cy="2939668"/>
          </a:xfrm>
          <a:prstGeom prst="rect">
            <a:avLst/>
          </a:prstGeom>
          <a:noFill/>
        </p:spPr>
      </p:pic>
      <p:sp>
        <p:nvSpPr>
          <p:cNvPr id="6" name="TextBox 5"/>
          <p:cNvSpPr txBox="1"/>
          <p:nvPr/>
        </p:nvSpPr>
        <p:spPr>
          <a:xfrm>
            <a:off x="2438400" y="6044625"/>
            <a:ext cx="67056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The Temptation of Our Lord</a:t>
            </a:r>
            <a:endParaRPr lang="en-US" sz="36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7" name="TextBox 6"/>
          <p:cNvSpPr txBox="1"/>
          <p:nvPr/>
        </p:nvSpPr>
        <p:spPr>
          <a:xfrm>
            <a:off x="0" y="6059269"/>
            <a:ext cx="22098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200" b="1" dirty="0" smtClean="0">
                <a:ln w="11430">
                  <a:solidFill>
                    <a:schemeClr val="tx1"/>
                  </a:solidFill>
                </a:ln>
                <a:effectLst>
                  <a:outerShdw blurRad="50800" dist="39000" dir="5460000" algn="tl">
                    <a:srgbClr val="000000">
                      <a:alpha val="38000"/>
                    </a:srgbClr>
                  </a:outerShdw>
                </a:effectLst>
                <a:latin typeface="Arial Rounded MT Bold" pitchFamily="34" charset="0"/>
              </a:rPr>
              <a:t>St. Matthew</a:t>
            </a:r>
          </a:p>
          <a:p>
            <a:pPr algn="ctr"/>
            <a:r>
              <a:rPr lang="en-US" sz="2200" b="1" dirty="0" smtClean="0">
                <a:ln w="11430">
                  <a:solidFill>
                    <a:schemeClr val="tx1"/>
                  </a:solidFill>
                </a:ln>
                <a:effectLst>
                  <a:outerShdw blurRad="50800" dist="39000" dir="5460000" algn="tl">
                    <a:srgbClr val="000000">
                      <a:alpha val="38000"/>
                    </a:srgbClr>
                  </a:outerShdw>
                </a:effectLst>
                <a:latin typeface="Arial Rounded MT Bold" pitchFamily="34" charset="0"/>
              </a:rPr>
              <a:t>4:1</a:t>
            </a:r>
            <a:endParaRPr lang="en-US" sz="2200" b="1" dirty="0">
              <a:ln w="11430">
                <a:solidFill>
                  <a:schemeClr val="tx1"/>
                </a:solidFill>
              </a:ln>
              <a:effectLst>
                <a:outerShdw blurRad="50800" dist="39000" dir="5460000" algn="tl">
                  <a:srgbClr val="000000">
                    <a:alpha val="38000"/>
                  </a:srgbClr>
                </a:outerShdw>
              </a:effectLst>
              <a:latin typeface="Arial Rounded MT Bold" pitchFamily="34" charset="0"/>
            </a:endParaRPr>
          </a:p>
        </p:txBody>
      </p:sp>
      <p:sp>
        <p:nvSpPr>
          <p:cNvPr id="8" name="TextBox 7"/>
          <p:cNvSpPr txBox="1"/>
          <p:nvPr/>
        </p:nvSpPr>
        <p:spPr>
          <a:xfrm>
            <a:off x="76200" y="727502"/>
            <a:ext cx="8534400" cy="2308324"/>
          </a:xfrm>
          <a:prstGeom prst="rect">
            <a:avLst/>
          </a:prstGeom>
          <a:noFill/>
        </p:spPr>
        <p:txBody>
          <a:bodyPr wrap="square" rtlCol="0">
            <a:spAutoFit/>
          </a:bodyPr>
          <a:lstStyle/>
          <a:p>
            <a:r>
              <a:rPr lang="en-US" sz="2400" dirty="0" smtClean="0">
                <a:ln w="3175">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This verse is the introductory verse and is quite significant.  It links 3:13-17 with 4:2-11, remembering that after our Lord came out of the Jordan, He was anointed by the Holy Spirit.  The Spirit now leads the Beloved Son into the wilderness to be tempted by the devil.  And this is the Father’s good pleasure to humble His Servant-Son!  </a:t>
            </a:r>
            <a:endParaRPr lang="en-US" sz="2400" dirty="0">
              <a:ln w="3175">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52400"/>
            <a:ext cx="9144000" cy="415498"/>
          </a:xfrm>
          <a:prstGeom prst="rect">
            <a:avLst/>
          </a:prstGeom>
          <a:noFill/>
        </p:spPr>
        <p:txBody>
          <a:bodyPr wrap="square" rtlCol="0">
            <a:spAutoFit/>
          </a:bodyPr>
          <a:lstStyle/>
          <a:p>
            <a:pPr algn="ctr"/>
            <a:r>
              <a:rPr lang="en-US" sz="2100" b="1" dirty="0" smtClean="0">
                <a:ln w="3175">
                  <a:solidFill>
                    <a:srgbClr val="FFFF00"/>
                  </a:solidFill>
                </a:ln>
                <a:solidFill>
                  <a:srgbClr val="FFFF00"/>
                </a:solidFill>
                <a:effectLst>
                  <a:outerShdw blurRad="38100" dist="38100" dir="2700000" algn="tl">
                    <a:srgbClr val="000000">
                      <a:alpha val="43137"/>
                    </a:srgbClr>
                  </a:outerShdw>
                </a:effectLst>
                <a:latin typeface="Arial Narrow" pitchFamily="34" charset="0"/>
              </a:rPr>
              <a:t>“Then Jesus was led up into the wilderness by the Spirit to be tempted by the devil.” </a:t>
            </a:r>
            <a:endParaRPr lang="en-US" sz="2100" b="1" dirty="0">
              <a:ln w="3175">
                <a:solidFill>
                  <a:srgbClr val="FFFF00"/>
                </a:solidFill>
              </a:ln>
              <a:solidFill>
                <a:srgbClr val="FFFF00"/>
              </a:solidFill>
              <a:effectLst>
                <a:outerShdw blurRad="38100" dist="38100" dir="2700000" algn="tl">
                  <a:srgbClr val="000000">
                    <a:alpha val="43137"/>
                  </a:srgbClr>
                </a:outerShdw>
              </a:effectLst>
              <a:latin typeface="Arial Narrow" pitchFamily="34" charset="0"/>
            </a:endParaRPr>
          </a:p>
        </p:txBody>
      </p:sp>
      <p:pic>
        <p:nvPicPr>
          <p:cNvPr id="4098" name="Picture 2" descr="C:\Users\Jeff\Desktop\download.jpg"/>
          <p:cNvPicPr>
            <a:picLocks noChangeAspect="1" noChangeArrowheads="1"/>
          </p:cNvPicPr>
          <p:nvPr/>
        </p:nvPicPr>
        <p:blipFill>
          <a:blip r:embed="rId2" cstate="print"/>
          <a:srcRect/>
          <a:stretch>
            <a:fillRect/>
          </a:stretch>
        </p:blipFill>
        <p:spPr bwMode="auto">
          <a:xfrm>
            <a:off x="76200" y="2646903"/>
            <a:ext cx="2743200" cy="1848897"/>
          </a:xfrm>
          <a:prstGeom prst="rect">
            <a:avLst/>
          </a:prstGeom>
          <a:noFill/>
        </p:spPr>
      </p:pic>
      <p:pic>
        <p:nvPicPr>
          <p:cNvPr id="4099" name="Picture 3" descr="C:\Users\Jeff\Desktop\jordan-river-north-aerial.jpg"/>
          <p:cNvPicPr>
            <a:picLocks noChangeAspect="1" noChangeArrowheads="1"/>
          </p:cNvPicPr>
          <p:nvPr/>
        </p:nvPicPr>
        <p:blipFill>
          <a:blip r:embed="rId3" cstate="print"/>
          <a:srcRect/>
          <a:stretch>
            <a:fillRect/>
          </a:stretch>
        </p:blipFill>
        <p:spPr bwMode="auto">
          <a:xfrm>
            <a:off x="6324600" y="2601348"/>
            <a:ext cx="2651760" cy="1894452"/>
          </a:xfrm>
          <a:prstGeom prst="rect">
            <a:avLst/>
          </a:prstGeom>
          <a:noFill/>
        </p:spPr>
      </p:pic>
      <p:sp>
        <p:nvSpPr>
          <p:cNvPr id="6" name="TextBox 5"/>
          <p:cNvSpPr txBox="1"/>
          <p:nvPr/>
        </p:nvSpPr>
        <p:spPr>
          <a:xfrm>
            <a:off x="2438400" y="6044625"/>
            <a:ext cx="67056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The Temptation of Our Lord</a:t>
            </a:r>
            <a:endParaRPr lang="en-US" sz="36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7" name="TextBox 6"/>
          <p:cNvSpPr txBox="1"/>
          <p:nvPr/>
        </p:nvSpPr>
        <p:spPr>
          <a:xfrm>
            <a:off x="0" y="6059269"/>
            <a:ext cx="22098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200" b="1" dirty="0" smtClean="0">
                <a:ln w="11430">
                  <a:solidFill>
                    <a:schemeClr val="tx1"/>
                  </a:solidFill>
                </a:ln>
                <a:effectLst>
                  <a:outerShdw blurRad="50800" dist="39000" dir="5460000" algn="tl">
                    <a:srgbClr val="000000">
                      <a:alpha val="38000"/>
                    </a:srgbClr>
                  </a:outerShdw>
                </a:effectLst>
                <a:latin typeface="Arial Rounded MT Bold" pitchFamily="34" charset="0"/>
              </a:rPr>
              <a:t>St. Matthew</a:t>
            </a:r>
          </a:p>
          <a:p>
            <a:pPr algn="ctr"/>
            <a:r>
              <a:rPr lang="en-US" sz="2200" b="1" dirty="0" smtClean="0">
                <a:ln w="11430">
                  <a:solidFill>
                    <a:schemeClr val="tx1"/>
                  </a:solidFill>
                </a:ln>
                <a:effectLst>
                  <a:outerShdw blurRad="50800" dist="39000" dir="5460000" algn="tl">
                    <a:srgbClr val="000000">
                      <a:alpha val="38000"/>
                    </a:srgbClr>
                  </a:outerShdw>
                </a:effectLst>
                <a:latin typeface="Arial Rounded MT Bold" pitchFamily="34" charset="0"/>
              </a:rPr>
              <a:t>4:1</a:t>
            </a:r>
            <a:endParaRPr lang="en-US" sz="2200" b="1" dirty="0">
              <a:ln w="11430">
                <a:solidFill>
                  <a:schemeClr val="tx1"/>
                </a:solidFill>
              </a:ln>
              <a:effectLst>
                <a:outerShdw blurRad="50800" dist="39000" dir="5460000" algn="tl">
                  <a:srgbClr val="000000">
                    <a:alpha val="38000"/>
                  </a:srgbClr>
                </a:outerShdw>
              </a:effectLst>
              <a:latin typeface="Arial Rounded MT Bold" pitchFamily="34" charset="0"/>
            </a:endParaRPr>
          </a:p>
        </p:txBody>
      </p:sp>
      <p:sp>
        <p:nvSpPr>
          <p:cNvPr id="8" name="TextBox 7"/>
          <p:cNvSpPr txBox="1"/>
          <p:nvPr/>
        </p:nvSpPr>
        <p:spPr>
          <a:xfrm>
            <a:off x="76200" y="609600"/>
            <a:ext cx="8915400" cy="5416868"/>
          </a:xfrm>
          <a:prstGeom prst="rect">
            <a:avLst/>
          </a:prstGeom>
          <a:noFill/>
        </p:spPr>
        <p:txBody>
          <a:bodyPr wrap="square" rtlCol="0">
            <a:spAutoFit/>
          </a:bodyPr>
          <a:lstStyle/>
          <a:p>
            <a:pPr>
              <a:spcAft>
                <a:spcPts val="600"/>
              </a:spcAft>
            </a:pPr>
            <a:r>
              <a:rPr lang="en-US" sz="2400" dirty="0" smtClean="0">
                <a:ln w="3175">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Secondly, this verse points out the purpose in the Spirit’s leading of the Beloved Son into the wilderness…</a:t>
            </a:r>
            <a:r>
              <a:rPr lang="en-US" sz="2400" b="1" i="1" dirty="0" smtClean="0">
                <a:ln w="3175">
                  <a:solidFill>
                    <a:srgbClr val="FFFF00"/>
                  </a:solidFill>
                </a:ln>
                <a:solidFill>
                  <a:srgbClr val="FFFF00"/>
                </a:solidFill>
                <a:effectLst>
                  <a:outerShdw blurRad="38100" dist="38100" dir="2700000" algn="tl">
                    <a:srgbClr val="000000">
                      <a:alpha val="43137"/>
                    </a:srgbClr>
                  </a:outerShdw>
                </a:effectLst>
                <a:latin typeface="Arial Narrow" pitchFamily="34" charset="0"/>
                <a:cs typeface="Times New Roman" pitchFamily="18" charset="0"/>
              </a:rPr>
              <a:t>“to be tempted by the devil.”</a:t>
            </a:r>
          </a:p>
          <a:p>
            <a:pPr>
              <a:spcAft>
                <a:spcPts val="600"/>
              </a:spcAft>
            </a:pPr>
            <a:r>
              <a:rPr lang="en-US" sz="2400" dirty="0" smtClean="0">
                <a:ln w="3175">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Jesus has come vicariously for Israel to be in its place and to repeat and fulfill its history!  When Israel when into the wilderness, their faith was tested…and they failed!</a:t>
            </a:r>
          </a:p>
          <a:p>
            <a:r>
              <a:rPr lang="en-US" sz="2400" dirty="0" smtClean="0">
                <a:ln w="3175">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			Now Jesus, the True and</a:t>
            </a:r>
          </a:p>
          <a:p>
            <a:r>
              <a:rPr lang="en-US" sz="2400" dirty="0" smtClean="0">
                <a:ln w="3175">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			Beloved Son, has come in</a:t>
            </a:r>
          </a:p>
          <a:p>
            <a:r>
              <a:rPr lang="en-US" sz="2400" dirty="0" smtClean="0">
                <a:ln w="3175">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			the place of Israel to be</a:t>
            </a:r>
          </a:p>
          <a:p>
            <a:r>
              <a:rPr lang="en-US" sz="2400" dirty="0" smtClean="0">
                <a:ln w="3175">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			TEMPTED to sin…not</a:t>
            </a:r>
          </a:p>
          <a:p>
            <a:r>
              <a:rPr lang="en-US" sz="2400" dirty="0" smtClean="0">
                <a:ln w="3175">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			TESTED!  Jesus is to prove</a:t>
            </a:r>
          </a:p>
          <a:p>
            <a:r>
              <a:rPr lang="en-US" sz="2400" dirty="0" smtClean="0">
                <a:ln w="3175">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that He is the perfect and obedient Son of God in and for Israel.  This is because Israel failed the testing; therefore, Jesus must be subject to the tempting in their place…to fulfill what Israel did not…perfect obedience!   </a:t>
            </a:r>
            <a:endParaRPr lang="en-US" sz="2400" dirty="0">
              <a:ln w="3175">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decel="50000" fill="hold">
                                          <p:stCondLst>
                                            <p:cond delay="0"/>
                                          </p:stCondLst>
                                        </p:cTn>
                                        <p:tgtEl>
                                          <p:spTgt spid="8">
                                            <p:txEl>
                                              <p:pRg st="1" end="1"/>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xEl>
                                              <p:pRg st="1" end="1"/>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xEl>
                                              <p:pRg st="1" end="1"/>
                                            </p:txEl>
                                          </p:spTgt>
                                        </p:tgtEl>
                                        <p:attrNameLst>
                                          <p:attrName>ppt_w</p:attrName>
                                        </p:attrNameLst>
                                      </p:cBhvr>
                                      <p:tavLst>
                                        <p:tav tm="0">
                                          <p:val>
                                            <p:strVal val="#ppt_w*.05"/>
                                          </p:val>
                                        </p:tav>
                                        <p:tav tm="100000">
                                          <p:val>
                                            <p:strVal val="#ppt_w"/>
                                          </p:val>
                                        </p:tav>
                                      </p:tavLst>
                                    </p:anim>
                                    <p:anim calcmode="lin" valueType="num">
                                      <p:cBhvr>
                                        <p:cTn id="10" dur="1000" fill="hold"/>
                                        <p:tgtEl>
                                          <p:spTgt spid="8">
                                            <p:txEl>
                                              <p:pRg st="1" end="1"/>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xEl>
                                              <p:pRg st="1" end="1"/>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xEl>
                                              <p:pRg st="1" end="1"/>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xEl>
                                              <p:pRg st="1" end="1"/>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p:cTn id="19" dur="500" decel="50000" fill="hold">
                                          <p:stCondLst>
                                            <p:cond delay="0"/>
                                          </p:stCondLst>
                                        </p:cTn>
                                        <p:tgtEl>
                                          <p:spTgt spid="8">
                                            <p:txEl>
                                              <p:pRg st="2" end="2"/>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8">
                                            <p:txEl>
                                              <p:pRg st="2" end="2"/>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8">
                                            <p:txEl>
                                              <p:pRg st="2" end="2"/>
                                            </p:txEl>
                                          </p:spTgt>
                                        </p:tgtEl>
                                        <p:attrNameLst>
                                          <p:attrName>ppt_w</p:attrName>
                                        </p:attrNameLst>
                                      </p:cBhvr>
                                      <p:tavLst>
                                        <p:tav tm="0">
                                          <p:val>
                                            <p:strVal val="#ppt_w*.05"/>
                                          </p:val>
                                        </p:tav>
                                        <p:tav tm="100000">
                                          <p:val>
                                            <p:strVal val="#ppt_w"/>
                                          </p:val>
                                        </p:tav>
                                      </p:tavLst>
                                    </p:anim>
                                    <p:anim calcmode="lin" valueType="num">
                                      <p:cBhvr>
                                        <p:cTn id="22" dur="1000" fill="hold"/>
                                        <p:tgtEl>
                                          <p:spTgt spid="8">
                                            <p:txEl>
                                              <p:pRg st="2" end="2"/>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8">
                                            <p:txEl>
                                              <p:pRg st="2" end="2"/>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8">
                                            <p:txEl>
                                              <p:pRg st="2" end="2"/>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8">
                                            <p:txEl>
                                              <p:pRg st="2" end="2"/>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8">
                                            <p:txEl>
                                              <p:pRg st="2" end="2"/>
                                            </p:txEl>
                                          </p:spTgt>
                                        </p:tgtEl>
                                      </p:cBhvr>
                                    </p:animEffect>
                                  </p:childTnLst>
                                </p:cTn>
                              </p:par>
                              <p:par>
                                <p:cTn id="27" presetID="25" presetClass="entr" presetSubtype="0" fill="hold" nodeType="with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 calcmode="lin" valueType="num">
                                      <p:cBhvr>
                                        <p:cTn id="29" dur="500" decel="50000" fill="hold">
                                          <p:stCondLst>
                                            <p:cond delay="0"/>
                                          </p:stCondLst>
                                        </p:cTn>
                                        <p:tgtEl>
                                          <p:spTgt spid="8">
                                            <p:txEl>
                                              <p:pRg st="3" end="3"/>
                                            </p:txEl>
                                          </p:spTgt>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8">
                                            <p:txEl>
                                              <p:pRg st="3" end="3"/>
                                            </p:txEl>
                                          </p:spTgt>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8">
                                            <p:txEl>
                                              <p:pRg st="3" end="3"/>
                                            </p:txEl>
                                          </p:spTgt>
                                        </p:tgtEl>
                                        <p:attrNameLst>
                                          <p:attrName>ppt_w</p:attrName>
                                        </p:attrNameLst>
                                      </p:cBhvr>
                                      <p:tavLst>
                                        <p:tav tm="0">
                                          <p:val>
                                            <p:strVal val="#ppt_w*.05"/>
                                          </p:val>
                                        </p:tav>
                                        <p:tav tm="100000">
                                          <p:val>
                                            <p:strVal val="#ppt_w"/>
                                          </p:val>
                                        </p:tav>
                                      </p:tavLst>
                                    </p:anim>
                                    <p:anim calcmode="lin" valueType="num">
                                      <p:cBhvr>
                                        <p:cTn id="32" dur="1000" fill="hold"/>
                                        <p:tgtEl>
                                          <p:spTgt spid="8">
                                            <p:txEl>
                                              <p:pRg st="3" end="3"/>
                                            </p:txEl>
                                          </p:spTgt>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8">
                                            <p:txEl>
                                              <p:pRg st="3" end="3"/>
                                            </p:txEl>
                                          </p:spTgt>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8">
                                            <p:txEl>
                                              <p:pRg st="3" end="3"/>
                                            </p:txEl>
                                          </p:spTgt>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8">
                                            <p:txEl>
                                              <p:pRg st="3" end="3"/>
                                            </p:txEl>
                                          </p:spTgt>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8">
                                            <p:txEl>
                                              <p:pRg st="3" end="3"/>
                                            </p:txEl>
                                          </p:spTgt>
                                        </p:tgtEl>
                                      </p:cBhvr>
                                    </p:animEffect>
                                  </p:childTnLst>
                                </p:cTn>
                              </p:par>
                              <p:par>
                                <p:cTn id="37" presetID="25" presetClass="entr" presetSubtype="0" fill="hold" nodeType="withEffect">
                                  <p:stCondLst>
                                    <p:cond delay="0"/>
                                  </p:stCondLst>
                                  <p:childTnLst>
                                    <p:set>
                                      <p:cBhvr>
                                        <p:cTn id="38" dur="1" fill="hold">
                                          <p:stCondLst>
                                            <p:cond delay="0"/>
                                          </p:stCondLst>
                                        </p:cTn>
                                        <p:tgtEl>
                                          <p:spTgt spid="8">
                                            <p:txEl>
                                              <p:pRg st="4" end="4"/>
                                            </p:txEl>
                                          </p:spTgt>
                                        </p:tgtEl>
                                        <p:attrNameLst>
                                          <p:attrName>style.visibility</p:attrName>
                                        </p:attrNameLst>
                                      </p:cBhvr>
                                      <p:to>
                                        <p:strVal val="visible"/>
                                      </p:to>
                                    </p:set>
                                    <p:anim calcmode="lin" valueType="num">
                                      <p:cBhvr>
                                        <p:cTn id="39" dur="500" decel="50000" fill="hold">
                                          <p:stCondLst>
                                            <p:cond delay="0"/>
                                          </p:stCondLst>
                                        </p:cTn>
                                        <p:tgtEl>
                                          <p:spTgt spid="8">
                                            <p:txEl>
                                              <p:pRg st="4" end="4"/>
                                            </p:txEl>
                                          </p:spTgt>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8">
                                            <p:txEl>
                                              <p:pRg st="4" end="4"/>
                                            </p:txEl>
                                          </p:spTgt>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8">
                                            <p:txEl>
                                              <p:pRg st="4" end="4"/>
                                            </p:txEl>
                                          </p:spTgt>
                                        </p:tgtEl>
                                        <p:attrNameLst>
                                          <p:attrName>ppt_w</p:attrName>
                                        </p:attrNameLst>
                                      </p:cBhvr>
                                      <p:tavLst>
                                        <p:tav tm="0">
                                          <p:val>
                                            <p:strVal val="#ppt_w*.05"/>
                                          </p:val>
                                        </p:tav>
                                        <p:tav tm="100000">
                                          <p:val>
                                            <p:strVal val="#ppt_w"/>
                                          </p:val>
                                        </p:tav>
                                      </p:tavLst>
                                    </p:anim>
                                    <p:anim calcmode="lin" valueType="num">
                                      <p:cBhvr>
                                        <p:cTn id="42" dur="1000" fill="hold"/>
                                        <p:tgtEl>
                                          <p:spTgt spid="8">
                                            <p:txEl>
                                              <p:pRg st="4" end="4"/>
                                            </p:txEl>
                                          </p:spTgt>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8">
                                            <p:txEl>
                                              <p:pRg st="4" end="4"/>
                                            </p:txEl>
                                          </p:spTgt>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8">
                                            <p:txEl>
                                              <p:pRg st="4" end="4"/>
                                            </p:txEl>
                                          </p:spTgt>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8">
                                            <p:txEl>
                                              <p:pRg st="4" end="4"/>
                                            </p:txEl>
                                          </p:spTgt>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8">
                                            <p:txEl>
                                              <p:pRg st="4" end="4"/>
                                            </p:txEl>
                                          </p:spTgt>
                                        </p:tgtEl>
                                      </p:cBhvr>
                                    </p:animEffect>
                                  </p:childTnLst>
                                </p:cTn>
                              </p:par>
                              <p:par>
                                <p:cTn id="47" presetID="25" presetClass="entr" presetSubtype="0" fill="hold" nodeType="withEffect">
                                  <p:stCondLst>
                                    <p:cond delay="0"/>
                                  </p:stCondLst>
                                  <p:childTnLst>
                                    <p:set>
                                      <p:cBhvr>
                                        <p:cTn id="48" dur="1" fill="hold">
                                          <p:stCondLst>
                                            <p:cond delay="0"/>
                                          </p:stCondLst>
                                        </p:cTn>
                                        <p:tgtEl>
                                          <p:spTgt spid="8">
                                            <p:txEl>
                                              <p:pRg st="5" end="5"/>
                                            </p:txEl>
                                          </p:spTgt>
                                        </p:tgtEl>
                                        <p:attrNameLst>
                                          <p:attrName>style.visibility</p:attrName>
                                        </p:attrNameLst>
                                      </p:cBhvr>
                                      <p:to>
                                        <p:strVal val="visible"/>
                                      </p:to>
                                    </p:set>
                                    <p:anim calcmode="lin" valueType="num">
                                      <p:cBhvr>
                                        <p:cTn id="49" dur="500" decel="50000" fill="hold">
                                          <p:stCondLst>
                                            <p:cond delay="0"/>
                                          </p:stCondLst>
                                        </p:cTn>
                                        <p:tgtEl>
                                          <p:spTgt spid="8">
                                            <p:txEl>
                                              <p:pRg st="5" end="5"/>
                                            </p:txEl>
                                          </p:spTgt>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8">
                                            <p:txEl>
                                              <p:pRg st="5" end="5"/>
                                            </p:txEl>
                                          </p:spTgt>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8">
                                            <p:txEl>
                                              <p:pRg st="5" end="5"/>
                                            </p:txEl>
                                          </p:spTgt>
                                        </p:tgtEl>
                                        <p:attrNameLst>
                                          <p:attrName>ppt_w</p:attrName>
                                        </p:attrNameLst>
                                      </p:cBhvr>
                                      <p:tavLst>
                                        <p:tav tm="0">
                                          <p:val>
                                            <p:strVal val="#ppt_w*.05"/>
                                          </p:val>
                                        </p:tav>
                                        <p:tav tm="100000">
                                          <p:val>
                                            <p:strVal val="#ppt_w"/>
                                          </p:val>
                                        </p:tav>
                                      </p:tavLst>
                                    </p:anim>
                                    <p:anim calcmode="lin" valueType="num">
                                      <p:cBhvr>
                                        <p:cTn id="52" dur="1000" fill="hold"/>
                                        <p:tgtEl>
                                          <p:spTgt spid="8">
                                            <p:txEl>
                                              <p:pRg st="5" end="5"/>
                                            </p:txEl>
                                          </p:spTgt>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8">
                                            <p:txEl>
                                              <p:pRg st="5" end="5"/>
                                            </p:txEl>
                                          </p:spTgt>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8">
                                            <p:txEl>
                                              <p:pRg st="5" end="5"/>
                                            </p:txEl>
                                          </p:spTgt>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8">
                                            <p:txEl>
                                              <p:pRg st="5" end="5"/>
                                            </p:txEl>
                                          </p:spTgt>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8">
                                            <p:txEl>
                                              <p:pRg st="5" end="5"/>
                                            </p:txEl>
                                          </p:spTgt>
                                        </p:tgtEl>
                                      </p:cBhvr>
                                    </p:animEffect>
                                  </p:childTnLst>
                                </p:cTn>
                              </p:par>
                              <p:par>
                                <p:cTn id="57" presetID="25" presetClass="entr" presetSubtype="0" fill="hold" nodeType="withEffect">
                                  <p:stCondLst>
                                    <p:cond delay="0"/>
                                  </p:stCondLst>
                                  <p:childTnLst>
                                    <p:set>
                                      <p:cBhvr>
                                        <p:cTn id="58" dur="1" fill="hold">
                                          <p:stCondLst>
                                            <p:cond delay="0"/>
                                          </p:stCondLst>
                                        </p:cTn>
                                        <p:tgtEl>
                                          <p:spTgt spid="8">
                                            <p:txEl>
                                              <p:pRg st="6" end="6"/>
                                            </p:txEl>
                                          </p:spTgt>
                                        </p:tgtEl>
                                        <p:attrNameLst>
                                          <p:attrName>style.visibility</p:attrName>
                                        </p:attrNameLst>
                                      </p:cBhvr>
                                      <p:to>
                                        <p:strVal val="visible"/>
                                      </p:to>
                                    </p:set>
                                    <p:anim calcmode="lin" valueType="num">
                                      <p:cBhvr>
                                        <p:cTn id="59" dur="500" decel="50000" fill="hold">
                                          <p:stCondLst>
                                            <p:cond delay="0"/>
                                          </p:stCondLst>
                                        </p:cTn>
                                        <p:tgtEl>
                                          <p:spTgt spid="8">
                                            <p:txEl>
                                              <p:pRg st="6" end="6"/>
                                            </p:txEl>
                                          </p:spTgt>
                                        </p:tgtEl>
                                        <p:attrNameLst>
                                          <p:attrName>style.rotation</p:attrName>
                                        </p:attrNameLst>
                                      </p:cBhvr>
                                      <p:tavLst>
                                        <p:tav tm="0">
                                          <p:val>
                                            <p:fltVal val="-90"/>
                                          </p:val>
                                        </p:tav>
                                        <p:tav tm="100000">
                                          <p:val>
                                            <p:fltVal val="0"/>
                                          </p:val>
                                        </p:tav>
                                      </p:tavLst>
                                    </p:anim>
                                    <p:anim calcmode="lin" valueType="num">
                                      <p:cBhvr>
                                        <p:cTn id="60" dur="500" decel="50000" fill="hold">
                                          <p:stCondLst>
                                            <p:cond delay="0"/>
                                          </p:stCondLst>
                                        </p:cTn>
                                        <p:tgtEl>
                                          <p:spTgt spid="8">
                                            <p:txEl>
                                              <p:pRg st="6" end="6"/>
                                            </p:txEl>
                                          </p:spTgt>
                                        </p:tgtEl>
                                        <p:attrNameLst>
                                          <p:attrName>ppt_w</p:attrName>
                                        </p:attrNameLst>
                                      </p:cBhvr>
                                      <p:tavLst>
                                        <p:tav tm="0">
                                          <p:val>
                                            <p:strVal val="#ppt_w"/>
                                          </p:val>
                                        </p:tav>
                                        <p:tav tm="100000">
                                          <p:val>
                                            <p:strVal val="#ppt_w*.05"/>
                                          </p:val>
                                        </p:tav>
                                      </p:tavLst>
                                    </p:anim>
                                    <p:anim calcmode="lin" valueType="num">
                                      <p:cBhvr>
                                        <p:cTn id="61" dur="500" accel="50000" fill="hold">
                                          <p:stCondLst>
                                            <p:cond delay="500"/>
                                          </p:stCondLst>
                                        </p:cTn>
                                        <p:tgtEl>
                                          <p:spTgt spid="8">
                                            <p:txEl>
                                              <p:pRg st="6" end="6"/>
                                            </p:txEl>
                                          </p:spTgt>
                                        </p:tgtEl>
                                        <p:attrNameLst>
                                          <p:attrName>ppt_w</p:attrName>
                                        </p:attrNameLst>
                                      </p:cBhvr>
                                      <p:tavLst>
                                        <p:tav tm="0">
                                          <p:val>
                                            <p:strVal val="#ppt_w*.05"/>
                                          </p:val>
                                        </p:tav>
                                        <p:tav tm="100000">
                                          <p:val>
                                            <p:strVal val="#ppt_w"/>
                                          </p:val>
                                        </p:tav>
                                      </p:tavLst>
                                    </p:anim>
                                    <p:anim calcmode="lin" valueType="num">
                                      <p:cBhvr>
                                        <p:cTn id="62" dur="1000" fill="hold"/>
                                        <p:tgtEl>
                                          <p:spTgt spid="8">
                                            <p:txEl>
                                              <p:pRg st="6" end="6"/>
                                            </p:txEl>
                                          </p:spTgt>
                                        </p:tgtEl>
                                        <p:attrNameLst>
                                          <p:attrName>ppt_h</p:attrName>
                                        </p:attrNameLst>
                                      </p:cBhvr>
                                      <p:tavLst>
                                        <p:tav tm="0">
                                          <p:val>
                                            <p:strVal val="#ppt_h"/>
                                          </p:val>
                                        </p:tav>
                                        <p:tav tm="100000">
                                          <p:val>
                                            <p:strVal val="#ppt_h"/>
                                          </p:val>
                                        </p:tav>
                                      </p:tavLst>
                                    </p:anim>
                                    <p:anim calcmode="lin" valueType="num">
                                      <p:cBhvr>
                                        <p:cTn id="63" dur="500" decel="50000" fill="hold">
                                          <p:stCondLst>
                                            <p:cond delay="0"/>
                                          </p:stCondLst>
                                        </p:cTn>
                                        <p:tgtEl>
                                          <p:spTgt spid="8">
                                            <p:txEl>
                                              <p:pRg st="6" end="6"/>
                                            </p:txEl>
                                          </p:spTgt>
                                        </p:tgtEl>
                                        <p:attrNameLst>
                                          <p:attrName>ppt_x</p:attrName>
                                        </p:attrNameLst>
                                      </p:cBhvr>
                                      <p:tavLst>
                                        <p:tav tm="0">
                                          <p:val>
                                            <p:strVal val="#ppt_x+.4"/>
                                          </p:val>
                                        </p:tav>
                                        <p:tav tm="100000">
                                          <p:val>
                                            <p:strVal val="#ppt_x"/>
                                          </p:val>
                                        </p:tav>
                                      </p:tavLst>
                                    </p:anim>
                                    <p:anim calcmode="lin" valueType="num">
                                      <p:cBhvr>
                                        <p:cTn id="64" dur="500" decel="50000" fill="hold">
                                          <p:stCondLst>
                                            <p:cond delay="0"/>
                                          </p:stCondLst>
                                        </p:cTn>
                                        <p:tgtEl>
                                          <p:spTgt spid="8">
                                            <p:txEl>
                                              <p:pRg st="6" end="6"/>
                                            </p:txEl>
                                          </p:spTgt>
                                        </p:tgtEl>
                                        <p:attrNameLst>
                                          <p:attrName>ppt_y</p:attrName>
                                        </p:attrNameLst>
                                      </p:cBhvr>
                                      <p:tavLst>
                                        <p:tav tm="0">
                                          <p:val>
                                            <p:strVal val="#ppt_y-.2"/>
                                          </p:val>
                                        </p:tav>
                                        <p:tav tm="100000">
                                          <p:val>
                                            <p:strVal val="#ppt_y+.1"/>
                                          </p:val>
                                        </p:tav>
                                      </p:tavLst>
                                    </p:anim>
                                    <p:anim calcmode="lin" valueType="num">
                                      <p:cBhvr>
                                        <p:cTn id="65" dur="500" accel="50000" fill="hold">
                                          <p:stCondLst>
                                            <p:cond delay="500"/>
                                          </p:stCondLst>
                                        </p:cTn>
                                        <p:tgtEl>
                                          <p:spTgt spid="8">
                                            <p:txEl>
                                              <p:pRg st="6" end="6"/>
                                            </p:txEl>
                                          </p:spTgt>
                                        </p:tgtEl>
                                        <p:attrNameLst>
                                          <p:attrName>ppt_y</p:attrName>
                                        </p:attrNameLst>
                                      </p:cBhvr>
                                      <p:tavLst>
                                        <p:tav tm="0">
                                          <p:val>
                                            <p:strVal val="#ppt_y+.1"/>
                                          </p:val>
                                        </p:tav>
                                        <p:tav tm="100000">
                                          <p:val>
                                            <p:strVal val="#ppt_y"/>
                                          </p:val>
                                        </p:tav>
                                      </p:tavLst>
                                    </p:anim>
                                    <p:animEffect transition="in" filter="fade">
                                      <p:cBhvr>
                                        <p:cTn id="66" dur="1000" decel="50000">
                                          <p:stCondLst>
                                            <p:cond delay="0"/>
                                          </p:stCondLst>
                                        </p:cTn>
                                        <p:tgtEl>
                                          <p:spTgt spid="8">
                                            <p:txEl>
                                              <p:pRg st="6" end="6"/>
                                            </p:txEl>
                                          </p:spTgt>
                                        </p:tgtEl>
                                      </p:cBhvr>
                                    </p:animEffect>
                                  </p:childTnLst>
                                </p:cTn>
                              </p:par>
                              <p:par>
                                <p:cTn id="67" presetID="25" presetClass="entr" presetSubtype="0" fill="hold" nodeType="withEffect">
                                  <p:stCondLst>
                                    <p:cond delay="0"/>
                                  </p:stCondLst>
                                  <p:childTnLst>
                                    <p:set>
                                      <p:cBhvr>
                                        <p:cTn id="68" dur="1" fill="hold">
                                          <p:stCondLst>
                                            <p:cond delay="0"/>
                                          </p:stCondLst>
                                        </p:cTn>
                                        <p:tgtEl>
                                          <p:spTgt spid="8">
                                            <p:txEl>
                                              <p:pRg st="7" end="7"/>
                                            </p:txEl>
                                          </p:spTgt>
                                        </p:tgtEl>
                                        <p:attrNameLst>
                                          <p:attrName>style.visibility</p:attrName>
                                        </p:attrNameLst>
                                      </p:cBhvr>
                                      <p:to>
                                        <p:strVal val="visible"/>
                                      </p:to>
                                    </p:set>
                                    <p:anim calcmode="lin" valueType="num">
                                      <p:cBhvr>
                                        <p:cTn id="69" dur="500" decel="50000" fill="hold">
                                          <p:stCondLst>
                                            <p:cond delay="0"/>
                                          </p:stCondLst>
                                        </p:cTn>
                                        <p:tgtEl>
                                          <p:spTgt spid="8">
                                            <p:txEl>
                                              <p:pRg st="7" end="7"/>
                                            </p:txEl>
                                          </p:spTgt>
                                        </p:tgtEl>
                                        <p:attrNameLst>
                                          <p:attrName>style.rotation</p:attrName>
                                        </p:attrNameLst>
                                      </p:cBhvr>
                                      <p:tavLst>
                                        <p:tav tm="0">
                                          <p:val>
                                            <p:fltVal val="-90"/>
                                          </p:val>
                                        </p:tav>
                                        <p:tav tm="100000">
                                          <p:val>
                                            <p:fltVal val="0"/>
                                          </p:val>
                                        </p:tav>
                                      </p:tavLst>
                                    </p:anim>
                                    <p:anim calcmode="lin" valueType="num">
                                      <p:cBhvr>
                                        <p:cTn id="70" dur="500" decel="50000" fill="hold">
                                          <p:stCondLst>
                                            <p:cond delay="0"/>
                                          </p:stCondLst>
                                        </p:cTn>
                                        <p:tgtEl>
                                          <p:spTgt spid="8">
                                            <p:txEl>
                                              <p:pRg st="7" end="7"/>
                                            </p:txEl>
                                          </p:spTgt>
                                        </p:tgtEl>
                                        <p:attrNameLst>
                                          <p:attrName>ppt_w</p:attrName>
                                        </p:attrNameLst>
                                      </p:cBhvr>
                                      <p:tavLst>
                                        <p:tav tm="0">
                                          <p:val>
                                            <p:strVal val="#ppt_w"/>
                                          </p:val>
                                        </p:tav>
                                        <p:tav tm="100000">
                                          <p:val>
                                            <p:strVal val="#ppt_w*.05"/>
                                          </p:val>
                                        </p:tav>
                                      </p:tavLst>
                                    </p:anim>
                                    <p:anim calcmode="lin" valueType="num">
                                      <p:cBhvr>
                                        <p:cTn id="71" dur="500" accel="50000" fill="hold">
                                          <p:stCondLst>
                                            <p:cond delay="500"/>
                                          </p:stCondLst>
                                        </p:cTn>
                                        <p:tgtEl>
                                          <p:spTgt spid="8">
                                            <p:txEl>
                                              <p:pRg st="7" end="7"/>
                                            </p:txEl>
                                          </p:spTgt>
                                        </p:tgtEl>
                                        <p:attrNameLst>
                                          <p:attrName>ppt_w</p:attrName>
                                        </p:attrNameLst>
                                      </p:cBhvr>
                                      <p:tavLst>
                                        <p:tav tm="0">
                                          <p:val>
                                            <p:strVal val="#ppt_w*.05"/>
                                          </p:val>
                                        </p:tav>
                                        <p:tav tm="100000">
                                          <p:val>
                                            <p:strVal val="#ppt_w"/>
                                          </p:val>
                                        </p:tav>
                                      </p:tavLst>
                                    </p:anim>
                                    <p:anim calcmode="lin" valueType="num">
                                      <p:cBhvr>
                                        <p:cTn id="72" dur="1000" fill="hold"/>
                                        <p:tgtEl>
                                          <p:spTgt spid="8">
                                            <p:txEl>
                                              <p:pRg st="7" end="7"/>
                                            </p:txEl>
                                          </p:spTgt>
                                        </p:tgtEl>
                                        <p:attrNameLst>
                                          <p:attrName>ppt_h</p:attrName>
                                        </p:attrNameLst>
                                      </p:cBhvr>
                                      <p:tavLst>
                                        <p:tav tm="0">
                                          <p:val>
                                            <p:strVal val="#ppt_h"/>
                                          </p:val>
                                        </p:tav>
                                        <p:tav tm="100000">
                                          <p:val>
                                            <p:strVal val="#ppt_h"/>
                                          </p:val>
                                        </p:tav>
                                      </p:tavLst>
                                    </p:anim>
                                    <p:anim calcmode="lin" valueType="num">
                                      <p:cBhvr>
                                        <p:cTn id="73" dur="500" decel="50000" fill="hold">
                                          <p:stCondLst>
                                            <p:cond delay="0"/>
                                          </p:stCondLst>
                                        </p:cTn>
                                        <p:tgtEl>
                                          <p:spTgt spid="8">
                                            <p:txEl>
                                              <p:pRg st="7" end="7"/>
                                            </p:txEl>
                                          </p:spTgt>
                                        </p:tgtEl>
                                        <p:attrNameLst>
                                          <p:attrName>ppt_x</p:attrName>
                                        </p:attrNameLst>
                                      </p:cBhvr>
                                      <p:tavLst>
                                        <p:tav tm="0">
                                          <p:val>
                                            <p:strVal val="#ppt_x+.4"/>
                                          </p:val>
                                        </p:tav>
                                        <p:tav tm="100000">
                                          <p:val>
                                            <p:strVal val="#ppt_x"/>
                                          </p:val>
                                        </p:tav>
                                      </p:tavLst>
                                    </p:anim>
                                    <p:anim calcmode="lin" valueType="num">
                                      <p:cBhvr>
                                        <p:cTn id="74" dur="500" decel="50000" fill="hold">
                                          <p:stCondLst>
                                            <p:cond delay="0"/>
                                          </p:stCondLst>
                                        </p:cTn>
                                        <p:tgtEl>
                                          <p:spTgt spid="8">
                                            <p:txEl>
                                              <p:pRg st="7" end="7"/>
                                            </p:txEl>
                                          </p:spTgt>
                                        </p:tgtEl>
                                        <p:attrNameLst>
                                          <p:attrName>ppt_y</p:attrName>
                                        </p:attrNameLst>
                                      </p:cBhvr>
                                      <p:tavLst>
                                        <p:tav tm="0">
                                          <p:val>
                                            <p:strVal val="#ppt_y-.2"/>
                                          </p:val>
                                        </p:tav>
                                        <p:tav tm="100000">
                                          <p:val>
                                            <p:strVal val="#ppt_y+.1"/>
                                          </p:val>
                                        </p:tav>
                                      </p:tavLst>
                                    </p:anim>
                                    <p:anim calcmode="lin" valueType="num">
                                      <p:cBhvr>
                                        <p:cTn id="75" dur="500" accel="50000" fill="hold">
                                          <p:stCondLst>
                                            <p:cond delay="500"/>
                                          </p:stCondLst>
                                        </p:cTn>
                                        <p:tgtEl>
                                          <p:spTgt spid="8">
                                            <p:txEl>
                                              <p:pRg st="7" end="7"/>
                                            </p:txEl>
                                          </p:spTgt>
                                        </p:tgtEl>
                                        <p:attrNameLst>
                                          <p:attrName>ppt_y</p:attrName>
                                        </p:attrNameLst>
                                      </p:cBhvr>
                                      <p:tavLst>
                                        <p:tav tm="0">
                                          <p:val>
                                            <p:strVal val="#ppt_y+.1"/>
                                          </p:val>
                                        </p:tav>
                                        <p:tav tm="100000">
                                          <p:val>
                                            <p:strVal val="#ppt_y"/>
                                          </p:val>
                                        </p:tav>
                                      </p:tavLst>
                                    </p:anim>
                                    <p:animEffect transition="in" filter="fade">
                                      <p:cBhvr>
                                        <p:cTn id="76" dur="1000" decel="50000">
                                          <p:stCondLst>
                                            <p:cond delay="0"/>
                                          </p:stCondLst>
                                        </p:cTn>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152400"/>
            <a:ext cx="8763000" cy="1384995"/>
          </a:xfrm>
          <a:prstGeom prst="rect">
            <a:avLst/>
          </a:prstGeom>
          <a:noFill/>
        </p:spPr>
        <p:txBody>
          <a:bodyPr wrap="square" rtlCol="0">
            <a:spAutoFit/>
          </a:bodyPr>
          <a:lstStyle/>
          <a:p>
            <a:r>
              <a:rPr lang="en-US" sz="2100" baseline="30000" dirty="0" smtClean="0">
                <a:ln w="3175">
                  <a:solidFill>
                    <a:srgbClr val="FFFF00"/>
                  </a:solidFill>
                </a:ln>
                <a:solidFill>
                  <a:srgbClr val="FFFF00"/>
                </a:solidFill>
                <a:effectLst>
                  <a:outerShdw blurRad="38100" dist="38100" dir="2700000" algn="tl">
                    <a:srgbClr val="000000">
                      <a:alpha val="43137"/>
                    </a:srgbClr>
                  </a:outerShdw>
                </a:effectLst>
                <a:latin typeface="Arial Narrow" pitchFamily="34" charset="0"/>
              </a:rPr>
              <a:t>2</a:t>
            </a:r>
            <a:r>
              <a:rPr lang="en-US" sz="2100" dirty="0" smtClean="0">
                <a:ln w="3175">
                  <a:solidFill>
                    <a:srgbClr val="FFFF00"/>
                  </a:solidFill>
                </a:ln>
                <a:solidFill>
                  <a:srgbClr val="FFFF00"/>
                </a:solidFill>
                <a:effectLst>
                  <a:outerShdw blurRad="38100" dist="38100" dir="2700000" algn="tl">
                    <a:srgbClr val="000000">
                      <a:alpha val="43137"/>
                    </a:srgbClr>
                  </a:outerShdw>
                </a:effectLst>
                <a:latin typeface="Arial Narrow" pitchFamily="34" charset="0"/>
              </a:rPr>
              <a:t>“And having fasted forty day and forty nights, afterward He was hungry.  </a:t>
            </a:r>
            <a:r>
              <a:rPr lang="en-US" sz="2100" baseline="30000" dirty="0" smtClean="0">
                <a:ln w="3175">
                  <a:solidFill>
                    <a:srgbClr val="FFFF00"/>
                  </a:solidFill>
                </a:ln>
                <a:solidFill>
                  <a:srgbClr val="FFFF00"/>
                </a:solidFill>
                <a:effectLst>
                  <a:outerShdw blurRad="38100" dist="38100" dir="2700000" algn="tl">
                    <a:srgbClr val="000000">
                      <a:alpha val="43137"/>
                    </a:srgbClr>
                  </a:outerShdw>
                </a:effectLst>
                <a:latin typeface="Arial Narrow" pitchFamily="34" charset="0"/>
              </a:rPr>
              <a:t>3</a:t>
            </a:r>
            <a:r>
              <a:rPr lang="en-US" sz="2100" dirty="0" smtClean="0">
                <a:ln w="3175">
                  <a:solidFill>
                    <a:srgbClr val="FFFF00"/>
                  </a:solidFill>
                </a:ln>
                <a:solidFill>
                  <a:srgbClr val="FFFF00"/>
                </a:solidFill>
                <a:effectLst>
                  <a:outerShdw blurRad="38100" dist="38100" dir="2700000" algn="tl">
                    <a:srgbClr val="000000">
                      <a:alpha val="43137"/>
                    </a:srgbClr>
                  </a:outerShdw>
                </a:effectLst>
                <a:latin typeface="Arial Narrow" pitchFamily="34" charset="0"/>
              </a:rPr>
              <a:t>And having come the [one] tempting, he said to Him, ‘If You are [the] Son of God, speak, that these stones, might become loaves of bread.’  </a:t>
            </a:r>
            <a:r>
              <a:rPr lang="en-US" sz="2100" baseline="30000" dirty="0" smtClean="0">
                <a:ln w="3175">
                  <a:solidFill>
                    <a:srgbClr val="FFFF00"/>
                  </a:solidFill>
                </a:ln>
                <a:solidFill>
                  <a:srgbClr val="FFFF00"/>
                </a:solidFill>
                <a:effectLst>
                  <a:outerShdw blurRad="38100" dist="38100" dir="2700000" algn="tl">
                    <a:srgbClr val="000000">
                      <a:alpha val="43137"/>
                    </a:srgbClr>
                  </a:outerShdw>
                </a:effectLst>
                <a:latin typeface="Arial Narrow" pitchFamily="34" charset="0"/>
              </a:rPr>
              <a:t>4</a:t>
            </a:r>
            <a:r>
              <a:rPr lang="en-US" sz="2100" dirty="0" smtClean="0">
                <a:ln w="3175">
                  <a:solidFill>
                    <a:srgbClr val="FFFF00"/>
                  </a:solidFill>
                </a:ln>
                <a:solidFill>
                  <a:srgbClr val="FFFF00"/>
                </a:solidFill>
                <a:effectLst>
                  <a:outerShdw blurRad="38100" dist="38100" dir="2700000" algn="tl">
                    <a:srgbClr val="000000">
                      <a:alpha val="43137"/>
                    </a:srgbClr>
                  </a:outerShdw>
                </a:effectLst>
                <a:latin typeface="Arial Narrow" pitchFamily="34" charset="0"/>
              </a:rPr>
              <a:t>But answering, He said, ‘It has been written: not by bread alone shall man live, but by every word coming out of [the] mouth of God’”  </a:t>
            </a:r>
            <a:endParaRPr lang="en-US" sz="2100" dirty="0">
              <a:ln w="3175">
                <a:solidFill>
                  <a:srgbClr val="FFFF00"/>
                </a:solidFill>
              </a:ln>
              <a:solidFill>
                <a:srgbClr val="FFFF00"/>
              </a:solidFill>
              <a:effectLst>
                <a:outerShdw blurRad="38100" dist="38100" dir="2700000" algn="tl">
                  <a:srgbClr val="000000">
                    <a:alpha val="43137"/>
                  </a:srgbClr>
                </a:outerShdw>
              </a:effectLst>
              <a:latin typeface="Arial Narrow" pitchFamily="34" charset="0"/>
            </a:endParaRPr>
          </a:p>
        </p:txBody>
      </p:sp>
      <p:sp>
        <p:nvSpPr>
          <p:cNvPr id="6" name="TextBox 5"/>
          <p:cNvSpPr txBox="1"/>
          <p:nvPr/>
        </p:nvSpPr>
        <p:spPr>
          <a:xfrm>
            <a:off x="2438400" y="6044625"/>
            <a:ext cx="67056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The Temptation of Our Lord</a:t>
            </a:r>
            <a:endParaRPr lang="en-US" sz="36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7" name="TextBox 6"/>
          <p:cNvSpPr txBox="1"/>
          <p:nvPr/>
        </p:nvSpPr>
        <p:spPr>
          <a:xfrm>
            <a:off x="0" y="6059269"/>
            <a:ext cx="22098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200" b="1" dirty="0" smtClean="0">
                <a:ln w="11430">
                  <a:solidFill>
                    <a:schemeClr val="tx1"/>
                  </a:solidFill>
                </a:ln>
                <a:effectLst>
                  <a:outerShdw blurRad="50800" dist="39000" dir="5460000" algn="tl">
                    <a:srgbClr val="000000">
                      <a:alpha val="38000"/>
                    </a:srgbClr>
                  </a:outerShdw>
                </a:effectLst>
                <a:latin typeface="Arial Rounded MT Bold" pitchFamily="34" charset="0"/>
              </a:rPr>
              <a:t>St. Matthew</a:t>
            </a:r>
          </a:p>
          <a:p>
            <a:pPr algn="ctr"/>
            <a:r>
              <a:rPr lang="en-US" sz="2200" b="1" dirty="0" smtClean="0">
                <a:ln w="11430">
                  <a:solidFill>
                    <a:schemeClr val="tx1"/>
                  </a:solidFill>
                </a:ln>
                <a:effectLst>
                  <a:outerShdw blurRad="50800" dist="39000" dir="5460000" algn="tl">
                    <a:srgbClr val="000000">
                      <a:alpha val="38000"/>
                    </a:srgbClr>
                  </a:outerShdw>
                </a:effectLst>
                <a:latin typeface="Arial Rounded MT Bold" pitchFamily="34" charset="0"/>
              </a:rPr>
              <a:t>4:2-4</a:t>
            </a:r>
            <a:endParaRPr lang="en-US" sz="2200" b="1" dirty="0">
              <a:ln w="11430">
                <a:solidFill>
                  <a:schemeClr val="tx1"/>
                </a:solidFill>
              </a:ln>
              <a:effectLst>
                <a:outerShdw blurRad="50800" dist="39000" dir="5460000" algn="tl">
                  <a:srgbClr val="000000">
                    <a:alpha val="38000"/>
                  </a:srgbClr>
                </a:outerShdw>
              </a:effectLst>
              <a:latin typeface="Arial Rounded MT Bold" pitchFamily="34" charset="0"/>
            </a:endParaRPr>
          </a:p>
        </p:txBody>
      </p:sp>
      <p:pic>
        <p:nvPicPr>
          <p:cNvPr id="9" name="Picture 2" descr="C:\Users\Jeff\Desktop\03990_000_bible-map-2fsmall.jpg"/>
          <p:cNvPicPr>
            <a:picLocks noChangeAspect="1" noChangeArrowheads="1"/>
          </p:cNvPicPr>
          <p:nvPr/>
        </p:nvPicPr>
        <p:blipFill>
          <a:blip r:embed="rId2" cstate="print"/>
          <a:srcRect l="641" t="6271" r="3205"/>
          <a:stretch>
            <a:fillRect/>
          </a:stretch>
        </p:blipFill>
        <p:spPr bwMode="auto">
          <a:xfrm>
            <a:off x="0" y="533400"/>
            <a:ext cx="9144000" cy="5410200"/>
          </a:xfrm>
          <a:prstGeom prst="rect">
            <a:avLst/>
          </a:prstGeom>
          <a:noFill/>
        </p:spPr>
      </p:pic>
      <p:sp>
        <p:nvSpPr>
          <p:cNvPr id="12" name="Arc 11"/>
          <p:cNvSpPr/>
          <p:nvPr/>
        </p:nvSpPr>
        <p:spPr>
          <a:xfrm rot="18336194">
            <a:off x="5022192" y="4073790"/>
            <a:ext cx="753653" cy="1494687"/>
          </a:xfrm>
          <a:prstGeom prst="arc">
            <a:avLst>
              <a:gd name="adj1" fmla="val 16200000"/>
              <a:gd name="adj2" fmla="val 4858505"/>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n>
                <a:solidFill>
                  <a:schemeClr val="bg1"/>
                </a:solidFill>
              </a:ln>
              <a:solidFill>
                <a:schemeClr val="bg1"/>
              </a:solidFill>
            </a:endParaRPr>
          </a:p>
        </p:txBody>
      </p:sp>
      <p:sp>
        <p:nvSpPr>
          <p:cNvPr id="13" name="TextBox 12"/>
          <p:cNvSpPr txBox="1"/>
          <p:nvPr/>
        </p:nvSpPr>
        <p:spPr>
          <a:xfrm>
            <a:off x="5105400" y="4050268"/>
            <a:ext cx="1361463" cy="369332"/>
          </a:xfrm>
          <a:prstGeom prst="rect">
            <a:avLst/>
          </a:prstGeom>
          <a:noFill/>
        </p:spPr>
        <p:txBody>
          <a:bodyPr wrap="none" rtlCol="0">
            <a:spAutoFit/>
          </a:bodyPr>
          <a:lstStyle/>
          <a:p>
            <a:r>
              <a:rPr lang="en-US" b="1" dirty="0" smtClean="0">
                <a:solidFill>
                  <a:srgbClr val="FF0000"/>
                </a:solidFill>
              </a:rPr>
              <a:t>Exodus 16:3</a:t>
            </a:r>
            <a:endParaRPr lang="en-US"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2000"/>
                                        <p:tgtEl>
                                          <p:spTgt spid="12"/>
                                        </p:tgtEl>
                                      </p:cBhvr>
                                    </p:animEffect>
                                    <p:anim calcmode="lin" valueType="num">
                                      <p:cBhvr>
                                        <p:cTn id="16" dur="2000" fill="hold"/>
                                        <p:tgtEl>
                                          <p:spTgt spid="12"/>
                                        </p:tgtEl>
                                        <p:attrNameLst>
                                          <p:attrName>style.rotation</p:attrName>
                                        </p:attrNameLst>
                                      </p:cBhvr>
                                      <p:tavLst>
                                        <p:tav tm="0">
                                          <p:val>
                                            <p:fltVal val="720"/>
                                          </p:val>
                                        </p:tav>
                                        <p:tav tm="100000">
                                          <p:val>
                                            <p:fltVal val="0"/>
                                          </p:val>
                                        </p:tav>
                                      </p:tavLst>
                                    </p:anim>
                                    <p:anim calcmode="lin" valueType="num">
                                      <p:cBhvr>
                                        <p:cTn id="17" dur="2000" fill="hold"/>
                                        <p:tgtEl>
                                          <p:spTgt spid="12"/>
                                        </p:tgtEl>
                                        <p:attrNameLst>
                                          <p:attrName>ppt_h</p:attrName>
                                        </p:attrNameLst>
                                      </p:cBhvr>
                                      <p:tavLst>
                                        <p:tav tm="0">
                                          <p:val>
                                            <p:fltVal val="0"/>
                                          </p:val>
                                        </p:tav>
                                        <p:tav tm="100000">
                                          <p:val>
                                            <p:strVal val="#ppt_h"/>
                                          </p:val>
                                        </p:tav>
                                      </p:tavLst>
                                    </p:anim>
                                    <p:anim calcmode="lin" valueType="num">
                                      <p:cBhvr>
                                        <p:cTn id="18" dur="2000" fill="hold"/>
                                        <p:tgtEl>
                                          <p:spTgt spid="12"/>
                                        </p:tgtEl>
                                        <p:attrNameLst>
                                          <p:attrName>ppt_w</p:attrName>
                                        </p:attrNameLst>
                                      </p:cBhvr>
                                      <p:tavLst>
                                        <p:tav tm="0">
                                          <p:val>
                                            <p:fltVal val="0"/>
                                          </p:val>
                                        </p:tav>
                                        <p:tav tm="100000">
                                          <p:val>
                                            <p:strVal val="#ppt_w"/>
                                          </p:val>
                                        </p:tav>
                                      </p:tavLst>
                                    </p:anim>
                                  </p:childTnLst>
                                </p:cTn>
                              </p:par>
                              <p:par>
                                <p:cTn id="19" presetID="8" presetClass="entr" presetSubtype="16"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diamond(in)">
                                      <p:cBhvr>
                                        <p:cTn id="2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152400"/>
            <a:ext cx="8763000" cy="1384995"/>
          </a:xfrm>
          <a:prstGeom prst="rect">
            <a:avLst/>
          </a:prstGeom>
          <a:noFill/>
        </p:spPr>
        <p:txBody>
          <a:bodyPr wrap="square" rtlCol="0">
            <a:spAutoFit/>
          </a:bodyPr>
          <a:lstStyle/>
          <a:p>
            <a:r>
              <a:rPr lang="en-US" sz="2100" baseline="30000" dirty="0" smtClean="0">
                <a:ln w="3175">
                  <a:solidFill>
                    <a:srgbClr val="FFFF00"/>
                  </a:solidFill>
                </a:ln>
                <a:solidFill>
                  <a:srgbClr val="FFFF00"/>
                </a:solidFill>
                <a:effectLst>
                  <a:outerShdw blurRad="38100" dist="38100" dir="2700000" algn="tl">
                    <a:srgbClr val="000000">
                      <a:alpha val="43137"/>
                    </a:srgbClr>
                  </a:outerShdw>
                </a:effectLst>
                <a:latin typeface="Arial Narrow" pitchFamily="34" charset="0"/>
              </a:rPr>
              <a:t>2</a:t>
            </a:r>
            <a:r>
              <a:rPr lang="en-US" sz="2100" dirty="0" smtClean="0">
                <a:ln w="3175">
                  <a:solidFill>
                    <a:srgbClr val="FFFF00"/>
                  </a:solidFill>
                </a:ln>
                <a:solidFill>
                  <a:srgbClr val="FFFF00"/>
                </a:solidFill>
                <a:effectLst>
                  <a:outerShdw blurRad="38100" dist="38100" dir="2700000" algn="tl">
                    <a:srgbClr val="000000">
                      <a:alpha val="43137"/>
                    </a:srgbClr>
                  </a:outerShdw>
                </a:effectLst>
                <a:latin typeface="Arial Narrow" pitchFamily="34" charset="0"/>
              </a:rPr>
              <a:t>“And having fasted forty day and forty nights, afterward He was hungry.  </a:t>
            </a:r>
            <a:r>
              <a:rPr lang="en-US" sz="2100" baseline="30000" dirty="0" smtClean="0">
                <a:ln w="3175">
                  <a:solidFill>
                    <a:srgbClr val="FFFF00"/>
                  </a:solidFill>
                </a:ln>
                <a:solidFill>
                  <a:srgbClr val="FFFF00"/>
                </a:solidFill>
                <a:effectLst>
                  <a:outerShdw blurRad="38100" dist="38100" dir="2700000" algn="tl">
                    <a:srgbClr val="000000">
                      <a:alpha val="43137"/>
                    </a:srgbClr>
                  </a:outerShdw>
                </a:effectLst>
                <a:latin typeface="Arial Narrow" pitchFamily="34" charset="0"/>
              </a:rPr>
              <a:t>3</a:t>
            </a:r>
            <a:r>
              <a:rPr lang="en-US" sz="2100" dirty="0" smtClean="0">
                <a:ln w="3175">
                  <a:solidFill>
                    <a:srgbClr val="FFFF00"/>
                  </a:solidFill>
                </a:ln>
                <a:solidFill>
                  <a:srgbClr val="FFFF00"/>
                </a:solidFill>
                <a:effectLst>
                  <a:outerShdw blurRad="38100" dist="38100" dir="2700000" algn="tl">
                    <a:srgbClr val="000000">
                      <a:alpha val="43137"/>
                    </a:srgbClr>
                  </a:outerShdw>
                </a:effectLst>
                <a:latin typeface="Arial Narrow" pitchFamily="34" charset="0"/>
              </a:rPr>
              <a:t>And having come the [one] tempting, he said to Him, ‘If You are [the] Son of God, speak, that these stones, might become loaves of bread.’  </a:t>
            </a:r>
            <a:r>
              <a:rPr lang="en-US" sz="2100" baseline="30000" dirty="0" smtClean="0">
                <a:ln w="3175">
                  <a:solidFill>
                    <a:srgbClr val="FFFF00"/>
                  </a:solidFill>
                </a:ln>
                <a:solidFill>
                  <a:srgbClr val="FFFF00"/>
                </a:solidFill>
                <a:effectLst>
                  <a:outerShdw blurRad="38100" dist="38100" dir="2700000" algn="tl">
                    <a:srgbClr val="000000">
                      <a:alpha val="43137"/>
                    </a:srgbClr>
                  </a:outerShdw>
                </a:effectLst>
                <a:latin typeface="Arial Narrow" pitchFamily="34" charset="0"/>
              </a:rPr>
              <a:t>4</a:t>
            </a:r>
            <a:r>
              <a:rPr lang="en-US" sz="2100" dirty="0" smtClean="0">
                <a:ln w="3175">
                  <a:solidFill>
                    <a:srgbClr val="FFFF00"/>
                  </a:solidFill>
                </a:ln>
                <a:solidFill>
                  <a:srgbClr val="FFFF00"/>
                </a:solidFill>
                <a:effectLst>
                  <a:outerShdw blurRad="38100" dist="38100" dir="2700000" algn="tl">
                    <a:srgbClr val="000000">
                      <a:alpha val="43137"/>
                    </a:srgbClr>
                  </a:outerShdw>
                </a:effectLst>
                <a:latin typeface="Arial Narrow" pitchFamily="34" charset="0"/>
              </a:rPr>
              <a:t>But answering, He said, ‘It has been written: not by bread alone shall man live, but by every word coming out of [the] mouth of God’”  </a:t>
            </a:r>
            <a:endParaRPr lang="en-US" sz="2100" dirty="0">
              <a:ln w="3175">
                <a:solidFill>
                  <a:srgbClr val="FFFF00"/>
                </a:solidFill>
              </a:ln>
              <a:solidFill>
                <a:srgbClr val="FFFF00"/>
              </a:solidFill>
              <a:effectLst>
                <a:outerShdw blurRad="38100" dist="38100" dir="2700000" algn="tl">
                  <a:srgbClr val="000000">
                    <a:alpha val="43137"/>
                  </a:srgbClr>
                </a:outerShdw>
              </a:effectLst>
              <a:latin typeface="Arial Narrow" pitchFamily="34" charset="0"/>
            </a:endParaRPr>
          </a:p>
        </p:txBody>
      </p:sp>
      <p:sp>
        <p:nvSpPr>
          <p:cNvPr id="6" name="TextBox 5"/>
          <p:cNvSpPr txBox="1"/>
          <p:nvPr/>
        </p:nvSpPr>
        <p:spPr>
          <a:xfrm>
            <a:off x="2438400" y="6044625"/>
            <a:ext cx="67056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The Temptation of Our Lord</a:t>
            </a:r>
            <a:endParaRPr lang="en-US" sz="36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7" name="TextBox 6"/>
          <p:cNvSpPr txBox="1"/>
          <p:nvPr/>
        </p:nvSpPr>
        <p:spPr>
          <a:xfrm>
            <a:off x="0" y="6059269"/>
            <a:ext cx="22098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200" b="1" dirty="0" smtClean="0">
                <a:ln w="11430">
                  <a:solidFill>
                    <a:schemeClr val="tx1"/>
                  </a:solidFill>
                </a:ln>
                <a:effectLst>
                  <a:outerShdw blurRad="50800" dist="39000" dir="5460000" algn="tl">
                    <a:srgbClr val="000000">
                      <a:alpha val="38000"/>
                    </a:srgbClr>
                  </a:outerShdw>
                </a:effectLst>
                <a:latin typeface="Arial Rounded MT Bold" pitchFamily="34" charset="0"/>
              </a:rPr>
              <a:t>St. Matthew</a:t>
            </a:r>
          </a:p>
          <a:p>
            <a:pPr algn="ctr"/>
            <a:r>
              <a:rPr lang="en-US" sz="2200" b="1" dirty="0" smtClean="0">
                <a:ln w="11430">
                  <a:solidFill>
                    <a:schemeClr val="tx1"/>
                  </a:solidFill>
                </a:ln>
                <a:effectLst>
                  <a:outerShdw blurRad="50800" dist="39000" dir="5460000" algn="tl">
                    <a:srgbClr val="000000">
                      <a:alpha val="38000"/>
                    </a:srgbClr>
                  </a:outerShdw>
                </a:effectLst>
                <a:latin typeface="Arial Rounded MT Bold" pitchFamily="34" charset="0"/>
              </a:rPr>
              <a:t>4:2-4</a:t>
            </a:r>
            <a:endParaRPr lang="en-US" sz="2200" b="1" dirty="0">
              <a:ln w="11430">
                <a:solidFill>
                  <a:schemeClr val="tx1"/>
                </a:solidFill>
              </a:ln>
              <a:effectLst>
                <a:outerShdw blurRad="50800" dist="39000" dir="5460000" algn="tl">
                  <a:srgbClr val="000000">
                    <a:alpha val="38000"/>
                  </a:srgbClr>
                </a:outerShdw>
              </a:effectLst>
              <a:latin typeface="Arial Rounded MT Bold" pitchFamily="34" charset="0"/>
            </a:endParaRPr>
          </a:p>
        </p:txBody>
      </p:sp>
      <p:pic>
        <p:nvPicPr>
          <p:cNvPr id="8" name="Picture 2" descr="C:\Users\Jeff\Desktop\jesus-tempted.jpg"/>
          <p:cNvPicPr>
            <a:picLocks noChangeAspect="1" noChangeArrowheads="1"/>
          </p:cNvPicPr>
          <p:nvPr/>
        </p:nvPicPr>
        <p:blipFill>
          <a:blip r:embed="rId2" cstate="print"/>
          <a:srcRect/>
          <a:stretch>
            <a:fillRect/>
          </a:stretch>
        </p:blipFill>
        <p:spPr bwMode="auto">
          <a:xfrm>
            <a:off x="0" y="1612392"/>
            <a:ext cx="4480560" cy="4331208"/>
          </a:xfrm>
          <a:prstGeom prst="rect">
            <a:avLst/>
          </a:prstGeom>
          <a:noFill/>
        </p:spPr>
      </p:pic>
      <p:sp>
        <p:nvSpPr>
          <p:cNvPr id="10" name="Down Arrow 9"/>
          <p:cNvSpPr/>
          <p:nvPr/>
        </p:nvSpPr>
        <p:spPr>
          <a:xfrm>
            <a:off x="5867400" y="2514600"/>
            <a:ext cx="1676400" cy="1524000"/>
          </a:xfrm>
          <a:prstGeom prst="downArrow">
            <a:avLst>
              <a:gd name="adj1" fmla="val 48731"/>
              <a:gd name="adj2" fmla="val 46511"/>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TextBox 10"/>
          <p:cNvSpPr txBox="1"/>
          <p:nvPr/>
        </p:nvSpPr>
        <p:spPr>
          <a:xfrm>
            <a:off x="4495800" y="1447800"/>
            <a:ext cx="4419600" cy="438581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000" b="1" dirty="0" smtClean="0">
                <a:ln w="11430">
                  <a:solidFill>
                    <a:srgbClr val="FF0000"/>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“…to be tempted…”</a:t>
            </a:r>
          </a:p>
          <a:p>
            <a:pPr algn="ctr"/>
            <a:r>
              <a:rPr lang="en-US" sz="3000" b="1" dirty="0" smtClean="0">
                <a:ln w="11430">
                  <a:solidFill>
                    <a:srgbClr val="FF0000"/>
                  </a:solidFill>
                </a:ln>
                <a:solidFill>
                  <a:schemeClr val="bg1"/>
                </a:solidFill>
                <a:effectLst>
                  <a:outerShdw blurRad="50800" dist="39000" dir="5460000" algn="tl">
                    <a:srgbClr val="000000">
                      <a:alpha val="38000"/>
                    </a:srgbClr>
                  </a:outerShdw>
                </a:effectLst>
                <a:latin typeface="TekniaGreek" pitchFamily="2" charset="0"/>
                <a:cs typeface="Times New Roman" pitchFamily="18" charset="0"/>
              </a:rPr>
              <a:t>(</a:t>
            </a:r>
            <a:r>
              <a:rPr lang="en-US" sz="3000" b="1" dirty="0" err="1" smtClean="0">
                <a:ln w="11430">
                  <a:solidFill>
                    <a:srgbClr val="FF0000"/>
                  </a:solidFill>
                </a:ln>
                <a:solidFill>
                  <a:schemeClr val="bg1"/>
                </a:solidFill>
                <a:effectLst>
                  <a:outerShdw blurRad="50800" dist="39000" dir="5460000" algn="tl">
                    <a:srgbClr val="000000">
                      <a:alpha val="38000"/>
                    </a:srgbClr>
                  </a:outerShdw>
                </a:effectLst>
                <a:latin typeface="TekniaGreek" pitchFamily="2" charset="0"/>
                <a:cs typeface="Times New Roman" pitchFamily="18" charset="0"/>
              </a:rPr>
              <a:t>peirasqh:nai</a:t>
            </a:r>
            <a:r>
              <a:rPr lang="en-US" sz="3000" b="1" dirty="0" smtClean="0">
                <a:ln w="11430">
                  <a:solidFill>
                    <a:srgbClr val="FF0000"/>
                  </a:solidFill>
                </a:ln>
                <a:solidFill>
                  <a:schemeClr val="bg1"/>
                </a:solidFill>
                <a:effectLst>
                  <a:outerShdw blurRad="50800" dist="39000" dir="5460000" algn="tl">
                    <a:srgbClr val="000000">
                      <a:alpha val="38000"/>
                    </a:srgbClr>
                  </a:outerShdw>
                </a:effectLst>
                <a:latin typeface="TekniaGreek" pitchFamily="2" charset="0"/>
                <a:cs typeface="Times New Roman" pitchFamily="18" charset="0"/>
              </a:rPr>
              <a:t>)</a:t>
            </a:r>
          </a:p>
          <a:p>
            <a:pPr algn="ctr"/>
            <a:endParaRPr lang="en-US" sz="3000" b="1" dirty="0" smtClean="0">
              <a:ln w="11430">
                <a:solidFill>
                  <a:srgbClr val="FF0000"/>
                </a:solidFill>
              </a:ln>
              <a:solidFill>
                <a:schemeClr val="bg1"/>
              </a:solidFill>
              <a:effectLst>
                <a:outerShdw blurRad="50800" dist="39000" dir="5460000" algn="tl">
                  <a:srgbClr val="000000">
                    <a:alpha val="38000"/>
                  </a:srgbClr>
                </a:outerShdw>
              </a:effectLst>
              <a:latin typeface="TekniaGreek" pitchFamily="2" charset="0"/>
              <a:cs typeface="Times New Roman" pitchFamily="18" charset="0"/>
            </a:endParaRPr>
          </a:p>
          <a:p>
            <a:pPr algn="ctr"/>
            <a:endParaRPr lang="en-US" sz="3000" b="1" dirty="0" smtClean="0">
              <a:ln w="11430">
                <a:solidFill>
                  <a:srgbClr val="FF0000"/>
                </a:solidFill>
              </a:ln>
              <a:solidFill>
                <a:schemeClr val="bg1"/>
              </a:solidFill>
              <a:effectLst>
                <a:outerShdw blurRad="50800" dist="39000" dir="5460000" algn="tl">
                  <a:srgbClr val="000000">
                    <a:alpha val="38000"/>
                  </a:srgbClr>
                </a:outerShdw>
              </a:effectLst>
              <a:latin typeface="TekniaGreek" pitchFamily="2" charset="0"/>
              <a:cs typeface="Times New Roman" pitchFamily="18" charset="0"/>
            </a:endParaRPr>
          </a:p>
          <a:p>
            <a:pPr algn="ctr"/>
            <a:endParaRPr lang="en-US" sz="3000" b="1" dirty="0" smtClean="0">
              <a:ln w="11430">
                <a:solidFill>
                  <a:srgbClr val="FF0000"/>
                </a:solidFill>
              </a:ln>
              <a:solidFill>
                <a:schemeClr val="bg1"/>
              </a:solidFill>
              <a:effectLst>
                <a:outerShdw blurRad="50800" dist="39000" dir="5460000" algn="tl">
                  <a:srgbClr val="000000">
                    <a:alpha val="38000"/>
                  </a:srgbClr>
                </a:outerShdw>
              </a:effectLst>
              <a:latin typeface="TekniaGreek" pitchFamily="2" charset="0"/>
              <a:cs typeface="Times New Roman" pitchFamily="18" charset="0"/>
            </a:endParaRPr>
          </a:p>
          <a:p>
            <a:pPr algn="ctr"/>
            <a:endParaRPr lang="en-US" sz="1600" b="1" dirty="0" smtClean="0">
              <a:ln w="11430">
                <a:solidFill>
                  <a:srgbClr val="FF0000"/>
                </a:solidFill>
              </a:ln>
              <a:solidFill>
                <a:schemeClr val="bg1"/>
              </a:solidFill>
              <a:effectLst>
                <a:outerShdw blurRad="50800" dist="39000" dir="5460000" algn="tl">
                  <a:srgbClr val="000000">
                    <a:alpha val="38000"/>
                  </a:srgbClr>
                </a:outerShdw>
              </a:effectLst>
              <a:latin typeface="TekniaGreek" pitchFamily="2" charset="0"/>
              <a:cs typeface="Times New Roman" pitchFamily="18" charset="0"/>
            </a:endParaRPr>
          </a:p>
          <a:p>
            <a:pPr algn="ctr">
              <a:spcBef>
                <a:spcPts val="600"/>
              </a:spcBef>
            </a:pPr>
            <a:r>
              <a:rPr lang="en-US" sz="27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St. Matthew’s use of this passive verb is with a negative force, and Jesus is the target of the temptation!</a:t>
            </a:r>
            <a:endParaRPr lang="en-US" sz="2700" b="1" dirty="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3567</TotalTime>
  <Words>2856</Words>
  <Application>Microsoft Office PowerPoint</Application>
  <PresentationFormat>On-screen Show (4:3)</PresentationFormat>
  <Paragraphs>227</Paragraphs>
  <Slides>26</Slides>
  <Notes>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Median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ADVENT</dc:title>
  <dc:creator>Jeff</dc:creator>
  <cp:lastModifiedBy>Jeff</cp:lastModifiedBy>
  <cp:revision>348</cp:revision>
  <dcterms:created xsi:type="dcterms:W3CDTF">2006-08-16T00:00:00Z</dcterms:created>
  <dcterms:modified xsi:type="dcterms:W3CDTF">2025-01-25T18:32:45Z</dcterms:modified>
</cp:coreProperties>
</file>