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68" r:id="rId3"/>
    <p:sldId id="269" r:id="rId4"/>
    <p:sldId id="272" r:id="rId5"/>
    <p:sldId id="273" r:id="rId6"/>
    <p:sldId id="274" r:id="rId7"/>
    <p:sldId id="275" r:id="rId8"/>
    <p:sldId id="276" r:id="rId9"/>
    <p:sldId id="277" r:id="rId10"/>
    <p:sldId id="278" r:id="rId11"/>
    <p:sldId id="279" r:id="rId12"/>
    <p:sldId id="280" r:id="rId13"/>
    <p:sldId id="281" r:id="rId14"/>
    <p:sldId id="270" r:id="rId15"/>
    <p:sldId id="271" r:id="rId16"/>
    <p:sldId id="282"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66FF"/>
    <a:srgbClr val="666699"/>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90"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01/21/25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01/21/25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791200"/>
            <a:ext cx="88392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Arial Rounded MT Bold" pitchFamily="34" charset="0"/>
              </a:rPr>
              <a:t>St. </a:t>
            </a:r>
            <a:r>
              <a:rPr lang="en-US" sz="6000" b="1" smtClean="0">
                <a:effectLst>
                  <a:outerShdw blurRad="38100" dist="38100" dir="2700000" algn="tl">
                    <a:srgbClr val="000000">
                      <a:alpha val="43137"/>
                    </a:srgbClr>
                  </a:outerShdw>
                </a:effectLst>
                <a:latin typeface="Arial Rounded MT Bold" pitchFamily="34" charset="0"/>
              </a:rPr>
              <a:t>Matthew </a:t>
            </a:r>
            <a:r>
              <a:rPr lang="en-US" sz="6000" b="1" smtClean="0">
                <a:effectLst>
                  <a:outerShdw blurRad="38100" dist="38100" dir="2700000" algn="tl">
                    <a:srgbClr val="000000">
                      <a:alpha val="43137"/>
                    </a:srgbClr>
                  </a:outerShdw>
                </a:effectLst>
                <a:latin typeface="Arial Rounded MT Bold" pitchFamily="34" charset="0"/>
              </a:rPr>
              <a:t>3:13-17</a:t>
            </a:r>
            <a:endParaRPr lang="en-US" sz="6000" b="1" dirty="0">
              <a:effectLst>
                <a:outerShdw blurRad="38100" dist="38100" dir="2700000" algn="tl">
                  <a:srgbClr val="000000">
                    <a:alpha val="43137"/>
                  </a:srgbClr>
                </a:outerShdw>
              </a:effectLst>
              <a:latin typeface="Arial Rounded MT Bold" pitchFamily="34" charset="0"/>
            </a:endParaRPr>
          </a:p>
        </p:txBody>
      </p:sp>
      <p:pic>
        <p:nvPicPr>
          <p:cNvPr id="1027" name="Picture 3" descr="C:\Users\Jeff\Desktop\2624643_611af753.jpg"/>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lor Puzzle set of five pieces. Vector illustration"/>
          <p:cNvPicPr>
            <a:picLocks noChangeAspect="1" noChangeArrowheads="1"/>
          </p:cNvPicPr>
          <p:nvPr/>
        </p:nvPicPr>
        <p:blipFill>
          <a:blip r:embed="rId2" cstate="print"/>
          <a:srcRect l="2924" t="2047" r="2047" b="2924"/>
          <a:stretch>
            <a:fillRect/>
          </a:stretch>
        </p:blipFill>
        <p:spPr bwMode="auto">
          <a:xfrm>
            <a:off x="152400" y="1981200"/>
            <a:ext cx="8991600" cy="4724400"/>
          </a:xfrm>
          <a:prstGeom prst="rect">
            <a:avLst/>
          </a:prstGeom>
          <a:noFill/>
        </p:spPr>
      </p:pic>
      <p:pic>
        <p:nvPicPr>
          <p:cNvPr id="22543" name="Picture 15" descr="Why Jesus took the baptism, he was sinless? Sam Shamoun - YouTube"/>
          <p:cNvPicPr>
            <a:picLocks noChangeAspect="1" noChangeArrowheads="1"/>
          </p:cNvPicPr>
          <p:nvPr/>
        </p:nvPicPr>
        <p:blipFill>
          <a:blip r:embed="rId3" cstate="print"/>
          <a:srcRect l="12413" t="13889" r="8420" b="13889"/>
          <a:stretch>
            <a:fillRect/>
          </a:stretch>
        </p:blipFill>
        <p:spPr bwMode="auto">
          <a:xfrm>
            <a:off x="0" y="1981200"/>
            <a:ext cx="2895600" cy="1981200"/>
          </a:xfrm>
          <a:prstGeom prst="ellipse">
            <a:avLst/>
          </a:prstGeom>
          <a:ln>
            <a:noFill/>
          </a:ln>
          <a:effectLst>
            <a:softEdge rad="112500"/>
          </a:effectLst>
        </p:spPr>
      </p:pic>
      <p:pic>
        <p:nvPicPr>
          <p:cNvPr id="22538" name="Picture 10" descr="The Passion of Jesus Christ — The Center for Evangelical Catholicism"/>
          <p:cNvPicPr>
            <a:picLocks noChangeAspect="1" noChangeArrowheads="1"/>
          </p:cNvPicPr>
          <p:nvPr/>
        </p:nvPicPr>
        <p:blipFill>
          <a:blip r:embed="rId4" cstate="print"/>
          <a:srcRect/>
          <a:stretch>
            <a:fillRect/>
          </a:stretch>
        </p:blipFill>
        <p:spPr bwMode="auto">
          <a:xfrm>
            <a:off x="5562600" y="4648200"/>
            <a:ext cx="3581400" cy="2209800"/>
          </a:xfrm>
          <a:prstGeom prst="rect">
            <a:avLst/>
          </a:prstGeom>
          <a:noFill/>
        </p:spPr>
      </p:pic>
      <p:sp>
        <p:nvSpPr>
          <p:cNvPr id="10" name="TextBox 9"/>
          <p:cNvSpPr txBox="1"/>
          <p:nvPr/>
        </p:nvSpPr>
        <p:spPr>
          <a:xfrm>
            <a:off x="76200" y="228600"/>
            <a:ext cx="8915400" cy="1323439"/>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15</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“Answering , however, Jesus said to him, ‘Permit [it] presently, for thus it is fitting for us to fulfill all righteousness.’  Then he permits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16a</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Having been baptized now, Jesus immediately went up from the water;”</a:t>
            </a:r>
          </a:p>
        </p:txBody>
      </p:sp>
      <p:sp>
        <p:nvSpPr>
          <p:cNvPr id="6" name="TextBox 5"/>
          <p:cNvSpPr txBox="1"/>
          <p:nvPr/>
        </p:nvSpPr>
        <p:spPr>
          <a:xfrm>
            <a:off x="304800" y="1548348"/>
            <a:ext cx="8610600" cy="3862596"/>
          </a:xfrm>
          <a:prstGeom prst="rect">
            <a:avLst/>
          </a:prstGeom>
          <a:noFill/>
        </p:spPr>
        <p:txBody>
          <a:bodyPr wrap="square" rtlCol="0">
            <a:spAutoFit/>
          </a:bodyPr>
          <a:lstStyle/>
          <a:p>
            <a:pPr algn="ctr">
              <a:spcAft>
                <a:spcPts val="1200"/>
              </a:spcAft>
            </a:pPr>
            <a:r>
              <a:rPr lang="en-US" sz="28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So let’s put the pieces together!</a:t>
            </a:r>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a:t>
            </a:r>
          </a:p>
          <a:p>
            <a:pPr>
              <a:spcAft>
                <a:spcPts val="1800"/>
              </a:spcAft>
            </a:pPr>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With John’s participation, Jesus will 				perform “all righteousness,” that is:  				He will enact God’s saving deeds for 				the people by standing with sinners, taking the place of sinners, and receiving from John the baptism that sinners receive!  </a:t>
            </a:r>
          </a:p>
          <a:p>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Ultimately, “all righteousness”</a:t>
            </a:r>
          </a:p>
          <a:p>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is fulfilled in St. Matthew 26!</a:t>
            </a:r>
            <a:endParaRPr lang="en-US" sz="2400" b="1" dirty="0">
              <a:ln>
                <a:solidFill>
                  <a:srgbClr val="C00000"/>
                </a:solidFill>
              </a:ln>
              <a:solidFill>
                <a:srgbClr val="FFFF00"/>
              </a:solidFill>
              <a:latin typeface="Arial Rounded MT Bold" pitchFamily="34" charset="0"/>
            </a:endParaRPr>
          </a:p>
        </p:txBody>
      </p:sp>
      <p:sp>
        <p:nvSpPr>
          <p:cNvPr id="22530" name="AutoShape 2"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543"/>
                                        </p:tgtEl>
                                        <p:attrNameLst>
                                          <p:attrName>style.visibility</p:attrName>
                                        </p:attrNameLst>
                                      </p:cBhvr>
                                      <p:to>
                                        <p:strVal val="visible"/>
                                      </p:to>
                                    </p:set>
                                    <p:anim calcmode="lin" valueType="num">
                                      <p:cBhvr>
                                        <p:cTn id="7" dur="1000" fill="hold"/>
                                        <p:tgtEl>
                                          <p:spTgt spid="22543"/>
                                        </p:tgtEl>
                                        <p:attrNameLst>
                                          <p:attrName>ppt_w</p:attrName>
                                        </p:attrNameLst>
                                      </p:cBhvr>
                                      <p:tavLst>
                                        <p:tav tm="0">
                                          <p:val>
                                            <p:strVal val="#ppt_w*0.70"/>
                                          </p:val>
                                        </p:tav>
                                        <p:tav tm="100000">
                                          <p:val>
                                            <p:strVal val="#ppt_w"/>
                                          </p:val>
                                        </p:tav>
                                      </p:tavLst>
                                    </p:anim>
                                    <p:anim calcmode="lin" valueType="num">
                                      <p:cBhvr>
                                        <p:cTn id="8" dur="1000" fill="hold"/>
                                        <p:tgtEl>
                                          <p:spTgt spid="22543"/>
                                        </p:tgtEl>
                                        <p:attrNameLst>
                                          <p:attrName>ppt_h</p:attrName>
                                        </p:attrNameLst>
                                      </p:cBhvr>
                                      <p:tavLst>
                                        <p:tav tm="0">
                                          <p:val>
                                            <p:strVal val="#ppt_h"/>
                                          </p:val>
                                        </p:tav>
                                        <p:tav tm="100000">
                                          <p:val>
                                            <p:strVal val="#ppt_h"/>
                                          </p:val>
                                        </p:tav>
                                      </p:tavLst>
                                    </p:anim>
                                    <p:animEffect transition="in" filter="fade">
                                      <p:cBhvr>
                                        <p:cTn id="9" dur="1000"/>
                                        <p:tgtEl>
                                          <p:spTgt spid="22543"/>
                                        </p:tgtEl>
                                      </p:cBhvr>
                                    </p:animEffect>
                                  </p:childTnLst>
                                </p:cTn>
                              </p:par>
                              <p:par>
                                <p:cTn id="10" presetID="55"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2538"/>
                                        </p:tgtEl>
                                        <p:attrNameLst>
                                          <p:attrName>style.visibility</p:attrName>
                                        </p:attrNameLst>
                                      </p:cBhvr>
                                      <p:to>
                                        <p:strVal val="visible"/>
                                      </p:to>
                                    </p:set>
                                    <p:anim calcmode="lin" valueType="num">
                                      <p:cBhvr>
                                        <p:cTn id="19" dur="500" decel="50000" fill="hold">
                                          <p:stCondLst>
                                            <p:cond delay="0"/>
                                          </p:stCondLst>
                                        </p:cTn>
                                        <p:tgtEl>
                                          <p:spTgt spid="2253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253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2538"/>
                                        </p:tgtEl>
                                        <p:attrNameLst>
                                          <p:attrName>ppt_w</p:attrName>
                                        </p:attrNameLst>
                                      </p:cBhvr>
                                      <p:tavLst>
                                        <p:tav tm="0">
                                          <p:val>
                                            <p:strVal val="#ppt_w*.05"/>
                                          </p:val>
                                        </p:tav>
                                        <p:tav tm="100000">
                                          <p:val>
                                            <p:strVal val="#ppt_w"/>
                                          </p:val>
                                        </p:tav>
                                      </p:tavLst>
                                    </p:anim>
                                    <p:anim calcmode="lin" valueType="num">
                                      <p:cBhvr>
                                        <p:cTn id="22" dur="1000" fill="hold"/>
                                        <p:tgtEl>
                                          <p:spTgt spid="2253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253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253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253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2538"/>
                                        </p:tgtEl>
                                      </p:cBhvr>
                                    </p:animEffect>
                                  </p:childTnLst>
                                </p:cTn>
                              </p:par>
                              <p:par>
                                <p:cTn id="27" presetID="25"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xEl>
                                              <p:pRg st="2" end="2"/>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
            <a:ext cx="8915400" cy="1323439"/>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15</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“Answering , however, Jesus said to him, ‘Permit [it] presently, for thus it is fitting for us to fulfill all righteousness.’  Then he permits Him.  </a:t>
            </a:r>
            <a:r>
              <a:rPr lang="en-US" sz="2000" b="1" baseline="30000"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16a</a:t>
            </a:r>
            <a:r>
              <a:rPr lang="en-US" sz="2000" b="1"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Having been baptized now, Jesus immediately went up from the water;”</a:t>
            </a:r>
          </a:p>
        </p:txBody>
      </p:sp>
      <p:sp>
        <p:nvSpPr>
          <p:cNvPr id="6" name="TextBox 5"/>
          <p:cNvSpPr txBox="1"/>
          <p:nvPr/>
        </p:nvSpPr>
        <p:spPr>
          <a:xfrm>
            <a:off x="304800" y="1548348"/>
            <a:ext cx="8610600" cy="5293757"/>
          </a:xfrm>
          <a:prstGeom prst="rect">
            <a:avLst/>
          </a:prstGeom>
          <a:noFill/>
        </p:spPr>
        <p:txBody>
          <a:bodyPr wrap="square" rtlCol="0">
            <a:spAutoFit/>
          </a:bodyPr>
          <a:lstStyle/>
          <a:p>
            <a:pPr>
              <a:spcAft>
                <a:spcPts val="1200"/>
              </a:spcAft>
            </a:pP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The first half of verse 16 then explains what occurs after our Lord’s Baptism!  Jesus </a:t>
            </a:r>
            <a:r>
              <a:rPr lang="en-US" sz="2600" b="1"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“went up from the water.”</a:t>
            </a: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This is often used to enforce the idea of the “mode” of baptism.  Since Jesus was immersed, all Christians must be baptized in accord with our Lord’s baptism!</a:t>
            </a:r>
          </a:p>
          <a:p>
            <a:pPr>
              <a:spcAft>
                <a:spcPts val="1200"/>
              </a:spcAft>
            </a:pPr>
            <a:r>
              <a:rPr lang="en-US" sz="28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 “went up from the water”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ajnevbh</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 </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ajpo</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 </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tou</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 u{</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datoV</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 </a:t>
            </a: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the past tense verb “went up” is very explanatory for us.  Literally, it means to “ascend;” to physically go up; or, especially in the spiritual sense, “to ascend to or to draw close to God.”  Thus, Jesus now “draws close to God” and is ready to receive from Him…the Holy Spirit and His blessing!  Jesus has went up “from”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ajpo</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 </a:t>
            </a: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the water.</a:t>
            </a:r>
            <a:endParaRPr lang="en-US" sz="2400" dirty="0">
              <a:ln>
                <a:solidFill>
                  <a:schemeClr val="tx1"/>
                </a:solidFill>
              </a:ln>
              <a:latin typeface="Arial Rounded MT Bold" pitchFamily="34" charset="0"/>
            </a:endParaRPr>
          </a:p>
        </p:txBody>
      </p:sp>
      <p:sp>
        <p:nvSpPr>
          <p:cNvPr id="22530" name="AutoShape 2"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
            <a:ext cx="8915400" cy="707886"/>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16b</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“and, behold, to Him were opened the heavens, and He saw the Spirit of God descending as a dove, and alighting upon Him. ”</a:t>
            </a:r>
          </a:p>
        </p:txBody>
      </p:sp>
      <p:sp>
        <p:nvSpPr>
          <p:cNvPr id="6" name="TextBox 5"/>
          <p:cNvSpPr txBox="1"/>
          <p:nvPr/>
        </p:nvSpPr>
        <p:spPr>
          <a:xfrm>
            <a:off x="304800" y="1548348"/>
            <a:ext cx="8610600" cy="4647426"/>
          </a:xfrm>
          <a:prstGeom prst="rect">
            <a:avLst/>
          </a:prstGeom>
          <a:noFill/>
        </p:spPr>
        <p:txBody>
          <a:bodyPr wrap="square" rtlCol="0">
            <a:spAutoFit/>
          </a:bodyPr>
          <a:lstStyle/>
          <a:p>
            <a:pPr>
              <a:spcAft>
                <a:spcPts val="1200"/>
              </a:spcAft>
            </a:pP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The opening of the heavens is a sign…it’s an end-times event!  Let’s read Isaiah 64:1-2!  This verse boldly proclaims that Jesus is the Servant of God who, in receiving the Holy Spirit, will work and complete the Work of Justification!</a:t>
            </a:r>
          </a:p>
          <a:p>
            <a:pPr>
              <a:spcAft>
                <a:spcPts val="1200"/>
              </a:spcAft>
            </a:pP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Jesus, now with the Holy Spirit upon Him, will preach the Good News to the poor and will comfort all who mourn (Is. 61:1-3; Mt 5:1-12; 11:2-6).  This humble, Spirit-endowed eschatological Servant of God, the Messiah, is the One in whose name the Gentiles will hope (Is 42:4; cf. Mt 12:21).  </a:t>
            </a:r>
            <a:endParaRPr lang="en-US" sz="2400" dirty="0">
              <a:ln>
                <a:solidFill>
                  <a:schemeClr val="tx1"/>
                </a:solidFill>
              </a:ln>
              <a:latin typeface="Arial Rounded MT Bold" pitchFamily="34" charset="0"/>
            </a:endParaRPr>
          </a:p>
        </p:txBody>
      </p:sp>
      <p:sp>
        <p:nvSpPr>
          <p:cNvPr id="22530" name="AutoShape 2"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
            <a:ext cx="8915400" cy="707886"/>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17</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“And behold, a voice out of the heavens, saying, </a:t>
            </a:r>
            <a:r>
              <a:rPr lang="en-US" sz="2000" b="1" dirty="0" smtClean="0">
                <a:ln>
                  <a:solidFill>
                    <a:schemeClr val="tx1"/>
                  </a:solidFill>
                </a:ln>
                <a:solidFill>
                  <a:srgbClr val="FF0000"/>
                </a:solidFill>
                <a:effectLst>
                  <a:outerShdw blurRad="38100" dist="38100" dir="2700000" algn="tl">
                    <a:srgbClr val="000000">
                      <a:alpha val="43137"/>
                    </a:srgbClr>
                  </a:outerShdw>
                </a:effectLst>
                <a:latin typeface="Arial Rounded MT Bold" pitchFamily="34" charset="0"/>
              </a:rPr>
              <a:t>‘This is My Son, the beloved, in whom I was well pleased.’”</a:t>
            </a:r>
          </a:p>
        </p:txBody>
      </p:sp>
      <p:sp>
        <p:nvSpPr>
          <p:cNvPr id="6" name="TextBox 5"/>
          <p:cNvSpPr txBox="1"/>
          <p:nvPr/>
        </p:nvSpPr>
        <p:spPr>
          <a:xfrm>
            <a:off x="304800" y="990600"/>
            <a:ext cx="8610600" cy="5847755"/>
          </a:xfrm>
          <a:prstGeom prst="rect">
            <a:avLst/>
          </a:prstGeom>
          <a:noFill/>
        </p:spPr>
        <p:txBody>
          <a:bodyPr wrap="square" rtlCol="0">
            <a:spAutoFit/>
          </a:bodyPr>
          <a:lstStyle/>
          <a:p>
            <a:pPr>
              <a:spcAft>
                <a:spcPts val="1200"/>
              </a:spcAft>
            </a:pP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Jesus, the Messiah, the Christ, is the Son of God by right of His conception and birth (1:18-25).  Yet, Jesus is also the Son of God since He is the summation of God’s entire people…of Israel!  Jesus, the Son, embodies the nation and has come in the place of Israel, as the type that underlies the use of Hosea 11:1 in Mt. 2:15, where Matthew so strikingly established!  </a:t>
            </a:r>
          </a:p>
          <a:p>
            <a:pPr>
              <a:spcAft>
                <a:spcPts val="1200"/>
              </a:spcAft>
            </a:pPr>
            <a:r>
              <a:rPr lang="en-US" sz="2600"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a:t>
            </a:r>
            <a:r>
              <a:rPr lang="en-US" sz="2600" dirty="0" smtClean="0">
                <a:ln>
                  <a:solidFill>
                    <a:srgbClr val="C00000"/>
                  </a:solidFill>
                </a:ln>
                <a:solidFill>
                  <a:srgbClr val="FF0000"/>
                </a:solidFill>
                <a:effectLst>
                  <a:outerShdw blurRad="38100" dist="38100" dir="2700000" algn="tl">
                    <a:srgbClr val="000000">
                      <a:alpha val="43137"/>
                    </a:srgbClr>
                  </a:outerShdw>
                </a:effectLst>
                <a:latin typeface="Arial Rounded MT Bold" pitchFamily="34" charset="0"/>
              </a:rPr>
              <a:t>“the beloved” </a:t>
            </a:r>
            <a:r>
              <a:rPr lang="en-US" sz="2600" dirty="0" smtClean="0">
                <a:ln>
                  <a:solidFill>
                    <a:schemeClr val="tx1"/>
                  </a:solidFill>
                </a:ln>
                <a:effectLst>
                  <a:outerShdw blurRad="38100" dist="38100" dir="2700000" algn="tl">
                    <a:srgbClr val="000000">
                      <a:alpha val="43137"/>
                    </a:srgbClr>
                  </a:outerShdw>
                </a:effectLst>
                <a:latin typeface="TekniaGreek" pitchFamily="2" charset="0"/>
              </a:rPr>
              <a:t>(</a:t>
            </a:r>
            <a:r>
              <a:rPr lang="en-US" sz="2600" dirty="0" err="1" smtClean="0">
                <a:ln>
                  <a:solidFill>
                    <a:schemeClr val="tx1"/>
                  </a:solidFill>
                </a:ln>
                <a:effectLst>
                  <a:outerShdw blurRad="38100" dist="38100" dir="2700000" algn="tl">
                    <a:srgbClr val="000000">
                      <a:alpha val="43137"/>
                    </a:srgbClr>
                  </a:outerShdw>
                </a:effectLst>
                <a:latin typeface="TekniaGreek" pitchFamily="2" charset="0"/>
              </a:rPr>
              <a:t>oJ</a:t>
            </a:r>
            <a:r>
              <a:rPr lang="en-US" sz="2600" dirty="0" smtClean="0">
                <a:ln>
                  <a:solidFill>
                    <a:schemeClr val="tx1"/>
                  </a:solidFill>
                </a:ln>
                <a:effectLst>
                  <a:outerShdw blurRad="38100" dist="38100" dir="2700000" algn="tl">
                    <a:srgbClr val="000000">
                      <a:alpha val="43137"/>
                    </a:srgbClr>
                  </a:outerShdw>
                </a:effectLst>
                <a:latin typeface="TekniaGreek" pitchFamily="2" charset="0"/>
              </a:rPr>
              <a:t> </a:t>
            </a:r>
            <a:r>
              <a:rPr lang="en-US" sz="2600" dirty="0" err="1" smtClean="0">
                <a:ln>
                  <a:solidFill>
                    <a:schemeClr val="tx1"/>
                  </a:solidFill>
                </a:ln>
                <a:effectLst>
                  <a:outerShdw blurRad="38100" dist="38100" dir="2700000" algn="tl">
                    <a:srgbClr val="000000">
                      <a:alpha val="43137"/>
                    </a:srgbClr>
                  </a:outerShdw>
                </a:effectLst>
                <a:latin typeface="TekniaGreek" pitchFamily="2" charset="0"/>
              </a:rPr>
              <a:t>ajgaphtovV</a:t>
            </a:r>
            <a:r>
              <a:rPr lang="en-US" sz="2600" dirty="0" smtClean="0">
                <a:ln>
                  <a:solidFill>
                    <a:schemeClr val="tx1"/>
                  </a:solidFill>
                </a:ln>
                <a:effectLst>
                  <a:outerShdw blurRad="38100" dist="38100" dir="2700000" algn="tl">
                    <a:srgbClr val="000000">
                      <a:alpha val="43137"/>
                    </a:srgbClr>
                  </a:outerShdw>
                </a:effectLst>
                <a:latin typeface="TekniaGreek" pitchFamily="2" charset="0"/>
              </a:rPr>
              <a:t>)</a:t>
            </a:r>
            <a:r>
              <a:rPr lang="en-US" sz="2600"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this article and adjective modifies the noun </a:t>
            </a:r>
            <a:r>
              <a:rPr lang="en-US" sz="2600" dirty="0" smtClean="0">
                <a:ln>
                  <a:solidFill>
                    <a:srgbClr val="C00000"/>
                  </a:solidFill>
                </a:ln>
                <a:solidFill>
                  <a:srgbClr val="FF0000"/>
                </a:solidFill>
                <a:effectLst>
                  <a:outerShdw blurRad="38100" dist="38100" dir="2700000" algn="tl">
                    <a:srgbClr val="000000">
                      <a:alpha val="43137"/>
                    </a:srgbClr>
                  </a:outerShdw>
                </a:effectLst>
                <a:latin typeface="Arial Rounded MT Bold" pitchFamily="34" charset="0"/>
              </a:rPr>
              <a:t>“Son”</a:t>
            </a:r>
            <a:r>
              <a:rPr lang="en-US" sz="2600"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(cf. Gen 22).  Thus, Jesus , as God’s Son, will characterize what </a:t>
            </a:r>
            <a:r>
              <a:rPr lang="en-US" sz="260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the Beloved </a:t>
            </a:r>
            <a:r>
              <a:rPr lang="en-US" sz="2600"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will do by His selflessness and commitment by reflecting the nature of God’s love for all mankind!</a:t>
            </a:r>
            <a:endParaRPr lang="en-US" sz="2400" dirty="0">
              <a:ln>
                <a:solidFill>
                  <a:schemeClr val="tx1"/>
                </a:solidFill>
              </a:ln>
              <a:latin typeface="Arial Rounded MT Bold" pitchFamily="34" charset="0"/>
            </a:endParaRPr>
          </a:p>
        </p:txBody>
      </p:sp>
      <p:sp>
        <p:nvSpPr>
          <p:cNvPr id="22530" name="AutoShape 2"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Why Did Jesus Need To Be Baptized? Discover Its Signific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1202353"/>
            <a:ext cx="8915400" cy="4893647"/>
          </a:xfrm>
          <a:prstGeom prst="rect">
            <a:avLst/>
          </a:prstGeom>
          <a:noFill/>
        </p:spPr>
        <p:txBody>
          <a:bodyPr wrap="square" rtlCol="0">
            <a:spAutoFit/>
          </a:bodyPr>
          <a:lstStyle/>
          <a:p>
            <a:r>
              <a:rPr lang="en-US" sz="2600" dirty="0" smtClean="0">
                <a:ln>
                  <a:solidFill>
                    <a:srgbClr val="FFFF00"/>
                  </a:solidFill>
                </a:ln>
                <a:solidFill>
                  <a:srgbClr val="FFFF00"/>
                </a:solidFill>
                <a:latin typeface="Arial Rounded MT Bold" pitchFamily="34" charset="0"/>
              </a:rPr>
              <a:t>In this new, end-times exodus of salvation that God is now inaugurating as His reign is breaking into history, Jesus is God’s Son, the</a:t>
            </a:r>
          </a:p>
          <a:p>
            <a:r>
              <a:rPr lang="en-US" sz="2600" dirty="0" smtClean="0">
                <a:ln>
                  <a:solidFill>
                    <a:srgbClr val="FFFF00"/>
                  </a:solidFill>
                </a:ln>
                <a:solidFill>
                  <a:srgbClr val="FFFF00"/>
                </a:solidFill>
                <a:latin typeface="Arial Rounded MT Bold" pitchFamily="34" charset="0"/>
              </a:rPr>
              <a:t>embodiment of the people, in</a:t>
            </a:r>
          </a:p>
          <a:p>
            <a:r>
              <a:rPr lang="en-US" sz="2600" dirty="0" smtClean="0">
                <a:ln>
                  <a:solidFill>
                    <a:srgbClr val="FFFF00"/>
                  </a:solidFill>
                </a:ln>
                <a:solidFill>
                  <a:srgbClr val="FFFF00"/>
                </a:solidFill>
                <a:latin typeface="Arial Rounded MT Bold" pitchFamily="34" charset="0"/>
              </a:rPr>
              <a:t>their place.  He is the Son of God,</a:t>
            </a:r>
          </a:p>
          <a:p>
            <a:r>
              <a:rPr lang="en-US" sz="2600" dirty="0" smtClean="0">
                <a:ln>
                  <a:solidFill>
                    <a:srgbClr val="FFFF00"/>
                  </a:solidFill>
                </a:ln>
                <a:solidFill>
                  <a:srgbClr val="FFFF00"/>
                </a:solidFill>
                <a:latin typeface="Arial Rounded MT Bold" pitchFamily="34" charset="0"/>
              </a:rPr>
              <a:t>both in His person and purpose!</a:t>
            </a:r>
          </a:p>
          <a:p>
            <a:r>
              <a:rPr lang="en-US" sz="2600" dirty="0" smtClean="0">
                <a:ln>
                  <a:solidFill>
                    <a:srgbClr val="FFFF00"/>
                  </a:solidFill>
                </a:ln>
                <a:solidFill>
                  <a:srgbClr val="FFFF00"/>
                </a:solidFill>
                <a:latin typeface="Arial Rounded MT Bold" pitchFamily="34" charset="0"/>
              </a:rPr>
              <a:t>The Father is well-pleased with</a:t>
            </a:r>
          </a:p>
          <a:p>
            <a:r>
              <a:rPr lang="en-US" sz="2600" dirty="0" smtClean="0">
                <a:ln>
                  <a:solidFill>
                    <a:srgbClr val="FFFF00"/>
                  </a:solidFill>
                </a:ln>
                <a:solidFill>
                  <a:srgbClr val="FFFF00"/>
                </a:solidFill>
                <a:latin typeface="Arial Rounded MT Bold" pitchFamily="34" charset="0"/>
              </a:rPr>
              <a:t>His Son for He will suffer and die</a:t>
            </a:r>
          </a:p>
          <a:p>
            <a:r>
              <a:rPr lang="en-US" sz="2600" dirty="0" smtClean="0">
                <a:ln>
                  <a:solidFill>
                    <a:srgbClr val="FFFF00"/>
                  </a:solidFill>
                </a:ln>
                <a:solidFill>
                  <a:srgbClr val="FFFF00"/>
                </a:solidFill>
                <a:latin typeface="Arial Rounded MT Bold" pitchFamily="34" charset="0"/>
              </a:rPr>
              <a:t>in the place of sinners.  Then the</a:t>
            </a:r>
          </a:p>
          <a:p>
            <a:r>
              <a:rPr lang="en-US" sz="2600" dirty="0" smtClean="0">
                <a:ln>
                  <a:solidFill>
                    <a:srgbClr val="FFFF00"/>
                  </a:solidFill>
                </a:ln>
                <a:solidFill>
                  <a:srgbClr val="FFFF00"/>
                </a:solidFill>
                <a:latin typeface="Arial Rounded MT Bold" pitchFamily="34" charset="0"/>
              </a:rPr>
              <a:t>Father will reveal His pleasure in</a:t>
            </a:r>
          </a:p>
          <a:p>
            <a:r>
              <a:rPr lang="en-US" sz="2600" dirty="0" smtClean="0">
                <a:ln>
                  <a:solidFill>
                    <a:srgbClr val="FFFF00"/>
                  </a:solidFill>
                </a:ln>
                <a:solidFill>
                  <a:srgbClr val="FFFF00"/>
                </a:solidFill>
                <a:latin typeface="Arial Rounded MT Bold" pitchFamily="34" charset="0"/>
              </a:rPr>
              <a:t>His Son by raising Him from the</a:t>
            </a:r>
          </a:p>
          <a:p>
            <a:r>
              <a:rPr lang="en-US" sz="2600" dirty="0" smtClean="0">
                <a:ln>
                  <a:solidFill>
                    <a:srgbClr val="FFFF00"/>
                  </a:solidFill>
                </a:ln>
                <a:solidFill>
                  <a:srgbClr val="FFFF00"/>
                </a:solidFill>
                <a:latin typeface="Arial Rounded MT Bold" pitchFamily="34" charset="0"/>
              </a:rPr>
              <a:t>dead!  </a:t>
            </a:r>
            <a:endParaRPr lang="en-US" sz="2600" dirty="0">
              <a:ln>
                <a:solidFill>
                  <a:srgbClr val="FFFF00"/>
                </a:solidFill>
              </a:ln>
              <a:solidFill>
                <a:srgbClr val="FFFF00"/>
              </a:solidFill>
              <a:latin typeface="Arial Rounded MT Bold" pitchFamily="34" charset="0"/>
            </a:endParaRPr>
          </a:p>
        </p:txBody>
      </p:sp>
      <p:sp>
        <p:nvSpPr>
          <p:cNvPr id="11" name="TextBox 10"/>
          <p:cNvSpPr txBox="1"/>
          <p:nvPr/>
        </p:nvSpPr>
        <p:spPr>
          <a:xfrm>
            <a:off x="76200" y="228600"/>
            <a:ext cx="8915400" cy="707886"/>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17</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“And behold, a voice out of the heavens, saying, </a:t>
            </a:r>
            <a:r>
              <a:rPr lang="en-US" sz="2000" b="1" dirty="0" smtClean="0">
                <a:ln>
                  <a:solidFill>
                    <a:schemeClr val="tx1"/>
                  </a:solidFill>
                </a:ln>
                <a:solidFill>
                  <a:srgbClr val="FF0000"/>
                </a:solidFill>
                <a:effectLst>
                  <a:outerShdw blurRad="38100" dist="38100" dir="2700000" algn="tl">
                    <a:srgbClr val="000000">
                      <a:alpha val="43137"/>
                    </a:srgbClr>
                  </a:outerShdw>
                </a:effectLst>
                <a:latin typeface="Arial Rounded MT Bold" pitchFamily="34" charset="0"/>
              </a:rPr>
              <a:t>‘This is My Son, the beloved, in whom I was well pleased.’”</a:t>
            </a:r>
          </a:p>
        </p:txBody>
      </p:sp>
      <p:pic>
        <p:nvPicPr>
          <p:cNvPr id="5" name="Picture 1" descr="C:\Users\Jeff\Desktop\jesus-baptism-raw.jpg"/>
          <p:cNvPicPr>
            <a:picLocks noChangeAspect="1" noChangeArrowheads="1"/>
          </p:cNvPicPr>
          <p:nvPr/>
        </p:nvPicPr>
        <p:blipFill>
          <a:blip r:embed="rId2" cstate="print"/>
          <a:srcRect/>
          <a:stretch>
            <a:fillRect/>
          </a:stretch>
        </p:blipFill>
        <p:spPr bwMode="auto">
          <a:xfrm>
            <a:off x="5602145" y="2075911"/>
            <a:ext cx="3541855" cy="47820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8" presetClass="entr" presetSubtype="1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0"/>
            <a:ext cx="8915400" cy="1015663"/>
          </a:xfrm>
          <a:prstGeom prst="rect">
            <a:avLst/>
          </a:prstGeom>
          <a:noFill/>
        </p:spPr>
        <p:txBody>
          <a:bodyPr wrap="square" rtlCol="0">
            <a:spAutoFit/>
          </a:bodyPr>
          <a:lstStyle/>
          <a:p>
            <a:pPr algn="ctr"/>
            <a:r>
              <a:rPr lang="en-US" sz="6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Conclusion</a:t>
            </a:r>
            <a:endParaRPr lang="en-US" sz="6000" b="1" dirty="0" smtClean="0">
              <a:ln>
                <a:solidFill>
                  <a:schemeClr val="tx1"/>
                </a:solidFill>
              </a:ln>
              <a:solidFill>
                <a:srgbClr val="FF0000"/>
              </a:solidFill>
              <a:effectLst>
                <a:outerShdw blurRad="38100" dist="38100" dir="2700000" algn="tl">
                  <a:srgbClr val="000000">
                    <a:alpha val="43137"/>
                  </a:srgbClr>
                </a:outerShdw>
              </a:effectLst>
              <a:latin typeface="Arial Rounded MT Bold" pitchFamily="34" charset="0"/>
            </a:endParaRPr>
          </a:p>
        </p:txBody>
      </p:sp>
      <p:sp>
        <p:nvSpPr>
          <p:cNvPr id="8" name="TextBox 7"/>
          <p:cNvSpPr txBox="1"/>
          <p:nvPr/>
        </p:nvSpPr>
        <p:spPr>
          <a:xfrm>
            <a:off x="304800" y="1219200"/>
            <a:ext cx="8610600" cy="5570756"/>
          </a:xfrm>
          <a:prstGeom prst="rect">
            <a:avLst/>
          </a:prstGeom>
          <a:noFill/>
        </p:spPr>
        <p:txBody>
          <a:bodyPr wrap="square" rtlCol="0">
            <a:spAutoFit/>
          </a:bodyPr>
          <a:lstStyle/>
          <a:p>
            <a:pPr>
              <a:spcAft>
                <a:spcPts val="1200"/>
              </a:spcAft>
            </a:pP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Your Lord Jesus, the Christ, the Son of God, was baptized by John as a sign of the nature and goal of His Messianic Ministry!  The Spirit’s descend and the Father’s affirmation of Jesus as the Son of God, confirms that Jesus is the Only Begotten Son, from eternity, and His Suffering Servant!  He has come not only for Israel, but also for Gentiles…for you!  </a:t>
            </a:r>
          </a:p>
          <a:p>
            <a:pPr>
              <a:spcAft>
                <a:spcPts val="1200"/>
              </a:spcAft>
            </a:pP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So, in light of this, next week, the Spirit leads Jesus into the wilderness to reveal that your Lord’s ministry of perfect, obedient </a:t>
            </a:r>
            <a:r>
              <a:rPr lang="en-US" sz="2600" b="1" dirty="0" err="1"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Sonship</a:t>
            </a:r>
            <a:r>
              <a:rPr lang="en-US" sz="26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in the place of Israel (and Adam) means conflict with the great enemy of God (and you), Satan, the tempter!</a:t>
            </a:r>
          </a:p>
          <a:p>
            <a:pPr>
              <a:spcAft>
                <a:spcPts val="1200"/>
              </a:spcAft>
            </a:pPr>
            <a:endParaRPr lang="en-US" sz="2400" dirty="0">
              <a:ln>
                <a:solidFill>
                  <a:schemeClr val="tx1"/>
                </a:solidFill>
              </a:ln>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0"/>
            <a:ext cx="8915400" cy="1015663"/>
          </a:xfrm>
          <a:prstGeom prst="rect">
            <a:avLst/>
          </a:prstGeom>
          <a:noFill/>
        </p:spPr>
        <p:txBody>
          <a:bodyPr wrap="square" rtlCol="0">
            <a:spAutoFit/>
          </a:bodyPr>
          <a:lstStyle/>
          <a:p>
            <a:pPr algn="ctr"/>
            <a:r>
              <a:rPr lang="en-US" sz="6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Conclusion</a:t>
            </a:r>
            <a:endParaRPr lang="en-US" sz="6000" b="1" dirty="0" smtClean="0">
              <a:ln>
                <a:solidFill>
                  <a:schemeClr val="tx1"/>
                </a:solidFill>
              </a:ln>
              <a:solidFill>
                <a:srgbClr val="FF0000"/>
              </a:solidFill>
              <a:effectLst>
                <a:outerShdw blurRad="38100" dist="38100" dir="2700000" algn="tl">
                  <a:srgbClr val="000000">
                    <a:alpha val="43137"/>
                  </a:srgbClr>
                </a:outerShdw>
              </a:effectLst>
              <a:latin typeface="Arial Rounded MT Bold" pitchFamily="34" charset="0"/>
            </a:endParaRPr>
          </a:p>
        </p:txBody>
      </p:sp>
      <p:sp>
        <p:nvSpPr>
          <p:cNvPr id="4" name="Rectangle 3"/>
          <p:cNvSpPr>
            <a:spLocks noChangeArrowheads="1"/>
          </p:cNvSpPr>
          <p:nvPr/>
        </p:nvSpPr>
        <p:spPr bwMode="auto">
          <a:xfrm rot="10800000" flipH="1" flipV="1">
            <a:off x="152400" y="1042257"/>
            <a:ext cx="88392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effectLst>
                  <a:outerShdw blurRad="38100" dist="38100" dir="2700000" algn="tl">
                    <a:srgbClr val="000000">
                      <a:alpha val="43137"/>
                    </a:srgbClr>
                  </a:outerShdw>
                </a:effectLst>
                <a:latin typeface="Verdana" pitchFamily="34" charset="0"/>
                <a:ea typeface="Verdana" pitchFamily="34" charset="0"/>
              </a:rPr>
              <a:t>I.  The Birth and Early Years of our Lord (Ch. 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A.  Genealogy (1:1-17) (Jan 5)</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B.  Birth (1:18 – 2:12) (taught during Dec)</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C.  His Sojourn in Egypt (2:13-23) (taught during Dec)</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 The Lord’s Ministry Begins (3:1 – 4:11)</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solidFill>
                  <a:srgbClr val="FFFF00"/>
                </a:solidFill>
                <a:latin typeface="Verdana" pitchFamily="34" charset="0"/>
                <a:ea typeface="Verdana" pitchFamily="34" charset="0"/>
              </a:rPr>
              <a:t>A.  His Forerunner (3:1-12) (Jan 12)</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u="sng" strike="sngStrike" dirty="0" smtClean="0">
                <a:solidFill>
                  <a:srgbClr val="FFFF00"/>
                </a:solidFill>
                <a:latin typeface="Verdana" pitchFamily="34" charset="0"/>
                <a:ea typeface="Verdana" pitchFamily="34" charset="0"/>
              </a:rPr>
              <a:t>B.  His Baptism (3:13-17) (Jan 19)</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b="1" i="1" u="sng"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C.  His Temptation (4:1-11) (Jan 26)</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III. The Lord’s Ministry in Galilee (4:12 – 14:12)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A.  The Beginning of His Galilean Ministry (4:12-25) (Feb 2)</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B.  First Discourse:  The Sermon on the Mount – Ch 5 (Feb 9)   </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C.  First Discourse:  The Sermon on the Mount – Ch 6 (Feb 16)</a:t>
            </a:r>
          </a:p>
          <a:p>
            <a:pPr>
              <a:spcAft>
                <a:spcPts val="1200"/>
              </a:spcAft>
            </a:pP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D.  First Discourse:  The Sermon on the Mount – Ch 7 (Feb 23)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e Temptation of Christ in the Desert| National Catholic Register"/>
          <p:cNvPicPr>
            <a:picLocks noChangeAspect="1" noChangeArrowheads="1"/>
          </p:cNvPicPr>
          <p:nvPr/>
        </p:nvPicPr>
        <p:blipFill>
          <a:blip r:embed="rId2" cstate="print"/>
          <a:srcRect/>
          <a:stretch>
            <a:fillRect/>
          </a:stretch>
        </p:blipFill>
        <p:spPr bwMode="auto">
          <a:xfrm>
            <a:off x="0" y="0"/>
            <a:ext cx="9144000" cy="6100009"/>
          </a:xfrm>
          <a:prstGeom prst="rect">
            <a:avLst/>
          </a:prstGeom>
          <a:noFill/>
        </p:spPr>
      </p:pic>
      <p:sp>
        <p:nvSpPr>
          <p:cNvPr id="3" name="Subtitle 2"/>
          <p:cNvSpPr>
            <a:spLocks noGrp="1"/>
          </p:cNvSpPr>
          <p:nvPr>
            <p:ph type="subTitle" idx="1"/>
          </p:nvPr>
        </p:nvSpPr>
        <p:spPr>
          <a:xfrm>
            <a:off x="2209800" y="6172200"/>
            <a:ext cx="6934200" cy="609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The Temptation of Our Lord</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4" name="Subtitle 2"/>
          <p:cNvSpPr txBox="1">
            <a:spLocks/>
          </p:cNvSpPr>
          <p:nvPr/>
        </p:nvSpPr>
        <p:spPr>
          <a:xfrm>
            <a:off x="0" y="6172200"/>
            <a:ext cx="2209800" cy="685800"/>
          </a:xfrm>
          <a:prstGeom prst="rect">
            <a:avLst/>
          </a:prstGeom>
        </p:spPr>
        <p:txBody>
          <a:bodyPr vert="horz"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FFFF00"/>
                  </a:solidFill>
                </a:ln>
                <a:solidFill>
                  <a:srgbClr val="FF0000"/>
                </a:solidFill>
                <a:effectLst>
                  <a:outerShdw blurRad="50800" dist="39000" dir="5460000" algn="tl">
                    <a:srgbClr val="000000">
                      <a:alpha val="38000"/>
                    </a:srgbClr>
                  </a:outerShdw>
                </a:effectLst>
              </a:rPr>
              <a:t>Next Week</a:t>
            </a:r>
            <a:endParaRPr kumimoji="0" lang="en-US" sz="3200" b="1" i="0" u="none" strike="noStrike" kern="1200" normalizeH="0" baseline="0" noProof="0" dirty="0">
              <a:ln w="11430">
                <a:solidFill>
                  <a:srgbClr val="FFFF00"/>
                </a:solidFill>
              </a:ln>
              <a:solidFill>
                <a:srgbClr val="FF0000"/>
              </a:solidFill>
              <a:effectLst>
                <a:outerShdw blurRad="50800" dist="39000" dir="5460000" algn="tl">
                  <a:srgbClr val="000000">
                    <a:alpha val="38000"/>
                  </a:srgbClr>
                </a:outerShdw>
              </a:effectLst>
              <a:uLnTx/>
              <a:uFillTx/>
              <a:latin typeface="+mn-lt"/>
              <a:ea typeface="+mn-ea"/>
              <a:cs typeface="+mn-cs"/>
            </a:endParaRPr>
          </a:p>
        </p:txBody>
      </p:sp>
      <p:sp>
        <p:nvSpPr>
          <p:cNvPr id="20482" name="AutoShape 2"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John the Baptis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Subtitle 2"/>
          <p:cNvSpPr txBox="1">
            <a:spLocks/>
          </p:cNvSpPr>
          <p:nvPr/>
        </p:nvSpPr>
        <p:spPr>
          <a:xfrm>
            <a:off x="0" y="0"/>
            <a:ext cx="4724400" cy="8382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4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St. </a:t>
            </a:r>
            <a:r>
              <a:rPr lang="en-US" sz="4400" b="1" dirty="0" smtClean="0">
                <a:ln w="11430">
                  <a:solidFill>
                    <a:srgbClr val="00B0F0"/>
                  </a:solidFill>
                </a:ln>
                <a:solidFill>
                  <a:srgbClr val="00B0F0"/>
                </a:solidFill>
                <a:effectLst>
                  <a:outerShdw blurRad="50800" dist="39000" dir="5460000" algn="tl">
                    <a:srgbClr val="000000">
                      <a:alpha val="38000"/>
                    </a:srgbClr>
                  </a:outerShdw>
                </a:effectLst>
              </a:rPr>
              <a:t>Matthew</a:t>
            </a:r>
            <a:endParaRPr kumimoji="0" lang="en-US" sz="44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
        <p:nvSpPr>
          <p:cNvPr id="10" name="Subtitle 2"/>
          <p:cNvSpPr txBox="1">
            <a:spLocks/>
          </p:cNvSpPr>
          <p:nvPr/>
        </p:nvSpPr>
        <p:spPr>
          <a:xfrm>
            <a:off x="5867400" y="0"/>
            <a:ext cx="2514600" cy="838200"/>
          </a:xfrm>
          <a:prstGeom prst="rect">
            <a:avLst/>
          </a:prstGeom>
        </p:spPr>
        <p:txBody>
          <a:bodyPr vert="horz"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4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4:1-11</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Arial Rounded MT Bold" pitchFamily="34" charset="0"/>
              </a:rPr>
              <a:t>Introduction</a:t>
            </a:r>
            <a:endParaRPr lang="en-US" sz="4400" b="1" dirty="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endParaRPr>
          </a:p>
        </p:txBody>
      </p:sp>
      <p:sp>
        <p:nvSpPr>
          <p:cNvPr id="7" name="TextBox 6"/>
          <p:cNvSpPr txBox="1"/>
          <p:nvPr/>
        </p:nvSpPr>
        <p:spPr>
          <a:xfrm>
            <a:off x="304800" y="1000065"/>
            <a:ext cx="8610600" cy="5324535"/>
          </a:xfrm>
          <a:prstGeom prst="rect">
            <a:avLst/>
          </a:prstGeom>
          <a:noFill/>
        </p:spPr>
        <p:txBody>
          <a:bodyPr wrap="square" rtlCol="0">
            <a:spAutoFit/>
          </a:bodyPr>
          <a:lstStyle/>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Our Lord’s baptism is very prominent at the beginning of the Synoptics (Mt 3:13-17; Mk 1:9-11; and </a:t>
            </a:r>
            <a:r>
              <a:rPr lang="en-US" sz="3000" b="1" dirty="0" err="1"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Lk</a:t>
            </a: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3:21-22).  Even St. John make a reference to His baptism in 1:29-34!</a:t>
            </a:r>
          </a:p>
          <a:p>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Each account from the Synoptics is rather brief and here, in Matthew, only five verses.  You will notice that Matthew’s depiction is quite orderly:  a declaration, an imperative “behold!”  Then the opening of the heavens, the descent of the Holy Spirit and then the voice of the Father! </a:t>
            </a:r>
            <a:endParaRPr lang="en-US" sz="3000" b="1" dirty="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amond(in)">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
            <a:ext cx="8915400" cy="1015663"/>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13</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“Then comes Jesus from Galilee to the Jordan, unto John, to be baptized by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14</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But John was hindering Him, saying, ‘I have need to be baptized by You, and You come to me? ”</a:t>
            </a:r>
          </a:p>
        </p:txBody>
      </p:sp>
      <p:sp>
        <p:nvSpPr>
          <p:cNvPr id="6" name="TextBox 5"/>
          <p:cNvSpPr txBox="1"/>
          <p:nvPr/>
        </p:nvSpPr>
        <p:spPr>
          <a:xfrm>
            <a:off x="304800" y="1618595"/>
            <a:ext cx="8610600" cy="4401205"/>
          </a:xfrm>
          <a:prstGeom prst="rect">
            <a:avLst/>
          </a:prstGeom>
          <a:noFill/>
        </p:spPr>
        <p:txBody>
          <a:bodyPr wrap="square" rtlCol="0">
            <a:spAutoFit/>
          </a:bodyPr>
          <a:lstStyle/>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Note that St. Matthew begins the Baptism of our Lord by using our Lord’s given name:  Jesus!  Jesus appears, the One who is “God with us,” who has come to “save His people from their sins” (1:21).</a:t>
            </a:r>
          </a:p>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Moreover, Jesus comes to the place where the people are being baptized, to the same man doing the baptizing and for the same purpose “to be baptized by him.”</a:t>
            </a:r>
            <a:endParaRPr lang="en-US" sz="3000" b="1" dirty="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endParaRPr>
          </a:p>
        </p:txBody>
      </p:sp>
      <p:pic>
        <p:nvPicPr>
          <p:cNvPr id="15362" name="Picture 2" descr="ChurchAges.net - Matthew 03: the branched candlestick's place"/>
          <p:cNvPicPr>
            <a:picLocks noChangeAspect="1" noChangeArrowheads="1"/>
          </p:cNvPicPr>
          <p:nvPr/>
        </p:nvPicPr>
        <p:blipFill>
          <a:blip r:embed="rId2" cstate="print"/>
          <a:srcRect/>
          <a:stretch>
            <a:fillRect/>
          </a:stretch>
        </p:blipFill>
        <p:spPr bwMode="auto">
          <a:xfrm>
            <a:off x="0" y="0"/>
            <a:ext cx="4937760" cy="5976499"/>
          </a:xfrm>
          <a:prstGeom prst="rect">
            <a:avLst/>
          </a:prstGeom>
          <a:noFill/>
        </p:spPr>
      </p:pic>
      <p:cxnSp>
        <p:nvCxnSpPr>
          <p:cNvPr id="7" name="Straight Connector 6"/>
          <p:cNvCxnSpPr/>
          <p:nvPr/>
        </p:nvCxnSpPr>
        <p:spPr>
          <a:xfrm>
            <a:off x="3581400" y="3581400"/>
            <a:ext cx="1143000"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622379" y="3657600"/>
            <a:ext cx="1330621" cy="338554"/>
          </a:xfrm>
          <a:prstGeom prst="rect">
            <a:avLst/>
          </a:prstGeom>
          <a:noFill/>
        </p:spPr>
        <p:txBody>
          <a:bodyPr wrap="none" rtlCol="0">
            <a:spAutoFit/>
          </a:bodyPr>
          <a:lstStyle/>
          <a:p>
            <a:r>
              <a:rPr lang="en-US" sz="1600" b="1" dirty="0" smtClean="0">
                <a:solidFill>
                  <a:srgbClr val="0070C0"/>
                </a:solidFill>
                <a:effectLst>
                  <a:outerShdw blurRad="38100" dist="38100" dir="2700000" algn="tl">
                    <a:srgbClr val="000000">
                      <a:alpha val="43137"/>
                    </a:srgbClr>
                  </a:outerShdw>
                </a:effectLst>
              </a:rPr>
              <a:t>St. John 1:28</a:t>
            </a:r>
            <a:endParaRPr lang="en-US" sz="1600" b="1" dirty="0">
              <a:solidFill>
                <a:srgbClr val="0070C0"/>
              </a:solidFill>
              <a:effectLst>
                <a:outerShdw blurRad="38100" dist="38100" dir="2700000" algn="tl">
                  <a:srgbClr val="000000">
                    <a:alpha val="43137"/>
                  </a:srgbClr>
                </a:outerShdw>
              </a:effectLst>
            </a:endParaRPr>
          </a:p>
        </p:txBody>
      </p:sp>
      <p:pic>
        <p:nvPicPr>
          <p:cNvPr id="15364" name="Picture 4" descr="Bethany Beyond the Jordan is listed as a UNESCO World Heritage Site"/>
          <p:cNvPicPr>
            <a:picLocks noChangeAspect="1" noChangeArrowheads="1"/>
          </p:cNvPicPr>
          <p:nvPr/>
        </p:nvPicPr>
        <p:blipFill>
          <a:blip r:embed="rId3" cstate="print"/>
          <a:srcRect/>
          <a:stretch>
            <a:fillRect/>
          </a:stretch>
        </p:blipFill>
        <p:spPr bwMode="auto">
          <a:xfrm>
            <a:off x="4724400" y="3581400"/>
            <a:ext cx="44196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wipe(down)">
                                      <p:cBhvr>
                                        <p:cTn id="15" dur="580">
                                          <p:stCondLst>
                                            <p:cond delay="0"/>
                                          </p:stCondLst>
                                        </p:cTn>
                                        <p:tgtEl>
                                          <p:spTgt spid="15362"/>
                                        </p:tgtEl>
                                      </p:cBhvr>
                                    </p:animEffect>
                                    <p:anim calcmode="lin" valueType="num">
                                      <p:cBhvr>
                                        <p:cTn id="16"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21" dur="26">
                                          <p:stCondLst>
                                            <p:cond delay="650"/>
                                          </p:stCondLst>
                                        </p:cTn>
                                        <p:tgtEl>
                                          <p:spTgt spid="15362"/>
                                        </p:tgtEl>
                                      </p:cBhvr>
                                      <p:to x="100000" y="60000"/>
                                    </p:animScale>
                                    <p:animScale>
                                      <p:cBhvr>
                                        <p:cTn id="22" dur="166" decel="50000">
                                          <p:stCondLst>
                                            <p:cond delay="676"/>
                                          </p:stCondLst>
                                        </p:cTn>
                                        <p:tgtEl>
                                          <p:spTgt spid="15362"/>
                                        </p:tgtEl>
                                      </p:cBhvr>
                                      <p:to x="100000" y="100000"/>
                                    </p:animScale>
                                    <p:animScale>
                                      <p:cBhvr>
                                        <p:cTn id="23" dur="26">
                                          <p:stCondLst>
                                            <p:cond delay="1312"/>
                                          </p:stCondLst>
                                        </p:cTn>
                                        <p:tgtEl>
                                          <p:spTgt spid="15362"/>
                                        </p:tgtEl>
                                      </p:cBhvr>
                                      <p:to x="100000" y="80000"/>
                                    </p:animScale>
                                    <p:animScale>
                                      <p:cBhvr>
                                        <p:cTn id="24" dur="166" decel="50000">
                                          <p:stCondLst>
                                            <p:cond delay="1338"/>
                                          </p:stCondLst>
                                        </p:cTn>
                                        <p:tgtEl>
                                          <p:spTgt spid="15362"/>
                                        </p:tgtEl>
                                      </p:cBhvr>
                                      <p:to x="100000" y="100000"/>
                                    </p:animScale>
                                    <p:animScale>
                                      <p:cBhvr>
                                        <p:cTn id="25" dur="26">
                                          <p:stCondLst>
                                            <p:cond delay="1642"/>
                                          </p:stCondLst>
                                        </p:cTn>
                                        <p:tgtEl>
                                          <p:spTgt spid="15362"/>
                                        </p:tgtEl>
                                      </p:cBhvr>
                                      <p:to x="100000" y="90000"/>
                                    </p:animScale>
                                    <p:animScale>
                                      <p:cBhvr>
                                        <p:cTn id="26" dur="166" decel="50000">
                                          <p:stCondLst>
                                            <p:cond delay="1668"/>
                                          </p:stCondLst>
                                        </p:cTn>
                                        <p:tgtEl>
                                          <p:spTgt spid="15362"/>
                                        </p:tgtEl>
                                      </p:cBhvr>
                                      <p:to x="100000" y="100000"/>
                                    </p:animScale>
                                    <p:animScale>
                                      <p:cBhvr>
                                        <p:cTn id="27" dur="26">
                                          <p:stCondLst>
                                            <p:cond delay="1808"/>
                                          </p:stCondLst>
                                        </p:cTn>
                                        <p:tgtEl>
                                          <p:spTgt spid="15362"/>
                                        </p:tgtEl>
                                      </p:cBhvr>
                                      <p:to x="100000" y="95000"/>
                                    </p:animScale>
                                    <p:animScale>
                                      <p:cBhvr>
                                        <p:cTn id="28" dur="166" decel="50000">
                                          <p:stCondLst>
                                            <p:cond delay="1834"/>
                                          </p:stCondLst>
                                        </p:cTn>
                                        <p:tgtEl>
                                          <p:spTgt spid="15362"/>
                                        </p:tgtEl>
                                      </p:cBhvr>
                                      <p:to x="100000" y="100000"/>
                                    </p:animScale>
                                  </p:childTnLst>
                                </p:cTn>
                              </p:par>
                              <p:par>
                                <p:cTn id="29" presetID="55"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32" fill="hold" nodeType="clickEffect">
                                  <p:stCondLst>
                                    <p:cond delay="0"/>
                                  </p:stCondLst>
                                  <p:childTnLst>
                                    <p:set>
                                      <p:cBhvr>
                                        <p:cTn id="42" dur="1" fill="hold">
                                          <p:stCondLst>
                                            <p:cond delay="0"/>
                                          </p:stCondLst>
                                        </p:cTn>
                                        <p:tgtEl>
                                          <p:spTgt spid="15364"/>
                                        </p:tgtEl>
                                        <p:attrNameLst>
                                          <p:attrName>style.visibility</p:attrName>
                                        </p:attrNameLst>
                                      </p:cBhvr>
                                      <p:to>
                                        <p:strVal val="visible"/>
                                      </p:to>
                                    </p:set>
                                    <p:animEffect transition="in" filter="diamond(out)">
                                      <p:cBhvr>
                                        <p:cTn id="43" dur="5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618595"/>
            <a:ext cx="8610600" cy="3416320"/>
          </a:xfrm>
          <a:prstGeom prst="rect">
            <a:avLst/>
          </a:prstGeom>
          <a:noFill/>
        </p:spPr>
        <p:txBody>
          <a:bodyPr wrap="square" rtlCol="0">
            <a:spAutoFit/>
          </a:bodyPr>
          <a:lstStyle/>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However, we heard incredulous words from the baptizer, </a:t>
            </a:r>
            <a:r>
              <a:rPr lang="en-US" sz="2800" dirty="0" smtClean="0">
                <a:ln>
                  <a:solidFill>
                    <a:schemeClr val="tx1"/>
                  </a:solidFill>
                </a:ln>
                <a:latin typeface="Arial Rounded MT Bold" pitchFamily="34" charset="0"/>
              </a:rPr>
              <a:t>“John was hindering Him, saying, ‘I have need to be baptized by You, and You come to me? ”</a:t>
            </a:r>
          </a:p>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John knew full well the contrast:  that between John’s preaching  and the intention of Jesus to be baptized by him. </a:t>
            </a:r>
            <a:endParaRPr lang="en-US" sz="3000" dirty="0">
              <a:ln>
                <a:solidFill>
                  <a:srgbClr val="C00000"/>
                </a:solidFill>
              </a:ln>
              <a:solidFill>
                <a:srgbClr val="FFC000"/>
              </a:solidFill>
              <a:latin typeface="Arial Rounded MT Bold" pitchFamily="34" charset="0"/>
            </a:endParaRPr>
          </a:p>
        </p:txBody>
      </p:sp>
      <p:sp>
        <p:nvSpPr>
          <p:cNvPr id="4" name="TextBox 3"/>
          <p:cNvSpPr txBox="1"/>
          <p:nvPr/>
        </p:nvSpPr>
        <p:spPr>
          <a:xfrm>
            <a:off x="76200" y="228600"/>
            <a:ext cx="8915400" cy="1015663"/>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13</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“Then comes Jesus from Galilee to the Jordan, unto John, to be baptized by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14</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But John was hindering Him, saying, ‘I have need to be baptized by You, and You come to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694795"/>
            <a:ext cx="8610600" cy="4401205"/>
          </a:xfrm>
          <a:prstGeom prst="rect">
            <a:avLst/>
          </a:prstGeom>
          <a:noFill/>
        </p:spPr>
        <p:txBody>
          <a:bodyPr wrap="square" rtlCol="0">
            <a:spAutoFit/>
          </a:bodyPr>
          <a:lstStyle/>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John had already proclaimed that the Mightier One would come to baptized with the Holy Spirit and fire (v.11).  Yet, now, He has come – not as the One who baptizes, but as a recipient of John’s baptism…for repentance?</a:t>
            </a:r>
          </a:p>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Does Jesus need to repent?  Does Jesus need to be converted from unbelief to faith?  Is Jesus among the lost sheep of Israel?  John knows the answers:  </a:t>
            </a:r>
            <a:r>
              <a:rPr lang="en-US" sz="3000" b="1" u="sng"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NO</a:t>
            </a: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a:t>
            </a:r>
            <a:endParaRPr lang="en-US" sz="3000" dirty="0">
              <a:ln>
                <a:solidFill>
                  <a:srgbClr val="C00000"/>
                </a:solidFill>
              </a:ln>
              <a:solidFill>
                <a:srgbClr val="FFC000"/>
              </a:solidFill>
              <a:latin typeface="Arial Rounded MT Bold" pitchFamily="34" charset="0"/>
            </a:endParaRPr>
          </a:p>
        </p:txBody>
      </p:sp>
      <p:sp>
        <p:nvSpPr>
          <p:cNvPr id="4" name="TextBox 3"/>
          <p:cNvSpPr txBox="1"/>
          <p:nvPr/>
        </p:nvSpPr>
        <p:spPr>
          <a:xfrm>
            <a:off x="76200" y="228600"/>
            <a:ext cx="8915400" cy="1015663"/>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13</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“Then comes Jesus from Galilee to the Jordan, unto John, to be baptized by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14</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But John was hindering Him, saying, ‘I have need to be baptized by You, and You come to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thew 3:14 - Wikipedia"/>
          <p:cNvPicPr>
            <a:picLocks noChangeAspect="1" noChangeArrowheads="1"/>
          </p:cNvPicPr>
          <p:nvPr/>
        </p:nvPicPr>
        <p:blipFill>
          <a:blip r:embed="rId2" cstate="print"/>
          <a:srcRect/>
          <a:stretch>
            <a:fillRect/>
          </a:stretch>
        </p:blipFill>
        <p:spPr bwMode="auto">
          <a:xfrm>
            <a:off x="0" y="1466850"/>
            <a:ext cx="2971800" cy="4019550"/>
          </a:xfrm>
          <a:prstGeom prst="rect">
            <a:avLst/>
          </a:prstGeom>
          <a:noFill/>
        </p:spPr>
      </p:pic>
      <p:sp>
        <p:nvSpPr>
          <p:cNvPr id="6" name="TextBox 5"/>
          <p:cNvSpPr txBox="1"/>
          <p:nvPr/>
        </p:nvSpPr>
        <p:spPr>
          <a:xfrm>
            <a:off x="304800" y="1295400"/>
            <a:ext cx="8610600" cy="5170646"/>
          </a:xfrm>
          <a:prstGeom prst="rect">
            <a:avLst/>
          </a:prstGeom>
          <a:noFill/>
        </p:spPr>
        <p:txBody>
          <a:bodyPr wrap="square" rtlCol="0">
            <a:spAutoFit/>
          </a:bodyPr>
          <a:lstStyle/>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The most striking contrast is 				that John is the voice of the 				OT prophecy and it is reliable.  			John is the herald that the 				Messiah comes in power, 				bringing His end-times 					salvation and judgment , and 				the Messiah is superior to and 			mightier than himself.  John knows that he isn’t worthy to perform this task of baptizing the Messiah!</a:t>
            </a:r>
            <a:endParaRPr lang="en-US" sz="3000" dirty="0">
              <a:ln>
                <a:solidFill>
                  <a:srgbClr val="C00000"/>
                </a:solidFill>
              </a:ln>
              <a:solidFill>
                <a:srgbClr val="FFC000"/>
              </a:solidFill>
              <a:latin typeface="Arial Rounded MT Bold" pitchFamily="34" charset="0"/>
            </a:endParaRPr>
          </a:p>
        </p:txBody>
      </p:sp>
      <p:sp>
        <p:nvSpPr>
          <p:cNvPr id="5" name="TextBox 4"/>
          <p:cNvSpPr txBox="1"/>
          <p:nvPr/>
        </p:nvSpPr>
        <p:spPr>
          <a:xfrm>
            <a:off x="76200" y="228600"/>
            <a:ext cx="8915400" cy="1015663"/>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13</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“Then comes Jesus from Galilee to the Jordan, unto John, to be baptized by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14</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But John was hindering Him, saying, ‘I have need to be baptized by You, and You come to me?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
            <a:ext cx="8915400" cy="1323439"/>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15</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“Answering , however, Jesus said to him, ‘Permit [it] presently, for thus it is fitting for us to fulfill all righteousness.’  Then he permits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16a</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Having been baptized now, Jesus immediately went up from the water;”</a:t>
            </a:r>
          </a:p>
        </p:txBody>
      </p:sp>
      <p:sp>
        <p:nvSpPr>
          <p:cNvPr id="6" name="TextBox 5"/>
          <p:cNvSpPr txBox="1"/>
          <p:nvPr/>
        </p:nvSpPr>
        <p:spPr>
          <a:xfrm>
            <a:off x="304800" y="1490008"/>
            <a:ext cx="8610600" cy="4401205"/>
          </a:xfrm>
          <a:prstGeom prst="rect">
            <a:avLst/>
          </a:prstGeom>
          <a:noFill/>
        </p:spPr>
        <p:txBody>
          <a:bodyPr wrap="square" rtlCol="0">
            <a:spAutoFit/>
          </a:bodyPr>
          <a:lstStyle/>
          <a:p>
            <a:pPr>
              <a:spcAft>
                <a:spcPts val="1200"/>
              </a:spcAft>
            </a:pPr>
            <a:r>
              <a:rPr lang="en-US" sz="28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Now we come to the our Lord’s crucial and significant reply to John.  Every single word that Jesus speaks is of great importance – to you!</a:t>
            </a: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a:t>
            </a:r>
          </a:p>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a:t>
            </a:r>
            <a:r>
              <a:rPr lang="en-US" sz="2400" b="1" dirty="0" smtClean="0">
                <a:ln>
                  <a:solidFill>
                    <a:schemeClr val="tx1"/>
                  </a:solidFill>
                </a:ln>
                <a:effectLst>
                  <a:outerShdw blurRad="38100" dist="38100" dir="2700000" algn="tl">
                    <a:srgbClr val="000000">
                      <a:alpha val="43137"/>
                    </a:srgbClr>
                  </a:outerShdw>
                </a:effectLst>
                <a:latin typeface="Arial Rounded MT Bold" pitchFamily="34" charset="0"/>
              </a:rPr>
              <a:t>+ “Permit” </a:t>
            </a:r>
            <a:r>
              <a:rPr lang="en-US" sz="2400" b="1" dirty="0" smtClean="0">
                <a:ln>
                  <a:solidFill>
                    <a:schemeClr val="tx1"/>
                  </a:solidFill>
                </a:ln>
                <a:effectLst>
                  <a:outerShdw blurRad="38100" dist="38100" dir="2700000" algn="tl">
                    <a:srgbClr val="000000">
                      <a:alpha val="43137"/>
                    </a:srgbClr>
                  </a:outerShdw>
                </a:effectLst>
                <a:latin typeface="TekniaGreek" pitchFamily="2" charset="0"/>
              </a:rPr>
              <a:t>(a[</a:t>
            </a:r>
            <a:r>
              <a:rPr lang="en-US" sz="2400" b="1" dirty="0" err="1" smtClean="0">
                <a:ln>
                  <a:solidFill>
                    <a:schemeClr val="tx1"/>
                  </a:solidFill>
                </a:ln>
                <a:effectLst>
                  <a:outerShdw blurRad="38100" dist="38100" dir="2700000" algn="tl">
                    <a:srgbClr val="000000">
                      <a:alpha val="43137"/>
                    </a:srgbClr>
                  </a:outerShdw>
                </a:effectLst>
                <a:latin typeface="TekniaGreek" pitchFamily="2" charset="0"/>
              </a:rPr>
              <a:t>feV</a:t>
            </a:r>
            <a:r>
              <a:rPr lang="en-US" sz="2400" b="1" dirty="0" smtClean="0">
                <a:ln>
                  <a:solidFill>
                    <a:schemeClr val="tx1"/>
                  </a:solidFill>
                </a:ln>
                <a:effectLst>
                  <a:outerShdw blurRad="38100" dist="38100" dir="2700000" algn="tl">
                    <a:srgbClr val="000000">
                      <a:alpha val="43137"/>
                    </a:srgbClr>
                  </a:outerShdw>
                </a:effectLst>
                <a:latin typeface="TekniaGreek" pitchFamily="2" charset="0"/>
              </a:rPr>
              <a:t>)</a:t>
            </a: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 indicates that our Lord’s baptism is a concession, an allowance due to His state of humiliation; the sinless Son of God receives the baptism meant for sinners because He shall be the “sin-bearer!”</a:t>
            </a:r>
          </a:p>
          <a:p>
            <a:pPr>
              <a:spcAft>
                <a:spcPts val="1200"/>
              </a:spcAft>
            </a:pP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a:t>
            </a:r>
            <a:r>
              <a:rPr lang="en-US" sz="2400" b="1" dirty="0" smtClean="0">
                <a:ln>
                  <a:solidFill>
                    <a:schemeClr val="tx1"/>
                  </a:solidFill>
                </a:ln>
                <a:effectLst>
                  <a:outerShdw blurRad="38100" dist="38100" dir="2700000" algn="tl">
                    <a:srgbClr val="000000">
                      <a:alpha val="43137"/>
                    </a:srgbClr>
                  </a:outerShdw>
                </a:effectLst>
                <a:latin typeface="Arial Rounded MT Bold" pitchFamily="34" charset="0"/>
              </a:rPr>
              <a:t>+ “…fitting…” </a:t>
            </a:r>
            <a:r>
              <a:rPr lang="en-US" sz="2400" b="1" dirty="0" smtClean="0">
                <a:ln>
                  <a:solidFill>
                    <a:schemeClr val="tx1"/>
                  </a:solidFill>
                </a:ln>
                <a:effectLst>
                  <a:outerShdw blurRad="38100" dist="38100" dir="2700000" algn="tl">
                    <a:srgbClr val="000000">
                      <a:alpha val="43137"/>
                    </a:srgbClr>
                  </a:outerShdw>
                </a:effectLst>
                <a:latin typeface="TekniaGreek" pitchFamily="2" charset="0"/>
              </a:rPr>
              <a:t>(</a:t>
            </a:r>
            <a:r>
              <a:rPr lang="en-US" sz="2400" b="1" dirty="0" err="1" smtClean="0">
                <a:ln>
                  <a:solidFill>
                    <a:schemeClr val="tx1"/>
                  </a:solidFill>
                </a:ln>
                <a:effectLst>
                  <a:outerShdw blurRad="38100" dist="38100" dir="2700000" algn="tl">
                    <a:srgbClr val="000000">
                      <a:alpha val="43137"/>
                    </a:srgbClr>
                  </a:outerShdw>
                </a:effectLst>
                <a:latin typeface="TekniaGreek" pitchFamily="2" charset="0"/>
              </a:rPr>
              <a:t>prevpon</a:t>
            </a:r>
            <a:r>
              <a:rPr lang="en-US" sz="2400" b="1" dirty="0" smtClean="0">
                <a:ln>
                  <a:solidFill>
                    <a:schemeClr val="tx1"/>
                  </a:solidFill>
                </a:ln>
                <a:effectLst>
                  <a:outerShdw blurRad="38100" dist="38100" dir="2700000" algn="tl">
                    <a:srgbClr val="000000">
                      <a:alpha val="43137"/>
                    </a:srgbClr>
                  </a:outerShdw>
                </a:effectLst>
                <a:latin typeface="TekniaGreek" pitchFamily="2" charset="0"/>
              </a:rPr>
              <a:t>)</a:t>
            </a: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 a participle that invites a comparison that is answered by the follow phrases on the next slide!</a:t>
            </a:r>
            <a:endParaRPr lang="en-US" sz="3000" dirty="0">
              <a:ln>
                <a:solidFill>
                  <a:schemeClr val="tx1"/>
                </a:solidFill>
              </a:ln>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
            <a:ext cx="8915400" cy="1323439"/>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15</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“Answering , however, Jesus said to him, ‘Permit [it] presently, for thus it is fitting for us to fulfill all righteousness.’  Then he permits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16a</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Having been baptized now, Jesus immediately went up from the water;”</a:t>
            </a:r>
          </a:p>
        </p:txBody>
      </p:sp>
      <p:sp>
        <p:nvSpPr>
          <p:cNvPr id="6" name="TextBox 5"/>
          <p:cNvSpPr txBox="1"/>
          <p:nvPr/>
        </p:nvSpPr>
        <p:spPr>
          <a:xfrm>
            <a:off x="304800" y="1659791"/>
            <a:ext cx="8610600" cy="4770537"/>
          </a:xfrm>
          <a:prstGeom prst="rect">
            <a:avLst/>
          </a:prstGeom>
          <a:noFill/>
        </p:spPr>
        <p:txBody>
          <a:bodyPr wrap="square" rtlCol="0">
            <a:spAutoFit/>
          </a:bodyPr>
          <a:lstStyle/>
          <a:p>
            <a:pPr>
              <a:spcAft>
                <a:spcPts val="1200"/>
              </a:spcAft>
            </a:pPr>
            <a:r>
              <a:rPr lang="en-US" sz="30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a:t>
            </a:r>
            <a:r>
              <a:rPr lang="en-US" sz="2400" b="1" dirty="0" smtClean="0">
                <a:ln>
                  <a:solidFill>
                    <a:schemeClr val="tx1"/>
                  </a:solidFill>
                </a:ln>
                <a:effectLst>
                  <a:outerShdw blurRad="38100" dist="38100" dir="2700000" algn="tl">
                    <a:srgbClr val="000000">
                      <a:alpha val="43137"/>
                    </a:srgbClr>
                  </a:outerShdw>
                </a:effectLst>
                <a:latin typeface="Arial Rounded MT Bold" pitchFamily="34" charset="0"/>
              </a:rPr>
              <a:t>+ “…for us…” </a:t>
            </a:r>
            <a:r>
              <a:rPr lang="en-US" sz="2400" b="1" dirty="0" smtClean="0">
                <a:ln>
                  <a:solidFill>
                    <a:schemeClr val="tx1"/>
                  </a:solidFill>
                </a:ln>
                <a:effectLst>
                  <a:outerShdw blurRad="38100" dist="38100" dir="2700000" algn="tl">
                    <a:srgbClr val="000000">
                      <a:alpha val="43137"/>
                    </a:srgbClr>
                  </a:outerShdw>
                </a:effectLst>
                <a:latin typeface="TekniaGreek" pitchFamily="2" charset="0"/>
              </a:rPr>
              <a:t>(</a:t>
            </a:r>
            <a:r>
              <a:rPr lang="en-US" sz="2400" b="1" dirty="0" err="1" smtClean="0">
                <a:ln>
                  <a:solidFill>
                    <a:schemeClr val="tx1"/>
                  </a:solidFill>
                </a:ln>
                <a:effectLst>
                  <a:outerShdw blurRad="38100" dist="38100" dir="2700000" algn="tl">
                    <a:srgbClr val="000000">
                      <a:alpha val="43137"/>
                    </a:srgbClr>
                  </a:outerShdw>
                </a:effectLst>
                <a:latin typeface="TekniaGreek" pitchFamily="2" charset="0"/>
              </a:rPr>
              <a:t>hJmi:n</a:t>
            </a:r>
            <a:r>
              <a:rPr lang="en-US" sz="2400" b="1" dirty="0" smtClean="0">
                <a:ln>
                  <a:solidFill>
                    <a:schemeClr val="tx1"/>
                  </a:solidFill>
                </a:ln>
                <a:effectLst>
                  <a:outerShdw blurRad="38100" dist="38100" dir="2700000" algn="tl">
                    <a:srgbClr val="000000">
                      <a:alpha val="43137"/>
                    </a:srgbClr>
                  </a:outerShdw>
                </a:effectLst>
                <a:latin typeface="TekniaGreek" pitchFamily="2" charset="0"/>
              </a:rPr>
              <a:t>)</a:t>
            </a: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 Matthews uses this dative possessive pronoun in the plural to prevent anyone from thinking of only Jesus’ participation in His baptism; but rather, He includes John.</a:t>
            </a:r>
          </a:p>
          <a:p>
            <a:pPr>
              <a:spcAft>
                <a:spcPts val="1200"/>
              </a:spcAft>
            </a:pP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 “…to fulfill all righteousness”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plhrw:sai</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 </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pa:san</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 </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dikaiosuvnhn</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t>
            </a: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 and this is the key, the heart of the activity that is occurring in the River Jordan.  This is being completed by both Jesus and John.  However, Matthew uses the “passive” form of </a:t>
            </a:r>
            <a:r>
              <a:rPr lang="en-US" sz="2400" dirty="0" smtClean="0">
                <a:ln>
                  <a:solidFill>
                    <a:srgbClr val="FFFF00"/>
                  </a:solidFill>
                </a:ln>
                <a:solidFill>
                  <a:srgbClr val="FFFF00"/>
                </a:solidFill>
                <a:effectLst>
                  <a:outerShdw blurRad="38100" dist="38100" dir="2700000" algn="tl">
                    <a:srgbClr val="000000">
                      <a:alpha val="43137"/>
                    </a:srgbClr>
                  </a:outerShdw>
                </a:effectLst>
                <a:latin typeface="Arial Rounded MT Bold" pitchFamily="34" charset="0"/>
              </a:rPr>
              <a:t>“fulfill” </a:t>
            </a:r>
            <a:r>
              <a:rPr lang="en-US" sz="2400"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plhrw:sai</a:t>
            </a:r>
            <a:r>
              <a:rPr lang="en-US" sz="2400" dirty="0" smtClean="0">
                <a:ln>
                  <a:solidFill>
                    <a:srgbClr val="FFFF00"/>
                  </a:solidFill>
                </a:ln>
                <a:solidFill>
                  <a:srgbClr val="FFFF00"/>
                </a:solidFill>
                <a:effectLst>
                  <a:outerShdw blurRad="38100" dist="38100" dir="2700000" algn="tl">
                    <a:srgbClr val="000000">
                      <a:alpha val="43137"/>
                    </a:srgbClr>
                  </a:outerShdw>
                </a:effectLst>
                <a:latin typeface="TekniaGreek" pitchFamily="2" charset="0"/>
              </a:rPr>
              <a:t>)</a:t>
            </a:r>
            <a:r>
              <a:rPr lang="en-US" sz="2400" dirty="0" smtClean="0">
                <a:ln>
                  <a:solidFill>
                    <a:schemeClr val="tx1"/>
                  </a:solidFill>
                </a:ln>
                <a:effectLst>
                  <a:outerShdw blurRad="38100" dist="38100" dir="2700000" algn="tl">
                    <a:srgbClr val="000000">
                      <a:alpha val="43137"/>
                    </a:srgbClr>
                  </a:outerShdw>
                </a:effectLst>
                <a:latin typeface="TekniaGreek" pitchFamily="2" charset="0"/>
              </a:rPr>
              <a:t>,</a:t>
            </a:r>
            <a:r>
              <a:rPr lang="en-US" sz="2400" dirty="0" smtClean="0">
                <a:ln>
                  <a:solidFill>
                    <a:schemeClr val="tx1"/>
                  </a:solidFill>
                </a:ln>
                <a:effectLst>
                  <a:outerShdw blurRad="38100" dist="38100" dir="2700000" algn="tl">
                    <a:srgbClr val="000000">
                      <a:alpha val="43137"/>
                    </a:srgbClr>
                  </a:outerShdw>
                </a:effectLst>
                <a:latin typeface="Arial Rounded MT Bold" pitchFamily="34" charset="0"/>
              </a:rPr>
              <a:t> which reveals to you why Jesus came to the River Jordan to be baptized by John:</a:t>
            </a:r>
            <a:r>
              <a:rPr lang="en-US" sz="2400" b="1" dirty="0" smtClean="0">
                <a:ln>
                  <a:solidFill>
                    <a:schemeClr val="tx1"/>
                  </a:solidFill>
                </a:ln>
                <a:solidFill>
                  <a:srgbClr val="7030A0"/>
                </a:solidFill>
                <a:effectLst>
                  <a:outerShdw blurRad="38100" dist="38100" dir="2700000" algn="tl">
                    <a:srgbClr val="000000">
                      <a:alpha val="43137"/>
                    </a:srgbClr>
                  </a:outerShdw>
                </a:effectLst>
                <a:latin typeface="Arial Rounded MT Bold" pitchFamily="34" charset="0"/>
              </a:rPr>
              <a:t>  </a:t>
            </a:r>
            <a:r>
              <a:rPr lang="en-US" sz="2400" b="1" dirty="0" smtClean="0">
                <a:ln>
                  <a:solidFill>
                    <a:srgbClr val="C00000"/>
                  </a:solidFill>
                </a:ln>
                <a:solidFill>
                  <a:srgbClr val="FFFF00"/>
                </a:solidFill>
                <a:effectLst>
                  <a:outerShdw blurRad="38100" dist="38100" dir="2700000" algn="tl">
                    <a:srgbClr val="000000">
                      <a:alpha val="43137"/>
                    </a:srgbClr>
                  </a:outerShdw>
                </a:effectLst>
                <a:latin typeface="Arial Rounded MT Bold" pitchFamily="34" charset="0"/>
              </a:rPr>
              <a:t>“to enact and to participate in the Divine Plan of Salvation!”</a:t>
            </a:r>
            <a:endParaRPr lang="en-US" sz="3000" b="1" dirty="0">
              <a:ln>
                <a:solidFill>
                  <a:srgbClr val="C00000"/>
                </a:solidFill>
              </a:ln>
              <a:solidFill>
                <a:srgbClr val="FFFF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out)">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228600"/>
            <a:ext cx="8915400" cy="1323439"/>
          </a:xfrm>
          <a:prstGeom prst="rect">
            <a:avLst/>
          </a:prstGeom>
          <a:noFill/>
        </p:spPr>
        <p:txBody>
          <a:bodyPr wrap="square" rtlCol="0">
            <a:spAutoFit/>
          </a:bodyPr>
          <a:lstStyle/>
          <a:p>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15</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“Answering , however, Jesus said to him, ‘Permit [it] presently, for thus it is fitting for us to fulfill all righteousness.’  Then he permits Him.  </a:t>
            </a:r>
            <a:r>
              <a:rPr lang="en-US" sz="2000" b="1" baseline="30000" dirty="0" smtClean="0">
                <a:ln>
                  <a:solidFill>
                    <a:schemeClr val="tx1"/>
                  </a:solidFill>
                </a:ln>
                <a:effectLst>
                  <a:outerShdw blurRad="38100" dist="38100" dir="2700000" algn="tl">
                    <a:srgbClr val="000000">
                      <a:alpha val="43137"/>
                    </a:srgbClr>
                  </a:outerShdw>
                </a:effectLst>
                <a:latin typeface="Arial Rounded MT Bold" pitchFamily="34" charset="0"/>
              </a:rPr>
              <a:t>16a</a:t>
            </a:r>
            <a:r>
              <a:rPr lang="en-US" sz="2000" b="1" dirty="0" smtClean="0">
                <a:ln>
                  <a:solidFill>
                    <a:schemeClr val="tx1"/>
                  </a:solidFill>
                </a:ln>
                <a:effectLst>
                  <a:outerShdw blurRad="38100" dist="38100" dir="2700000" algn="tl">
                    <a:srgbClr val="000000">
                      <a:alpha val="43137"/>
                    </a:srgbClr>
                  </a:outerShdw>
                </a:effectLst>
                <a:latin typeface="Arial Rounded MT Bold" pitchFamily="34" charset="0"/>
              </a:rPr>
              <a:t>Having been baptized now, Jesus immediately went up from the water;”</a:t>
            </a:r>
          </a:p>
        </p:txBody>
      </p:sp>
      <p:sp>
        <p:nvSpPr>
          <p:cNvPr id="6" name="TextBox 5"/>
          <p:cNvSpPr txBox="1"/>
          <p:nvPr/>
        </p:nvSpPr>
        <p:spPr>
          <a:xfrm>
            <a:off x="304800" y="1659791"/>
            <a:ext cx="8610600" cy="4770537"/>
          </a:xfrm>
          <a:prstGeom prst="rect">
            <a:avLst/>
          </a:prstGeom>
          <a:noFill/>
        </p:spPr>
        <p:txBody>
          <a:bodyPr wrap="square" rtlCol="0">
            <a:spAutoFit/>
          </a:bodyPr>
          <a:lstStyle/>
          <a:p>
            <a:pPr>
              <a:spcAft>
                <a:spcPts val="1200"/>
              </a:spcAft>
            </a:pPr>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So let’s put the pieces together!  </a:t>
            </a:r>
          </a:p>
          <a:p>
            <a:pPr>
              <a:spcAft>
                <a:spcPts val="1200"/>
              </a:spcAft>
            </a:pPr>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Our Lord has come to be baptized by John, to submit to the baptism that sinful Israel is undergoing.  </a:t>
            </a:r>
          </a:p>
          <a:p>
            <a:pPr>
              <a:spcAft>
                <a:spcPts val="1200"/>
              </a:spcAft>
            </a:pPr>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John objects!  Since he knows that Jesus is the One who is the Mighty Savior and Judge – The Messiah!</a:t>
            </a:r>
          </a:p>
          <a:p>
            <a:pPr>
              <a:spcAft>
                <a:spcPts val="1200"/>
              </a:spcAft>
            </a:pPr>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Jesus explains that in the present time it is fitting that they together perform the saving deeds of God, now that the end-time reign of God has now broken into history in Himself!</a:t>
            </a:r>
          </a:p>
          <a:p>
            <a:pPr>
              <a:spcAft>
                <a:spcPts val="1200"/>
              </a:spcAft>
            </a:pPr>
            <a:r>
              <a:rPr lang="en-US" sz="2400" b="1" dirty="0" smtClean="0">
                <a:ln>
                  <a:solidFill>
                    <a:srgbClr val="C00000"/>
                  </a:solidFill>
                </a:ln>
                <a:solidFill>
                  <a:srgbClr val="FFC000"/>
                </a:solidFill>
                <a:effectLst>
                  <a:outerShdw blurRad="38100" dist="38100" dir="2700000" algn="tl">
                    <a:srgbClr val="000000">
                      <a:alpha val="43137"/>
                    </a:srgbClr>
                  </a:outerShdw>
                </a:effectLst>
                <a:latin typeface="Arial Rounded MT Bold" pitchFamily="34" charset="0"/>
              </a:rPr>
              <a:t>     -  His fulfilling of all righteousness has begun in an unusual way – baptism of the Humble Suffering Servant!</a:t>
            </a:r>
            <a:endParaRPr lang="en-US" sz="2400" b="1" dirty="0">
              <a:ln>
                <a:solidFill>
                  <a:srgbClr val="C00000"/>
                </a:solidFill>
              </a:ln>
              <a:solidFill>
                <a:srgbClr val="FFFF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770" decel="100000"/>
                                        <p:tgtEl>
                                          <p:spTgt spid="6">
                                            <p:txEl>
                                              <p:pRg st="1" end="1"/>
                                            </p:txEl>
                                          </p:spTgt>
                                        </p:tgtEl>
                                      </p:cBhvr>
                                    </p:animEffect>
                                    <p:animScale>
                                      <p:cBhvr>
                                        <p:cTn id="8" dur="770" decel="100000"/>
                                        <p:tgtEl>
                                          <p:spTgt spid="6">
                                            <p:txEl>
                                              <p:pRg st="1" end="1"/>
                                            </p:txEl>
                                          </p:spTgt>
                                        </p:tgtEl>
                                      </p:cBhvr>
                                      <p:from x="10000" y="10000"/>
                                      <p:to x="200000" y="450000"/>
                                    </p:animScale>
                                    <p:animScale>
                                      <p:cBhvr>
                                        <p:cTn id="9" dur="1230" accel="100000" fill="hold">
                                          <p:stCondLst>
                                            <p:cond delay="770"/>
                                          </p:stCondLst>
                                        </p:cTn>
                                        <p:tgtEl>
                                          <p:spTgt spid="6">
                                            <p:txEl>
                                              <p:pRg st="1" end="1"/>
                                            </p:txEl>
                                          </p:spTgt>
                                        </p:tgtEl>
                                      </p:cBhvr>
                                      <p:from x="200000" y="450000"/>
                                      <p:to x="100000" y="100000"/>
                                    </p:animScale>
                                    <p:set>
                                      <p:cBhvr>
                                        <p:cTn id="10" dur="770" fill="hold"/>
                                        <p:tgtEl>
                                          <p:spTgt spid="6">
                                            <p:txEl>
                                              <p:pRg st="1" end="1"/>
                                            </p:txEl>
                                          </p:spTgt>
                                        </p:tgtEl>
                                        <p:attrNameLst>
                                          <p:attrName>ppt_x</p:attrName>
                                        </p:attrNameLst>
                                      </p:cBhvr>
                                      <p:to>
                                        <p:strVal val="(0.5)"/>
                                      </p:to>
                                    </p:set>
                                    <p:anim from="(0.5)" to="(#ppt_x)" calcmode="lin" valueType="num">
                                      <p:cBhvr>
                                        <p:cTn id="11" dur="1230" accel="100000" fill="hold">
                                          <p:stCondLst>
                                            <p:cond delay="770"/>
                                          </p:stCondLst>
                                        </p:cTn>
                                        <p:tgtEl>
                                          <p:spTgt spid="6">
                                            <p:txEl>
                                              <p:pRg st="1" end="1"/>
                                            </p:txEl>
                                          </p:spTgt>
                                        </p:tgtEl>
                                        <p:attrNameLst>
                                          <p:attrName>ppt_x</p:attrName>
                                        </p:attrNameLst>
                                      </p:cBhvr>
                                    </p:anim>
                                    <p:set>
                                      <p:cBhvr>
                                        <p:cTn id="12" dur="770" fill="hold"/>
                                        <p:tgtEl>
                                          <p:spTgt spid="6">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770" decel="100000"/>
                                        <p:tgtEl>
                                          <p:spTgt spid="6">
                                            <p:txEl>
                                              <p:pRg st="2" end="2"/>
                                            </p:txEl>
                                          </p:spTgt>
                                        </p:tgtEl>
                                      </p:cBhvr>
                                    </p:animEffect>
                                    <p:animScale>
                                      <p:cBhvr>
                                        <p:cTn id="19" dur="770" decel="100000"/>
                                        <p:tgtEl>
                                          <p:spTgt spid="6">
                                            <p:txEl>
                                              <p:pRg st="2" end="2"/>
                                            </p:txEl>
                                          </p:spTgt>
                                        </p:tgtEl>
                                      </p:cBhvr>
                                      <p:from x="10000" y="10000"/>
                                      <p:to x="200000" y="450000"/>
                                    </p:animScale>
                                    <p:animScale>
                                      <p:cBhvr>
                                        <p:cTn id="20" dur="1230" accel="100000" fill="hold">
                                          <p:stCondLst>
                                            <p:cond delay="770"/>
                                          </p:stCondLst>
                                        </p:cTn>
                                        <p:tgtEl>
                                          <p:spTgt spid="6">
                                            <p:txEl>
                                              <p:pRg st="2" end="2"/>
                                            </p:txEl>
                                          </p:spTgt>
                                        </p:tgtEl>
                                      </p:cBhvr>
                                      <p:from x="200000" y="450000"/>
                                      <p:to x="100000" y="100000"/>
                                    </p:animScale>
                                    <p:set>
                                      <p:cBhvr>
                                        <p:cTn id="21" dur="770" fill="hold"/>
                                        <p:tgtEl>
                                          <p:spTgt spid="6">
                                            <p:txEl>
                                              <p:pRg st="2" end="2"/>
                                            </p:txEl>
                                          </p:spTgt>
                                        </p:tgtEl>
                                        <p:attrNameLst>
                                          <p:attrName>ppt_x</p:attrName>
                                        </p:attrNameLst>
                                      </p:cBhvr>
                                      <p:to>
                                        <p:strVal val="(0.5)"/>
                                      </p:to>
                                    </p:set>
                                    <p:anim from="(0.5)" to="(#ppt_x)" calcmode="lin" valueType="num">
                                      <p:cBhvr>
                                        <p:cTn id="22" dur="1230" accel="100000" fill="hold">
                                          <p:stCondLst>
                                            <p:cond delay="770"/>
                                          </p:stCondLst>
                                        </p:cTn>
                                        <p:tgtEl>
                                          <p:spTgt spid="6">
                                            <p:txEl>
                                              <p:pRg st="2" end="2"/>
                                            </p:txEl>
                                          </p:spTgt>
                                        </p:tgtEl>
                                        <p:attrNameLst>
                                          <p:attrName>ppt_x</p:attrName>
                                        </p:attrNameLst>
                                      </p:cBhvr>
                                    </p:anim>
                                    <p:set>
                                      <p:cBhvr>
                                        <p:cTn id="23" dur="770" fill="hold"/>
                                        <p:tgtEl>
                                          <p:spTgt spid="6">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6">
                                            <p:txEl>
                                              <p:pRg st="2" end="2"/>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770" decel="100000"/>
                                        <p:tgtEl>
                                          <p:spTgt spid="6">
                                            <p:txEl>
                                              <p:pRg st="3" end="3"/>
                                            </p:txEl>
                                          </p:spTgt>
                                        </p:tgtEl>
                                      </p:cBhvr>
                                    </p:animEffect>
                                    <p:animScale>
                                      <p:cBhvr>
                                        <p:cTn id="30" dur="770" decel="100000"/>
                                        <p:tgtEl>
                                          <p:spTgt spid="6">
                                            <p:txEl>
                                              <p:pRg st="3" end="3"/>
                                            </p:txEl>
                                          </p:spTgt>
                                        </p:tgtEl>
                                      </p:cBhvr>
                                      <p:from x="10000" y="10000"/>
                                      <p:to x="200000" y="450000"/>
                                    </p:animScale>
                                    <p:animScale>
                                      <p:cBhvr>
                                        <p:cTn id="31" dur="1230" accel="100000" fill="hold">
                                          <p:stCondLst>
                                            <p:cond delay="770"/>
                                          </p:stCondLst>
                                        </p:cTn>
                                        <p:tgtEl>
                                          <p:spTgt spid="6">
                                            <p:txEl>
                                              <p:pRg st="3" end="3"/>
                                            </p:txEl>
                                          </p:spTgt>
                                        </p:tgtEl>
                                      </p:cBhvr>
                                      <p:from x="200000" y="450000"/>
                                      <p:to x="100000" y="100000"/>
                                    </p:animScale>
                                    <p:set>
                                      <p:cBhvr>
                                        <p:cTn id="32" dur="770" fill="hold"/>
                                        <p:tgtEl>
                                          <p:spTgt spid="6">
                                            <p:txEl>
                                              <p:pRg st="3" end="3"/>
                                            </p:txEl>
                                          </p:spTgt>
                                        </p:tgtEl>
                                        <p:attrNameLst>
                                          <p:attrName>ppt_x</p:attrName>
                                        </p:attrNameLst>
                                      </p:cBhvr>
                                      <p:to>
                                        <p:strVal val="(0.5)"/>
                                      </p:to>
                                    </p:set>
                                    <p:anim from="(0.5)" to="(#ppt_x)" calcmode="lin" valueType="num">
                                      <p:cBhvr>
                                        <p:cTn id="33" dur="1230" accel="100000" fill="hold">
                                          <p:stCondLst>
                                            <p:cond delay="770"/>
                                          </p:stCondLst>
                                        </p:cTn>
                                        <p:tgtEl>
                                          <p:spTgt spid="6">
                                            <p:txEl>
                                              <p:pRg st="3" end="3"/>
                                            </p:txEl>
                                          </p:spTgt>
                                        </p:tgtEl>
                                        <p:attrNameLst>
                                          <p:attrName>ppt_x</p:attrName>
                                        </p:attrNameLst>
                                      </p:cBhvr>
                                    </p:anim>
                                    <p:set>
                                      <p:cBhvr>
                                        <p:cTn id="34" dur="770" fill="hold"/>
                                        <p:tgtEl>
                                          <p:spTgt spid="6">
                                            <p:txEl>
                                              <p:pRg st="3" end="3"/>
                                            </p:txEl>
                                          </p:spTgt>
                                        </p:tgtEl>
                                        <p:attrNameLst>
                                          <p:attrName>ppt_y</p:attrName>
                                        </p:attrNameLst>
                                      </p:cBhvr>
                                      <p:to>
                                        <p:strVal val="(#ppt_y+0.4)"/>
                                      </p:to>
                                    </p:set>
                                    <p:anim from="(#ppt_y+0.4)" to="(#ppt_y)" calcmode="lin" valueType="num">
                                      <p:cBhvr>
                                        <p:cTn id="35" dur="1230" accel="100000" fill="hold">
                                          <p:stCondLst>
                                            <p:cond delay="770"/>
                                          </p:stCondLst>
                                        </p:cTn>
                                        <p:tgtEl>
                                          <p:spTgt spid="6">
                                            <p:txEl>
                                              <p:pRg st="3" end="3"/>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nodeType="clickEffect">
                                  <p:stCondLst>
                                    <p:cond delay="0"/>
                                  </p:stCondLst>
                                  <p:iterate type="lt">
                                    <p:tmPct val="50000"/>
                                  </p:iterate>
                                  <p:childTnLst>
                                    <p:set>
                                      <p:cBhvr>
                                        <p:cTn id="39" dur="1" fill="hold">
                                          <p:stCondLst>
                                            <p:cond delay="0"/>
                                          </p:stCondLst>
                                        </p:cTn>
                                        <p:tgtEl>
                                          <p:spTgt spid="6">
                                            <p:txEl>
                                              <p:pRg st="4" end="4"/>
                                            </p:txEl>
                                          </p:spTgt>
                                        </p:tgtEl>
                                        <p:attrNameLst>
                                          <p:attrName>style.visibility</p:attrName>
                                        </p:attrNameLst>
                                      </p:cBhvr>
                                      <p:to>
                                        <p:strVal val="visible"/>
                                      </p:to>
                                    </p:set>
                                    <p:set>
                                      <p:cBhvr>
                                        <p:cTn id="40" dur="228" fill="hold">
                                          <p:stCondLst>
                                            <p:cond delay="0"/>
                                          </p:stCondLst>
                                        </p:cTn>
                                        <p:tgtEl>
                                          <p:spTgt spid="6">
                                            <p:txEl>
                                              <p:pRg st="4" end="4"/>
                                            </p:txEl>
                                          </p:spTgt>
                                        </p:tgtEl>
                                        <p:attrNameLst>
                                          <p:attrName>style.rotation</p:attrName>
                                        </p:attrNameLst>
                                      </p:cBhvr>
                                      <p:to>
                                        <p:strVal val="-45.0"/>
                                      </p:to>
                                    </p:set>
                                    <p:anim calcmode="lin" valueType="num">
                                      <p:cBhvr>
                                        <p:cTn id="41" dur="228" fill="hold">
                                          <p:stCondLst>
                                            <p:cond delay="228"/>
                                          </p:stCondLst>
                                        </p:cTn>
                                        <p:tgtEl>
                                          <p:spTgt spid="6">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2" dur="228" fill="hold">
                                          <p:stCondLst>
                                            <p:cond delay="0"/>
                                          </p:stCondLst>
                                        </p:cTn>
                                        <p:tgtEl>
                                          <p:spTgt spid="6">
                                            <p:txEl>
                                              <p:pRg st="4" end="4"/>
                                            </p:txEl>
                                          </p:spTgt>
                                        </p:tgtEl>
                                        <p:attrNameLst>
                                          <p:attrName>ppt_y</p:attrName>
                                        </p:attrNameLst>
                                      </p:cBhvr>
                                      <p:tavLst>
                                        <p:tav tm="0">
                                          <p:val>
                                            <p:strVal val="#ppt_y-1"/>
                                          </p:val>
                                        </p:tav>
                                        <p:tav tm="100000">
                                          <p:val>
                                            <p:strVal val="#ppt_y-(0.354*#ppt_w-0.172*#ppt_h)"/>
                                          </p:val>
                                        </p:tav>
                                      </p:tavLst>
                                    </p:anim>
                                    <p:anim calcmode="lin" valueType="num">
                                      <p:cBhvr>
                                        <p:cTn id="43" dur="78" decel="50000" autoRev="1" fill="hold">
                                          <p:stCondLst>
                                            <p:cond delay="228"/>
                                          </p:stCondLst>
                                        </p:cTn>
                                        <p:tgtEl>
                                          <p:spTgt spid="6">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4" dur="68" fill="hold">
                                          <p:stCondLst>
                                            <p:cond delay="432"/>
                                          </p:stCondLst>
                                        </p:cTn>
                                        <p:tgtEl>
                                          <p:spTgt spid="6">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1815</TotalTime>
  <Words>1978</Words>
  <Application>Microsoft Office PowerPoint</Application>
  <PresentationFormat>On-screen Show (4:3)</PresentationFormat>
  <Paragraphs>75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194</cp:revision>
  <dcterms:created xsi:type="dcterms:W3CDTF">2006-08-16T00:00:00Z</dcterms:created>
  <dcterms:modified xsi:type="dcterms:W3CDTF">2025-01-21T21:46:55Z</dcterms:modified>
</cp:coreProperties>
</file>