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95" r:id="rId2"/>
    <p:sldId id="296" r:id="rId3"/>
    <p:sldId id="297" r:id="rId4"/>
    <p:sldId id="298" r:id="rId5"/>
    <p:sldId id="299" r:id="rId6"/>
    <p:sldId id="300" r:id="rId7"/>
    <p:sldId id="268" r:id="rId8"/>
    <p:sldId id="302" r:id="rId9"/>
    <p:sldId id="303" r:id="rId10"/>
    <p:sldId id="304" r:id="rId11"/>
    <p:sldId id="305" r:id="rId12"/>
    <p:sldId id="306" r:id="rId13"/>
    <p:sldId id="307" r:id="rId14"/>
    <p:sldId id="293" r:id="rId15"/>
    <p:sldId id="294" r:id="rId16"/>
  </p:sldIdLst>
  <p:sldSz cx="9144000" cy="6858000" type="screen4x3"/>
  <p:notesSz cx="6858000" cy="9144000"/>
  <p:embeddedFontLst>
    <p:embeddedFont>
      <p:font typeface="Arial Narrow" pitchFamily="34" charset="0"/>
      <p:regular r:id="rId17"/>
      <p:bold r:id="rId18"/>
      <p:italic r:id="rId19"/>
      <p:boldItalic r:id="rId20"/>
    </p:embeddedFont>
    <p:embeddedFont>
      <p:font typeface="Arial Rounded MT Bold" pitchFamily="34" charset="0"/>
      <p:regular r:id="rId21"/>
    </p:embeddedFont>
    <p:embeddedFont>
      <p:font typeface="TekniaGreek" pitchFamily="2" charset="0"/>
      <p:regular r:id="rId22"/>
    </p:embeddedFont>
    <p:embeddedFont>
      <p:font typeface="Franklin Gothic Book" pitchFamily="34" charset="0"/>
      <p:regular r:id="rId23"/>
      <p:italic r:id="rId24"/>
    </p:embeddedFont>
    <p:embeddedFont>
      <p:font typeface="Wingdings 2" pitchFamily="18" charset="2"/>
      <p:regular r:id="rId25"/>
    </p:embeddedFont>
    <p:embeddedFont>
      <p:font typeface="Franklin Gothic Medium" pitchFamily="34" charset="0"/>
      <p:regular r:id="rId26"/>
      <p:italic r:id="rId2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1"/>
    <a:srgbClr val="000000"/>
    <a:srgbClr val="94472B"/>
    <a:srgbClr val="FFFFFF"/>
    <a:srgbClr val="FFFFCC"/>
    <a:srgbClr val="006600"/>
    <a:srgbClr val="C49500"/>
    <a:srgbClr val="996633"/>
    <a:srgbClr val="551B29"/>
    <a:srgbClr val="A766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2" name="Footer Placeholder 1"/>
          <p:cNvSpPr>
            <a:spLocks noGrp="1"/>
          </p:cNvSpPr>
          <p:nvPr>
            <p:ph type="ftr" sz="quarter" idx="11"/>
          </p:nvPr>
        </p:nvSpPr>
        <p:spPr/>
        <p:txBody>
          <a:bodyPr/>
          <a:lstStyle/>
          <a:p>
            <a:endParaRPr lang="es-ES"/>
          </a:p>
        </p:txBody>
      </p:sp>
      <p:sp>
        <p:nvSpPr>
          <p:cNvPr id="15" name="Slide Number Placeholder 14"/>
          <p:cNvSpPr>
            <a:spLocks noGrp="1"/>
          </p:cNvSpPr>
          <p:nvPr>
            <p:ph type="sldNum" sz="quarter" idx="12"/>
          </p:nvPr>
        </p:nvSpPr>
        <p:spPr>
          <a:xfrm>
            <a:off x="8229600" y="6473952"/>
            <a:ext cx="758952" cy="246888"/>
          </a:xfrm>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19" name="Footer Placeholder 18"/>
          <p:cNvSpPr>
            <a:spLocks noGrp="1"/>
          </p:cNvSpPr>
          <p:nvPr>
            <p:ph type="ftr" sz="quarter" idx="11"/>
          </p:nvPr>
        </p:nvSpPr>
        <p:spPr>
          <a:xfrm>
            <a:off x="3581400" y="76200"/>
            <a:ext cx="2895600" cy="288925"/>
          </a:xfrm>
        </p:spPr>
        <p:txBody>
          <a:bodyPr/>
          <a:lstStyle/>
          <a:p>
            <a:endParaRPr lang="es-ES"/>
          </a:p>
        </p:txBody>
      </p:sp>
      <p:sp>
        <p:nvSpPr>
          <p:cNvPr id="16" name="Slide Number Placeholder 15"/>
          <p:cNvSpPr>
            <a:spLocks noGrp="1"/>
          </p:cNvSpPr>
          <p:nvPr>
            <p:ph type="sldNum" sz="quarter" idx="12"/>
          </p:nvPr>
        </p:nvSpPr>
        <p:spPr>
          <a:xfrm>
            <a:off x="8229600" y="6473952"/>
            <a:ext cx="758952" cy="246888"/>
          </a:xfrm>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11" name="Footer Placeholder 10"/>
          <p:cNvSpPr>
            <a:spLocks noGrp="1"/>
          </p:cNvSpPr>
          <p:nvPr>
            <p:ph type="ftr" sz="quarter" idx="11"/>
          </p:nvPr>
        </p:nvSpPr>
        <p:spPr/>
        <p:txBody>
          <a:bodyPr/>
          <a:lstStyle/>
          <a:p>
            <a:endParaRPr lang="es-ES"/>
          </a:p>
        </p:txBody>
      </p:sp>
      <p:sp>
        <p:nvSpPr>
          <p:cNvPr id="16" name="Slide Number Placeholder 15"/>
          <p:cNvSpPr>
            <a:spLocks noGrp="1"/>
          </p:cNvSpPr>
          <p:nvPr>
            <p:ph type="sldNum" sz="quarter" idx="12"/>
          </p:nvPr>
        </p:nvSpPr>
        <p:spPr/>
        <p:txBody>
          <a:bodyPr/>
          <a:lstStyle/>
          <a:p>
            <a:fld id="{915E36CC-FE69-4901-A8B7-9D78B2EC89EB}" type="slidenum">
              <a:rPr lang="es-ES" smtClean="0"/>
              <a:pPr/>
              <a:t>‹#›</a:t>
            </a:fld>
            <a:endParaRPr lang="es-E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10" name="Footer Placeholder 9"/>
          <p:cNvSpPr>
            <a:spLocks noGrp="1"/>
          </p:cNvSpPr>
          <p:nvPr>
            <p:ph type="ftr" sz="quarter" idx="11"/>
          </p:nvPr>
        </p:nvSpPr>
        <p:spPr/>
        <p:txBody>
          <a:bodyPr/>
          <a:lstStyle/>
          <a:p>
            <a:endParaRPr lang="es-ES"/>
          </a:p>
        </p:txBody>
      </p:sp>
      <p:sp>
        <p:nvSpPr>
          <p:cNvPr id="31" name="Slide Number Placeholder 30"/>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229600" y="6477000"/>
            <a:ext cx="762000" cy="246888"/>
          </a:xfrm>
        </p:spPr>
        <p:txBody>
          <a:bodyPr/>
          <a:lstStyle/>
          <a:p>
            <a:fld id="{915E36CC-FE69-4901-A8B7-9D78B2EC89EB}" type="slidenum">
              <a:rPr lang="es-ES" smtClean="0"/>
              <a:pPr/>
              <a:t>‹#›</a:t>
            </a:fld>
            <a:endParaRPr lang="es-E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21" name="Footer Placeholder 20"/>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24" name="Footer Placeholder 23"/>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29" name="Footer Placeholder 28"/>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1274C4A-5B76-4B53-8B71-974CCFE072D5}" type="datetimeFigureOut">
              <a:rPr lang="es-ES" smtClean="0"/>
              <a:pPr/>
              <a:t>29/10/2025</a:t>
            </a:fld>
            <a:endParaRPr lang="es-ES"/>
          </a:p>
        </p:txBody>
      </p:sp>
      <p:sp>
        <p:nvSpPr>
          <p:cNvPr id="5" name="Footer Placeholder 4"/>
          <p:cNvSpPr>
            <a:spLocks noGrp="1"/>
          </p:cNvSpPr>
          <p:nvPr>
            <p:ph type="ftr" sz="quarter" idx="11"/>
          </p:nvPr>
        </p:nvSpPr>
        <p:spPr/>
        <p:txBody>
          <a:bodyPr/>
          <a:lstStyle/>
          <a:p>
            <a:endParaRPr lang="es-ES"/>
          </a:p>
        </p:txBody>
      </p:sp>
      <p:sp>
        <p:nvSpPr>
          <p:cNvPr id="31" name="Slide Number Placeholder 30"/>
          <p:cNvSpPr>
            <a:spLocks noGrp="1"/>
          </p:cNvSpPr>
          <p:nvPr>
            <p:ph type="sldNum" sz="quarter" idx="12"/>
          </p:nvPr>
        </p:nvSpPr>
        <p:spPr/>
        <p:txBody>
          <a:bodyPr/>
          <a:lstStyle/>
          <a:p>
            <a:fld id="{915E36CC-FE69-4901-A8B7-9D78B2EC89EB}" type="slidenum">
              <a:rPr lang="es-ES" smtClean="0"/>
              <a:pPr/>
              <a:t>‹#›</a:t>
            </a:fld>
            <a:endParaRPr lang="es-E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1274C4A-5B76-4B53-8B71-974CCFE072D5}" type="datetimeFigureOut">
              <a:rPr lang="es-ES" smtClean="0"/>
              <a:pPr/>
              <a:t>29/10/2025</a:t>
            </a:fld>
            <a:endParaRPr lang="es-E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5E36CC-FE69-4901-A8B7-9D78B2EC89EB}" type="slidenum">
              <a:rPr lang="es-ES" smtClean="0"/>
              <a:pPr/>
              <a:t>‹#›</a:t>
            </a:fld>
            <a:endParaRPr lang="es-E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nointed to die – pastor tormod's blog"/>
          <p:cNvPicPr>
            <a:picLocks noChangeAspect="1" noChangeArrowheads="1"/>
          </p:cNvPicPr>
          <p:nvPr/>
        </p:nvPicPr>
        <p:blipFill>
          <a:blip r:embed="rId2" cstate="print"/>
          <a:srcRect/>
          <a:stretch>
            <a:fillRect/>
          </a:stretch>
        </p:blipFill>
        <p:spPr bwMode="auto">
          <a:xfrm>
            <a:off x="4644008" y="2564903"/>
            <a:ext cx="4480560" cy="4273093"/>
          </a:xfrm>
          <a:prstGeom prst="rect">
            <a:avLst/>
          </a:prstGeom>
          <a:noFill/>
        </p:spPr>
      </p:pic>
      <p:pic>
        <p:nvPicPr>
          <p:cNvPr id="38916" name="Picture 4" descr="Matthew 26:1-5 - The Plot to Kill Jesus"/>
          <p:cNvPicPr>
            <a:picLocks noChangeAspect="1" noChangeArrowheads="1"/>
          </p:cNvPicPr>
          <p:nvPr/>
        </p:nvPicPr>
        <p:blipFill>
          <a:blip r:embed="rId3" cstate="print"/>
          <a:srcRect/>
          <a:stretch>
            <a:fillRect/>
          </a:stretch>
        </p:blipFill>
        <p:spPr bwMode="auto">
          <a:xfrm>
            <a:off x="29696" y="11405"/>
            <a:ext cx="4663440" cy="2625507"/>
          </a:xfrm>
          <a:prstGeom prst="rect">
            <a:avLst/>
          </a:prstGeom>
          <a:noFill/>
        </p:spPr>
      </p:pic>
      <p:sp>
        <p:nvSpPr>
          <p:cNvPr id="8" name="TextBox 7"/>
          <p:cNvSpPr txBox="1"/>
          <p:nvPr/>
        </p:nvSpPr>
        <p:spPr>
          <a:xfrm>
            <a:off x="4680520" y="404664"/>
            <a:ext cx="4355976"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Arial Narrow" pitchFamily="34" charset="0"/>
              </a:rPr>
              <a:t>Introduction to the Passion Narrative</a:t>
            </a:r>
          </a:p>
          <a:p>
            <a:pPr algn="ctr"/>
            <a:r>
              <a:rPr lang="en-US" sz="2800" b="1" dirty="0" smtClean="0">
                <a:ln w="11430">
                  <a:solidFill>
                    <a:srgbClr val="7030A0"/>
                  </a:solidFill>
                </a:ln>
                <a:effectLst>
                  <a:outerShdw blurRad="50800" dist="39000" dir="5460000" algn="tl">
                    <a:srgbClr val="000000">
                      <a:alpha val="38000"/>
                    </a:srgbClr>
                  </a:outerShdw>
                </a:effectLst>
                <a:latin typeface="Arial Narrow" pitchFamily="34" charset="0"/>
              </a:rPr>
              <a:t>St. Matthew 26:2-5</a:t>
            </a:r>
            <a:endParaRPr lang="en-US" sz="2800" b="1" dirty="0">
              <a:ln w="11430">
                <a:solidFill>
                  <a:srgbClr val="7030A0"/>
                </a:solidFill>
              </a:ln>
              <a:effectLst>
                <a:outerShdw blurRad="50800" dist="39000" dir="5460000" algn="tl">
                  <a:srgbClr val="000000">
                    <a:alpha val="38000"/>
                  </a:srgbClr>
                </a:outerShdw>
              </a:effectLst>
              <a:latin typeface="Arial Narrow" pitchFamily="34" charset="0"/>
            </a:endParaRPr>
          </a:p>
        </p:txBody>
      </p:sp>
      <p:sp>
        <p:nvSpPr>
          <p:cNvPr id="9" name="TextBox 8"/>
          <p:cNvSpPr txBox="1"/>
          <p:nvPr/>
        </p:nvSpPr>
        <p:spPr>
          <a:xfrm>
            <a:off x="0" y="3212976"/>
            <a:ext cx="4644008" cy="29854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Arial Narrow" pitchFamily="34" charset="0"/>
              </a:rPr>
              <a:t>The Passion of our Lord, Part I:</a:t>
            </a:r>
          </a:p>
          <a:p>
            <a:pPr algn="ctr"/>
            <a:r>
              <a:rPr lang="en-US" sz="4000" b="1" dirty="0" smtClean="0">
                <a:ln w="11430">
                  <a:solidFill>
                    <a:srgbClr val="0070C0"/>
                  </a:solidFill>
                </a:ln>
                <a:solidFill>
                  <a:srgbClr val="0070C0"/>
                </a:solidFill>
                <a:effectLst>
                  <a:outerShdw blurRad="50800" dist="39000" dir="5460000" algn="tl">
                    <a:srgbClr val="000000">
                      <a:alpha val="38000"/>
                    </a:srgbClr>
                  </a:outerShdw>
                </a:effectLst>
                <a:latin typeface="Arial Narrow" pitchFamily="34" charset="0"/>
              </a:rPr>
              <a:t>Our Lord’s Anointing</a:t>
            </a:r>
          </a:p>
          <a:p>
            <a:pPr algn="ctr"/>
            <a:r>
              <a:rPr lang="en-US" sz="4000" b="1" dirty="0" smtClean="0">
                <a:ln w="11430">
                  <a:solidFill>
                    <a:srgbClr val="0070C0"/>
                  </a:solidFill>
                </a:ln>
                <a:solidFill>
                  <a:srgbClr val="0070C0"/>
                </a:solidFill>
                <a:effectLst>
                  <a:outerShdw blurRad="50800" dist="39000" dir="5460000" algn="tl">
                    <a:srgbClr val="000000">
                      <a:alpha val="38000"/>
                    </a:srgbClr>
                  </a:outerShdw>
                </a:effectLst>
                <a:latin typeface="Arial Narrow" pitchFamily="34" charset="0"/>
              </a:rPr>
              <a:t>at Bethany</a:t>
            </a:r>
          </a:p>
          <a:p>
            <a:pPr algn="ctr"/>
            <a:r>
              <a:rPr lang="en-US" sz="2800" b="1" dirty="0" smtClean="0">
                <a:ln w="11430"/>
                <a:solidFill>
                  <a:srgbClr val="000000"/>
                </a:solidFill>
                <a:effectLst>
                  <a:outerShdw blurRad="50800" dist="39000" dir="5460000" algn="tl">
                    <a:srgbClr val="000000">
                      <a:alpha val="38000"/>
                    </a:srgbClr>
                  </a:outerShdw>
                </a:effectLst>
                <a:latin typeface="Arial Narrow" pitchFamily="34" charset="0"/>
              </a:rPr>
              <a:t>St. Matthew 26:6-13</a:t>
            </a:r>
            <a:endParaRPr lang="en-US" sz="2800" b="1" dirty="0">
              <a:ln w="11430"/>
              <a:solidFill>
                <a:srgbClr val="000000"/>
              </a:solidFill>
              <a:effectLst>
                <a:outerShdw blurRad="50800" dist="39000" dir="5460000" algn="tl">
                  <a:srgbClr val="000000">
                    <a:alpha val="38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5" y="188342"/>
            <a:ext cx="8928992" cy="65864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800" b="1" u="sng"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Angry and Clueless</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u="sng"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Disciple’s Pitiful Response to their Lord’s Anointing</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(vv.8-9)</a:t>
            </a:r>
            <a:endParaRPr lang="en-US" sz="2800" b="1" dirty="0" smtClean="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Times New Roman" pitchFamily="18" charset="0"/>
              <a:cs typeface="Times New Roman" pitchFamily="18" charset="0"/>
            </a:endParaRPr>
          </a:p>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It truly seems out of character for the disciples to response in such anger; although, they acted this way before!  They reacted in like fashion toward James and John at Salome’s request that her sons have a place of honor in glory with Jesus (20:20-24).  </a:t>
            </a:r>
          </a:p>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They were equally indignant at this woman’s loving welcome to Jesus; but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why?</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disciples, sinners like all men, were thinking in purely human terms of ordinary life;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rather,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than in terms of the unique event that they had just witnessed.  It seems that they have completely forgotten about what Jesus has been telling them, and told them again in the preceding section (v.2).  Sadly, they were acting as fools as the truth is being communicated by the actions of this loving woman!  This leads Jesus to strongly rebuke them and to give them a beautiful explanation in the final section.   </a:t>
            </a:r>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5" y="188342"/>
            <a:ext cx="8928992" cy="64325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Preparing His Body for Burial</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Even Before His Death</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Our Lord’s Interpretation</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vv.10-13)</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Note how St. Matthew frames this section as he begins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by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saying that Jesus </a:t>
            </a:r>
            <a:r>
              <a:rPr lang="en-US" sz="24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“having known” (</a:t>
            </a:r>
            <a:r>
              <a:rPr lang="en-US" sz="2400" b="1" dirty="0" err="1"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cs typeface="Times New Roman" pitchFamily="18" charset="0"/>
              </a:rPr>
              <a:t>gnouvV</a:t>
            </a:r>
            <a:r>
              <a:rPr lang="en-US" sz="24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(10a) and therefore, rebukes in the form of a strongly worded question, </a:t>
            </a:r>
            <a:r>
              <a:rPr lang="en-US" sz="2400" b="1" i="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“Why are you giving trouble to this woman?”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[10b]  </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First, Jesus </a:t>
            </a:r>
            <a:r>
              <a:rPr lang="en-US" sz="24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“having known” (</a:t>
            </a:r>
            <a:r>
              <a:rPr lang="en-US" sz="2400" b="1" dirty="0" err="1"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cs typeface="Times New Roman" pitchFamily="18" charset="0"/>
              </a:rPr>
              <a:t>gnouvV</a:t>
            </a:r>
            <a:r>
              <a:rPr lang="en-US" sz="24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eliminates that Jesus heard or saw their muttering or actions.  Rather, Jesus </a:t>
            </a:r>
            <a:r>
              <a:rPr lang="en-US" sz="24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“having known” (</a:t>
            </a:r>
            <a:r>
              <a:rPr lang="en-US" sz="2400" b="1" dirty="0" err="1"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cs typeface="Times New Roman" pitchFamily="18" charset="0"/>
              </a:rPr>
              <a:t>gnouvV</a:t>
            </a:r>
            <a:r>
              <a:rPr lang="en-US" sz="24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their hearts,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which betrayed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them and revealed their anger toward this woman.  It’s very unlikely that they were shouting at her, especially with Jesus present, since the use of  </a:t>
            </a:r>
            <a:r>
              <a:rPr lang="en-US" sz="2400" b="1" dirty="0" err="1"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cs typeface="Times New Roman" pitchFamily="18" charset="0"/>
              </a:rPr>
              <a:t>gnouvV</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would then be improper!  Though they may have been grumbling; they were shouting from their sinful, human fallen hearts!</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So Jesus counters their anger by first explaining that they must not trouble her, </a:t>
            </a:r>
            <a:r>
              <a:rPr lang="en-US" sz="2400" b="1" i="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“For she worked a beautiful thing for Me.”</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[10c]  What she is doing is not an utter waste…but a beautiful work of love!  </a:t>
            </a:r>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2000" fill="hold"/>
                                        <p:tgtEl>
                                          <p:spTgt spid="7">
                                            <p:txEl>
                                              <p:pRg st="1" end="1"/>
                                            </p:txEl>
                                          </p:spTgt>
                                        </p:tgtEl>
                                        <p:attrNameLst>
                                          <p:attrName>ppt_w</p:attrName>
                                        </p:attrNameLst>
                                      </p:cBhvr>
                                      <p:tavLst>
                                        <p:tav tm="0">
                                          <p:val>
                                            <p:strVal val="#ppt_w*2.5"/>
                                          </p:val>
                                        </p:tav>
                                        <p:tav tm="100000">
                                          <p:val>
                                            <p:strVal val="#ppt_w"/>
                                          </p:val>
                                        </p:tav>
                                      </p:tavLst>
                                    </p:anim>
                                    <p:anim calcmode="lin" valueType="num">
                                      <p:cBhvr>
                                        <p:cTn id="8" dur="2000" fill="hold"/>
                                        <p:tgtEl>
                                          <p:spTgt spid="7">
                                            <p:txEl>
                                              <p:pRg st="1" end="1"/>
                                            </p:txEl>
                                          </p:spTgt>
                                        </p:tgtEl>
                                        <p:attrNameLst>
                                          <p:attrName>ppt_h</p:attrName>
                                        </p:attrNameLst>
                                      </p:cBhvr>
                                      <p:tavLst>
                                        <p:tav tm="0">
                                          <p:val>
                                            <p:strVal val="#ppt_h*0.01"/>
                                          </p:val>
                                        </p:tav>
                                        <p:tav tm="100000">
                                          <p:val>
                                            <p:strVal val="#ppt_h"/>
                                          </p:val>
                                        </p:tav>
                                      </p:tavLst>
                                    </p:anim>
                                    <p:anim calcmode="lin" valueType="num">
                                      <p:cBhvr>
                                        <p:cTn id="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0" dur="2000" fill="hold"/>
                                        <p:tgtEl>
                                          <p:spTgt spid="7">
                                            <p:txEl>
                                              <p:pRg st="1" end="1"/>
                                            </p:txEl>
                                          </p:spTgt>
                                        </p:tgtEl>
                                        <p:attrNameLst>
                                          <p:attrName>ppt_y</p:attrName>
                                        </p:attrNameLst>
                                      </p:cBhvr>
                                      <p:tavLst>
                                        <p:tav tm="0">
                                          <p:val>
                                            <p:strVal val="#ppt_h+1"/>
                                          </p:val>
                                        </p:tav>
                                        <p:tav tm="100000">
                                          <p:val>
                                            <p:strVal val="#ppt_y"/>
                                          </p:val>
                                        </p:tav>
                                      </p:tavLst>
                                    </p:anim>
                                    <p:animEffect transition="in" filter="fade">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2000" fill="hold"/>
                                        <p:tgtEl>
                                          <p:spTgt spid="7">
                                            <p:txEl>
                                              <p:pRg st="2" end="2"/>
                                            </p:txEl>
                                          </p:spTgt>
                                        </p:tgtEl>
                                        <p:attrNameLst>
                                          <p:attrName>ppt_w</p:attrName>
                                        </p:attrNameLst>
                                      </p:cBhvr>
                                      <p:tavLst>
                                        <p:tav tm="0">
                                          <p:val>
                                            <p:strVal val="#ppt_w*2.5"/>
                                          </p:val>
                                        </p:tav>
                                        <p:tav tm="100000">
                                          <p:val>
                                            <p:strVal val="#ppt_w"/>
                                          </p:val>
                                        </p:tav>
                                      </p:tavLst>
                                    </p:anim>
                                    <p:anim calcmode="lin" valueType="num">
                                      <p:cBhvr>
                                        <p:cTn id="17" dur="2000" fill="hold"/>
                                        <p:tgtEl>
                                          <p:spTgt spid="7">
                                            <p:txEl>
                                              <p:pRg st="2" end="2"/>
                                            </p:txEl>
                                          </p:spTgt>
                                        </p:tgtEl>
                                        <p:attrNameLst>
                                          <p:attrName>ppt_h</p:attrName>
                                        </p:attrNameLst>
                                      </p:cBhvr>
                                      <p:tavLst>
                                        <p:tav tm="0">
                                          <p:val>
                                            <p:strVal val="#ppt_h*0.01"/>
                                          </p:val>
                                        </p:tav>
                                        <p:tav tm="100000">
                                          <p:val>
                                            <p:strVal val="#ppt_h"/>
                                          </p:val>
                                        </p:tav>
                                      </p:tavLst>
                                    </p:anim>
                                    <p:anim calcmode="lin" valueType="num">
                                      <p:cBhvr>
                                        <p:cTn id="18"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7">
                                            <p:txEl>
                                              <p:pRg st="2" end="2"/>
                                            </p:txEl>
                                          </p:spTgt>
                                        </p:tgtEl>
                                        <p:attrNameLst>
                                          <p:attrName>ppt_y</p:attrName>
                                        </p:attrNameLst>
                                      </p:cBhvr>
                                      <p:tavLst>
                                        <p:tav tm="0">
                                          <p:val>
                                            <p:strVal val="#ppt_h+1"/>
                                          </p:val>
                                        </p:tav>
                                        <p:tav tm="100000">
                                          <p:val>
                                            <p:strVal val="#ppt_y"/>
                                          </p:val>
                                        </p:tav>
                                      </p:tavLst>
                                    </p:anim>
                                    <p:animEffect transition="in" filter="fade">
                                      <p:cBhvr>
                                        <p:cTn id="20" dur="2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2000" fill="hold"/>
                                        <p:tgtEl>
                                          <p:spTgt spid="7">
                                            <p:txEl>
                                              <p:pRg st="3" end="3"/>
                                            </p:txEl>
                                          </p:spTgt>
                                        </p:tgtEl>
                                        <p:attrNameLst>
                                          <p:attrName>ppt_w</p:attrName>
                                        </p:attrNameLst>
                                      </p:cBhvr>
                                      <p:tavLst>
                                        <p:tav tm="0">
                                          <p:val>
                                            <p:strVal val="#ppt_w*2.5"/>
                                          </p:val>
                                        </p:tav>
                                        <p:tav tm="100000">
                                          <p:val>
                                            <p:strVal val="#ppt_w"/>
                                          </p:val>
                                        </p:tav>
                                      </p:tavLst>
                                    </p:anim>
                                    <p:anim calcmode="lin" valueType="num">
                                      <p:cBhvr>
                                        <p:cTn id="26" dur="2000" fill="hold"/>
                                        <p:tgtEl>
                                          <p:spTgt spid="7">
                                            <p:txEl>
                                              <p:pRg st="3" end="3"/>
                                            </p:txEl>
                                          </p:spTgt>
                                        </p:tgtEl>
                                        <p:attrNameLst>
                                          <p:attrName>ppt_h</p:attrName>
                                        </p:attrNameLst>
                                      </p:cBhvr>
                                      <p:tavLst>
                                        <p:tav tm="0">
                                          <p:val>
                                            <p:strVal val="#ppt_h*0.01"/>
                                          </p:val>
                                        </p:tav>
                                        <p:tav tm="100000">
                                          <p:val>
                                            <p:strVal val="#ppt_h"/>
                                          </p:val>
                                        </p:tav>
                                      </p:tavLst>
                                    </p:anim>
                                    <p:anim calcmode="lin" valueType="num">
                                      <p:cBhvr>
                                        <p:cTn id="27"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7">
                                            <p:txEl>
                                              <p:pRg st="3" end="3"/>
                                            </p:txEl>
                                          </p:spTgt>
                                        </p:tgtEl>
                                        <p:attrNameLst>
                                          <p:attrName>ppt_y</p:attrName>
                                        </p:attrNameLst>
                                      </p:cBhvr>
                                      <p:tavLst>
                                        <p:tav tm="0">
                                          <p:val>
                                            <p:strVal val="#ppt_h+1"/>
                                          </p:val>
                                        </p:tav>
                                        <p:tav tm="100000">
                                          <p:val>
                                            <p:strVal val="#ppt_y"/>
                                          </p:val>
                                        </p:tav>
                                      </p:tavLst>
                                    </p:anim>
                                    <p:animEffect transition="in" filter="fade">
                                      <p:cBhvr>
                                        <p:cTn id="2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5" y="188342"/>
            <a:ext cx="8928992" cy="63555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Preparing His Body for Burial</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Even Before His Death</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Our Lord’s Interpretation</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(vv.10-13)</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continues by explaining that </a:t>
            </a:r>
            <a:r>
              <a:rPr lang="en-US" sz="2400" b="1" i="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“…you will always have the poor with yourselves.”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[11a]  Again, the disciples are thinking in human terms and assuming that a better motive would be to sell the oil and give the money to the poor.  What they fail to realize is that they are not living in a normal time.  Soon the Passover will come and their Lord’s prophecies will be fulfilled.  They are missing the significance of the time, so Jesus tells them, </a:t>
            </a:r>
            <a:r>
              <a:rPr lang="en-US" sz="2400" b="1" i="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“But you will not always have Me.”</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[11b]  </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explains in v.12 the true importance of this woman’s action!  Her act is true to the time and even ahead of time!  The Jewish custom was to anoint a dead body prior to burial (cf. St. John 19:40); yet, not before the person has died!  Even now, she has anointed her Lord for burial; the future has reached back into the present moment!</a:t>
            </a:r>
            <a:endPar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5" y="188342"/>
            <a:ext cx="8928992" cy="566308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Preparing His Body for Burial</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Even Before His Death</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u="sng"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Our Lord’s Interpretation</a:t>
            </a:r>
            <a:r>
              <a:rPr lang="en-US" sz="2800" b="1" dirty="0" smtClean="0">
                <a:ln w="11430">
                  <a:solidFill>
                    <a:srgbClr val="7030A0"/>
                  </a:solidFill>
                </a:ln>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(vv.10-13)</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We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must always realize that God’s way does not depend on us, or in this case, the disciples!  Despite their ignorance and foolishness, this loving action of an unnamed woman reveals a deeper reality of what Jesus is on this way to do for her, His disciples, for you, and for all mankind!  </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Therefore, whenever and wherever the Good News is proclaimed, the action of this woman</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will always be remembered (v.13)!</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As a matter of fact, you and I today have</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just remembered her, just as our Lord</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said.  Thanks be to Jesus!  </a:t>
            </a:r>
            <a:endParaRPr lang="en-US" sz="26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Picture 2" descr="Anointed to die – pastor tormod's blog"/>
          <p:cNvPicPr>
            <a:picLocks noChangeAspect="1" noChangeArrowheads="1"/>
          </p:cNvPicPr>
          <p:nvPr/>
        </p:nvPicPr>
        <p:blipFill>
          <a:blip r:embed="rId2" cstate="print"/>
          <a:srcRect/>
          <a:stretch>
            <a:fillRect/>
          </a:stretch>
        </p:blipFill>
        <p:spPr bwMode="auto">
          <a:xfrm>
            <a:off x="5943600" y="3805791"/>
            <a:ext cx="3200400" cy="305220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amond(in)">
                                      <p:cBhvr>
                                        <p:cTn id="7" dur="2000"/>
                                        <p:tgtEl>
                                          <p:spTgt spid="7">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amond(in)">
                                      <p:cBhvr>
                                        <p:cTn id="10" dur="2000"/>
                                        <p:tgtEl>
                                          <p:spTgt spid="7">
                                            <p:txEl>
                                              <p:pRg st="3" end="3"/>
                                            </p:txEl>
                                          </p:spTgt>
                                        </p:tgtEl>
                                      </p:cBhvr>
                                    </p:animEffect>
                                  </p:childTnLst>
                                </p:cTn>
                              </p:par>
                              <p:par>
                                <p:cTn id="11" presetID="8"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8" presetClass="entr" presetSubtype="0" accel="10000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p:cTn id="18" dur="2000" fill="hold"/>
                                        <p:tgtEl>
                                          <p:spTgt spid="7">
                                            <p:txEl>
                                              <p:pRg st="4" end="4"/>
                                            </p:txEl>
                                          </p:spTgt>
                                        </p:tgtEl>
                                        <p:attrNameLst>
                                          <p:attrName>ppt_w</p:attrName>
                                        </p:attrNameLst>
                                      </p:cBhvr>
                                      <p:tavLst>
                                        <p:tav tm="0">
                                          <p:val>
                                            <p:strVal val="#ppt_w*2.5"/>
                                          </p:val>
                                        </p:tav>
                                        <p:tav tm="100000">
                                          <p:val>
                                            <p:strVal val="#ppt_w"/>
                                          </p:val>
                                        </p:tav>
                                      </p:tavLst>
                                    </p:anim>
                                    <p:anim calcmode="lin" valueType="num">
                                      <p:cBhvr>
                                        <p:cTn id="19" dur="2000" fill="hold"/>
                                        <p:tgtEl>
                                          <p:spTgt spid="7">
                                            <p:txEl>
                                              <p:pRg st="4" end="4"/>
                                            </p:txEl>
                                          </p:spTgt>
                                        </p:tgtEl>
                                        <p:attrNameLst>
                                          <p:attrName>ppt_h</p:attrName>
                                        </p:attrNameLst>
                                      </p:cBhvr>
                                      <p:tavLst>
                                        <p:tav tm="0">
                                          <p:val>
                                            <p:strVal val="#ppt_h*0.01"/>
                                          </p:val>
                                        </p:tav>
                                        <p:tav tm="100000">
                                          <p:val>
                                            <p:strVal val="#ppt_h"/>
                                          </p:val>
                                        </p:tav>
                                      </p:tavLst>
                                    </p:anim>
                                    <p:anim calcmode="lin" valueType="num">
                                      <p:cBhvr>
                                        <p:cTn id="20"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7">
                                            <p:txEl>
                                              <p:pRg st="4" end="4"/>
                                            </p:txEl>
                                          </p:spTgt>
                                        </p:tgtEl>
                                        <p:attrNameLst>
                                          <p:attrName>ppt_y</p:attrName>
                                        </p:attrNameLst>
                                      </p:cBhvr>
                                      <p:tavLst>
                                        <p:tav tm="0">
                                          <p:val>
                                            <p:strVal val="#ppt_h+1"/>
                                          </p:val>
                                        </p:tav>
                                        <p:tav tm="100000">
                                          <p:val>
                                            <p:strVal val="#ppt_y"/>
                                          </p:val>
                                        </p:tav>
                                      </p:tavLst>
                                    </p:anim>
                                    <p:animEffect transition="in" filter="fade">
                                      <p:cBhvr>
                                        <p:cTn id="22" dur="2000"/>
                                        <p:tgtEl>
                                          <p:spTgt spid="7">
                                            <p:txEl>
                                              <p:pRg st="4" end="4"/>
                                            </p:txEl>
                                          </p:spTgt>
                                        </p:tgtEl>
                                      </p:cBhvr>
                                    </p:animEffect>
                                  </p:childTnLst>
                                </p:cTn>
                              </p:par>
                              <p:par>
                                <p:cTn id="23" presetID="58" presetClass="entr" presetSubtype="0" accel="10000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p:cTn id="25" dur="2000" fill="hold"/>
                                        <p:tgtEl>
                                          <p:spTgt spid="7">
                                            <p:txEl>
                                              <p:pRg st="5" end="5"/>
                                            </p:txEl>
                                          </p:spTgt>
                                        </p:tgtEl>
                                        <p:attrNameLst>
                                          <p:attrName>ppt_w</p:attrName>
                                        </p:attrNameLst>
                                      </p:cBhvr>
                                      <p:tavLst>
                                        <p:tav tm="0">
                                          <p:val>
                                            <p:strVal val="#ppt_w*2.5"/>
                                          </p:val>
                                        </p:tav>
                                        <p:tav tm="100000">
                                          <p:val>
                                            <p:strVal val="#ppt_w"/>
                                          </p:val>
                                        </p:tav>
                                      </p:tavLst>
                                    </p:anim>
                                    <p:anim calcmode="lin" valueType="num">
                                      <p:cBhvr>
                                        <p:cTn id="26" dur="2000" fill="hold"/>
                                        <p:tgtEl>
                                          <p:spTgt spid="7">
                                            <p:txEl>
                                              <p:pRg st="5" end="5"/>
                                            </p:txEl>
                                          </p:spTgt>
                                        </p:tgtEl>
                                        <p:attrNameLst>
                                          <p:attrName>ppt_h</p:attrName>
                                        </p:attrNameLst>
                                      </p:cBhvr>
                                      <p:tavLst>
                                        <p:tav tm="0">
                                          <p:val>
                                            <p:strVal val="#ppt_h*0.01"/>
                                          </p:val>
                                        </p:tav>
                                        <p:tav tm="100000">
                                          <p:val>
                                            <p:strVal val="#ppt_h"/>
                                          </p:val>
                                        </p:tav>
                                      </p:tavLst>
                                    </p:anim>
                                    <p:anim calcmode="lin" valueType="num">
                                      <p:cBhvr>
                                        <p:cTn id="27"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8" dur="2000" fill="hold"/>
                                        <p:tgtEl>
                                          <p:spTgt spid="7">
                                            <p:txEl>
                                              <p:pRg st="5" end="5"/>
                                            </p:txEl>
                                          </p:spTgt>
                                        </p:tgtEl>
                                        <p:attrNameLst>
                                          <p:attrName>ppt_y</p:attrName>
                                        </p:attrNameLst>
                                      </p:cBhvr>
                                      <p:tavLst>
                                        <p:tav tm="0">
                                          <p:val>
                                            <p:strVal val="#ppt_h+1"/>
                                          </p:val>
                                        </p:tav>
                                        <p:tav tm="100000">
                                          <p:val>
                                            <p:strVal val="#ppt_y"/>
                                          </p:val>
                                        </p:tav>
                                      </p:tavLst>
                                    </p:anim>
                                    <p:animEffect transition="in" filter="fade">
                                      <p:cBhvr>
                                        <p:cTn id="29" dur="2000"/>
                                        <p:tgtEl>
                                          <p:spTgt spid="7">
                                            <p:txEl>
                                              <p:pRg st="5" end="5"/>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p:cTn id="32" dur="2000" fill="hold"/>
                                        <p:tgtEl>
                                          <p:spTgt spid="7">
                                            <p:txEl>
                                              <p:pRg st="6" end="6"/>
                                            </p:txEl>
                                          </p:spTgt>
                                        </p:tgtEl>
                                        <p:attrNameLst>
                                          <p:attrName>ppt_w</p:attrName>
                                        </p:attrNameLst>
                                      </p:cBhvr>
                                      <p:tavLst>
                                        <p:tav tm="0">
                                          <p:val>
                                            <p:strVal val="#ppt_w*2.5"/>
                                          </p:val>
                                        </p:tav>
                                        <p:tav tm="100000">
                                          <p:val>
                                            <p:strVal val="#ppt_w"/>
                                          </p:val>
                                        </p:tav>
                                      </p:tavLst>
                                    </p:anim>
                                    <p:anim calcmode="lin" valueType="num">
                                      <p:cBhvr>
                                        <p:cTn id="33" dur="2000" fill="hold"/>
                                        <p:tgtEl>
                                          <p:spTgt spid="7">
                                            <p:txEl>
                                              <p:pRg st="6" end="6"/>
                                            </p:txEl>
                                          </p:spTgt>
                                        </p:tgtEl>
                                        <p:attrNameLst>
                                          <p:attrName>ppt_h</p:attrName>
                                        </p:attrNameLst>
                                      </p:cBhvr>
                                      <p:tavLst>
                                        <p:tav tm="0">
                                          <p:val>
                                            <p:strVal val="#ppt_h*0.01"/>
                                          </p:val>
                                        </p:tav>
                                        <p:tav tm="100000">
                                          <p:val>
                                            <p:strVal val="#ppt_h"/>
                                          </p:val>
                                        </p:tav>
                                      </p:tavLst>
                                    </p:anim>
                                    <p:anim calcmode="lin" valueType="num">
                                      <p:cBhvr>
                                        <p:cTn id="34"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5" dur="2000" fill="hold"/>
                                        <p:tgtEl>
                                          <p:spTgt spid="7">
                                            <p:txEl>
                                              <p:pRg st="6" end="6"/>
                                            </p:txEl>
                                          </p:spTgt>
                                        </p:tgtEl>
                                        <p:attrNameLst>
                                          <p:attrName>ppt_y</p:attrName>
                                        </p:attrNameLst>
                                      </p:cBhvr>
                                      <p:tavLst>
                                        <p:tav tm="0">
                                          <p:val>
                                            <p:strVal val="#ppt_h+1"/>
                                          </p:val>
                                        </p:tav>
                                        <p:tav tm="100000">
                                          <p:val>
                                            <p:strVal val="#ppt_y"/>
                                          </p:val>
                                        </p:tav>
                                      </p:tavLst>
                                    </p:anim>
                                    <p:animEffect transition="in" filter="fade">
                                      <p:cBhvr>
                                        <p:cTn id="36"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251520" y="188640"/>
            <a:ext cx="8640960" cy="707886"/>
          </a:xfrm>
          <a:prstGeom prst="rect">
            <a:avLst/>
          </a:prstGeom>
        </p:spPr>
        <p:txBody>
          <a:bodyPr wrap="square">
            <a:spAutoFit/>
          </a:bodyPr>
          <a:lstStyle/>
          <a:p>
            <a:pPr algn="ctr"/>
            <a:r>
              <a:rPr lang="en-US" sz="4000" b="1" dirty="0" smtClean="0">
                <a:ln>
                  <a:solidFill>
                    <a:srgbClr val="FFFFCC"/>
                  </a:solidFill>
                </a:ln>
                <a:solidFill>
                  <a:srgbClr val="FFFFFF"/>
                </a:solidFill>
              </a:rPr>
              <a:t>…but the righteous into eternal life’”</a:t>
            </a:r>
            <a:endParaRPr lang="en-US" sz="4000" b="1" dirty="0">
              <a:ln>
                <a:solidFill>
                  <a:srgbClr val="FFFFCC"/>
                </a:solidFill>
              </a:ln>
              <a:solidFill>
                <a:srgbClr val="FFFFFF"/>
              </a:solidFill>
            </a:endParaRPr>
          </a:p>
        </p:txBody>
      </p:sp>
      <p:sp>
        <p:nvSpPr>
          <p:cNvPr id="6" name="TextBox 5"/>
          <p:cNvSpPr txBox="1"/>
          <p:nvPr/>
        </p:nvSpPr>
        <p:spPr>
          <a:xfrm>
            <a:off x="179512" y="659298"/>
            <a:ext cx="8712968" cy="427809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Next week’s Bible Class will begin Part II of our Lord’s Passion Narrative!</a:t>
            </a:r>
          </a:p>
          <a:p>
            <a:endPar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smtClean="0">
                <a:ln>
                  <a:solidFill>
                    <a:srgbClr val="7030A0"/>
                  </a:solid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F.  Our Lord’s Passion:  His Arrest, Trials, and Death </a:t>
            </a:r>
            <a:r>
              <a:rPr lang="en-US" b="1" dirty="0" smtClean="0">
                <a:ln>
                  <a:solidFill>
                    <a:srgbClr val="7030A0"/>
                  </a:solid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(26:14 – 27:66)</a:t>
            </a:r>
            <a:endParaRPr lang="en-US" sz="2400" b="1" dirty="0" smtClean="0">
              <a:ln>
                <a:solidFill>
                  <a:srgbClr val="7030A0"/>
                </a:solid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ln>
                  <a:solidFill>
                    <a:srgbClr val="94472B"/>
                  </a:solidFill>
                </a:ln>
                <a:solidFill>
                  <a:srgbClr val="94472B"/>
                </a:solidFill>
                <a:effectLst>
                  <a:outerShdw blurRad="38100" dist="38100" dir="2700000" algn="tl">
                    <a:srgbClr val="000000">
                      <a:alpha val="43137"/>
                    </a:srgbClr>
                  </a:outerShdw>
                </a:effectLst>
                <a:latin typeface="Times New Roman" pitchFamily="18" charset="0"/>
                <a:cs typeface="Times New Roman" pitchFamily="18" charset="0"/>
              </a:rPr>
              <a:t>1.  Prelude to Betrayal (26:14-16) (Nov 9)</a:t>
            </a:r>
          </a:p>
          <a:p>
            <a:r>
              <a:rPr lang="en-US" sz="3200" b="1" dirty="0" smtClean="0">
                <a:ln>
                  <a:solidFill>
                    <a:srgbClr val="94472B"/>
                  </a:solidFill>
                </a:ln>
                <a:solidFill>
                  <a:srgbClr val="94472B"/>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ln>
                  <a:solidFill>
                    <a:srgbClr val="C00000"/>
                  </a:solidFill>
                </a:ln>
                <a:solidFill>
                  <a:srgbClr val="94472B"/>
                </a:solidFill>
                <a:effectLst>
                  <a:outerShdw blurRad="38100" dist="38100" dir="2700000" algn="tl">
                    <a:srgbClr val="000000">
                      <a:alpha val="43137"/>
                    </a:srgbClr>
                  </a:outerShdw>
                </a:effectLst>
                <a:latin typeface="Times New Roman" pitchFamily="18" charset="0"/>
                <a:cs typeface="Times New Roman" pitchFamily="18" charset="0"/>
              </a:rPr>
              <a:t>2.  The Last Supper (26:17-29) (Nov 9)</a:t>
            </a:r>
          </a:p>
          <a:p>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i="1" dirty="0" smtClean="0">
                <a:ln>
                  <a:solidFill>
                    <a:srgbClr val="C0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Gethsemane (26:30-56)(Nov 16)</a:t>
            </a:r>
            <a:endParaRPr lang="en-US" b="1" dirty="0" smtClean="0">
              <a:ln>
                <a:solidFill>
                  <a:srgbClr val="C0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4.  Jesus before Caiaphas (Illegal Sanhedrin Trial) (26:57-68) </a:t>
            </a:r>
            <a:r>
              <a:rPr lang="en-US" sz="1200"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(Nov 23)</a:t>
            </a:r>
            <a:endParaRPr lang="en-US"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 Peter’s Three Denials (69-75) (Nov 23)</a:t>
            </a:r>
          </a:p>
          <a:p>
            <a:r>
              <a:rPr lang="en-US"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ln>
                  <a:solidFill>
                    <a:srgbClr val="C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  Jesus before Pilate (27:1-26) (Nov 30)</a:t>
            </a:r>
          </a:p>
          <a:p>
            <a:r>
              <a:rPr lang="en-US" b="1" dirty="0" smtClean="0">
                <a:ln>
                  <a:solidFill>
                    <a:srgbClr val="C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6.  The Crucifixion of Our Lord Jesus (27:27-44) (Nov 30)</a:t>
            </a:r>
            <a:r>
              <a:rPr lang="en-US" sz="2000" b="1" dirty="0" smtClean="0">
                <a:ln w="11430">
                  <a:solidFill>
                    <a:srgbClr val="C00000"/>
                  </a:solidFill>
                </a:ln>
                <a:solidFill>
                  <a:sysClr val="windowText" lastClr="00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0" y="5674603"/>
            <a:ext cx="4572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1"/>
                  </a:solidFill>
                </a:ln>
                <a:effectLst>
                  <a:outerShdw blurRad="50800" dist="39000" dir="5460000" algn="tl">
                    <a:srgbClr val="000000">
                      <a:alpha val="38000"/>
                    </a:srgbClr>
                  </a:outerShdw>
                </a:effectLst>
                <a:latin typeface="Arial Narrow" pitchFamily="34" charset="0"/>
              </a:rPr>
              <a:t>Prelude to Betrayal</a:t>
            </a:r>
          </a:p>
          <a:p>
            <a:pPr algn="ctr"/>
            <a:r>
              <a:rPr lang="en-US" sz="2800" b="1" dirty="0" smtClean="0">
                <a:ln w="11430"/>
                <a:solidFill>
                  <a:srgbClr val="000000"/>
                </a:solidFill>
                <a:effectLst>
                  <a:outerShdw blurRad="50800" dist="39000" dir="5460000" algn="tl">
                    <a:srgbClr val="000000">
                      <a:alpha val="38000"/>
                    </a:srgbClr>
                  </a:outerShdw>
                </a:effectLst>
                <a:latin typeface="Arial Narrow" pitchFamily="34" charset="0"/>
              </a:rPr>
              <a:t>St. Matthew 26:14-16</a:t>
            </a:r>
            <a:endParaRPr lang="en-US" sz="2800" b="1" dirty="0">
              <a:ln w="11430"/>
              <a:solidFill>
                <a:srgbClr val="000000"/>
              </a:solidFill>
              <a:effectLst>
                <a:outerShdw blurRad="50800" dist="39000" dir="5460000" algn="tl">
                  <a:srgbClr val="000000">
                    <a:alpha val="38000"/>
                  </a:srgbClr>
                </a:outerShdw>
              </a:effectLst>
              <a:latin typeface="Arial Narrow" pitchFamily="34" charset="0"/>
            </a:endParaRPr>
          </a:p>
        </p:txBody>
      </p:sp>
      <p:sp>
        <p:nvSpPr>
          <p:cNvPr id="9" name="TextBox 8"/>
          <p:cNvSpPr txBox="1"/>
          <p:nvPr/>
        </p:nvSpPr>
        <p:spPr>
          <a:xfrm>
            <a:off x="4572000" y="5661248"/>
            <a:ext cx="4536504"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Arial Narrow" pitchFamily="34" charset="0"/>
              </a:rPr>
              <a:t>The Last Supper</a:t>
            </a:r>
          </a:p>
          <a:p>
            <a:pPr algn="ctr"/>
            <a:r>
              <a:rPr lang="en-US" sz="2800" b="1" dirty="0" smtClean="0">
                <a:ln w="11430"/>
                <a:solidFill>
                  <a:srgbClr val="000000"/>
                </a:solidFill>
                <a:effectLst>
                  <a:outerShdw blurRad="50800" dist="39000" dir="5460000" algn="tl">
                    <a:srgbClr val="000000">
                      <a:alpha val="38000"/>
                    </a:srgbClr>
                  </a:outerShdw>
                </a:effectLst>
                <a:latin typeface="Arial Narrow" pitchFamily="34" charset="0"/>
              </a:rPr>
              <a:t>St. Matthew 26:17-29</a:t>
            </a:r>
            <a:endParaRPr lang="en-US" sz="2800" b="1" dirty="0">
              <a:ln w="11430"/>
              <a:solidFill>
                <a:srgbClr val="000000"/>
              </a:solidFill>
              <a:effectLst>
                <a:outerShdw blurRad="50800" dist="39000" dir="5460000" algn="tl">
                  <a:srgbClr val="000000">
                    <a:alpha val="38000"/>
                  </a:srgbClr>
                </a:outerShdw>
              </a:effectLst>
              <a:latin typeface="Arial Narrow" pitchFamily="34" charset="0"/>
            </a:endParaRPr>
          </a:p>
        </p:txBody>
      </p:sp>
      <p:pic>
        <p:nvPicPr>
          <p:cNvPr id="23554" name="Picture 2" descr="Holy Wednesday (Betrayal by Judas) Matthew 26:14-16 &quot;Then one of the  Twelve—the one called Judas Iscariot—went to the chief priests and asked,  'What are you willing to give me if I deliver"/>
          <p:cNvPicPr>
            <a:picLocks noChangeAspect="1" noChangeArrowheads="1"/>
          </p:cNvPicPr>
          <p:nvPr/>
        </p:nvPicPr>
        <p:blipFill>
          <a:blip r:embed="rId2" cstate="print"/>
          <a:srcRect/>
          <a:stretch>
            <a:fillRect/>
          </a:stretch>
        </p:blipFill>
        <p:spPr bwMode="auto">
          <a:xfrm>
            <a:off x="19432" y="1109557"/>
            <a:ext cx="4480560" cy="4460657"/>
          </a:xfrm>
          <a:prstGeom prst="rect">
            <a:avLst/>
          </a:prstGeom>
          <a:noFill/>
        </p:spPr>
      </p:pic>
      <p:pic>
        <p:nvPicPr>
          <p:cNvPr id="23556" name="Picture 4" descr="The Last Supper On the first day of the Festival of Unleavened Bread, the  disciples came to Jesus and asked, Where do you want us to make  preparations for you to eat"/>
          <p:cNvPicPr>
            <a:picLocks noChangeAspect="1" noChangeArrowheads="1"/>
          </p:cNvPicPr>
          <p:nvPr/>
        </p:nvPicPr>
        <p:blipFill>
          <a:blip r:embed="rId3" cstate="print"/>
          <a:srcRect/>
          <a:stretch>
            <a:fillRect/>
          </a:stretch>
        </p:blipFill>
        <p:spPr bwMode="auto">
          <a:xfrm>
            <a:off x="4644008" y="1124744"/>
            <a:ext cx="4480560" cy="4445774"/>
          </a:xfrm>
          <a:prstGeom prst="rect">
            <a:avLst/>
          </a:prstGeom>
          <a:noFill/>
        </p:spPr>
      </p:pic>
      <p:sp>
        <p:nvSpPr>
          <p:cNvPr id="10" name="TextBox 9"/>
          <p:cNvSpPr txBox="1"/>
          <p:nvPr/>
        </p:nvSpPr>
        <p:spPr>
          <a:xfrm>
            <a:off x="0" y="116632"/>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ln>
                <a:solidFill>
                  <a:srgbClr val="7030A0"/>
                </a:solidFill>
                <a:effectLst>
                  <a:outerShdw blurRad="50800" dist="39000" dir="5460000" algn="tl">
                    <a:srgbClr val="000000">
                      <a:alpha val="38000"/>
                    </a:srgbClr>
                  </a:outerShdw>
                </a:effectLst>
                <a:latin typeface="Arial Narrow" pitchFamily="34" charset="0"/>
              </a:rPr>
              <a:t>The Passion of our Lord, </a:t>
            </a:r>
            <a:r>
              <a:rPr lang="en-US" sz="4400" b="1" smtClean="0">
                <a:ln w="11430">
                  <a:solidFill>
                    <a:srgbClr val="7030A0"/>
                  </a:solidFill>
                </a:ln>
                <a:solidFill>
                  <a:srgbClr val="7030A0"/>
                </a:solidFill>
                <a:effectLst>
                  <a:outerShdw blurRad="50800" dist="39000" dir="5460000" algn="tl">
                    <a:srgbClr val="000000">
                      <a:alpha val="38000"/>
                    </a:srgbClr>
                  </a:outerShdw>
                </a:effectLst>
                <a:latin typeface="Arial Narrow" pitchFamily="34" charset="0"/>
              </a:rPr>
              <a:t>Part II</a:t>
            </a:r>
            <a:endParaRPr lang="en-US" sz="3200" b="1" dirty="0">
              <a:ln w="11430"/>
              <a:solidFill>
                <a:srgbClr val="000000"/>
              </a:solidFill>
              <a:effectLst>
                <a:outerShdw blurRad="50800" dist="39000" dir="5460000" algn="tl">
                  <a:srgbClr val="000000">
                    <a:alpha val="38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07505" y="116632"/>
            <a:ext cx="8928992" cy="60016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Our Lord’s teaching ministry has now ended!  Now He will bring to fulfillment that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to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which He was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sent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Plan of Salvation],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which stretches back to Gen. 3:15.  Yes, His great discourses in St. Matthew have ended; yet, Jesus will continue to speak equally important words even in the midst of His betrayal, suffering, and death!</a:t>
            </a:r>
          </a:p>
          <a:p>
            <a:pPr>
              <a:spcAft>
                <a:spcPts val="12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Nevertheless, our Lord’s voice will diminish as He will cry out in forsakenness (27:46); and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then with His last, great, faithful shout (27:50</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endPar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beginning of this section (v.2) turns your attention back to His unfinished business.  As He and His disciples are traveling from the Mt. of Olives to Bethany, Jesus tells His disciples, again, what will soon take place.</a:t>
            </a:r>
          </a:p>
        </p:txBody>
      </p:sp>
      <p:sp>
        <p:nvSpPr>
          <p:cNvPr id="6" name="Rectangle 5"/>
          <p:cNvSpPr/>
          <p:nvPr/>
        </p:nvSpPr>
        <p:spPr>
          <a:xfrm>
            <a:off x="107504" y="6165304"/>
            <a:ext cx="8856984"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B050"/>
                  </a:solidFill>
                </a:ln>
                <a:solidFill>
                  <a:srgbClr val="00B050"/>
                </a:solidFill>
                <a:effectLst>
                  <a:outerShdw blurRad="50800" dist="39000" dir="5460000" algn="tl">
                    <a:srgbClr val="000000">
                      <a:alpha val="38000"/>
                    </a:srgbClr>
                  </a:outerShdw>
                </a:effectLst>
                <a:latin typeface="Arial Rounded MT Bold" pitchFamily="34" charset="0"/>
              </a:rPr>
              <a:t>Introduction</a:t>
            </a:r>
            <a:endParaRPr lang="en-US" sz="4000" b="1" dirty="0">
              <a:ln w="11430">
                <a:solidFill>
                  <a:srgbClr val="00B050"/>
                </a:solidFill>
              </a:ln>
              <a:solidFill>
                <a:srgbClr val="00B05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amond(in)">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diamond(in)">
                                      <p:cBhvr>
                                        <p:cTn id="20"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1028" name="Picture 4" descr="Passion Week 1: Bethany to Jerusalem - YouTube"/>
          <p:cNvPicPr>
            <a:picLocks noChangeAspect="1" noChangeArrowheads="1"/>
          </p:cNvPicPr>
          <p:nvPr/>
        </p:nvPicPr>
        <p:blipFill>
          <a:blip r:embed="rId2" cstate="print"/>
          <a:srcRect l="12597" r="15324" b="2517"/>
          <a:stretch>
            <a:fillRect/>
          </a:stretch>
        </p:blipFill>
        <p:spPr bwMode="auto">
          <a:xfrm>
            <a:off x="-108520" y="3152092"/>
            <a:ext cx="3108960" cy="2365140"/>
          </a:xfrm>
          <a:prstGeom prst="rect">
            <a:avLst/>
          </a:prstGeom>
          <a:ln>
            <a:noFill/>
          </a:ln>
          <a:effectLst>
            <a:softEdge rad="112500"/>
          </a:effectLst>
        </p:spPr>
      </p:pic>
      <p:pic>
        <p:nvPicPr>
          <p:cNvPr id="1026" name="Picture 2" descr="The Historical Truth about the Last Supper--At Last! - YouTube"/>
          <p:cNvPicPr>
            <a:picLocks noChangeAspect="1" noChangeArrowheads="1"/>
          </p:cNvPicPr>
          <p:nvPr/>
        </p:nvPicPr>
        <p:blipFill>
          <a:blip r:embed="rId3" cstate="print"/>
          <a:srcRect t="8126" b="13294"/>
          <a:stretch>
            <a:fillRect/>
          </a:stretch>
        </p:blipFill>
        <p:spPr bwMode="auto">
          <a:xfrm>
            <a:off x="5580112" y="44624"/>
            <a:ext cx="3456384" cy="2088232"/>
          </a:xfrm>
          <a:prstGeom prst="rect">
            <a:avLst/>
          </a:prstGeom>
          <a:noFill/>
        </p:spPr>
      </p:pic>
      <p:sp>
        <p:nvSpPr>
          <p:cNvPr id="7" name="Rectangle 6"/>
          <p:cNvSpPr/>
          <p:nvPr/>
        </p:nvSpPr>
        <p:spPr>
          <a:xfrm>
            <a:off x="107505" y="116632"/>
            <a:ext cx="8928992" cy="624786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Within two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days,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day of the</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Passover sacrifice and meal will</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occur; yet, there’s so much more!</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will be betrayed and handed</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over just as He has prophesied.  Now</a:t>
            </a:r>
          </a:p>
          <a:p>
            <a:pPr>
              <a:spcAft>
                <a:spcPts val="12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disciples should know – well, at least they have heard – what will happen during Passover.</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St. Matthew does not clearly reveal where 			Jesus spoke v.2 to His disciples.  Though, 			in the next section (6-13), we do know that 			He and His disciples are in Bethany.  In 			reality, it’s a short walk from the Mt. of 			Olives to Bethany.  So whether on the mount or on the road to Bethany, again the disciples hear… but do not comprehend!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770" decel="100000"/>
                                        <p:tgtEl>
                                          <p:spTgt spid="7">
                                            <p:txEl>
                                              <p:pRg st="6" end="6"/>
                                            </p:txEl>
                                          </p:spTgt>
                                        </p:tgtEl>
                                      </p:cBhvr>
                                    </p:animEffect>
                                    <p:animScale>
                                      <p:cBhvr>
                                        <p:cTn id="13" dur="770" decel="100000"/>
                                        <p:tgtEl>
                                          <p:spTgt spid="7">
                                            <p:txEl>
                                              <p:pRg st="6" end="6"/>
                                            </p:txEl>
                                          </p:spTgt>
                                        </p:tgtEl>
                                      </p:cBhvr>
                                      <p:from x="10000" y="10000"/>
                                      <p:to x="200000" y="450000"/>
                                    </p:animScale>
                                    <p:animScale>
                                      <p:cBhvr>
                                        <p:cTn id="14" dur="1230" accel="100000" fill="hold">
                                          <p:stCondLst>
                                            <p:cond delay="770"/>
                                          </p:stCondLst>
                                        </p:cTn>
                                        <p:tgtEl>
                                          <p:spTgt spid="7">
                                            <p:txEl>
                                              <p:pRg st="6" end="6"/>
                                            </p:txEl>
                                          </p:spTgt>
                                        </p:tgtEl>
                                      </p:cBhvr>
                                      <p:from x="200000" y="450000"/>
                                      <p:to x="100000" y="100000"/>
                                    </p:animScale>
                                    <p:set>
                                      <p:cBhvr>
                                        <p:cTn id="15" dur="770" fill="hold"/>
                                        <p:tgtEl>
                                          <p:spTgt spid="7">
                                            <p:txEl>
                                              <p:pRg st="6" end="6"/>
                                            </p:txEl>
                                          </p:spTgt>
                                        </p:tgtEl>
                                        <p:attrNameLst>
                                          <p:attrName>ppt_x</p:attrName>
                                        </p:attrNameLst>
                                      </p:cBhvr>
                                      <p:to>
                                        <p:strVal val="(0.5)"/>
                                      </p:to>
                                    </p:set>
                                    <p:anim from="(0.5)" to="(#ppt_x)" calcmode="lin" valueType="num">
                                      <p:cBhvr>
                                        <p:cTn id="16" dur="1230" accel="100000" fill="hold">
                                          <p:stCondLst>
                                            <p:cond delay="770"/>
                                          </p:stCondLst>
                                        </p:cTn>
                                        <p:tgtEl>
                                          <p:spTgt spid="7">
                                            <p:txEl>
                                              <p:pRg st="6" end="6"/>
                                            </p:txEl>
                                          </p:spTgt>
                                        </p:tgtEl>
                                        <p:attrNameLst>
                                          <p:attrName>ppt_x</p:attrName>
                                        </p:attrNameLst>
                                      </p:cBhvr>
                                    </p:anim>
                                    <p:set>
                                      <p:cBhvr>
                                        <p:cTn id="17" dur="770" fill="hold"/>
                                        <p:tgtEl>
                                          <p:spTgt spid="7">
                                            <p:txEl>
                                              <p:pRg st="6" end="6"/>
                                            </p:txEl>
                                          </p:spTgt>
                                        </p:tgtEl>
                                        <p:attrNameLst>
                                          <p:attrName>ppt_y</p:attrName>
                                        </p:attrNameLst>
                                      </p:cBhvr>
                                      <p:to>
                                        <p:strVal val="(#ppt_y+0.4)"/>
                                      </p:to>
                                    </p:set>
                                    <p:anim from="(#ppt_y+0.4)" to="(#ppt_y)" calcmode="lin" valueType="num">
                                      <p:cBhvr>
                                        <p:cTn id="18" dur="1230" accel="100000" fill="hold">
                                          <p:stCondLst>
                                            <p:cond delay="770"/>
                                          </p:stCondLst>
                                        </p:cTn>
                                        <p:tgtEl>
                                          <p:spTgt spid="7">
                                            <p:txEl>
                                              <p:pRg st="6" end="6"/>
                                            </p:txEl>
                                          </p:spTgt>
                                        </p:tgtEl>
                                        <p:attrNameLst>
                                          <p:attrName>ppt_y</p:attrName>
                                        </p:attrNameLst>
                                      </p:cBhvr>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43010" name="Picture 2" descr="Matthew 26:1-5 - The Plot to Kill Jesus"/>
          <p:cNvPicPr>
            <a:picLocks noChangeAspect="1" noChangeArrowheads="1"/>
          </p:cNvPicPr>
          <p:nvPr/>
        </p:nvPicPr>
        <p:blipFill>
          <a:blip r:embed="rId2" cstate="print"/>
          <a:srcRect/>
          <a:stretch>
            <a:fillRect/>
          </a:stretch>
        </p:blipFill>
        <p:spPr bwMode="auto">
          <a:xfrm>
            <a:off x="35496" y="1916832"/>
            <a:ext cx="4572000" cy="2574025"/>
          </a:xfrm>
          <a:prstGeom prst="rect">
            <a:avLst/>
          </a:prstGeom>
          <a:noFill/>
        </p:spPr>
      </p:pic>
      <p:sp>
        <p:nvSpPr>
          <p:cNvPr id="7" name="Rectangle 6"/>
          <p:cNvSpPr/>
          <p:nvPr/>
        </p:nvSpPr>
        <p:spPr>
          <a:xfrm>
            <a:off x="107505" y="116632"/>
            <a:ext cx="8928992" cy="65556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Verse 3 begins with an important, though small word </a:t>
            </a:r>
            <a:r>
              <a:rPr lang="en-US" sz="2800" b="1" dirty="0" err="1"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cs typeface="Times New Roman" pitchFamily="18" charset="0"/>
              </a:rPr>
              <a:t>tovte</a:t>
            </a:r>
            <a:r>
              <a:rPr lang="en-US" sz="28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which means </a:t>
            </a:r>
            <a:r>
              <a:rPr lang="en-US" sz="28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“at that time!”</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Matthew uses this word to gain attention and it signals a change of focus.  Jesus has just related what’s about to happen in 						Jerusalem; though, 						now, Matthew takes us to 					those who oppose Jesus 						and their planning and 						plotting.  It should be 						clear from the text that Matthew doesn’t give insight into the emotions or thoughts of the plotters; however, it is fair to surmise that they were convinced of the “rightness” of their planning and their ability to carry out their plan!</a:t>
            </a:r>
            <a:b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b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endPar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p:cNvSpPr/>
          <p:nvPr/>
        </p:nvSpPr>
        <p:spPr>
          <a:xfrm>
            <a:off x="0" y="6165304"/>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Introduction to the Passion </a:t>
            </a:r>
            <a:r>
              <a:rPr lang="en-US" sz="32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(vv.2-5)</a:t>
            </a:r>
            <a:endParaRPr lang="en-US" sz="3200" b="1" dirty="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44034" name="Picture 2" descr="JESUS' UNFAIR AND CORRUPT TRIAL – Matthew 26:3-5 | Mission Venture  Ministries"/>
          <p:cNvPicPr>
            <a:picLocks noChangeAspect="1" noChangeArrowheads="1"/>
          </p:cNvPicPr>
          <p:nvPr/>
        </p:nvPicPr>
        <p:blipFill>
          <a:blip r:embed="rId2" cstate="print"/>
          <a:srcRect/>
          <a:stretch>
            <a:fillRect/>
          </a:stretch>
        </p:blipFill>
        <p:spPr bwMode="auto">
          <a:xfrm>
            <a:off x="35496" y="1890885"/>
            <a:ext cx="3672408" cy="2618235"/>
          </a:xfrm>
          <a:prstGeom prst="rect">
            <a:avLst/>
          </a:prstGeom>
          <a:noFill/>
        </p:spPr>
      </p:pic>
      <p:sp>
        <p:nvSpPr>
          <p:cNvPr id="7" name="Rectangle 6"/>
          <p:cNvSpPr/>
          <p:nvPr/>
        </p:nvSpPr>
        <p:spPr>
          <a:xfrm>
            <a:off x="107505" y="116632"/>
            <a:ext cx="8928992" cy="67095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Even so, there is another plan, that of our Lord Jesus, who has already made three predictions of His rejection, suffering, death, and resurrection!  Now Jesus names the very day that He will be betrayed and handed over! 					It may not seem to be fact, yet in 				a strange and vulnerable way, 				Matthew is relating that Jesus is 				in control!  What is about to 					occur is necessary in order to 					complete God’s plan of salvation.</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Under the Lord’s overarching Divine Plan, the plot of the chief priests and elders will take place; all the while, however, their unbelief will prevent them from seeing what is truly happening!</a:t>
            </a:r>
            <a:b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b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endPar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p:cNvSpPr/>
          <p:nvPr/>
        </p:nvSpPr>
        <p:spPr>
          <a:xfrm>
            <a:off x="0" y="6165304"/>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Introduction to the Passion </a:t>
            </a:r>
            <a:r>
              <a:rPr lang="en-US" sz="32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(vv.2-5)</a:t>
            </a:r>
            <a:endParaRPr lang="en-US" sz="3200" b="1" dirty="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44034" name="Picture 2" descr="JESUS' UNFAIR AND CORRUPT TRIAL – Matthew 26:3-5 | Mission Venture  Ministries"/>
          <p:cNvPicPr>
            <a:picLocks noChangeAspect="1" noChangeArrowheads="1"/>
          </p:cNvPicPr>
          <p:nvPr/>
        </p:nvPicPr>
        <p:blipFill>
          <a:blip r:embed="rId2" cstate="print"/>
          <a:srcRect/>
          <a:stretch>
            <a:fillRect/>
          </a:stretch>
        </p:blipFill>
        <p:spPr bwMode="auto">
          <a:xfrm>
            <a:off x="35496" y="1890885"/>
            <a:ext cx="3672408" cy="2402211"/>
          </a:xfrm>
          <a:prstGeom prst="rect">
            <a:avLst/>
          </a:prstGeom>
          <a:noFill/>
        </p:spPr>
      </p:pic>
      <p:sp>
        <p:nvSpPr>
          <p:cNvPr id="7" name="Rectangle 6"/>
          <p:cNvSpPr/>
          <p:nvPr/>
        </p:nvSpPr>
        <p:spPr>
          <a:xfrm>
            <a:off x="107505" y="116632"/>
            <a:ext cx="8928992" cy="544764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It’s ironic that the Jewish leaders did not want Jesus arrested during Passover or the Feast of Unleavened Bread (seven days that followed Passover)!  Why?</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They wanted to avoid a riot, which explains, in part, why they 				acted in deceit.  They are truly 					unsure and even fearful of the 					pilgrims in Jerusalem and what 					may happen, since many of them 				held Jesus in high regard.</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events will transpire, though, just as Jesus predicted.  We do see that God’s plan could not be frustrated; even the fact that Pilate was in Jerusalem gives insight in how God was in control!</a:t>
            </a:r>
          </a:p>
        </p:txBody>
      </p:sp>
      <p:sp>
        <p:nvSpPr>
          <p:cNvPr id="5" name="Rectangle 4"/>
          <p:cNvSpPr/>
          <p:nvPr/>
        </p:nvSpPr>
        <p:spPr>
          <a:xfrm>
            <a:off x="0" y="6165304"/>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Introduction to the Passion </a:t>
            </a:r>
            <a:r>
              <a:rPr lang="en-US" sz="32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(vv.2-5)</a:t>
            </a:r>
            <a:endParaRPr lang="en-US" sz="3200" b="1" dirty="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Scale>
                                      <p:cBhvr>
                                        <p:cTn id="7"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1" end="1"/>
                                            </p:txEl>
                                          </p:spTgt>
                                        </p:tgtEl>
                                        <p:attrNameLst>
                                          <p:attrName>ppt_x</p:attrName>
                                          <p:attrName>ppt_y</p:attrName>
                                        </p:attrNameLst>
                                      </p:cBhvr>
                                    </p:animMotion>
                                    <p:animEffect transition="in" filter="fade">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70" decel="100000"/>
                                        <p:tgtEl>
                                          <p:spTgt spid="7">
                                            <p:txEl>
                                              <p:pRg st="2" end="2"/>
                                            </p:txEl>
                                          </p:spTgt>
                                        </p:tgtEl>
                                      </p:cBhvr>
                                    </p:animEffect>
                                    <p:animScale>
                                      <p:cBhvr>
                                        <p:cTn id="15" dur="770" decel="100000"/>
                                        <p:tgtEl>
                                          <p:spTgt spid="7">
                                            <p:txEl>
                                              <p:pRg st="2" end="2"/>
                                            </p:txEl>
                                          </p:spTgt>
                                        </p:tgtEl>
                                      </p:cBhvr>
                                      <p:from x="10000" y="10000"/>
                                      <p:to x="200000" y="450000"/>
                                    </p:animScale>
                                    <p:animScale>
                                      <p:cBhvr>
                                        <p:cTn id="16" dur="1230" accel="100000" fill="hold">
                                          <p:stCondLst>
                                            <p:cond delay="770"/>
                                          </p:stCondLst>
                                        </p:cTn>
                                        <p:tgtEl>
                                          <p:spTgt spid="7">
                                            <p:txEl>
                                              <p:pRg st="2" end="2"/>
                                            </p:txEl>
                                          </p:spTgt>
                                        </p:tgtEl>
                                      </p:cBhvr>
                                      <p:from x="200000" y="450000"/>
                                      <p:to x="100000" y="100000"/>
                                    </p:animScale>
                                    <p:set>
                                      <p:cBhvr>
                                        <p:cTn id="17" dur="770" fill="hold"/>
                                        <p:tgtEl>
                                          <p:spTgt spid="7">
                                            <p:txEl>
                                              <p:pRg st="2" end="2"/>
                                            </p:txEl>
                                          </p:spTgt>
                                        </p:tgtEl>
                                        <p:attrNameLst>
                                          <p:attrName>ppt_x</p:attrName>
                                        </p:attrNameLst>
                                      </p:cBhvr>
                                      <p:to>
                                        <p:strVal val="(0.5)"/>
                                      </p:to>
                                    </p:set>
                                    <p:anim from="(0.5)" to="(#ppt_x)" calcmode="lin" valueType="num">
                                      <p:cBhvr>
                                        <p:cTn id="18" dur="1230" accel="100000" fill="hold">
                                          <p:stCondLst>
                                            <p:cond delay="770"/>
                                          </p:stCondLst>
                                        </p:cTn>
                                        <p:tgtEl>
                                          <p:spTgt spid="7">
                                            <p:txEl>
                                              <p:pRg st="2" end="2"/>
                                            </p:txEl>
                                          </p:spTgt>
                                        </p:tgtEl>
                                        <p:attrNameLst>
                                          <p:attrName>ppt_x</p:attrName>
                                        </p:attrNameLst>
                                      </p:cBhvr>
                                    </p:anim>
                                    <p:set>
                                      <p:cBhvr>
                                        <p:cTn id="19" dur="770" fill="hold"/>
                                        <p:tgtEl>
                                          <p:spTgt spid="7">
                                            <p:txEl>
                                              <p:pRg st="2" end="2"/>
                                            </p:txEl>
                                          </p:spTgt>
                                        </p:tgtEl>
                                        <p:attrNameLst>
                                          <p:attrName>ppt_y</p:attrName>
                                        </p:attrNameLst>
                                      </p:cBhvr>
                                      <p:to>
                                        <p:strVal val="(#ppt_y+0.4)"/>
                                      </p:to>
                                    </p:set>
                                    <p:anim from="(#ppt_y+0.4)" to="(#ppt_y)" calcmode="lin" valueType="num">
                                      <p:cBhvr>
                                        <p:cTn id="20" dur="1230" accel="100000" fill="hold">
                                          <p:stCondLst>
                                            <p:cond delay="770"/>
                                          </p:stCondLst>
                                        </p:cTn>
                                        <p:tgtEl>
                                          <p:spTgt spid="7">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0" y="2937138"/>
            <a:ext cx="4644008"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 Our Lord’s Anointing</a:t>
            </a:r>
          </a:p>
          <a:p>
            <a:pPr algn="ctr"/>
            <a:r>
              <a:rPr lang="en-US" sz="32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at Bethany</a:t>
            </a:r>
          </a:p>
          <a:p>
            <a:pPr algn="ctr"/>
            <a:r>
              <a:rPr lang="en-US" sz="3200" b="1" dirty="0" smtClean="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rPr>
              <a:t>(vv.6-13)</a:t>
            </a:r>
            <a:endParaRPr lang="en-US" sz="3200" b="1" dirty="0">
              <a:ln w="11430">
                <a:solidFill>
                  <a:srgbClr val="7030A0"/>
                </a:solidFill>
              </a:ln>
              <a:solidFill>
                <a:srgbClr val="7030A0"/>
              </a:solidFill>
              <a:effectLst>
                <a:outerShdw blurRad="50800" dist="39000" dir="5460000" algn="tl">
                  <a:srgbClr val="000000">
                    <a:alpha val="38000"/>
                  </a:srgbClr>
                </a:outerShdw>
              </a:effectLst>
              <a:latin typeface="Arial Rounded MT Bold" pitchFamily="34" charset="0"/>
            </a:endParaRPr>
          </a:p>
        </p:txBody>
      </p:sp>
      <p:pic>
        <p:nvPicPr>
          <p:cNvPr id="8" name="Picture 2" descr="Anointed to die – pastor tormod's blog"/>
          <p:cNvPicPr>
            <a:picLocks noChangeAspect="1" noChangeArrowheads="1"/>
          </p:cNvPicPr>
          <p:nvPr/>
        </p:nvPicPr>
        <p:blipFill>
          <a:blip r:embed="rId2" cstate="print"/>
          <a:srcRect/>
          <a:stretch>
            <a:fillRect/>
          </a:stretch>
        </p:blipFill>
        <p:spPr bwMode="auto">
          <a:xfrm>
            <a:off x="4663440" y="1292454"/>
            <a:ext cx="4480560" cy="4273093"/>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07505" y="116632"/>
            <a:ext cx="8928992" cy="67249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structure of this section may be divided into three distinct sections.  The central proclamation is the contrast between the disciples’ continued ignorance and our Lord’s steadfast focus on the ultimate goal of His ministry:  The Cross!</a:t>
            </a:r>
          </a:p>
          <a:p>
            <a:pPr>
              <a:spcAft>
                <a:spcPts val="600"/>
              </a:spcAft>
            </a:pPr>
            <a:r>
              <a:rPr lang="en-US" sz="2400" b="1" dirty="0" smtClean="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First:  this unit begins by establishing a physical setting and briefly describing a beautiful action by an unnamed woman (vv.6-7);</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Second:  the beginning of the contrast emerges in the disciples’ angry reaction to the woman’s action.  Their rather spiteful words illustrate that they lack any awareness of what is about to transpire to their Lord (vv.8-9);</a:t>
            </a:r>
          </a:p>
          <a:p>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Third:  Our Lord’s words occupy the remainder of this unit (vv.10-13) as He rebukes His disciples (10a-b); explains why He does so (10c), and furthers grounds His rebuke by highlighting His coming sufferings (11) by showing how the woman’s act reveals why they will not always have Him (12).  The final “Amen” statement “truly” (13) returns to the woman’s act, affirming that all will remember her everywhere when this Gospel is preached!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amond(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amond(in)">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amond(in)">
                                      <p:cBhvr>
                                        <p:cTn id="1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5" y="188342"/>
            <a:ext cx="8928992" cy="638636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800" b="1" u="sng" dirty="0" smtClean="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Establishing the physical setting and briefly describing a beautiful action by an unnamed woman</a:t>
            </a:r>
            <a:r>
              <a:rPr lang="en-US" sz="2800" b="1" dirty="0" smtClean="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 (vv.6-7)</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St. Matthew is clear that Jesus is in Bethany at the home of a (healed, and maybe Jesus was his healer) leper named Simon.  Note that Matthew also does not reveal the name of the woman.  These two people are not the focus of Matthew’s narrative; rather,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His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focus is on the ignorance of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His disciples</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woman is following an ancient Jewish custom of offering a guest oil for one’s head as a gesture of welcome!  Yet, the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disciples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focus on the costliness of the oil and not her gift to Jesus.  St. Luke describes a like anointing (7:36-50) that shows the great love that another woman had for Jesus.  It’s sad that her loving action, results in an angry response by our Lord’s disciples that will be discussed next.</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80">
                                          <p:stCondLst>
                                            <p:cond delay="0"/>
                                          </p:stCondLst>
                                        </p:cTn>
                                        <p:tgtEl>
                                          <p:spTgt spid="7">
                                            <p:txEl>
                                              <p:pRg st="1" end="1"/>
                                            </p:txEl>
                                          </p:spTgt>
                                        </p:tgtEl>
                                      </p:cBhvr>
                                    </p:animEffect>
                                    <p:anim calcmode="lin" valueType="num">
                                      <p:cBhvr>
                                        <p:cTn id="8"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1" end="1"/>
                                            </p:txEl>
                                          </p:spTgt>
                                        </p:tgtEl>
                                      </p:cBhvr>
                                      <p:to x="100000" y="60000"/>
                                    </p:animScale>
                                    <p:animScale>
                                      <p:cBhvr>
                                        <p:cTn id="14" dur="166" decel="50000">
                                          <p:stCondLst>
                                            <p:cond delay="676"/>
                                          </p:stCondLst>
                                        </p:cTn>
                                        <p:tgtEl>
                                          <p:spTgt spid="7">
                                            <p:txEl>
                                              <p:pRg st="1" end="1"/>
                                            </p:txEl>
                                          </p:spTgt>
                                        </p:tgtEl>
                                      </p:cBhvr>
                                      <p:to x="100000" y="100000"/>
                                    </p:animScale>
                                    <p:animScale>
                                      <p:cBhvr>
                                        <p:cTn id="15" dur="26">
                                          <p:stCondLst>
                                            <p:cond delay="1312"/>
                                          </p:stCondLst>
                                        </p:cTn>
                                        <p:tgtEl>
                                          <p:spTgt spid="7">
                                            <p:txEl>
                                              <p:pRg st="1" end="1"/>
                                            </p:txEl>
                                          </p:spTgt>
                                        </p:tgtEl>
                                      </p:cBhvr>
                                      <p:to x="100000" y="80000"/>
                                    </p:animScale>
                                    <p:animScale>
                                      <p:cBhvr>
                                        <p:cTn id="16" dur="166" decel="50000">
                                          <p:stCondLst>
                                            <p:cond delay="1338"/>
                                          </p:stCondLst>
                                        </p:cTn>
                                        <p:tgtEl>
                                          <p:spTgt spid="7">
                                            <p:txEl>
                                              <p:pRg st="1" end="1"/>
                                            </p:txEl>
                                          </p:spTgt>
                                        </p:tgtEl>
                                      </p:cBhvr>
                                      <p:to x="100000" y="100000"/>
                                    </p:animScale>
                                    <p:animScale>
                                      <p:cBhvr>
                                        <p:cTn id="17" dur="26">
                                          <p:stCondLst>
                                            <p:cond delay="1642"/>
                                          </p:stCondLst>
                                        </p:cTn>
                                        <p:tgtEl>
                                          <p:spTgt spid="7">
                                            <p:txEl>
                                              <p:pRg st="1" end="1"/>
                                            </p:txEl>
                                          </p:spTgt>
                                        </p:tgtEl>
                                      </p:cBhvr>
                                      <p:to x="100000" y="90000"/>
                                    </p:animScale>
                                    <p:animScale>
                                      <p:cBhvr>
                                        <p:cTn id="18" dur="166" decel="50000">
                                          <p:stCondLst>
                                            <p:cond delay="1668"/>
                                          </p:stCondLst>
                                        </p:cTn>
                                        <p:tgtEl>
                                          <p:spTgt spid="7">
                                            <p:txEl>
                                              <p:pRg st="1" end="1"/>
                                            </p:txEl>
                                          </p:spTgt>
                                        </p:tgtEl>
                                      </p:cBhvr>
                                      <p:to x="100000" y="100000"/>
                                    </p:animScale>
                                    <p:animScale>
                                      <p:cBhvr>
                                        <p:cTn id="19" dur="26">
                                          <p:stCondLst>
                                            <p:cond delay="1808"/>
                                          </p:stCondLst>
                                        </p:cTn>
                                        <p:tgtEl>
                                          <p:spTgt spid="7">
                                            <p:txEl>
                                              <p:pRg st="1" end="1"/>
                                            </p:txEl>
                                          </p:spTgt>
                                        </p:tgtEl>
                                      </p:cBhvr>
                                      <p:to x="100000" y="95000"/>
                                    </p:animScale>
                                    <p:animScale>
                                      <p:cBhvr>
                                        <p:cTn id="20" dur="166" decel="50000">
                                          <p:stCondLst>
                                            <p:cond delay="1834"/>
                                          </p:stCondLst>
                                        </p:cTn>
                                        <p:tgtEl>
                                          <p:spTgt spid="7">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80">
                                          <p:stCondLst>
                                            <p:cond delay="0"/>
                                          </p:stCondLst>
                                        </p:cTn>
                                        <p:tgtEl>
                                          <p:spTgt spid="7">
                                            <p:txEl>
                                              <p:pRg st="2" end="2"/>
                                            </p:txEl>
                                          </p:spTgt>
                                        </p:tgtEl>
                                      </p:cBhvr>
                                    </p:animEffect>
                                    <p:anim calcmode="lin" valueType="num">
                                      <p:cBhvr>
                                        <p:cTn id="26"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2" end="2"/>
                                            </p:txEl>
                                          </p:spTgt>
                                        </p:tgtEl>
                                      </p:cBhvr>
                                      <p:to x="100000" y="60000"/>
                                    </p:animScale>
                                    <p:animScale>
                                      <p:cBhvr>
                                        <p:cTn id="32" dur="166" decel="50000">
                                          <p:stCondLst>
                                            <p:cond delay="676"/>
                                          </p:stCondLst>
                                        </p:cTn>
                                        <p:tgtEl>
                                          <p:spTgt spid="7">
                                            <p:txEl>
                                              <p:pRg st="2" end="2"/>
                                            </p:txEl>
                                          </p:spTgt>
                                        </p:tgtEl>
                                      </p:cBhvr>
                                      <p:to x="100000" y="100000"/>
                                    </p:animScale>
                                    <p:animScale>
                                      <p:cBhvr>
                                        <p:cTn id="33" dur="26">
                                          <p:stCondLst>
                                            <p:cond delay="1312"/>
                                          </p:stCondLst>
                                        </p:cTn>
                                        <p:tgtEl>
                                          <p:spTgt spid="7">
                                            <p:txEl>
                                              <p:pRg st="2" end="2"/>
                                            </p:txEl>
                                          </p:spTgt>
                                        </p:tgtEl>
                                      </p:cBhvr>
                                      <p:to x="100000" y="80000"/>
                                    </p:animScale>
                                    <p:animScale>
                                      <p:cBhvr>
                                        <p:cTn id="34" dur="166" decel="50000">
                                          <p:stCondLst>
                                            <p:cond delay="1338"/>
                                          </p:stCondLst>
                                        </p:cTn>
                                        <p:tgtEl>
                                          <p:spTgt spid="7">
                                            <p:txEl>
                                              <p:pRg st="2" end="2"/>
                                            </p:txEl>
                                          </p:spTgt>
                                        </p:tgtEl>
                                      </p:cBhvr>
                                      <p:to x="100000" y="100000"/>
                                    </p:animScale>
                                    <p:animScale>
                                      <p:cBhvr>
                                        <p:cTn id="35" dur="26">
                                          <p:stCondLst>
                                            <p:cond delay="1642"/>
                                          </p:stCondLst>
                                        </p:cTn>
                                        <p:tgtEl>
                                          <p:spTgt spid="7">
                                            <p:txEl>
                                              <p:pRg st="2" end="2"/>
                                            </p:txEl>
                                          </p:spTgt>
                                        </p:tgtEl>
                                      </p:cBhvr>
                                      <p:to x="100000" y="90000"/>
                                    </p:animScale>
                                    <p:animScale>
                                      <p:cBhvr>
                                        <p:cTn id="36" dur="166" decel="50000">
                                          <p:stCondLst>
                                            <p:cond delay="1668"/>
                                          </p:stCondLst>
                                        </p:cTn>
                                        <p:tgtEl>
                                          <p:spTgt spid="7">
                                            <p:txEl>
                                              <p:pRg st="2" end="2"/>
                                            </p:txEl>
                                          </p:spTgt>
                                        </p:tgtEl>
                                      </p:cBhvr>
                                      <p:to x="100000" y="100000"/>
                                    </p:animScale>
                                    <p:animScale>
                                      <p:cBhvr>
                                        <p:cTn id="37" dur="26">
                                          <p:stCondLst>
                                            <p:cond delay="1808"/>
                                          </p:stCondLst>
                                        </p:cTn>
                                        <p:tgtEl>
                                          <p:spTgt spid="7">
                                            <p:txEl>
                                              <p:pRg st="2" end="2"/>
                                            </p:txEl>
                                          </p:spTgt>
                                        </p:tgtEl>
                                      </p:cBhvr>
                                      <p:to x="100000" y="95000"/>
                                    </p:animScale>
                                    <p:animScale>
                                      <p:cBhvr>
                                        <p:cTn id="38"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1905</TotalTime>
  <Words>1568</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Times New Roman</vt:lpstr>
      <vt:lpstr>Arial Rounded MT Bold</vt:lpstr>
      <vt:lpstr>TekniaGreek</vt:lpstr>
      <vt:lpstr>Franklin Gothic Book</vt:lpstr>
      <vt:lpstr>Wingdings 2</vt:lpstr>
      <vt:lpstr>Franklin Gothic Medium</vt: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Jeff</cp:lastModifiedBy>
  <cp:revision>225</cp:revision>
  <dcterms:created xsi:type="dcterms:W3CDTF">2012-08-19T07:31:06Z</dcterms:created>
  <dcterms:modified xsi:type="dcterms:W3CDTF">2025-10-29T15:35:14Z</dcterms:modified>
</cp:coreProperties>
</file>