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6" r:id="rId2"/>
    <p:sldId id="268" r:id="rId3"/>
    <p:sldId id="287" r:id="rId4"/>
    <p:sldId id="288" r:id="rId5"/>
    <p:sldId id="289" r:id="rId6"/>
    <p:sldId id="290" r:id="rId7"/>
    <p:sldId id="291" r:id="rId8"/>
    <p:sldId id="269" r:id="rId9"/>
    <p:sldId id="271" r:id="rId10"/>
    <p:sldId id="257" r:id="rId11"/>
    <p:sldId id="272" r:id="rId12"/>
    <p:sldId id="273" r:id="rId13"/>
    <p:sldId id="274" r:id="rId14"/>
    <p:sldId id="276" r:id="rId15"/>
    <p:sldId id="277" r:id="rId16"/>
    <p:sldId id="278" r:id="rId17"/>
    <p:sldId id="279" r:id="rId18"/>
    <p:sldId id="280" r:id="rId19"/>
    <p:sldId id="281" r:id="rId20"/>
    <p:sldId id="282" r:id="rId21"/>
    <p:sldId id="283" r:id="rId22"/>
    <p:sldId id="284" r:id="rId23"/>
    <p:sldId id="285" r:id="rId24"/>
    <p:sldId id="286" r:id="rId25"/>
    <p:sldId id="292" r:id="rId26"/>
    <p:sldId id="293" r:id="rId27"/>
    <p:sldId id="294" r:id="rId28"/>
  </p:sldIdLst>
  <p:sldSz cx="9144000" cy="6858000" type="screen4x3"/>
  <p:notesSz cx="6858000" cy="9144000"/>
  <p:embeddedFontLst>
    <p:embeddedFont>
      <p:font typeface="Algerian" pitchFamily="82" charset="0"/>
      <p:regular r:id="rId29"/>
    </p:embeddedFont>
    <p:embeddedFont>
      <p:font typeface="Arial Rounded MT Bold" pitchFamily="34" charset="0"/>
      <p:regular r:id="rId30"/>
    </p:embeddedFont>
    <p:embeddedFont>
      <p:font typeface="TekniaGreek" pitchFamily="2" charset="0"/>
      <p:regular r:id="rId31"/>
    </p:embeddedFont>
    <p:embeddedFont>
      <p:font typeface="Arial Black" pitchFamily="34" charset="0"/>
      <p:bold r:id="rId32"/>
    </p:embeddedFont>
    <p:embeddedFont>
      <p:font typeface="Corbel" pitchFamily="34" charset="0"/>
      <p:regular r:id="rId33"/>
      <p:bold r:id="rId34"/>
      <p:italic r:id="rId35"/>
      <p:boldItalic r:id="rId36"/>
    </p:embeddedFont>
    <p:embeddedFont>
      <p:font typeface="Comic Sans MS" pitchFamily="66" charset="0"/>
      <p:regular r:id="rId37"/>
      <p:bold r:id="rId38"/>
      <p:italic r:id="rId39"/>
      <p:boldItalic r:id="rId40"/>
    </p:embeddedFont>
    <p:embeddedFont>
      <p:font typeface="Cambria" pitchFamily="18" charset="0"/>
      <p:regular r:id="rId41"/>
      <p:bold r:id="rId42"/>
      <p:italic r:id="rId43"/>
      <p:boldItalic r:id="rId44"/>
    </p:embeddedFont>
    <p:embeddedFont>
      <p:font typeface="Arial Narrow" pitchFamily="34" charset="0"/>
      <p:regular r:id="rId45"/>
      <p:bold r:id="rId46"/>
      <p:italic r:id="rId47"/>
      <p:boldItalic r:id="rId48"/>
    </p:embeddedFont>
    <p:embeddedFont>
      <p:font typeface="Wingdings 2" pitchFamily="18" charset="2"/>
      <p:regular r:id="rId49"/>
    </p:embeddedFont>
    <p:embeddedFont>
      <p:font typeface="Wingdings 3" pitchFamily="18" charset="2"/>
      <p:regular r:id="rId5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21"/>
    <a:srgbClr val="000000"/>
    <a:srgbClr val="FFFFFF"/>
    <a:srgbClr val="94472B"/>
    <a:srgbClr val="FFFFCC"/>
    <a:srgbClr val="006600"/>
    <a:srgbClr val="C49500"/>
    <a:srgbClr val="996633"/>
    <a:srgbClr val="551B29"/>
    <a:srgbClr val="A7663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49"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1274C4A-5B76-4B53-8B71-974CCFE072D5}" type="datetimeFigureOut">
              <a:rPr lang="es-ES" smtClean="0"/>
              <a:pPr/>
              <a:t>22/09/2025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5E36CC-FE69-4901-A8B7-9D78B2EC89EB}" type="slidenum">
              <a:rPr lang="es-ES" smtClean="0"/>
              <a:pPr/>
              <a:t>‹#›</a:t>
            </a:fld>
            <a:endParaRPr lang="es-E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274C4A-5B76-4B53-8B71-974CCFE072D5}" type="datetimeFigureOut">
              <a:rPr lang="es-ES" smtClean="0"/>
              <a:pPr/>
              <a:t>22/09/2025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5E36CC-FE69-4901-A8B7-9D78B2EC89EB}"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274C4A-5B76-4B53-8B71-974CCFE072D5}" type="datetimeFigureOut">
              <a:rPr lang="es-ES" smtClean="0"/>
              <a:pPr/>
              <a:t>22/09/2025</a:t>
            </a:fld>
            <a:endParaRPr lang="es-ES"/>
          </a:p>
        </p:txBody>
      </p:sp>
      <p:sp>
        <p:nvSpPr>
          <p:cNvPr id="5" name="Footer Placeholder 4"/>
          <p:cNvSpPr>
            <a:spLocks noGrp="1"/>
          </p:cNvSpPr>
          <p:nvPr>
            <p:ph type="ftr" sz="quarter" idx="11"/>
          </p:nvPr>
        </p:nvSpPr>
        <p:spPr>
          <a:xfrm>
            <a:off x="2640597" y="6377459"/>
            <a:ext cx="3836404" cy="365125"/>
          </a:xfrm>
        </p:spPr>
        <p:txBody>
          <a:bodyPr/>
          <a:lstStyle/>
          <a:p>
            <a:endParaRPr lang="es-ES"/>
          </a:p>
        </p:txBody>
      </p:sp>
      <p:sp>
        <p:nvSpPr>
          <p:cNvPr id="6" name="Slide Number Placeholder 5"/>
          <p:cNvSpPr>
            <a:spLocks noGrp="1"/>
          </p:cNvSpPr>
          <p:nvPr>
            <p:ph type="sldNum" sz="quarter" idx="12"/>
          </p:nvPr>
        </p:nvSpPr>
        <p:spPr/>
        <p:txBody>
          <a:bodyPr/>
          <a:lstStyle/>
          <a:p>
            <a:fld id="{915E36CC-FE69-4901-A8B7-9D78B2EC89EB}"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274C4A-5B76-4B53-8B71-974CCFE072D5}" type="datetimeFigureOut">
              <a:rPr lang="es-ES" smtClean="0"/>
              <a:pPr/>
              <a:t>22/09/2025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5E36CC-FE69-4901-A8B7-9D78B2EC89EB}"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1274C4A-5B76-4B53-8B71-974CCFE072D5}" type="datetimeFigureOut">
              <a:rPr lang="es-ES" smtClean="0"/>
              <a:pPr/>
              <a:t>22/09/2025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5E36CC-FE69-4901-A8B7-9D78B2EC89EB}" type="slidenum">
              <a:rPr lang="es-ES" smtClean="0"/>
              <a:pPr/>
              <a:t>‹#›</a:t>
            </a:fld>
            <a:endParaRPr lang="es-E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274C4A-5B76-4B53-8B71-974CCFE072D5}" type="datetimeFigureOut">
              <a:rPr lang="es-ES" smtClean="0"/>
              <a:pPr/>
              <a:t>22/09/2025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15E36CC-FE69-4901-A8B7-9D78B2EC89EB}"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1274C4A-5B76-4B53-8B71-974CCFE072D5}" type="datetimeFigureOut">
              <a:rPr lang="es-ES" smtClean="0"/>
              <a:pPr/>
              <a:t>22/09/2025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15E36CC-FE69-4901-A8B7-9D78B2EC89EB}"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1274C4A-5B76-4B53-8B71-974CCFE072D5}" type="datetimeFigureOut">
              <a:rPr lang="es-ES" smtClean="0"/>
              <a:pPr/>
              <a:t>22/09/2025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15E36CC-FE69-4901-A8B7-9D78B2EC89EB}"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74C4A-5B76-4B53-8B71-974CCFE072D5}" type="datetimeFigureOut">
              <a:rPr lang="es-ES" smtClean="0"/>
              <a:pPr/>
              <a:t>22/09/2025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15E36CC-FE69-4901-A8B7-9D78B2EC89EB}" type="slidenum">
              <a:rPr lang="es-ES" smtClean="0"/>
              <a:pPr/>
              <a:t>‹#›</a:t>
            </a:fld>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274C4A-5B76-4B53-8B71-974CCFE072D5}" type="datetimeFigureOut">
              <a:rPr lang="es-ES" smtClean="0"/>
              <a:pPr/>
              <a:t>22/09/2025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15E36CC-FE69-4901-A8B7-9D78B2EC89EB}" type="slidenum">
              <a:rPr lang="es-ES" smtClean="0"/>
              <a:pPr/>
              <a:t>‹#›</a:t>
            </a:fld>
            <a:endParaRPr lang="es-E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1274C4A-5B76-4B53-8B71-974CCFE072D5}" type="datetimeFigureOut">
              <a:rPr lang="es-ES" smtClean="0"/>
              <a:pPr/>
              <a:t>22/09/2025</a:t>
            </a:fld>
            <a:endParaRPr lang="es-E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ES"/>
          </a:p>
        </p:txBody>
      </p:sp>
      <p:sp>
        <p:nvSpPr>
          <p:cNvPr id="7" name="Slide Number Placeholder 6"/>
          <p:cNvSpPr>
            <a:spLocks noGrp="1"/>
          </p:cNvSpPr>
          <p:nvPr>
            <p:ph type="sldNum" sz="quarter" idx="12"/>
          </p:nvPr>
        </p:nvSpPr>
        <p:spPr>
          <a:xfrm>
            <a:off x="8339328" y="1170432"/>
            <a:ext cx="733864" cy="201168"/>
          </a:xfrm>
        </p:spPr>
        <p:txBody>
          <a:bodyPr/>
          <a:lstStyle/>
          <a:p>
            <a:fld id="{915E36CC-FE69-4901-A8B7-9D78B2EC89EB}" type="slidenum">
              <a:rPr lang="es-ES" smtClean="0"/>
              <a:pPr/>
              <a:t>‹#›</a:t>
            </a:fld>
            <a:endParaRPr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1274C4A-5B76-4B53-8B71-974CCFE072D5}" type="datetimeFigureOut">
              <a:rPr lang="es-ES" smtClean="0"/>
              <a:pPr/>
              <a:t>22/09/2025</a:t>
            </a:fld>
            <a:endParaRPr lang="es-E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E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15E36CC-FE69-4901-A8B7-9D78B2EC89EB}"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EFCEF"/>
            </a:gs>
            <a:gs pos="30000">
              <a:srgbClr val="FAF1BA"/>
            </a:gs>
            <a:gs pos="70000">
              <a:srgbClr val="DEB282"/>
            </a:gs>
            <a:gs pos="100000">
              <a:srgbClr val="E0AB67"/>
            </a:gs>
          </a:gsLst>
          <a:lin ang="5400000" scaled="0"/>
        </a:gradFill>
        <a:effectLst/>
      </p:bgPr>
    </p:bg>
    <p:spTree>
      <p:nvGrpSpPr>
        <p:cNvPr id="1" name=""/>
        <p:cNvGrpSpPr/>
        <p:nvPr/>
      </p:nvGrpSpPr>
      <p:grpSpPr>
        <a:xfrm>
          <a:off x="0" y="0"/>
          <a:ext cx="0" cy="0"/>
          <a:chOff x="0" y="0"/>
          <a:chExt cx="0" cy="0"/>
        </a:xfrm>
      </p:grpSpPr>
      <p:sp>
        <p:nvSpPr>
          <p:cNvPr id="4" name="3 CuadroTexto"/>
          <p:cNvSpPr txBox="1"/>
          <p:nvPr/>
        </p:nvSpPr>
        <p:spPr>
          <a:xfrm>
            <a:off x="0" y="116632"/>
            <a:ext cx="9180512" cy="861774"/>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000" b="1" dirty="0" smtClean="0">
                <a:ln w="11430">
                  <a:solidFill>
                    <a:srgbClr val="FFCA21"/>
                  </a:solidFill>
                </a:ln>
                <a:solidFill>
                  <a:srgbClr val="7030A0"/>
                </a:solidFill>
                <a:effectLst>
                  <a:outerShdw blurRad="80000" dist="40000" dir="5040000" algn="tl">
                    <a:srgbClr val="000000">
                      <a:alpha val="30000"/>
                    </a:srgbClr>
                  </a:outerShdw>
                </a:effectLst>
                <a:latin typeface="Algerian" pitchFamily="82" charset="0"/>
              </a:rPr>
              <a:t>THE Great </a:t>
            </a:r>
            <a:r>
              <a:rPr lang="es-ES" sz="5000" b="1" dirty="0" err="1" smtClean="0">
                <a:ln w="11430">
                  <a:solidFill>
                    <a:srgbClr val="FFCA21"/>
                  </a:solidFill>
                </a:ln>
                <a:solidFill>
                  <a:srgbClr val="7030A0"/>
                </a:solidFill>
                <a:effectLst>
                  <a:outerShdw blurRad="80000" dist="40000" dir="5040000" algn="tl">
                    <a:srgbClr val="000000">
                      <a:alpha val="30000"/>
                    </a:srgbClr>
                  </a:outerShdw>
                </a:effectLst>
                <a:latin typeface="Algerian" pitchFamily="82" charset="0"/>
              </a:rPr>
              <a:t>Judgment</a:t>
            </a:r>
            <a:endParaRPr lang="es-ES" sz="5000" b="1" dirty="0" smtClean="0">
              <a:ln w="11430">
                <a:solidFill>
                  <a:srgbClr val="FFCA21"/>
                </a:solidFill>
              </a:ln>
              <a:solidFill>
                <a:srgbClr val="7030A0"/>
              </a:solidFill>
              <a:effectLst>
                <a:outerShdw blurRad="80000" dist="40000" dir="5040000" algn="tl">
                  <a:srgbClr val="000000">
                    <a:alpha val="30000"/>
                  </a:srgbClr>
                </a:outerShdw>
              </a:effectLst>
              <a:latin typeface="Algerian" pitchFamily="82" charset="0"/>
            </a:endParaRPr>
          </a:p>
        </p:txBody>
      </p:sp>
      <p:sp>
        <p:nvSpPr>
          <p:cNvPr id="8" name="7 CuadroTexto"/>
          <p:cNvSpPr txBox="1"/>
          <p:nvPr/>
        </p:nvSpPr>
        <p:spPr>
          <a:xfrm>
            <a:off x="0" y="5982379"/>
            <a:ext cx="9180512" cy="830997"/>
          </a:xfrm>
          <a:prstGeom prst="rect">
            <a:avLst/>
          </a:prstGeom>
          <a:noFill/>
        </p:spPr>
        <p:txBody>
          <a:bodyPr wrap="square" rtlCol="0">
            <a:spAutoFit/>
            <a:scene3d>
              <a:camera prst="orthographicFront"/>
              <a:lightRig rig="chilly" dir="tl"/>
            </a:scene3d>
            <a:sp3d contourW="12700">
              <a:bevelT w="25400" h="25400"/>
              <a:contourClr>
                <a:srgbClr val="551B29"/>
              </a:contourClr>
            </a:sp3d>
          </a:bodyPr>
          <a:lstStyle/>
          <a:p>
            <a:pPr lvl="0" algn="ctr"/>
            <a:r>
              <a:rPr lang="es-ES" sz="4800" b="1" dirty="0" smtClean="0">
                <a:ln w="11430"/>
                <a:solidFill>
                  <a:srgbClr val="7030A0"/>
                </a:solidFill>
                <a:effectLst>
                  <a:outerShdw blurRad="80000" dist="40000" dir="5040000" algn="tl">
                    <a:srgbClr val="000000">
                      <a:alpha val="30000"/>
                    </a:srgbClr>
                  </a:outerShdw>
                </a:effectLst>
                <a:latin typeface="Arial Rounded MT Bold" pitchFamily="34" charset="0"/>
              </a:rPr>
              <a:t>Matthew 25:31- 26:1</a:t>
            </a:r>
            <a:endParaRPr lang="es-ES" sz="4800" b="1" dirty="0">
              <a:ln w="11430"/>
              <a:solidFill>
                <a:srgbClr val="7030A0"/>
              </a:solidFill>
              <a:effectLst>
                <a:outerShdw blurRad="80000" dist="40000" dir="5040000" algn="tl">
                  <a:srgbClr val="000000">
                    <a:alpha val="30000"/>
                  </a:srgbClr>
                </a:outerShdw>
              </a:effectLst>
              <a:latin typeface="Arial Rounded MT Bold" pitchFamily="34" charset="0"/>
            </a:endParaRPr>
          </a:p>
        </p:txBody>
      </p:sp>
      <p:pic>
        <p:nvPicPr>
          <p:cNvPr id="25602" name="Picture 2" descr="The sheep and the goats (Matthew 25:31-46) – Escape to Reality"/>
          <p:cNvPicPr>
            <a:picLocks noChangeAspect="1" noChangeArrowheads="1"/>
          </p:cNvPicPr>
          <p:nvPr/>
        </p:nvPicPr>
        <p:blipFill>
          <a:blip r:embed="rId2" cstate="print"/>
          <a:srcRect/>
          <a:stretch>
            <a:fillRect/>
          </a:stretch>
        </p:blipFill>
        <p:spPr bwMode="auto">
          <a:xfrm>
            <a:off x="-36512" y="908720"/>
            <a:ext cx="9180512" cy="508635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95536" y="188640"/>
            <a:ext cx="8352928" cy="1384995"/>
          </a:xfrm>
          <a:prstGeom prst="rect">
            <a:avLst/>
          </a:prstGeom>
          <a:noFill/>
        </p:spPr>
        <p:txBody>
          <a:bodyPr wrap="square" rtlCol="0">
            <a:spAutoFit/>
          </a:bodyPr>
          <a:lstStyle/>
          <a:p>
            <a:r>
              <a:rPr lang="en-US" sz="2800" b="1" baseline="30000" dirty="0" smtClean="0">
                <a:ln>
                  <a:solidFill>
                    <a:srgbClr val="FFFFFF"/>
                  </a:solidFill>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32</a:t>
            </a:r>
            <a:r>
              <a:rPr lang="en-US" sz="2800" b="1" dirty="0" smtClean="0">
                <a:ln>
                  <a:solidFill>
                    <a:srgbClr val="FFFFFF"/>
                  </a:solidFill>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“And all the nations will be gathered before Him, and He will separate them from one another, just as [the] shepherd separates sheep from goats.”</a:t>
            </a:r>
            <a:endParaRPr lang="en-US" sz="2800" b="1" dirty="0">
              <a:ln>
                <a:solidFill>
                  <a:srgbClr val="FFFFFF"/>
                </a:solidFill>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467544" y="1916832"/>
            <a:ext cx="8424936" cy="212365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smtClean="0">
                <a:ln w="11430">
                  <a:solidFill>
                    <a:srgbClr val="FFFFFF"/>
                  </a:solidFill>
                </a:ln>
                <a:solidFill>
                  <a:srgbClr val="FFFFFF"/>
                </a:solidFill>
                <a:effectLst>
                  <a:outerShdw blurRad="80000" dist="40000" dir="5040000" algn="tl">
                    <a:srgbClr val="000000">
                      <a:alpha val="30000"/>
                    </a:srgbClr>
                  </a:outerShdw>
                </a:effectLst>
                <a:latin typeface="Arial Rounded MT Bold" pitchFamily="34" charset="0"/>
              </a:rPr>
              <a:t>“…will be gathered…”</a:t>
            </a: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Rounded MT Bold" pitchFamily="34" charset="0"/>
              </a:rPr>
              <a:t> </a:t>
            </a:r>
            <a:r>
              <a:rPr lang="en-US" sz="3200" b="1" dirty="0" smtClean="0">
                <a:ln w="11430">
                  <a:solidFill>
                    <a:srgbClr val="FFFFFF"/>
                  </a:solidFill>
                </a:ln>
                <a:solidFill>
                  <a:srgbClr val="FFFFFF"/>
                </a:solidFill>
                <a:effectLst>
                  <a:outerShdw blurRad="80000" dist="40000" dir="5040000" algn="tl">
                    <a:srgbClr val="000000">
                      <a:alpha val="30000"/>
                    </a:srgbClr>
                  </a:outerShdw>
                </a:effectLst>
                <a:latin typeface="Arial Rounded MT Bold" pitchFamily="34" charset="0"/>
              </a:rPr>
              <a:t>(</a:t>
            </a:r>
            <a:r>
              <a:rPr lang="en-US" sz="3200" b="1" dirty="0" err="1" smtClean="0">
                <a:ln w="11430">
                  <a:solidFill>
                    <a:srgbClr val="FFFFFF"/>
                  </a:solidFill>
                </a:ln>
                <a:solidFill>
                  <a:srgbClr val="FFFFFF"/>
                </a:solidFill>
                <a:effectLst>
                  <a:outerShdw blurRad="80000" dist="40000" dir="5040000" algn="tl">
                    <a:srgbClr val="000000">
                      <a:alpha val="30000"/>
                    </a:srgbClr>
                  </a:outerShdw>
                </a:effectLst>
                <a:latin typeface="TekniaGreek" pitchFamily="2" charset="0"/>
              </a:rPr>
              <a:t>sunacqhvsontai</a:t>
            </a:r>
            <a:r>
              <a:rPr lang="en-US" sz="3200" b="1" dirty="0" smtClean="0">
                <a:ln w="11430">
                  <a:solidFill>
                    <a:srgbClr val="FFFFFF"/>
                  </a:solidFill>
                </a:ln>
                <a:solidFill>
                  <a:srgbClr val="FFFFFF"/>
                </a:solidFill>
                <a:effectLst>
                  <a:outerShdw blurRad="80000" dist="40000" dir="5040000" algn="tl">
                    <a:srgbClr val="000000">
                      <a:alpha val="30000"/>
                    </a:srgbClr>
                  </a:outerShdw>
                </a:effectLst>
                <a:latin typeface="Arial Rounded MT Bold" pitchFamily="34" charset="0"/>
              </a:rPr>
              <a:t>)</a:t>
            </a:r>
            <a:r>
              <a:rPr lang="en-US" sz="3200" b="1" dirty="0" smtClean="0">
                <a:ln w="11430">
                  <a:solidFill>
                    <a:srgbClr val="000000"/>
                  </a:solidFill>
                </a:ln>
                <a:solidFill>
                  <a:srgbClr val="000000"/>
                </a:solidFill>
                <a:effectLst>
                  <a:outerShdw blurRad="80000" dist="40000" dir="5040000" algn="tl">
                    <a:srgbClr val="000000">
                      <a:alpha val="30000"/>
                    </a:srgbClr>
                  </a:outerShdw>
                </a:effectLst>
                <a:latin typeface="Arial Rounded MT Bold" pitchFamily="34" charset="0"/>
              </a:rPr>
              <a:t> </a:t>
            </a:r>
            <a:r>
              <a:rPr lang="en-US" sz="3200" b="1" dirty="0" smtClean="0">
                <a:ln w="11430">
                  <a:solidFill>
                    <a:srgbClr val="FFFFFF"/>
                  </a:solidFill>
                </a:ln>
                <a:solidFill>
                  <a:srgbClr val="FFFFFF"/>
                </a:solidFill>
                <a:effectLst>
                  <a:outerShdw blurRad="80000" dist="40000" dir="5040000" algn="tl">
                    <a:srgbClr val="000000">
                      <a:alpha val="30000"/>
                    </a:srgbClr>
                  </a:outerShdw>
                </a:effectLst>
                <a:latin typeface="Arial Rounded MT Bold" pitchFamily="34" charset="0"/>
              </a:rPr>
              <a:t>is a future passive, 3</a:t>
            </a:r>
            <a:r>
              <a:rPr lang="en-US" sz="3200" b="1" baseline="30000" dirty="0" smtClean="0">
                <a:ln w="11430">
                  <a:solidFill>
                    <a:srgbClr val="FFFFFF"/>
                  </a:solidFill>
                </a:ln>
                <a:solidFill>
                  <a:srgbClr val="FFFFFF"/>
                </a:solidFill>
                <a:effectLst>
                  <a:outerShdw blurRad="80000" dist="40000" dir="5040000" algn="tl">
                    <a:srgbClr val="000000">
                      <a:alpha val="30000"/>
                    </a:srgbClr>
                  </a:outerShdw>
                </a:effectLst>
                <a:latin typeface="Arial Rounded MT Bold" pitchFamily="34" charset="0"/>
              </a:rPr>
              <a:t>rd</a:t>
            </a:r>
            <a:r>
              <a:rPr lang="en-US" sz="3200" b="1" dirty="0" smtClean="0">
                <a:ln w="11430">
                  <a:solidFill>
                    <a:srgbClr val="FFFFFF"/>
                  </a:solidFill>
                </a:ln>
                <a:solidFill>
                  <a:srgbClr val="FFFFFF"/>
                </a:solidFill>
                <a:effectLst>
                  <a:outerShdw blurRad="80000" dist="40000" dir="5040000" algn="tl">
                    <a:srgbClr val="000000">
                      <a:alpha val="30000"/>
                    </a:srgbClr>
                  </a:outerShdw>
                </a:effectLst>
                <a:latin typeface="Arial Rounded MT Bold" pitchFamily="34" charset="0"/>
              </a:rPr>
              <a:t> person plural verb.</a:t>
            </a:r>
          </a:p>
          <a:p>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Rounded MT Bold" pitchFamily="34" charset="0"/>
              </a:rPr>
              <a:t>   </a:t>
            </a:r>
            <a:r>
              <a:rPr lang="en-US" sz="3600" b="1" dirty="0" smtClean="0">
                <a:ln w="11430"/>
                <a:solidFill>
                  <a:srgbClr val="FFCA21"/>
                </a:solidFill>
                <a:effectLst>
                  <a:outerShdw blurRad="80000" dist="40000" dir="5040000" algn="tl">
                    <a:srgbClr val="000000">
                      <a:alpha val="30000"/>
                    </a:srgbClr>
                  </a:outerShdw>
                </a:effectLst>
                <a:latin typeface="Arial Rounded MT Bold" pitchFamily="34" charset="0"/>
              </a:rPr>
              <a:t>+ The righteous will have no fear!</a:t>
            </a:r>
            <a:endParaRPr lang="en-US" sz="3200" b="1" dirty="0" smtClean="0">
              <a:ln w="11430"/>
              <a:solidFill>
                <a:srgbClr val="FFCA21"/>
              </a:solidFill>
              <a:effectLst>
                <a:outerShdw blurRad="80000" dist="40000" dir="5040000" algn="tl">
                  <a:srgbClr val="000000">
                    <a:alpha val="30000"/>
                  </a:srgbClr>
                </a:outerShdw>
              </a:effectLst>
              <a:latin typeface="Arial Rounded MT Bold" pitchFamily="34" charset="0"/>
            </a:endParaRPr>
          </a:p>
          <a:p>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Rounded MT Bold" pitchFamily="34" charset="0"/>
              </a:rPr>
              <a:t>   </a:t>
            </a:r>
            <a:r>
              <a:rPr lang="en-US" sz="3200" b="1" dirty="0" smtClean="0">
                <a:ln w="11430">
                  <a:solidFill>
                    <a:srgbClr val="C00000"/>
                  </a:solidFill>
                </a:ln>
                <a:solidFill>
                  <a:srgbClr val="FF0000"/>
                </a:solidFill>
                <a:effectLst>
                  <a:outerShdw blurRad="80000" dist="40000" dir="5040000" algn="tl">
                    <a:srgbClr val="000000">
                      <a:alpha val="30000"/>
                    </a:srgbClr>
                  </a:outerShdw>
                </a:effectLst>
                <a:latin typeface="Arial Rounded MT Bold" pitchFamily="34" charset="0"/>
              </a:rPr>
              <a:t>+ The unrighteous will have no choice!</a:t>
            </a:r>
          </a:p>
        </p:txBody>
      </p:sp>
      <p:sp>
        <p:nvSpPr>
          <p:cNvPr id="5" name="Rectangle 4"/>
          <p:cNvSpPr/>
          <p:nvPr/>
        </p:nvSpPr>
        <p:spPr>
          <a:xfrm>
            <a:off x="395536" y="4149080"/>
            <a:ext cx="7344816" cy="2123658"/>
          </a:xfrm>
          <a:prstGeom prst="rect">
            <a:avLst/>
          </a:prstGeom>
        </p:spPr>
        <p:txBody>
          <a:bodyPr wrap="square">
            <a:spAutoFit/>
          </a:bodyPr>
          <a:lstStyle/>
          <a:p>
            <a:pPr algn="ctr"/>
            <a:r>
              <a:rPr lang="en-US" sz="4400" b="1" dirty="0" smtClean="0">
                <a:ln>
                  <a:solidFill>
                    <a:srgbClr val="000000"/>
                  </a:solidFill>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It’s one meeting from which no human being will be absent!!!</a:t>
            </a:r>
            <a:endParaRPr lang="en-US" sz="4000" b="1" dirty="0">
              <a:ln>
                <a:solidFill>
                  <a:srgbClr val="000000"/>
                </a:solidFill>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4)">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p:cTn id="22"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25"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p:cTn id="34"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5"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0"/>
                                        <p:tgtEl>
                                          <p:spTgt spid="5"/>
                                        </p:tgtEl>
                                      </p:cBhvr>
                                    </p:animEffect>
                                    <p:anim calcmode="lin" valueType="num">
                                      <p:cBhvr>
                                        <p:cTn id="47" dur="2000" fill="hold"/>
                                        <p:tgtEl>
                                          <p:spTgt spid="5"/>
                                        </p:tgtEl>
                                        <p:attrNameLst>
                                          <p:attrName>style.rotation</p:attrName>
                                        </p:attrNameLst>
                                      </p:cBhvr>
                                      <p:tavLst>
                                        <p:tav tm="0">
                                          <p:val>
                                            <p:fltVal val="720"/>
                                          </p:val>
                                        </p:tav>
                                        <p:tav tm="100000">
                                          <p:val>
                                            <p:fltVal val="0"/>
                                          </p:val>
                                        </p:tav>
                                      </p:tavLst>
                                    </p:anim>
                                    <p:anim calcmode="lin" valueType="num">
                                      <p:cBhvr>
                                        <p:cTn id="48" dur="2000" fill="hold"/>
                                        <p:tgtEl>
                                          <p:spTgt spid="5"/>
                                        </p:tgtEl>
                                        <p:attrNameLst>
                                          <p:attrName>ppt_h</p:attrName>
                                        </p:attrNameLst>
                                      </p:cBhvr>
                                      <p:tavLst>
                                        <p:tav tm="0">
                                          <p:val>
                                            <p:fltVal val="0"/>
                                          </p:val>
                                        </p:tav>
                                        <p:tav tm="100000">
                                          <p:val>
                                            <p:strVal val="#ppt_h"/>
                                          </p:val>
                                        </p:tav>
                                      </p:tavLst>
                                    </p:anim>
                                    <p:anim calcmode="lin" valueType="num">
                                      <p:cBhvr>
                                        <p:cTn id="49"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58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3 Rectángulo"/>
          <p:cNvSpPr/>
          <p:nvPr/>
        </p:nvSpPr>
        <p:spPr>
          <a:xfrm>
            <a:off x="107504" y="260648"/>
            <a:ext cx="5184576" cy="1569660"/>
          </a:xfrm>
          <a:prstGeom prst="rect">
            <a:avLst/>
          </a:prstGeom>
        </p:spPr>
        <p:txBody>
          <a:bodyPr wrap="square">
            <a:spAutoFit/>
          </a:bodyPr>
          <a:lstStyle/>
          <a:p>
            <a:pPr algn="ctr"/>
            <a:r>
              <a:rPr lang="en-US" sz="3200" b="1" dirty="0" smtClean="0">
                <a:ln>
                  <a:solidFill>
                    <a:srgbClr val="FFC000"/>
                  </a:solidFill>
                </a:ln>
                <a:solidFill>
                  <a:srgbClr val="000000"/>
                </a:solidFill>
                <a:effectLst>
                  <a:outerShdw blurRad="38100" dist="38100" dir="2700000" algn="tl">
                    <a:srgbClr val="000000">
                      <a:alpha val="43137"/>
                    </a:srgbClr>
                  </a:outerShdw>
                </a:effectLst>
              </a:rPr>
              <a:t>All the holy angels and all human beings gathered into one place! </a:t>
            </a:r>
            <a:endParaRPr lang="es-ES" sz="3200" b="1" dirty="0">
              <a:ln>
                <a:solidFill>
                  <a:srgbClr val="FFC000"/>
                </a:solidFill>
              </a:ln>
              <a:solidFill>
                <a:srgbClr val="000000"/>
              </a:solidFill>
              <a:effectLst>
                <a:outerShdw blurRad="38100" dist="38100" dir="2700000" algn="tl">
                  <a:srgbClr val="000000">
                    <a:alpha val="43137"/>
                  </a:srgbClr>
                </a:outerShdw>
              </a:effectLst>
              <a:latin typeface="Comic Sans MS" pitchFamily="66" charset="0"/>
            </a:endParaRPr>
          </a:p>
        </p:txBody>
      </p:sp>
      <p:pic>
        <p:nvPicPr>
          <p:cNvPr id="3" name="Picture 2" descr="C:\Users\Jeff\Desktop\3034309-inline-i-1-the-changing-face-of-satan-artistic-depictions-of-the-devil-1500-to-today.jpg"/>
          <p:cNvPicPr>
            <a:picLocks noChangeAspect="1" noChangeArrowheads="1"/>
          </p:cNvPicPr>
          <p:nvPr/>
        </p:nvPicPr>
        <p:blipFill>
          <a:blip r:embed="rId2" cstate="print"/>
          <a:srcRect/>
          <a:stretch>
            <a:fillRect/>
          </a:stretch>
        </p:blipFill>
        <p:spPr bwMode="auto">
          <a:xfrm>
            <a:off x="42312" y="2132856"/>
            <a:ext cx="3305552" cy="1903986"/>
          </a:xfrm>
          <a:prstGeom prst="rect">
            <a:avLst/>
          </a:prstGeom>
          <a:noFill/>
        </p:spPr>
      </p:pic>
      <p:sp>
        <p:nvSpPr>
          <p:cNvPr id="4" name="4 CuadroTexto"/>
          <p:cNvSpPr txBox="1"/>
          <p:nvPr/>
        </p:nvSpPr>
        <p:spPr>
          <a:xfrm>
            <a:off x="3334362" y="2404045"/>
            <a:ext cx="5630126"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ts val="600"/>
              </a:spcBef>
            </a:pPr>
            <a:r>
              <a:rPr lang="en-US" sz="2800" b="1" dirty="0" smtClean="0">
                <a:ln w="11430">
                  <a:solidFill>
                    <a:srgbClr val="000000"/>
                  </a:solidFill>
                </a:ln>
                <a:solidFill>
                  <a:srgbClr val="000000"/>
                </a:solidFill>
                <a:effectLst>
                  <a:outerShdw blurRad="50800" dist="39000" dir="5460000" algn="tl">
                    <a:srgbClr val="000000">
                      <a:alpha val="38000"/>
                    </a:srgbClr>
                  </a:outerShdw>
                </a:effectLst>
                <a:latin typeface="Times New Roman" pitchFamily="18" charset="0"/>
                <a:cs typeface="Times New Roman" pitchFamily="18" charset="0"/>
              </a:rPr>
              <a:t>But no mention is made of the presence of the devil or the demons (cf. Rev. 20:10)</a:t>
            </a:r>
            <a:endParaRPr lang="es-ES" sz="2800" b="1" dirty="0" smtClean="0">
              <a:ln w="11430">
                <a:solidFill>
                  <a:srgbClr val="000000"/>
                </a:solidFill>
              </a:ln>
              <a:solidFill>
                <a:srgbClr val="00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5122" name="Picture 2" descr="C:\Users\Jeff\Desktop\second-coming.jpg"/>
          <p:cNvPicPr>
            <a:picLocks noChangeAspect="1" noChangeArrowheads="1"/>
          </p:cNvPicPr>
          <p:nvPr/>
        </p:nvPicPr>
        <p:blipFill>
          <a:blip r:embed="rId3" cstate="print"/>
          <a:srcRect/>
          <a:stretch>
            <a:fillRect/>
          </a:stretch>
        </p:blipFill>
        <p:spPr bwMode="auto">
          <a:xfrm>
            <a:off x="5364088" y="15255"/>
            <a:ext cx="3779912" cy="2333625"/>
          </a:xfrm>
          <a:prstGeom prst="rect">
            <a:avLst/>
          </a:prstGeom>
          <a:noFill/>
        </p:spPr>
      </p:pic>
      <p:sp>
        <p:nvSpPr>
          <p:cNvPr id="7" name="Rectangle 6"/>
          <p:cNvSpPr/>
          <p:nvPr/>
        </p:nvSpPr>
        <p:spPr>
          <a:xfrm>
            <a:off x="-36512" y="4149080"/>
            <a:ext cx="4536504" cy="267765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000000"/>
                  </a:solidFill>
                </a:ln>
                <a:solidFill>
                  <a:srgbClr val="000000"/>
                </a:solidFill>
                <a:effectLst>
                  <a:outerShdw blurRad="80000" dist="40000" dir="5040000" algn="tl">
                    <a:srgbClr val="000000">
                      <a:alpha val="30000"/>
                    </a:srgbClr>
                  </a:outerShdw>
                </a:effectLst>
              </a:rPr>
              <a:t>In this life sheep and goats are intermingled. Yet on Judgment Day, sheep and goats will be separated</a:t>
            </a:r>
          </a:p>
          <a:p>
            <a:pPr algn="ctr"/>
            <a:r>
              <a:rPr lang="en-US" sz="2800" b="1" dirty="0" smtClean="0">
                <a:ln w="11430">
                  <a:solidFill>
                    <a:srgbClr val="000000"/>
                  </a:solidFill>
                </a:ln>
                <a:solidFill>
                  <a:srgbClr val="000000"/>
                </a:solidFill>
                <a:effectLst>
                  <a:outerShdw blurRad="80000" dist="40000" dir="5040000" algn="tl">
                    <a:srgbClr val="000000">
                      <a:alpha val="30000"/>
                    </a:srgbClr>
                  </a:outerShdw>
                </a:effectLst>
              </a:rPr>
              <a:t>once and forever.</a:t>
            </a:r>
          </a:p>
          <a:p>
            <a:pPr algn="ctr"/>
            <a:r>
              <a:rPr lang="en-US" sz="2800" b="1" u="sng" dirty="0" smtClean="0">
                <a:ln w="11430">
                  <a:solidFill>
                    <a:srgbClr val="0070C0"/>
                  </a:solidFill>
                </a:ln>
                <a:solidFill>
                  <a:srgbClr val="0070C0"/>
                </a:solidFill>
                <a:effectLst>
                  <a:outerShdw blurRad="80000" dist="40000" dir="5040000" algn="tl">
                    <a:srgbClr val="000000">
                      <a:alpha val="30000"/>
                    </a:srgbClr>
                  </a:outerShdw>
                </a:effectLst>
              </a:rPr>
              <a:t>A great comfort</a:t>
            </a:r>
            <a:r>
              <a:rPr lang="en-US" sz="2800" b="1" dirty="0" smtClean="0">
                <a:ln w="11430">
                  <a:solidFill>
                    <a:srgbClr val="0070C0"/>
                  </a:solidFill>
                </a:ln>
                <a:solidFill>
                  <a:srgbClr val="0070C0"/>
                </a:solidFill>
                <a:effectLst>
                  <a:outerShdw blurRad="80000" dist="40000" dir="5040000" algn="tl">
                    <a:srgbClr val="000000">
                      <a:alpha val="30000"/>
                    </a:srgbClr>
                  </a:outerShdw>
                </a:effectLst>
              </a:rPr>
              <a:t>!</a:t>
            </a:r>
            <a:endParaRPr lang="en-US" sz="2800" b="1" dirty="0">
              <a:ln w="11430">
                <a:solidFill>
                  <a:srgbClr val="0070C0"/>
                </a:solidFill>
              </a:ln>
              <a:solidFill>
                <a:srgbClr val="0070C0"/>
              </a:solidFill>
              <a:effectLst>
                <a:outerShdw blurRad="80000" dist="40000" dir="5040000" algn="tl">
                  <a:srgbClr val="000000">
                    <a:alpha val="30000"/>
                  </a:srgbClr>
                </a:outerShdw>
              </a:effectLst>
            </a:endParaRPr>
          </a:p>
        </p:txBody>
      </p:sp>
      <p:pic>
        <p:nvPicPr>
          <p:cNvPr id="1026" name="Picture 2" descr="C:\Users\Jeff\Desktop\Sheep+and+Goats+1.jpg"/>
          <p:cNvPicPr>
            <a:picLocks noChangeAspect="1" noChangeArrowheads="1"/>
          </p:cNvPicPr>
          <p:nvPr/>
        </p:nvPicPr>
        <p:blipFill>
          <a:blip r:embed="rId4" cstate="print"/>
          <a:srcRect/>
          <a:stretch>
            <a:fillRect/>
          </a:stretch>
        </p:blipFill>
        <p:spPr bwMode="auto">
          <a:xfrm>
            <a:off x="4536504" y="4179901"/>
            <a:ext cx="4572000" cy="2633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par>
                                <p:cTn id="19" presetID="54" presetClass="entr" presetSubtype="0" accel="10000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ppt_w*0.05"/>
                                          </p:val>
                                        </p:tav>
                                        <p:tav tm="100000">
                                          <p:val>
                                            <p:strVal val="#ppt_w"/>
                                          </p:val>
                                        </p:tav>
                                      </p:tavLst>
                                    </p:anim>
                                    <p:anim calcmode="lin" valueType="num">
                                      <p:cBhvr>
                                        <p:cTn id="22" dur="500" fill="hold"/>
                                        <p:tgtEl>
                                          <p:spTgt spid="3"/>
                                        </p:tgtEl>
                                        <p:attrNameLst>
                                          <p:attrName>ppt_h</p:attrName>
                                        </p:attrNameLst>
                                      </p:cBhvr>
                                      <p:tavLst>
                                        <p:tav tm="0">
                                          <p:val>
                                            <p:strVal val="#ppt_h"/>
                                          </p:val>
                                        </p:tav>
                                        <p:tav tm="100000">
                                          <p:val>
                                            <p:strVal val="#ppt_h"/>
                                          </p:val>
                                        </p:tav>
                                      </p:tavLst>
                                    </p:anim>
                                    <p:anim calcmode="lin" valueType="num">
                                      <p:cBhvr>
                                        <p:cTn id="23" dur="500" fill="hold"/>
                                        <p:tgtEl>
                                          <p:spTgt spid="3"/>
                                        </p:tgtEl>
                                        <p:attrNameLst>
                                          <p:attrName>ppt_x</p:attrName>
                                        </p:attrNameLst>
                                      </p:cBhvr>
                                      <p:tavLst>
                                        <p:tav tm="0">
                                          <p:val>
                                            <p:strVal val="#ppt_x-.2"/>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8)">
                                      <p:cBhvr>
                                        <p:cTn id="30" dur="2000"/>
                                        <p:tgtEl>
                                          <p:spTgt spid="7"/>
                                        </p:tgtEl>
                                      </p:cBhvr>
                                    </p:animEffect>
                                  </p:childTnLst>
                                </p:cTn>
                              </p:par>
                              <p:par>
                                <p:cTn id="31" presetID="25"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 calcmode="lin" valueType="num">
                                      <p:cBhvr>
                                        <p:cTn id="33"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36" dur="1000" fill="hold"/>
                                        <p:tgtEl>
                                          <p:spTgt spid="1026"/>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58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146" name="Picture 2" descr="C:\Users\Jeff\Desktop\judgement1.jpg"/>
          <p:cNvPicPr>
            <a:picLocks noChangeAspect="1" noChangeArrowheads="1"/>
          </p:cNvPicPr>
          <p:nvPr/>
        </p:nvPicPr>
        <p:blipFill>
          <a:blip r:embed="rId2" cstate="print"/>
          <a:srcRect/>
          <a:stretch>
            <a:fillRect/>
          </a:stretch>
        </p:blipFill>
        <p:spPr bwMode="auto">
          <a:xfrm>
            <a:off x="35496" y="25521"/>
            <a:ext cx="9052560" cy="5203679"/>
          </a:xfrm>
          <a:prstGeom prst="rect">
            <a:avLst/>
          </a:prstGeom>
          <a:noFill/>
        </p:spPr>
      </p:pic>
      <p:sp>
        <p:nvSpPr>
          <p:cNvPr id="9" name="Rectangle 8"/>
          <p:cNvSpPr/>
          <p:nvPr/>
        </p:nvSpPr>
        <p:spPr>
          <a:xfrm>
            <a:off x="144016" y="5229200"/>
            <a:ext cx="8892480" cy="166199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400" b="1" baseline="30000" dirty="0" smtClean="0">
                <a:ln w="11430">
                  <a:solidFill>
                    <a:srgbClr val="FFCA21"/>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33</a:t>
            </a:r>
            <a:r>
              <a:rPr lang="en-US" sz="3400" b="1" dirty="0" smtClean="0">
                <a:ln w="11430">
                  <a:solidFill>
                    <a:srgbClr val="FFCA21"/>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“And He will stand, on one hand, the sheep on His right and, on the other hand, the goats on [His] left.”</a:t>
            </a:r>
            <a:endParaRPr lang="en-US" sz="3400" b="1" dirty="0">
              <a:ln w="11430">
                <a:solidFill>
                  <a:srgbClr val="FFCA21"/>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strVal val="#ppt_w*0.05"/>
                                          </p:val>
                                        </p:tav>
                                        <p:tav tm="100000">
                                          <p:val>
                                            <p:strVal val="#ppt_w"/>
                                          </p:val>
                                        </p:tav>
                                      </p:tavLst>
                                    </p:anim>
                                    <p:anim calcmode="lin" valueType="num">
                                      <p:cBhvr>
                                        <p:cTn id="8" dur="500" fill="hold"/>
                                        <p:tgtEl>
                                          <p:spTgt spid="6146"/>
                                        </p:tgtEl>
                                        <p:attrNameLst>
                                          <p:attrName>ppt_h</p:attrName>
                                        </p:attrNameLst>
                                      </p:cBhvr>
                                      <p:tavLst>
                                        <p:tav tm="0">
                                          <p:val>
                                            <p:strVal val="#ppt_h"/>
                                          </p:val>
                                        </p:tav>
                                        <p:tav tm="100000">
                                          <p:val>
                                            <p:strVal val="#ppt_h"/>
                                          </p:val>
                                        </p:tav>
                                      </p:tavLst>
                                    </p:anim>
                                    <p:anim calcmode="lin" valueType="num">
                                      <p:cBhvr>
                                        <p:cTn id="9" dur="500" fill="hold"/>
                                        <p:tgtEl>
                                          <p:spTgt spid="6146"/>
                                        </p:tgtEl>
                                        <p:attrNameLst>
                                          <p:attrName>ppt_x</p:attrName>
                                        </p:attrNameLst>
                                      </p:cBhvr>
                                      <p:tavLst>
                                        <p:tav tm="0">
                                          <p:val>
                                            <p:strVal val="#ppt_x-.2"/>
                                          </p:val>
                                        </p:tav>
                                        <p:tav tm="100000">
                                          <p:val>
                                            <p:strVal val="#ppt_x"/>
                                          </p:val>
                                        </p:tav>
                                      </p:tavLst>
                                    </p:anim>
                                    <p:anim calcmode="lin" valueType="num">
                                      <p:cBhvr>
                                        <p:cTn id="10" dur="500" fill="hold"/>
                                        <p:tgtEl>
                                          <p:spTgt spid="6146"/>
                                        </p:tgtEl>
                                        <p:attrNameLst>
                                          <p:attrName>ppt_y</p:attrName>
                                        </p:attrNameLst>
                                      </p:cBhvr>
                                      <p:tavLst>
                                        <p:tav tm="0">
                                          <p:val>
                                            <p:strVal val="#ppt_y"/>
                                          </p:val>
                                        </p:tav>
                                        <p:tav tm="100000">
                                          <p:val>
                                            <p:strVal val="#ppt_y"/>
                                          </p:val>
                                        </p:tav>
                                      </p:tavLst>
                                    </p:anim>
                                    <p:animEffect transition="in" filter="fade">
                                      <p:cBhvr>
                                        <p:cTn id="1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58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146" name="Picture 2" descr="C:\Users\Jeff\Desktop\judgement1.jpg"/>
          <p:cNvPicPr>
            <a:picLocks noChangeAspect="1" noChangeArrowheads="1"/>
          </p:cNvPicPr>
          <p:nvPr/>
        </p:nvPicPr>
        <p:blipFill>
          <a:blip r:embed="rId2" cstate="print"/>
          <a:srcRect/>
          <a:stretch>
            <a:fillRect/>
          </a:stretch>
        </p:blipFill>
        <p:spPr bwMode="auto">
          <a:xfrm>
            <a:off x="35496" y="25521"/>
            <a:ext cx="9052560" cy="5203679"/>
          </a:xfrm>
          <a:prstGeom prst="rect">
            <a:avLst/>
          </a:prstGeom>
          <a:noFill/>
        </p:spPr>
      </p:pic>
      <p:sp>
        <p:nvSpPr>
          <p:cNvPr id="9" name="Rectangle 8"/>
          <p:cNvSpPr/>
          <p:nvPr/>
        </p:nvSpPr>
        <p:spPr>
          <a:xfrm>
            <a:off x="144016" y="5373216"/>
            <a:ext cx="8892480"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Sheep represent the righteous</a:t>
            </a:r>
          </a:p>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and </a:t>
            </a:r>
            <a:r>
              <a:rPr lang="en-US" sz="4000" b="1" dirty="0" smtClean="0">
                <a:ln w="11430">
                  <a:solidFill>
                    <a:srgbClr val="000000"/>
                  </a:solidFill>
                </a:ln>
                <a:solidFill>
                  <a:srgbClr val="000000"/>
                </a:solidFill>
                <a:effectLst>
                  <a:outerShdw blurRad="80000" dist="40000" dir="5040000" algn="tl">
                    <a:srgbClr val="000000">
                      <a:alpha val="30000"/>
                    </a:srgbClr>
                  </a:outerShdw>
                </a:effectLst>
              </a:rPr>
              <a:t>goats the unrighteous</a:t>
            </a: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strVal val="#ppt_w*0.05"/>
                                          </p:val>
                                        </p:tav>
                                        <p:tav tm="100000">
                                          <p:val>
                                            <p:strVal val="#ppt_w"/>
                                          </p:val>
                                        </p:tav>
                                      </p:tavLst>
                                    </p:anim>
                                    <p:anim calcmode="lin" valueType="num">
                                      <p:cBhvr>
                                        <p:cTn id="8" dur="500" fill="hold"/>
                                        <p:tgtEl>
                                          <p:spTgt spid="6146"/>
                                        </p:tgtEl>
                                        <p:attrNameLst>
                                          <p:attrName>ppt_h</p:attrName>
                                        </p:attrNameLst>
                                      </p:cBhvr>
                                      <p:tavLst>
                                        <p:tav tm="0">
                                          <p:val>
                                            <p:strVal val="#ppt_h"/>
                                          </p:val>
                                        </p:tav>
                                        <p:tav tm="100000">
                                          <p:val>
                                            <p:strVal val="#ppt_h"/>
                                          </p:val>
                                        </p:tav>
                                      </p:tavLst>
                                    </p:anim>
                                    <p:anim calcmode="lin" valueType="num">
                                      <p:cBhvr>
                                        <p:cTn id="9" dur="500" fill="hold"/>
                                        <p:tgtEl>
                                          <p:spTgt spid="6146"/>
                                        </p:tgtEl>
                                        <p:attrNameLst>
                                          <p:attrName>ppt_x</p:attrName>
                                        </p:attrNameLst>
                                      </p:cBhvr>
                                      <p:tavLst>
                                        <p:tav tm="0">
                                          <p:val>
                                            <p:strVal val="#ppt_x-.2"/>
                                          </p:val>
                                        </p:tav>
                                        <p:tav tm="100000">
                                          <p:val>
                                            <p:strVal val="#ppt_x"/>
                                          </p:val>
                                        </p:tav>
                                      </p:tavLst>
                                    </p:anim>
                                    <p:anim calcmode="lin" valueType="num">
                                      <p:cBhvr>
                                        <p:cTn id="10" dur="500" fill="hold"/>
                                        <p:tgtEl>
                                          <p:spTgt spid="6146"/>
                                        </p:tgtEl>
                                        <p:attrNameLst>
                                          <p:attrName>ppt_y</p:attrName>
                                        </p:attrNameLst>
                                      </p:cBhvr>
                                      <p:tavLst>
                                        <p:tav tm="0">
                                          <p:val>
                                            <p:strVal val="#ppt_y"/>
                                          </p:val>
                                        </p:tav>
                                        <p:tav tm="100000">
                                          <p:val>
                                            <p:strVal val="#ppt_y"/>
                                          </p:val>
                                        </p:tav>
                                      </p:tavLst>
                                    </p:anim>
                                    <p:animEffect transition="in" filter="fade">
                                      <p:cBhvr>
                                        <p:cTn id="11" dur="500"/>
                                        <p:tgtEl>
                                          <p:spTgt spid="6146"/>
                                        </p:tgtEl>
                                      </p:cBhvr>
                                    </p:animEffect>
                                  </p:childTnLst>
                                </p:cTn>
                              </p:par>
                            </p:childTnLst>
                          </p:cTn>
                        </p:par>
                        <p:par>
                          <p:cTn id="12" fill="hold">
                            <p:stCondLst>
                              <p:cond delay="500"/>
                            </p:stCondLst>
                            <p:childTnLst>
                              <p:par>
                                <p:cTn id="13" presetID="15"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58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35496" y="5085184"/>
            <a:ext cx="8928992" cy="175432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It’s a persistent truth</a:t>
            </a:r>
          </a:p>
          <a:p>
            <a:pPr algn="ctr"/>
            <a:r>
              <a:rPr lang="en-US" sz="3600" b="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throughout Holy Scripture that God seriously desires the salvation of all men.</a:t>
            </a:r>
            <a:endParaRPr lang="en-US" sz="3600" b="1" dirty="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8194" name="Picture 2" descr="C:\Users\Jeff\Desktop\repentance.jpg"/>
          <p:cNvPicPr>
            <a:picLocks noChangeAspect="1" noChangeArrowheads="1"/>
          </p:cNvPicPr>
          <p:nvPr/>
        </p:nvPicPr>
        <p:blipFill>
          <a:blip r:embed="rId2" cstate="print"/>
          <a:srcRect/>
          <a:stretch>
            <a:fillRect/>
          </a:stretch>
        </p:blipFill>
        <p:spPr bwMode="auto">
          <a:xfrm>
            <a:off x="35495" y="44812"/>
            <a:ext cx="9052560" cy="50724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decel="50000" fill="hold">
                                          <p:stCondLst>
                                            <p:cond delay="0"/>
                                          </p:stCondLst>
                                        </p:cTn>
                                        <p:tgtEl>
                                          <p:spTgt spid="819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4"/>
                                        </p:tgtEl>
                                        <p:attrNameLst>
                                          <p:attrName>ppt_w</p:attrName>
                                        </p:attrNameLst>
                                      </p:cBhvr>
                                      <p:tavLst>
                                        <p:tav tm="0">
                                          <p:val>
                                            <p:strVal val="#ppt_w*.05"/>
                                          </p:val>
                                        </p:tav>
                                        <p:tav tm="100000">
                                          <p:val>
                                            <p:strVal val="#ppt_w"/>
                                          </p:val>
                                        </p:tav>
                                      </p:tavLst>
                                    </p:anim>
                                    <p:anim calcmode="lin" valueType="num">
                                      <p:cBhvr>
                                        <p:cTn id="10" dur="1000" fill="hold"/>
                                        <p:tgtEl>
                                          <p:spTgt spid="819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70" decel="100000"/>
                                        <p:tgtEl>
                                          <p:spTgt spid="5"/>
                                        </p:tgtEl>
                                      </p:cBhvr>
                                    </p:animEffect>
                                    <p:animScale>
                                      <p:cBhvr>
                                        <p:cTn id="20" dur="770" decel="100000"/>
                                        <p:tgtEl>
                                          <p:spTgt spid="5"/>
                                        </p:tgtEl>
                                      </p:cBhvr>
                                      <p:from x="10000" y="10000"/>
                                      <p:to x="200000" y="450000"/>
                                    </p:animScale>
                                    <p:animScale>
                                      <p:cBhvr>
                                        <p:cTn id="21" dur="1230" accel="100000" fill="hold">
                                          <p:stCondLst>
                                            <p:cond delay="770"/>
                                          </p:stCondLst>
                                        </p:cTn>
                                        <p:tgtEl>
                                          <p:spTgt spid="5"/>
                                        </p:tgtEl>
                                      </p:cBhvr>
                                      <p:from x="200000" y="450000"/>
                                      <p:to x="100000" y="100000"/>
                                    </p:animScale>
                                    <p:set>
                                      <p:cBhvr>
                                        <p:cTn id="22" dur="770" fill="hold"/>
                                        <p:tgtEl>
                                          <p:spTgt spid="5"/>
                                        </p:tgtEl>
                                        <p:attrNameLst>
                                          <p:attrName>ppt_x</p:attrName>
                                        </p:attrNameLst>
                                      </p:cBhvr>
                                      <p:to>
                                        <p:strVal val="(0.5)"/>
                                      </p:to>
                                    </p:set>
                                    <p:anim from="(0.5)" to="(#ppt_x)" calcmode="lin" valueType="num">
                                      <p:cBhvr>
                                        <p:cTn id="23" dur="1230" accel="100000" fill="hold">
                                          <p:stCondLst>
                                            <p:cond delay="770"/>
                                          </p:stCondLst>
                                        </p:cTn>
                                        <p:tgtEl>
                                          <p:spTgt spid="5"/>
                                        </p:tgtEl>
                                        <p:attrNameLst>
                                          <p:attrName>ppt_x</p:attrName>
                                        </p:attrNameLst>
                                      </p:cBhvr>
                                    </p:anim>
                                    <p:set>
                                      <p:cBhvr>
                                        <p:cTn id="24" dur="770" fill="hold"/>
                                        <p:tgtEl>
                                          <p:spTgt spid="5"/>
                                        </p:tgtEl>
                                        <p:attrNameLst>
                                          <p:attrName>ppt_y</p:attrName>
                                        </p:attrNameLst>
                                      </p:cBhvr>
                                      <p:to>
                                        <p:strVal val="(#ppt_y+0.4)"/>
                                      </p:to>
                                    </p:set>
                                    <p:anim from="(#ppt_y+0.4)" to="(#ppt_y)" calcmode="lin" valueType="num">
                                      <p:cBhvr>
                                        <p:cTn id="25"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58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9218" name="Picture 2" descr="C:\Users\Jeff\Desktop\Jesus Resurrected What is the resurrection of Jesus.jpg"/>
          <p:cNvPicPr>
            <a:picLocks noChangeAspect="1" noChangeArrowheads="1"/>
          </p:cNvPicPr>
          <p:nvPr/>
        </p:nvPicPr>
        <p:blipFill>
          <a:blip r:embed="rId2" cstate="print"/>
          <a:srcRect/>
          <a:stretch>
            <a:fillRect/>
          </a:stretch>
        </p:blipFill>
        <p:spPr bwMode="auto">
          <a:xfrm>
            <a:off x="3923928" y="44624"/>
            <a:ext cx="5184576" cy="6685260"/>
          </a:xfrm>
          <a:prstGeom prst="rect">
            <a:avLst/>
          </a:prstGeom>
          <a:noFill/>
        </p:spPr>
      </p:pic>
      <p:sp>
        <p:nvSpPr>
          <p:cNvPr id="6" name="Rectangle 5"/>
          <p:cNvSpPr/>
          <p:nvPr/>
        </p:nvSpPr>
        <p:spPr>
          <a:xfrm>
            <a:off x="35496" y="798959"/>
            <a:ext cx="3816424" cy="507831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rgbClr val="006600"/>
                  </a:solidFill>
                </a:ln>
                <a:solidFill>
                  <a:srgbClr val="FFCA21"/>
                </a:solidFill>
                <a:effectLst>
                  <a:outerShdw blurRad="80000" dist="40000" dir="5040000" algn="tl">
                    <a:srgbClr val="000000">
                      <a:alpha val="30000"/>
                    </a:srgbClr>
                  </a:outerShdw>
                </a:effectLst>
                <a:latin typeface="Arial Black" pitchFamily="34" charset="0"/>
              </a:rPr>
              <a:t>He is a God of life, not of death!  Yet, if men reject salvation, His Divine Justice requires adverse judgment. </a:t>
            </a:r>
            <a:endParaRPr lang="en-US" sz="3600" b="1" dirty="0">
              <a:ln w="11430">
                <a:solidFill>
                  <a:srgbClr val="006600"/>
                </a:solidFill>
              </a:ln>
              <a:solidFill>
                <a:srgbClr val="FFCA21"/>
              </a:solidFill>
              <a:effectLst>
                <a:outerShdw blurRad="80000" dist="40000" dir="5040000" algn="tl">
                  <a:srgbClr val="000000">
                    <a:alpha val="30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58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Picture 3" descr="C:\Users\Jeff\Desktop\christ-judge-sheep-and-goats.jpg"/>
          <p:cNvPicPr>
            <a:picLocks noChangeAspect="1" noChangeArrowheads="1"/>
          </p:cNvPicPr>
          <p:nvPr/>
        </p:nvPicPr>
        <p:blipFill>
          <a:blip r:embed="rId2" cstate="print"/>
          <a:srcRect/>
          <a:stretch>
            <a:fillRect/>
          </a:stretch>
        </p:blipFill>
        <p:spPr bwMode="auto">
          <a:xfrm>
            <a:off x="35496" y="44624"/>
            <a:ext cx="9052560" cy="5112568"/>
          </a:xfrm>
          <a:prstGeom prst="rect">
            <a:avLst/>
          </a:prstGeom>
          <a:noFill/>
        </p:spPr>
      </p:pic>
      <p:sp>
        <p:nvSpPr>
          <p:cNvPr id="7" name="Rectangle 6"/>
          <p:cNvSpPr/>
          <p:nvPr/>
        </p:nvSpPr>
        <p:spPr>
          <a:xfrm>
            <a:off x="35496" y="5243716"/>
            <a:ext cx="9036496" cy="156966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2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”His right hand”</a:t>
            </a: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2400" b="1" dirty="0" smtClean="0">
                <a:ln w="11430">
                  <a:solidFill>
                    <a:srgbClr val="000000"/>
                  </a:solidFill>
                </a:ln>
                <a:solidFill>
                  <a:srgbClr val="000000"/>
                </a:solidFill>
                <a:effectLst>
                  <a:outerShdw blurRad="80000" dist="40000" dir="5040000" algn="tl">
                    <a:srgbClr val="000000">
                      <a:alpha val="30000"/>
                    </a:srgbClr>
                  </a:outerShdw>
                </a:effectLst>
              </a:rPr>
              <a:t>denotes His saving will, ”the left” denotes His just judgment.  Notice </a:t>
            </a:r>
            <a:r>
              <a:rPr lang="en-US" sz="2400" b="1" dirty="0" smtClean="0">
                <a:ln w="11430">
                  <a:solidFill>
                    <a:srgbClr val="7030A0"/>
                  </a:solidFill>
                </a:ln>
                <a:solidFill>
                  <a:srgbClr val="7030A0"/>
                </a:solidFill>
                <a:effectLst>
                  <a:outerShdw blurRad="80000" dist="40000" dir="5040000" algn="tl">
                    <a:srgbClr val="000000">
                      <a:alpha val="30000"/>
                    </a:srgbClr>
                  </a:outerShdw>
                </a:effectLst>
              </a:rPr>
              <a:t>”His”</a:t>
            </a:r>
            <a:r>
              <a:rPr lang="en-US" sz="2400" b="1" dirty="0" smtClean="0">
                <a:ln w="11430">
                  <a:solidFill>
                    <a:srgbClr val="000000"/>
                  </a:solidFill>
                </a:ln>
                <a:solidFill>
                  <a:srgbClr val="000000"/>
                </a:solidFill>
                <a:effectLst>
                  <a:outerShdw blurRad="80000" dist="40000" dir="5040000" algn="tl">
                    <a:srgbClr val="000000">
                      <a:alpha val="30000"/>
                    </a:srgbClr>
                  </a:outerShdw>
                </a:effectLst>
              </a:rPr>
              <a:t> with the right hand, and ”the” with the left.  This distinction is found in the </a:t>
            </a:r>
            <a:r>
              <a:rPr lang="en-US" sz="2400" b="1" u="sng" dirty="0" smtClean="0">
                <a:ln w="11430">
                  <a:solidFill>
                    <a:srgbClr val="000000"/>
                  </a:solidFill>
                </a:ln>
                <a:solidFill>
                  <a:srgbClr val="000000"/>
                </a:solidFill>
                <a:effectLst>
                  <a:outerShdw blurRad="80000" dist="40000" dir="5040000" algn="tl">
                    <a:srgbClr val="000000">
                      <a:alpha val="30000"/>
                    </a:srgbClr>
                  </a:outerShdw>
                </a:effectLst>
              </a:rPr>
              <a:t>Greek</a:t>
            </a:r>
            <a:r>
              <a:rPr lang="en-US" sz="2400" b="1" dirty="0" smtClean="0">
                <a:ln w="11430">
                  <a:solidFill>
                    <a:srgbClr val="000000"/>
                  </a:solidFill>
                </a:ln>
                <a:solidFill>
                  <a:srgbClr val="000000"/>
                </a:solidFill>
                <a:effectLst>
                  <a:outerShdw blurRad="80000" dist="40000" dir="5040000" algn="tl">
                    <a:srgbClr val="000000">
                      <a:alpha val="30000"/>
                    </a:srgbClr>
                  </a:outerShdw>
                </a:effectLst>
              </a:rPr>
              <a:t> text!  By the way, the Great Last Day will involve only judgment, there is </a:t>
            </a:r>
            <a:r>
              <a:rPr lang="en-US" sz="2400" b="1" u="sng" dirty="0" smtClean="0">
                <a:ln w="11430">
                  <a:solidFill>
                    <a:srgbClr val="000000"/>
                  </a:solidFill>
                </a:ln>
                <a:solidFill>
                  <a:srgbClr val="000000"/>
                </a:solidFill>
                <a:effectLst>
                  <a:outerShdw blurRad="80000" dist="40000" dir="5040000" algn="tl">
                    <a:srgbClr val="000000">
                      <a:alpha val="30000"/>
                    </a:srgbClr>
                  </a:outerShdw>
                </a:effectLst>
              </a:rPr>
              <a:t>NO</a:t>
            </a:r>
            <a:r>
              <a:rPr lang="en-US" sz="2400" b="1" dirty="0" smtClean="0">
                <a:ln w="11430">
                  <a:solidFill>
                    <a:srgbClr val="000000"/>
                  </a:solidFill>
                </a:ln>
                <a:solidFill>
                  <a:srgbClr val="000000"/>
                </a:solidFill>
                <a:effectLst>
                  <a:outerShdw blurRad="80000" dist="40000" dir="5040000" algn="tl">
                    <a:srgbClr val="000000">
                      <a:alpha val="30000"/>
                    </a:srgbClr>
                  </a:outerShdw>
                </a:effectLst>
              </a:rPr>
              <a:t> trial!</a:t>
            </a:r>
            <a:endParaRPr lang="en-US" sz="2400" b="1" dirty="0">
              <a:ln w="11430">
                <a:solidFill>
                  <a:srgbClr val="000000"/>
                </a:solidFill>
              </a:ln>
              <a:solidFill>
                <a:srgbClr val="0000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58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251520" y="188640"/>
            <a:ext cx="8712968" cy="206210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baseline="30000" dirty="0" smtClean="0">
                <a:ln w="11430">
                  <a:solidFill>
                    <a:srgbClr val="000000"/>
                  </a:solidFill>
                </a:ln>
                <a:solidFill>
                  <a:srgbClr val="000000"/>
                </a:solidFill>
                <a:effectLst>
                  <a:outerShdw blurRad="50800" dist="39000" dir="5460000" algn="tl">
                    <a:srgbClr val="000000">
                      <a:alpha val="38000"/>
                    </a:srgbClr>
                  </a:outerShdw>
                </a:effectLst>
                <a:latin typeface="Times New Roman" pitchFamily="18" charset="0"/>
                <a:cs typeface="Times New Roman" pitchFamily="18" charset="0"/>
              </a:rPr>
              <a:t>34</a:t>
            </a:r>
            <a:r>
              <a:rPr lang="en-US" sz="3200" b="1" dirty="0" smtClean="0">
                <a:ln w="11430">
                  <a:solidFill>
                    <a:srgbClr val="000000"/>
                  </a:solidFill>
                </a:ln>
                <a:solidFill>
                  <a:srgbClr val="000000"/>
                </a:solidFill>
                <a:effectLst>
                  <a:outerShdw blurRad="50800" dist="39000" dir="5460000" algn="tl">
                    <a:srgbClr val="000000">
                      <a:alpha val="38000"/>
                    </a:srgbClr>
                  </a:outerShdw>
                </a:effectLst>
                <a:latin typeface="Times New Roman" pitchFamily="18" charset="0"/>
                <a:cs typeface="Times New Roman" pitchFamily="18" charset="0"/>
              </a:rPr>
              <a:t>“Then The King will say to the people on His right,  </a:t>
            </a:r>
            <a:r>
              <a:rPr lang="en-US" sz="32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‘Come, blessed by my Father, inherit the reign prepared for you from the founding of the world.’”</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107504" y="2621518"/>
            <a:ext cx="4572000" cy="3831818"/>
          </a:xfrm>
          <a:prstGeom prst="rect">
            <a:avLst/>
          </a:prstGeom>
        </p:spPr>
        <p:txBody>
          <a:bodyPr>
            <a:spAutoFit/>
          </a:bodyPr>
          <a:lstStyle/>
          <a:p>
            <a:pPr algn="ctr"/>
            <a:r>
              <a:rPr lang="en-US" sz="2700" b="1" dirty="0" smtClean="0">
                <a:solidFill>
                  <a:srgbClr val="000000"/>
                </a:solidFill>
                <a:effectLst>
                  <a:outerShdw blurRad="38100" dist="38100" dir="2700000" algn="tl">
                    <a:srgbClr val="000000">
                      <a:alpha val="43137"/>
                    </a:srgbClr>
                  </a:outerShdw>
                </a:effectLst>
                <a:latin typeface="Cambria" pitchFamily="18" charset="0"/>
              </a:rPr>
              <a:t>It will be most orderly and plain for all to hear.  The Son of Man is called </a:t>
            </a:r>
            <a:r>
              <a:rPr lang="en-US" sz="2700" b="1" i="1" dirty="0" smtClean="0">
                <a:ln>
                  <a:solidFill>
                    <a:srgbClr val="FFC000"/>
                  </a:solidFill>
                </a:ln>
                <a:solidFill>
                  <a:srgbClr val="FFC000"/>
                </a:solidFill>
                <a:effectLst>
                  <a:outerShdw blurRad="38100" dist="38100" dir="2700000" algn="tl">
                    <a:srgbClr val="000000">
                      <a:alpha val="43137"/>
                    </a:srgbClr>
                  </a:outerShdw>
                </a:effectLst>
                <a:latin typeface="Cambria" pitchFamily="18" charset="0"/>
              </a:rPr>
              <a:t>“The King.”</a:t>
            </a:r>
            <a:r>
              <a:rPr lang="en-US" sz="2700" b="1" dirty="0" smtClean="0">
                <a:solidFill>
                  <a:srgbClr val="000000"/>
                </a:solidFill>
                <a:effectLst>
                  <a:outerShdw blurRad="38100" dist="38100" dir="2700000" algn="tl">
                    <a:srgbClr val="000000">
                      <a:alpha val="43137"/>
                    </a:srgbClr>
                  </a:outerShdw>
                </a:effectLst>
                <a:latin typeface="Cambria" pitchFamily="18" charset="0"/>
              </a:rPr>
              <a:t>  In this life only the regenerate willingly regarded Him as </a:t>
            </a:r>
            <a:r>
              <a:rPr lang="en-US" sz="2700" b="1" dirty="0" smtClean="0">
                <a:ln>
                  <a:solidFill>
                    <a:srgbClr val="FFC000"/>
                  </a:solidFill>
                </a:ln>
                <a:solidFill>
                  <a:srgbClr val="FFC000"/>
                </a:solidFill>
                <a:effectLst>
                  <a:outerShdw blurRad="38100" dist="38100" dir="2700000" algn="tl">
                    <a:srgbClr val="000000">
                      <a:alpha val="43137"/>
                    </a:srgbClr>
                  </a:outerShdw>
                </a:effectLst>
                <a:latin typeface="Cambria" pitchFamily="18" charset="0"/>
              </a:rPr>
              <a:t>The King.</a:t>
            </a:r>
            <a:r>
              <a:rPr lang="en-US" sz="2700" b="1" dirty="0" smtClean="0">
                <a:solidFill>
                  <a:srgbClr val="000000"/>
                </a:solidFill>
                <a:effectLst>
                  <a:outerShdw blurRad="38100" dist="38100" dir="2700000" algn="tl">
                    <a:srgbClr val="000000">
                      <a:alpha val="43137"/>
                    </a:srgbClr>
                  </a:outerShdw>
                </a:effectLst>
                <a:latin typeface="Cambria" pitchFamily="18" charset="0"/>
              </a:rPr>
              <a:t> But on that great day ALL will see and hear Him as </a:t>
            </a:r>
            <a:r>
              <a:rPr lang="en-US" sz="2700" b="1" dirty="0" smtClean="0">
                <a:ln>
                  <a:solidFill>
                    <a:srgbClr val="FFC000"/>
                  </a:solidFill>
                </a:ln>
                <a:solidFill>
                  <a:srgbClr val="FFC000"/>
                </a:solidFill>
                <a:effectLst>
                  <a:outerShdw blurRad="38100" dist="38100" dir="2700000" algn="tl">
                    <a:srgbClr val="000000">
                      <a:alpha val="43137"/>
                    </a:srgbClr>
                  </a:outerShdw>
                </a:effectLst>
                <a:latin typeface="Cambria" pitchFamily="18" charset="0"/>
              </a:rPr>
              <a:t>The King.</a:t>
            </a:r>
            <a:endParaRPr lang="en-US" sz="2700" b="1" dirty="0">
              <a:ln>
                <a:solidFill>
                  <a:srgbClr val="FFC000"/>
                </a:solidFill>
              </a:ln>
              <a:solidFill>
                <a:srgbClr val="FFC000"/>
              </a:solidFill>
              <a:effectLst>
                <a:outerShdw blurRad="38100" dist="38100" dir="2700000" algn="tl">
                  <a:srgbClr val="000000">
                    <a:alpha val="43137"/>
                  </a:srgbClr>
                </a:outerShdw>
              </a:effectLst>
              <a:latin typeface="Cambria" pitchFamily="18" charset="0"/>
            </a:endParaRPr>
          </a:p>
        </p:txBody>
      </p:sp>
      <p:pic>
        <p:nvPicPr>
          <p:cNvPr id="10242" name="Picture 2" descr="C:\Users\Jeff\Desktop\SG-492-6.jpg"/>
          <p:cNvPicPr>
            <a:picLocks noChangeAspect="1" noChangeArrowheads="1"/>
          </p:cNvPicPr>
          <p:nvPr/>
        </p:nvPicPr>
        <p:blipFill>
          <a:blip r:embed="rId2" cstate="print"/>
          <a:srcRect/>
          <a:stretch>
            <a:fillRect/>
          </a:stretch>
        </p:blipFill>
        <p:spPr bwMode="auto">
          <a:xfrm>
            <a:off x="4572000" y="1844824"/>
            <a:ext cx="4572000" cy="50405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770" decel="100000"/>
                                        <p:tgtEl>
                                          <p:spTgt spid="10242"/>
                                        </p:tgtEl>
                                      </p:cBhvr>
                                    </p:animEffect>
                                    <p:animScale>
                                      <p:cBhvr>
                                        <p:cTn id="8" dur="770" decel="100000"/>
                                        <p:tgtEl>
                                          <p:spTgt spid="10242"/>
                                        </p:tgtEl>
                                      </p:cBhvr>
                                      <p:from x="10000" y="10000"/>
                                      <p:to x="200000" y="450000"/>
                                    </p:animScale>
                                    <p:animScale>
                                      <p:cBhvr>
                                        <p:cTn id="9" dur="1230" accel="100000" fill="hold">
                                          <p:stCondLst>
                                            <p:cond delay="770"/>
                                          </p:stCondLst>
                                        </p:cTn>
                                        <p:tgtEl>
                                          <p:spTgt spid="10242"/>
                                        </p:tgtEl>
                                      </p:cBhvr>
                                      <p:from x="200000" y="450000"/>
                                      <p:to x="100000" y="100000"/>
                                    </p:animScale>
                                    <p:set>
                                      <p:cBhvr>
                                        <p:cTn id="10" dur="770" fill="hold"/>
                                        <p:tgtEl>
                                          <p:spTgt spid="10242"/>
                                        </p:tgtEl>
                                        <p:attrNameLst>
                                          <p:attrName>ppt_x</p:attrName>
                                        </p:attrNameLst>
                                      </p:cBhvr>
                                      <p:to>
                                        <p:strVal val="(0.5)"/>
                                      </p:to>
                                    </p:set>
                                    <p:anim from="(0.5)" to="(#ppt_x)" calcmode="lin" valueType="num">
                                      <p:cBhvr>
                                        <p:cTn id="11" dur="1230" accel="100000" fill="hold">
                                          <p:stCondLst>
                                            <p:cond delay="770"/>
                                          </p:stCondLst>
                                        </p:cTn>
                                        <p:tgtEl>
                                          <p:spTgt spid="10242"/>
                                        </p:tgtEl>
                                        <p:attrNameLst>
                                          <p:attrName>ppt_x</p:attrName>
                                        </p:attrNameLst>
                                      </p:cBhvr>
                                    </p:anim>
                                    <p:set>
                                      <p:cBhvr>
                                        <p:cTn id="12" dur="770" fill="hold"/>
                                        <p:tgtEl>
                                          <p:spTgt spid="10242"/>
                                        </p:tgtEl>
                                        <p:attrNameLst>
                                          <p:attrName>ppt_y</p:attrName>
                                        </p:attrNameLst>
                                      </p:cBhvr>
                                      <p:to>
                                        <p:strVal val="(#ppt_y+0.4)"/>
                                      </p:to>
                                    </p:set>
                                    <p:anim from="(#ppt_y+0.4)" to="(#ppt_y)" calcmode="lin" valueType="num">
                                      <p:cBhvr>
                                        <p:cTn id="13" dur="1230" accel="100000" fill="hold">
                                          <p:stCondLst>
                                            <p:cond delay="770"/>
                                          </p:stCondLst>
                                        </p:cTn>
                                        <p:tgtEl>
                                          <p:spTgt spid="10242"/>
                                        </p:tgtEl>
                                        <p:attrNameLst>
                                          <p:attrName>ppt_y</p:attrName>
                                        </p:attrNameLst>
                                      </p:cBhvr>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alpha val="50000"/>
          </a:srgbClr>
        </a:solidFill>
        <a:effectLst/>
      </p:bgPr>
    </p:bg>
    <p:spTree>
      <p:nvGrpSpPr>
        <p:cNvPr id="1" name=""/>
        <p:cNvGrpSpPr/>
        <p:nvPr/>
      </p:nvGrpSpPr>
      <p:grpSpPr>
        <a:xfrm>
          <a:off x="0" y="0"/>
          <a:ext cx="0" cy="0"/>
          <a:chOff x="0" y="0"/>
          <a:chExt cx="0" cy="0"/>
        </a:xfrm>
      </p:grpSpPr>
      <p:sp>
        <p:nvSpPr>
          <p:cNvPr id="5" name="Rectangle 4"/>
          <p:cNvSpPr/>
          <p:nvPr/>
        </p:nvSpPr>
        <p:spPr>
          <a:xfrm>
            <a:off x="35496" y="116632"/>
            <a:ext cx="4572000" cy="584775"/>
          </a:xfrm>
          <a:prstGeom prst="rect">
            <a:avLst/>
          </a:prstGeom>
          <a:solidFill>
            <a:srgbClr val="FFC000"/>
          </a:solidFill>
        </p:spPr>
        <p:txBody>
          <a:bodyPr>
            <a:spAutoFit/>
          </a:bodyPr>
          <a:lstStyle/>
          <a:p>
            <a:r>
              <a:rPr lang="en-US" sz="3200" b="1" dirty="0" smtClean="0">
                <a:solidFill>
                  <a:srgbClr val="0070C0"/>
                </a:solidFill>
                <a:effectLst>
                  <a:outerShdw blurRad="38100" dist="38100" dir="2700000" algn="tl">
                    <a:srgbClr val="000000">
                      <a:alpha val="43137"/>
                    </a:srgbClr>
                  </a:outerShdw>
                </a:effectLst>
                <a:latin typeface="Arial Black" pitchFamily="34" charset="0"/>
              </a:rPr>
              <a:t>Let’s read vv. 35-40</a:t>
            </a:r>
            <a:endParaRPr lang="en-US" sz="3200" b="1" dirty="0">
              <a:solidFill>
                <a:srgbClr val="0070C0"/>
              </a:solidFill>
              <a:effectLst>
                <a:outerShdw blurRad="38100" dist="38100" dir="2700000" algn="tl">
                  <a:srgbClr val="000000">
                    <a:alpha val="43137"/>
                  </a:srgbClr>
                </a:outerShdw>
              </a:effectLst>
              <a:latin typeface="Arial Black" pitchFamily="34" charset="0"/>
            </a:endParaRPr>
          </a:p>
        </p:txBody>
      </p:sp>
      <p:sp>
        <p:nvSpPr>
          <p:cNvPr id="7" name="Rectangle 6"/>
          <p:cNvSpPr/>
          <p:nvPr/>
        </p:nvSpPr>
        <p:spPr>
          <a:xfrm>
            <a:off x="107504" y="765544"/>
            <a:ext cx="8856984" cy="2846933"/>
          </a:xfrm>
          <a:prstGeom prst="rect">
            <a:avLst/>
          </a:prstGeom>
          <a:solidFill>
            <a:srgbClr val="FFFFFF"/>
          </a:solidFill>
        </p:spPr>
        <p:txBody>
          <a:bodyPr wrap="square">
            <a:spAutoFit/>
          </a:bodyPr>
          <a:lstStyle/>
          <a:p>
            <a:r>
              <a:rPr lang="en-US" sz="2500" b="1" dirty="0" smtClean="0">
                <a:solidFill>
                  <a:srgbClr val="000000"/>
                </a:solidFill>
                <a:effectLst>
                  <a:outerShdw blurRad="38100" dist="38100" dir="2700000" algn="tl">
                    <a:srgbClr val="000000">
                      <a:alpha val="43137"/>
                    </a:srgbClr>
                  </a:outerShdw>
                </a:effectLst>
              </a:rPr>
              <a:t>The works of the blessed were evidence of belonging to Christ.</a:t>
            </a:r>
            <a:r>
              <a:rPr lang="en-US" sz="2400" b="1" dirty="0" smtClean="0">
                <a:solidFill>
                  <a:srgbClr val="000000"/>
                </a:solidFill>
                <a:effectLst>
                  <a:outerShdw blurRad="38100" dist="38100" dir="2700000" algn="tl">
                    <a:srgbClr val="000000">
                      <a:alpha val="43137"/>
                    </a:srgbClr>
                  </a:outerShdw>
                </a:effectLst>
              </a:rPr>
              <a:t> </a:t>
            </a:r>
          </a:p>
          <a:p>
            <a:r>
              <a:rPr lang="en-US" sz="2400" b="1" dirty="0" smtClean="0">
                <a:solidFill>
                  <a:srgbClr val="000000"/>
                </a:solidFill>
                <a:effectLst>
                  <a:outerShdw blurRad="38100" dist="38100" dir="2700000" algn="tl">
                    <a:srgbClr val="000000">
                      <a:alpha val="43137"/>
                    </a:srgbClr>
                  </a:outerShdw>
                </a:effectLst>
              </a:rPr>
              <a:t>	+ The deeds in verses 35-36 begin with a form “to give.”</a:t>
            </a:r>
          </a:p>
          <a:p>
            <a:r>
              <a:rPr lang="en-US" sz="2400" b="1" dirty="0" smtClean="0">
                <a:solidFill>
                  <a:srgbClr val="000000"/>
                </a:solidFill>
                <a:effectLst>
                  <a:outerShdw blurRad="38100" dist="38100" dir="2700000" algn="tl">
                    <a:srgbClr val="000000">
                      <a:alpha val="43137"/>
                    </a:srgbClr>
                  </a:outerShdw>
                </a:effectLst>
              </a:rPr>
              <a:t>	+ They were truly godly. </a:t>
            </a:r>
          </a:p>
          <a:p>
            <a:r>
              <a:rPr lang="en-US" sz="2400" b="1" dirty="0" smtClean="0">
                <a:solidFill>
                  <a:srgbClr val="000000"/>
                </a:solidFill>
                <a:effectLst>
                  <a:outerShdw blurRad="38100" dist="38100" dir="2700000" algn="tl">
                    <a:srgbClr val="000000">
                      <a:alpha val="43137"/>
                    </a:srgbClr>
                  </a:outerShdw>
                </a:effectLst>
              </a:rPr>
              <a:t>	+ Christian love causes giving (service).</a:t>
            </a:r>
          </a:p>
          <a:p>
            <a:r>
              <a:rPr lang="en-US" sz="2400" b="1" dirty="0" smtClean="0">
                <a:solidFill>
                  <a:srgbClr val="000000"/>
                </a:solidFill>
                <a:effectLst>
                  <a:outerShdw blurRad="38100" dist="38100" dir="2700000" algn="tl">
                    <a:srgbClr val="000000">
                      <a:alpha val="43137"/>
                    </a:srgbClr>
                  </a:outerShdw>
                </a:effectLst>
              </a:rPr>
              <a:t>	+ Christian service is done for God’s glory alone.</a:t>
            </a:r>
          </a:p>
          <a:p>
            <a:endParaRPr lang="en-US" sz="1000" b="1" dirty="0" smtClean="0">
              <a:solidFill>
                <a:srgbClr val="000000"/>
              </a:solidFill>
              <a:effectLst>
                <a:outerShdw blurRad="38100" dist="38100" dir="2700000" algn="tl">
                  <a:srgbClr val="000000">
                    <a:alpha val="43137"/>
                  </a:srgbClr>
                </a:outerShdw>
              </a:effectLst>
            </a:endParaRPr>
          </a:p>
          <a:p>
            <a:r>
              <a:rPr lang="en-US" sz="2500" b="1" dirty="0" smtClean="0">
                <a:solidFill>
                  <a:srgbClr val="000000"/>
                </a:solidFill>
                <a:effectLst>
                  <a:outerShdw blurRad="38100" dist="38100" dir="2700000" algn="tl">
                    <a:srgbClr val="000000">
                      <a:alpha val="43137"/>
                    </a:srgbClr>
                  </a:outerShdw>
                </a:effectLst>
              </a:rPr>
              <a:t>Note “me” in the text is clearly referring to Jesus.</a:t>
            </a:r>
          </a:p>
          <a:p>
            <a:r>
              <a:rPr lang="en-US" sz="2400" b="1" dirty="0" smtClean="0">
                <a:solidFill>
                  <a:srgbClr val="000000"/>
                </a:solidFill>
                <a:effectLst>
                  <a:outerShdw blurRad="38100" dist="38100" dir="2700000" algn="tl">
                    <a:srgbClr val="000000">
                      <a:alpha val="43137"/>
                    </a:srgbClr>
                  </a:outerShdw>
                </a:effectLst>
              </a:rPr>
              <a:t>	+ Jesus is the recipient six times</a:t>
            </a:r>
            <a:endParaRPr lang="en-US" sz="2400" b="1" dirty="0">
              <a:solidFill>
                <a:srgbClr val="000000"/>
              </a:solidFill>
              <a:effectLst>
                <a:outerShdw blurRad="38100" dist="38100" dir="2700000" algn="tl">
                  <a:srgbClr val="000000">
                    <a:alpha val="43137"/>
                  </a:srgbClr>
                </a:outerShdw>
              </a:effectLst>
            </a:endParaRPr>
          </a:p>
        </p:txBody>
      </p:sp>
      <p:pic>
        <p:nvPicPr>
          <p:cNvPr id="11267" name="Picture 3" descr="C:\Users\Jeff\Desktop\who-do-you-say-that-i-am-20-638.jpg"/>
          <p:cNvPicPr>
            <a:picLocks noChangeAspect="1" noChangeArrowheads="1"/>
          </p:cNvPicPr>
          <p:nvPr/>
        </p:nvPicPr>
        <p:blipFill>
          <a:blip r:embed="rId2" cstate="print"/>
          <a:srcRect l="2603" t="4230" r="2603" b="23169"/>
          <a:stretch>
            <a:fillRect/>
          </a:stretch>
        </p:blipFill>
        <p:spPr bwMode="auto">
          <a:xfrm>
            <a:off x="38864" y="3645024"/>
            <a:ext cx="4389120" cy="3168352"/>
          </a:xfrm>
          <a:prstGeom prst="rect">
            <a:avLst/>
          </a:prstGeom>
          <a:noFill/>
        </p:spPr>
      </p:pic>
      <p:sp>
        <p:nvSpPr>
          <p:cNvPr id="9" name="Rectangle 8"/>
          <p:cNvSpPr/>
          <p:nvPr/>
        </p:nvSpPr>
        <p:spPr>
          <a:xfrm>
            <a:off x="4427984" y="3791649"/>
            <a:ext cx="4716016" cy="2877711"/>
          </a:xfrm>
          <a:prstGeom prst="rect">
            <a:avLst/>
          </a:prstGeom>
          <a:solidFill>
            <a:srgbClr val="000000"/>
          </a:solidFill>
        </p:spPr>
        <p:txBody>
          <a:bodyPr wrap="square">
            <a:spAutoFit/>
          </a:bodyPr>
          <a:lstStyle/>
          <a:p>
            <a:r>
              <a:rPr lang="en-US" sz="2800" dirty="0" smtClean="0">
                <a:solidFill>
                  <a:srgbClr val="FFFFFF"/>
                </a:solidFill>
              </a:rPr>
              <a:t>Three times the righteous  say “when?”</a:t>
            </a:r>
            <a:r>
              <a:rPr lang="en-US" sz="2500" dirty="0" smtClean="0">
                <a:solidFill>
                  <a:srgbClr val="FFFFFF"/>
                </a:solidFill>
              </a:rPr>
              <a:t> </a:t>
            </a:r>
          </a:p>
          <a:p>
            <a:r>
              <a:rPr lang="en-US" sz="2500" dirty="0" smtClean="0">
                <a:solidFill>
                  <a:srgbClr val="FFFFCC"/>
                </a:solidFill>
              </a:rPr>
              <a:t>    </a:t>
            </a:r>
            <a:r>
              <a:rPr lang="en-US" sz="2500" dirty="0" smtClean="0">
                <a:solidFill>
                  <a:srgbClr val="FFFFFF"/>
                </a:solidFill>
              </a:rPr>
              <a:t>+ Christians don’t dwell on their</a:t>
            </a:r>
          </a:p>
          <a:p>
            <a:r>
              <a:rPr lang="en-US" sz="2500" dirty="0" smtClean="0">
                <a:solidFill>
                  <a:srgbClr val="FFFFFF"/>
                </a:solidFill>
              </a:rPr>
              <a:t>        deeds of love.</a:t>
            </a:r>
          </a:p>
          <a:p>
            <a:r>
              <a:rPr lang="en-US" sz="2500" dirty="0" smtClean="0">
                <a:solidFill>
                  <a:srgbClr val="FFFFFF"/>
                </a:solidFill>
              </a:rPr>
              <a:t>     + The Christian’s whole life is</a:t>
            </a:r>
          </a:p>
          <a:p>
            <a:r>
              <a:rPr lang="en-US" sz="2500" dirty="0" smtClean="0">
                <a:solidFill>
                  <a:srgbClr val="FFFFFF"/>
                </a:solidFill>
              </a:rPr>
              <a:t>         summed up in “…faith which</a:t>
            </a:r>
          </a:p>
          <a:p>
            <a:r>
              <a:rPr lang="en-US" sz="2500" dirty="0" smtClean="0">
                <a:solidFill>
                  <a:srgbClr val="FFFFFF"/>
                </a:solidFill>
              </a:rPr>
              <a:t>         works through love,” Gal. 5:6.</a:t>
            </a:r>
            <a:endParaRPr lang="en-US" sz="25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0.05"/>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 calcmode="lin" valueType="num">
                                      <p:cBhvr>
                                        <p:cTn id="14" dur="500" fill="hold"/>
                                        <p:tgtEl>
                                          <p:spTgt spid="7"/>
                                        </p:tgtEl>
                                        <p:attrNameLst>
                                          <p:attrName>ppt_x</p:attrName>
                                        </p:attrNameLst>
                                      </p:cBhvr>
                                      <p:tavLst>
                                        <p:tav tm="0">
                                          <p:val>
                                            <p:strVal val="#ppt_x-.2"/>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1267"/>
                                        </p:tgtEl>
                                        <p:attrNameLst>
                                          <p:attrName>style.visibility</p:attrName>
                                        </p:attrNameLst>
                                      </p:cBhvr>
                                      <p:to>
                                        <p:strVal val="visible"/>
                                      </p:to>
                                    </p:set>
                                    <p:anim calcmode="lin" valueType="num">
                                      <p:cBhvr>
                                        <p:cTn id="21" dur="500" decel="50000" fill="hold">
                                          <p:stCondLst>
                                            <p:cond delay="0"/>
                                          </p:stCondLst>
                                        </p:cTn>
                                        <p:tgtEl>
                                          <p:spTgt spid="11267"/>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1267"/>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1267"/>
                                        </p:tgtEl>
                                        <p:attrNameLst>
                                          <p:attrName>ppt_w</p:attrName>
                                        </p:attrNameLst>
                                      </p:cBhvr>
                                      <p:tavLst>
                                        <p:tav tm="0">
                                          <p:val>
                                            <p:strVal val="#ppt_w*.05"/>
                                          </p:val>
                                        </p:tav>
                                        <p:tav tm="100000">
                                          <p:val>
                                            <p:strVal val="#ppt_w"/>
                                          </p:val>
                                        </p:tav>
                                      </p:tavLst>
                                    </p:anim>
                                    <p:anim calcmode="lin" valueType="num">
                                      <p:cBhvr>
                                        <p:cTn id="24" dur="1000" fill="hold"/>
                                        <p:tgtEl>
                                          <p:spTgt spid="11267"/>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1267"/>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1267"/>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1267"/>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1267"/>
                                        </p:tgtEl>
                                      </p:cBhvr>
                                    </p:animEffect>
                                  </p:childTnLst>
                                </p:cTn>
                              </p:par>
                            </p:childTnLst>
                          </p:cTn>
                        </p:par>
                        <p:par>
                          <p:cTn id="29" fill="hold">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 name="Rectangle 4"/>
          <p:cNvSpPr/>
          <p:nvPr/>
        </p:nvSpPr>
        <p:spPr>
          <a:xfrm>
            <a:off x="35496" y="116632"/>
            <a:ext cx="7488832" cy="584775"/>
          </a:xfrm>
          <a:prstGeom prst="rect">
            <a:avLst/>
          </a:prstGeom>
          <a:solidFill>
            <a:srgbClr val="FFC000"/>
          </a:solidFill>
        </p:spPr>
        <p:txBody>
          <a:bodyPr wrap="square">
            <a:spAutoFit/>
          </a:bodyPr>
          <a:lstStyle/>
          <a:p>
            <a:pPr algn="ctr"/>
            <a:r>
              <a:rPr lang="en-US" sz="3200" b="1" dirty="0" smtClean="0">
                <a:ln>
                  <a:solidFill>
                    <a:srgbClr val="7030A0"/>
                  </a:solidFill>
                </a:ln>
                <a:solidFill>
                  <a:srgbClr val="7030A0"/>
                </a:solidFill>
                <a:effectLst>
                  <a:outerShdw blurRad="38100" dist="38100" dir="2700000" algn="tl">
                    <a:srgbClr val="000000">
                      <a:alpha val="43137"/>
                    </a:srgbClr>
                  </a:outerShdw>
                </a:effectLst>
                <a:latin typeface="Arial Black" pitchFamily="34" charset="0"/>
              </a:rPr>
              <a:t>The King replies in v.40:</a:t>
            </a:r>
            <a:endParaRPr lang="en-US" sz="3200" b="1" dirty="0">
              <a:ln>
                <a:solidFill>
                  <a:srgbClr val="7030A0"/>
                </a:solidFill>
              </a:ln>
              <a:solidFill>
                <a:srgbClr val="7030A0"/>
              </a:solidFill>
              <a:effectLst>
                <a:outerShdw blurRad="38100" dist="38100" dir="2700000" algn="tl">
                  <a:srgbClr val="000000">
                    <a:alpha val="43137"/>
                  </a:srgbClr>
                </a:outerShdw>
              </a:effectLst>
              <a:latin typeface="Arial Black" pitchFamily="34" charset="0"/>
            </a:endParaRPr>
          </a:p>
        </p:txBody>
      </p:sp>
      <p:pic>
        <p:nvPicPr>
          <p:cNvPr id="1026" name="Picture 2" descr="C:\Users\Jeff\Desktop\jesus_the_king_by_joeatta78-d5n86km.png"/>
          <p:cNvPicPr>
            <a:picLocks noChangeAspect="1" noChangeArrowheads="1"/>
          </p:cNvPicPr>
          <p:nvPr/>
        </p:nvPicPr>
        <p:blipFill>
          <a:blip r:embed="rId2" cstate="print"/>
          <a:srcRect/>
          <a:stretch>
            <a:fillRect/>
          </a:stretch>
        </p:blipFill>
        <p:spPr bwMode="auto">
          <a:xfrm>
            <a:off x="5359464" y="836713"/>
            <a:ext cx="3749040" cy="5937622"/>
          </a:xfrm>
          <a:prstGeom prst="rect">
            <a:avLst/>
          </a:prstGeom>
          <a:noFill/>
        </p:spPr>
      </p:pic>
      <p:sp>
        <p:nvSpPr>
          <p:cNvPr id="10" name="Rectangle 9"/>
          <p:cNvSpPr/>
          <p:nvPr/>
        </p:nvSpPr>
        <p:spPr>
          <a:xfrm>
            <a:off x="467544" y="1340768"/>
            <a:ext cx="4572000" cy="286232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FFC000"/>
                  </a:solidFill>
                </a:ln>
                <a:solidFill>
                  <a:srgbClr val="FFC000"/>
                </a:solidFill>
                <a:effectLst>
                  <a:outerShdw blurRad="50800" dist="39000" dir="5460000" algn="tl">
                    <a:srgbClr val="000000">
                      <a:alpha val="38000"/>
                    </a:srgbClr>
                  </a:outerShdw>
                </a:effectLst>
              </a:rPr>
              <a:t>‘Truly I say to you, as much as you did [it] for one of these least </a:t>
            </a:r>
            <a:r>
              <a:rPr lang="en-US" sz="3600" b="1" dirty="0" smtClean="0">
                <a:ln w="11430">
                  <a:solidFill>
                    <a:srgbClr val="00B050"/>
                  </a:solidFill>
                </a:ln>
                <a:solidFill>
                  <a:srgbClr val="00B050"/>
                </a:solidFill>
                <a:effectLst>
                  <a:outerShdw blurRad="50800" dist="39000" dir="5460000" algn="tl">
                    <a:srgbClr val="000000">
                      <a:alpha val="38000"/>
                    </a:srgbClr>
                  </a:outerShdw>
                </a:effectLst>
              </a:rPr>
              <a:t>brothers</a:t>
            </a:r>
            <a:r>
              <a:rPr lang="en-US" sz="3600" b="1" dirty="0" smtClean="0">
                <a:ln w="11430">
                  <a:solidFill>
                    <a:srgbClr val="FFC000"/>
                  </a:solidFill>
                </a:ln>
                <a:solidFill>
                  <a:srgbClr val="FFC000"/>
                </a:solidFill>
                <a:effectLst>
                  <a:outerShdw blurRad="50800" dist="39000" dir="5460000" algn="tl">
                    <a:srgbClr val="000000">
                      <a:alpha val="38000"/>
                    </a:srgbClr>
                  </a:outerShdw>
                </a:effectLst>
              </a:rPr>
              <a:t> of mine, you did [it] for Me.’</a:t>
            </a:r>
            <a:endParaRPr lang="en-US" sz="3600" b="1" dirty="0">
              <a:ln w="11430">
                <a:solidFill>
                  <a:srgbClr val="FFC000"/>
                </a:solidFill>
              </a:ln>
              <a:solidFill>
                <a:srgbClr val="FFC000"/>
              </a:solidFill>
              <a:effectLst>
                <a:outerShdw blurRad="50800" dist="39000" dir="5460000" algn="tl">
                  <a:srgbClr val="000000">
                    <a:alpha val="38000"/>
                  </a:srgbClr>
                </a:outerShdw>
              </a:effectLst>
            </a:endParaRPr>
          </a:p>
        </p:txBody>
      </p:sp>
      <p:sp>
        <p:nvSpPr>
          <p:cNvPr id="11" name="Line Callout 1 10"/>
          <p:cNvSpPr/>
          <p:nvPr/>
        </p:nvSpPr>
        <p:spPr>
          <a:xfrm rot="10800000">
            <a:off x="481590" y="1290150"/>
            <a:ext cx="4522457" cy="2930938"/>
          </a:xfrm>
          <a:prstGeom prst="borderCallout1">
            <a:avLst>
              <a:gd name="adj1" fmla="val 98560"/>
              <a:gd name="adj2" fmla="val 131"/>
              <a:gd name="adj3" fmla="val 90009"/>
              <a:gd name="adj4" fmla="val -36923"/>
            </a:avLst>
          </a:prstGeom>
          <a:noFill/>
          <a:ln>
            <a:solidFill>
              <a:srgbClr val="FFCA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7504" y="4493438"/>
            <a:ext cx="5472608" cy="1815882"/>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Jesus is called </a:t>
            </a:r>
            <a:r>
              <a:rPr lang="en-US" sz="2800" b="1" i="1" dirty="0" smtClean="0">
                <a:ln w="18415" cmpd="sng">
                  <a:solidFill>
                    <a:srgbClr val="FFC000"/>
                  </a:solidFill>
                  <a:prstDash val="solid"/>
                </a:ln>
                <a:solidFill>
                  <a:srgbClr val="FFC000"/>
                </a:solidFill>
                <a:effectLst>
                  <a:outerShdw blurRad="63500" dir="3600000" algn="tl" rotWithShape="0">
                    <a:srgbClr val="000000">
                      <a:alpha val="70000"/>
                    </a:srgbClr>
                  </a:outerShdw>
                </a:effectLst>
                <a:latin typeface="Arial" pitchFamily="34" charset="0"/>
                <a:cs typeface="Arial" pitchFamily="34" charset="0"/>
              </a:rPr>
              <a:t>“The King”</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only when He addresses those who are called the blessed, the heirs, the righteous, His BROTHERS!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5"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2000"/>
                                        <p:tgtEl>
                                          <p:spTgt spid="10">
                                            <p:txEl>
                                              <p:pRg st="0" end="0"/>
                                            </p:txEl>
                                          </p:spTgt>
                                        </p:tgtEl>
                                      </p:cBhvr>
                                    </p:animEffect>
                                    <p:anim calcmode="lin" valueType="num">
                                      <p:cBhvr>
                                        <p:cTn id="24" dur="2000" fill="hold"/>
                                        <p:tgtEl>
                                          <p:spTgt spid="10">
                                            <p:txEl>
                                              <p:pRg st="0" end="0"/>
                                            </p:txEl>
                                          </p:spTgt>
                                        </p:tgtEl>
                                        <p:attrNameLst>
                                          <p:attrName>style.rotation</p:attrName>
                                        </p:attrNameLst>
                                      </p:cBhvr>
                                      <p:tavLst>
                                        <p:tav tm="0">
                                          <p:val>
                                            <p:fltVal val="720"/>
                                          </p:val>
                                        </p:tav>
                                        <p:tav tm="100000">
                                          <p:val>
                                            <p:fltVal val="0"/>
                                          </p:val>
                                        </p:tav>
                                      </p:tavLst>
                                    </p:anim>
                                    <p:anim calcmode="lin" valueType="num">
                                      <p:cBhvr>
                                        <p:cTn id="25" dur="2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26" dur="2000" fill="hold"/>
                                        <p:tgtEl>
                                          <p:spTgt spid="10">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EFCEF"/>
            </a:gs>
            <a:gs pos="30000">
              <a:srgbClr val="FAF1BA"/>
            </a:gs>
            <a:gs pos="70000">
              <a:srgbClr val="DEB282"/>
            </a:gs>
            <a:gs pos="100000">
              <a:srgbClr val="E0AB67"/>
            </a:gs>
          </a:gsLst>
          <a:lin ang="5400000" scaled="0"/>
        </a:gradFill>
        <a:effectLst/>
      </p:bgPr>
    </p:bg>
    <p:spTree>
      <p:nvGrpSpPr>
        <p:cNvPr id="1" name=""/>
        <p:cNvGrpSpPr/>
        <p:nvPr/>
      </p:nvGrpSpPr>
      <p:grpSpPr>
        <a:xfrm>
          <a:off x="0" y="0"/>
          <a:ext cx="0" cy="0"/>
          <a:chOff x="0" y="0"/>
          <a:chExt cx="0" cy="0"/>
        </a:xfrm>
      </p:grpSpPr>
      <p:pic>
        <p:nvPicPr>
          <p:cNvPr id="2050" name="Picture 2" descr="C:\Users\Jeff\Desktop\Mount-of-Olives.jpg"/>
          <p:cNvPicPr>
            <a:picLocks noChangeAspect="1" noChangeArrowheads="1"/>
          </p:cNvPicPr>
          <p:nvPr/>
        </p:nvPicPr>
        <p:blipFill>
          <a:blip r:embed="rId2" cstate="print"/>
          <a:srcRect l="14175" b="16483"/>
          <a:stretch>
            <a:fillRect/>
          </a:stretch>
        </p:blipFill>
        <p:spPr bwMode="auto">
          <a:xfrm>
            <a:off x="-36512" y="-27391"/>
            <a:ext cx="9144000" cy="5112575"/>
          </a:xfrm>
          <a:prstGeom prst="rect">
            <a:avLst/>
          </a:prstGeom>
          <a:noFill/>
        </p:spPr>
      </p:pic>
      <p:sp>
        <p:nvSpPr>
          <p:cNvPr id="7" name="Rectangle 6"/>
          <p:cNvSpPr/>
          <p:nvPr/>
        </p:nvSpPr>
        <p:spPr>
          <a:xfrm>
            <a:off x="35496" y="116632"/>
            <a:ext cx="9071991" cy="2169825"/>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700" b="1" dirty="0" smtClean="0">
                <a:ln w="11430">
                  <a:solidFill>
                    <a:srgbClr val="FFFFFF"/>
                  </a:solidFill>
                </a:ln>
                <a:solidFill>
                  <a:srgbClr val="FFFFCC"/>
                </a:solidFill>
                <a:effectLst>
                  <a:outerShdw blurRad="80000" dist="40000" dir="5040000" algn="tl">
                    <a:srgbClr val="000000">
                      <a:alpha val="30000"/>
                    </a:srgbClr>
                  </a:outerShdw>
                </a:effectLst>
                <a:latin typeface="Times New Roman" pitchFamily="18" charset="0"/>
                <a:cs typeface="Times New Roman" pitchFamily="18" charset="0"/>
              </a:rPr>
              <a:t>It’s Tuesday of Holy Week, probably the busiest day of Jesus’ life.  On Tuesday evening, Jesus and His disciples went out to the Mount of Olives where Jesus delivered His Great Eschatological Discourse found in St. Matthew 24 and 25; St. Mark 13:3-37; and St. Luke 21:8-36.</a:t>
            </a:r>
          </a:p>
        </p:txBody>
      </p:sp>
      <p:sp>
        <p:nvSpPr>
          <p:cNvPr id="6" name="Rectangle 5"/>
          <p:cNvSpPr/>
          <p:nvPr/>
        </p:nvSpPr>
        <p:spPr>
          <a:xfrm>
            <a:off x="107504" y="5229200"/>
            <a:ext cx="8856984" cy="147732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Our text this morning is one of the most widely known sections of the NT.  It is the conclusion of our Lord’s  Great Eschatological Discourse!</a:t>
            </a:r>
            <a:endParaRPr lang="en-US" sz="3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alpha val="88000"/>
          </a:srgbClr>
        </a:solidFill>
        <a:effectLst/>
      </p:bgPr>
    </p:bg>
    <p:spTree>
      <p:nvGrpSpPr>
        <p:cNvPr id="1" name=""/>
        <p:cNvGrpSpPr/>
        <p:nvPr/>
      </p:nvGrpSpPr>
      <p:grpSpPr>
        <a:xfrm>
          <a:off x="0" y="0"/>
          <a:ext cx="0" cy="0"/>
          <a:chOff x="0" y="0"/>
          <a:chExt cx="0" cy="0"/>
        </a:xfrm>
      </p:grpSpPr>
      <p:sp>
        <p:nvSpPr>
          <p:cNvPr id="7" name="Rectangle 6"/>
          <p:cNvSpPr/>
          <p:nvPr/>
        </p:nvSpPr>
        <p:spPr>
          <a:xfrm>
            <a:off x="251520" y="188640"/>
            <a:ext cx="8640960" cy="3539430"/>
          </a:xfrm>
          <a:prstGeom prst="rect">
            <a:avLst/>
          </a:prstGeom>
        </p:spPr>
        <p:txBody>
          <a:bodyPr wrap="square">
            <a:spAutoFit/>
          </a:bodyPr>
          <a:lstStyle/>
          <a:p>
            <a:r>
              <a:rPr lang="en-US" sz="2800" b="1" dirty="0" smtClean="0">
                <a:solidFill>
                  <a:srgbClr val="FFCA21"/>
                </a:solidFill>
                <a:effectLst>
                  <a:outerShdw blurRad="38100" dist="38100" dir="2700000" algn="tl">
                    <a:srgbClr val="000000">
                      <a:alpha val="43137"/>
                    </a:srgbClr>
                  </a:outerShdw>
                </a:effectLst>
              </a:rPr>
              <a:t>“Then he will say to those on his left, </a:t>
            </a:r>
            <a:r>
              <a:rPr lang="en-US" sz="2800" b="1" dirty="0" smtClean="0">
                <a:ln>
                  <a:solidFill>
                    <a:srgbClr val="FF0000"/>
                  </a:solidFill>
                </a:ln>
                <a:solidFill>
                  <a:srgbClr val="FFCA21"/>
                </a:solidFill>
                <a:effectLst>
                  <a:outerShdw blurRad="38100" dist="38100" dir="2700000" algn="tl">
                    <a:srgbClr val="000000">
                      <a:alpha val="43137"/>
                    </a:srgbClr>
                  </a:outerShdw>
                </a:effectLst>
              </a:rPr>
              <a:t>'Depart from me, you who are cursed, into the eternal fire prepared for the devil and his angels. For I was hungry and you gave me nothing to eat, I was thirsty and you gave me nothing to drink, I was a stranger and you did not invite me in, I needed clothes and you did not clothe me, I was sick and in prison and you did not look after me’” </a:t>
            </a:r>
            <a:r>
              <a:rPr lang="en-US" sz="2800" b="1" dirty="0" smtClean="0">
                <a:solidFill>
                  <a:srgbClr val="FFCA21"/>
                </a:solidFill>
                <a:effectLst>
                  <a:outerShdw blurRad="38100" dist="38100" dir="2700000" algn="tl">
                    <a:srgbClr val="000000">
                      <a:alpha val="43137"/>
                    </a:srgbClr>
                  </a:outerShdw>
                </a:effectLst>
              </a:rPr>
              <a:t>(vv. 41-43). </a:t>
            </a:r>
            <a:endParaRPr lang="en-US" sz="2800" dirty="0">
              <a:solidFill>
                <a:srgbClr val="FFCA21"/>
              </a:solidFill>
              <a:effectLst>
                <a:outerShdw blurRad="38100" dist="38100" dir="2700000" algn="tl">
                  <a:srgbClr val="000000">
                    <a:alpha val="43137"/>
                  </a:srgbClr>
                </a:outerShdw>
              </a:effectLst>
            </a:endParaRPr>
          </a:p>
        </p:txBody>
      </p:sp>
      <p:sp>
        <p:nvSpPr>
          <p:cNvPr id="8" name="Rectangle 7"/>
          <p:cNvSpPr/>
          <p:nvPr/>
        </p:nvSpPr>
        <p:spPr>
          <a:xfrm>
            <a:off x="323528" y="3951054"/>
            <a:ext cx="8496944" cy="2862322"/>
          </a:xfrm>
          <a:prstGeom prst="rect">
            <a:avLst/>
          </a:prstGeom>
          <a:solidFill>
            <a:srgbClr val="000000"/>
          </a:solidFill>
        </p:spPr>
        <p:txBody>
          <a:bodyPr wrap="square">
            <a:spAutoFit/>
          </a:bodyPr>
          <a:lstStyle/>
          <a:p>
            <a:r>
              <a:rPr lang="en-US" sz="3000" dirty="0" smtClean="0">
                <a:solidFill>
                  <a:srgbClr val="FFFFFF"/>
                </a:solidFill>
              </a:rPr>
              <a:t>Do you  notice an important point?  </a:t>
            </a:r>
          </a:p>
          <a:p>
            <a:r>
              <a:rPr lang="en-US" sz="3000" dirty="0" smtClean="0">
                <a:solidFill>
                  <a:srgbClr val="FFFFFF"/>
                </a:solidFill>
              </a:rPr>
              <a:t>     + They will not be left without witness, but the</a:t>
            </a:r>
          </a:p>
          <a:p>
            <a:r>
              <a:rPr lang="en-US" sz="3000" dirty="0" smtClean="0">
                <a:solidFill>
                  <a:srgbClr val="FFFFFF"/>
                </a:solidFill>
              </a:rPr>
              <a:t>        word "King" does not appear!</a:t>
            </a:r>
          </a:p>
          <a:p>
            <a:r>
              <a:rPr lang="en-US" sz="3000" dirty="0" smtClean="0">
                <a:solidFill>
                  <a:srgbClr val="FFFFFF"/>
                </a:solidFill>
              </a:rPr>
              <a:t>     + Every tongue will confess that He is Lord, but He</a:t>
            </a:r>
          </a:p>
          <a:p>
            <a:r>
              <a:rPr lang="en-US" sz="3000" dirty="0" smtClean="0">
                <a:solidFill>
                  <a:srgbClr val="FFFFFF"/>
                </a:solidFill>
              </a:rPr>
              <a:t>        does not regard Himself as The King of</a:t>
            </a:r>
          </a:p>
          <a:p>
            <a:r>
              <a:rPr lang="en-US" sz="3000" dirty="0" smtClean="0">
                <a:solidFill>
                  <a:srgbClr val="FFFFFF"/>
                </a:solidFill>
              </a:rPr>
              <a:t>        unbelievers.</a:t>
            </a:r>
            <a:endParaRPr lang="en-US" sz="30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70" decel="100000"/>
                                        <p:tgtEl>
                                          <p:spTgt spid="8"/>
                                        </p:tgtEl>
                                      </p:cBhvr>
                                    </p:animEffect>
                                    <p:animScale>
                                      <p:cBhvr>
                                        <p:cTn id="8" dur="770" decel="100000"/>
                                        <p:tgtEl>
                                          <p:spTgt spid="8"/>
                                        </p:tgtEl>
                                      </p:cBhvr>
                                      <p:from x="10000" y="10000"/>
                                      <p:to x="200000" y="450000"/>
                                    </p:animScale>
                                    <p:animScale>
                                      <p:cBhvr>
                                        <p:cTn id="9" dur="1230" accel="100000" fill="hold">
                                          <p:stCondLst>
                                            <p:cond delay="770"/>
                                          </p:stCondLst>
                                        </p:cTn>
                                        <p:tgtEl>
                                          <p:spTgt spid="8"/>
                                        </p:tgtEl>
                                      </p:cBhvr>
                                      <p:from x="200000" y="450000"/>
                                      <p:to x="100000" y="100000"/>
                                    </p:animScale>
                                    <p:set>
                                      <p:cBhvr>
                                        <p:cTn id="10" dur="770" fill="hold"/>
                                        <p:tgtEl>
                                          <p:spTgt spid="8"/>
                                        </p:tgtEl>
                                        <p:attrNameLst>
                                          <p:attrName>ppt_x</p:attrName>
                                        </p:attrNameLst>
                                      </p:cBhvr>
                                      <p:to>
                                        <p:strVal val="(0.5)"/>
                                      </p:to>
                                    </p:set>
                                    <p:anim from="(0.5)" to="(#ppt_x)" calcmode="lin" valueType="num">
                                      <p:cBhvr>
                                        <p:cTn id="11" dur="1230" accel="100000" fill="hold">
                                          <p:stCondLst>
                                            <p:cond delay="770"/>
                                          </p:stCondLst>
                                        </p:cTn>
                                        <p:tgtEl>
                                          <p:spTgt spid="8"/>
                                        </p:tgtEl>
                                        <p:attrNameLst>
                                          <p:attrName>ppt_x</p:attrName>
                                        </p:attrNameLst>
                                      </p:cBhvr>
                                    </p:anim>
                                    <p:set>
                                      <p:cBhvr>
                                        <p:cTn id="12" dur="770" fill="hold"/>
                                        <p:tgtEl>
                                          <p:spTgt spid="8"/>
                                        </p:tgtEl>
                                        <p:attrNameLst>
                                          <p:attrName>ppt_y</p:attrName>
                                        </p:attrNameLst>
                                      </p:cBhvr>
                                      <p:to>
                                        <p:strVal val="(#ppt_y+0.4)"/>
                                      </p:to>
                                    </p:set>
                                    <p:anim from="(#ppt_y+0.4)" to="(#ppt_y)" calcmode="lin" valueType="num">
                                      <p:cBhvr>
                                        <p:cTn id="13"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alpha val="88000"/>
          </a:srgbClr>
        </a:solidFill>
        <a:effectLst/>
      </p:bgPr>
    </p:bg>
    <p:spTree>
      <p:nvGrpSpPr>
        <p:cNvPr id="1" name=""/>
        <p:cNvGrpSpPr/>
        <p:nvPr/>
      </p:nvGrpSpPr>
      <p:grpSpPr>
        <a:xfrm>
          <a:off x="0" y="0"/>
          <a:ext cx="0" cy="0"/>
          <a:chOff x="0" y="0"/>
          <a:chExt cx="0" cy="0"/>
        </a:xfrm>
      </p:grpSpPr>
      <p:pic>
        <p:nvPicPr>
          <p:cNvPr id="2050" name="Picture 2" descr="C:\Users\Jeff\Desktop\outer-darkness-500.jpg"/>
          <p:cNvPicPr>
            <a:picLocks noChangeAspect="1" noChangeArrowheads="1"/>
          </p:cNvPicPr>
          <p:nvPr/>
        </p:nvPicPr>
        <p:blipFill>
          <a:blip r:embed="rId2" cstate="print">
            <a:lum contrast="-30000"/>
          </a:blip>
          <a:srcRect/>
          <a:stretch>
            <a:fillRect/>
          </a:stretch>
        </p:blipFill>
        <p:spPr bwMode="auto">
          <a:xfrm>
            <a:off x="179512" y="116632"/>
            <a:ext cx="8778240" cy="6583680"/>
          </a:xfrm>
          <a:prstGeom prst="rect">
            <a:avLst/>
          </a:prstGeom>
          <a:noFill/>
        </p:spPr>
      </p:pic>
      <p:sp>
        <p:nvSpPr>
          <p:cNvPr id="7" name="Rectangle 6"/>
          <p:cNvSpPr/>
          <p:nvPr/>
        </p:nvSpPr>
        <p:spPr>
          <a:xfrm>
            <a:off x="251520" y="492343"/>
            <a:ext cx="8568952" cy="5816977"/>
          </a:xfrm>
          <a:prstGeom prst="rect">
            <a:avLst/>
          </a:prstGeom>
        </p:spPr>
        <p:txBody>
          <a:bodyPr wrap="square">
            <a:spAutoFit/>
          </a:bodyPr>
          <a:lstStyle/>
          <a:p>
            <a:r>
              <a:rPr lang="en-US" sz="3200" b="1" dirty="0" smtClean="0">
                <a:ln>
                  <a:solidFill>
                    <a:srgbClr val="FF0000"/>
                  </a:solidFill>
                </a:ln>
                <a:solidFill>
                  <a:srgbClr val="FFFF00"/>
                </a:solidFill>
                <a:effectLst>
                  <a:outerShdw blurRad="38100" dist="38100" dir="2700000" algn="tl">
                    <a:srgbClr val="000000">
                      <a:alpha val="43137"/>
                    </a:srgbClr>
                  </a:outerShdw>
                </a:effectLst>
                <a:latin typeface="Arial Rounded MT Bold" pitchFamily="34" charset="0"/>
              </a:rPr>
              <a:t>Though condemned, they call Him “Lord.” The only thing which the blessed and the cursed will have in common is the address “Lord.” But Jesus is not called their King!</a:t>
            </a:r>
          </a:p>
          <a:p>
            <a:endParaRPr lang="en-US" sz="2000" b="1" dirty="0" smtClean="0">
              <a:ln>
                <a:solidFill>
                  <a:srgbClr val="FF0000"/>
                </a:solidFill>
              </a:ln>
              <a:solidFill>
                <a:srgbClr val="FFFF00"/>
              </a:solidFill>
              <a:effectLst>
                <a:outerShdw blurRad="38100" dist="38100" dir="2700000" algn="tl">
                  <a:srgbClr val="000000">
                    <a:alpha val="43137"/>
                  </a:srgbClr>
                </a:outerShdw>
              </a:effectLst>
              <a:latin typeface="Arial Rounded MT Bold" pitchFamily="34" charset="0"/>
            </a:endParaRPr>
          </a:p>
          <a:p>
            <a:r>
              <a:rPr lang="en-US" sz="3200" b="1" dirty="0" smtClean="0">
                <a:ln>
                  <a:solidFill>
                    <a:srgbClr val="FF0000"/>
                  </a:solidFill>
                </a:ln>
                <a:solidFill>
                  <a:srgbClr val="FFFF00"/>
                </a:solidFill>
                <a:effectLst>
                  <a:outerShdw blurRad="38100" dist="38100" dir="2700000" algn="tl">
                    <a:srgbClr val="000000">
                      <a:alpha val="43137"/>
                    </a:srgbClr>
                  </a:outerShdw>
                </a:effectLst>
                <a:latin typeface="Arial Rounded MT Bold" pitchFamily="34" charset="0"/>
              </a:rPr>
              <a:t>The condemned ask “when?” only once, in a spirit of reprimand, reproach, and accusation. Many theologians agree, the unrighteous attempt to place the blame on Jesus!  They are defiant, even when the Truth is revealed to them!</a:t>
            </a:r>
            <a:endParaRPr lang="en-US" sz="3200" b="1" dirty="0">
              <a:ln>
                <a:solidFill>
                  <a:srgbClr val="FF0000"/>
                </a:solidFill>
              </a:ln>
              <a:solidFill>
                <a:srgbClr val="FFFF00"/>
              </a:solidFill>
              <a:effectLst>
                <a:outerShdw blurRad="38100" dist="38100" dir="2700000" algn="tl">
                  <a:srgbClr val="000000">
                    <a:alpha val="43137"/>
                  </a:srgbClr>
                </a:outerShdw>
              </a:effectLst>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alpha val="88000"/>
          </a:srgbClr>
        </a:solidFill>
        <a:effectLst/>
      </p:bgPr>
    </p:bg>
    <p:spTree>
      <p:nvGrpSpPr>
        <p:cNvPr id="1" name=""/>
        <p:cNvGrpSpPr/>
        <p:nvPr/>
      </p:nvGrpSpPr>
      <p:grpSpPr>
        <a:xfrm>
          <a:off x="0" y="0"/>
          <a:ext cx="0" cy="0"/>
          <a:chOff x="0" y="0"/>
          <a:chExt cx="0" cy="0"/>
        </a:xfrm>
      </p:grpSpPr>
      <p:sp>
        <p:nvSpPr>
          <p:cNvPr id="7" name="Rectangle 6"/>
          <p:cNvSpPr/>
          <p:nvPr/>
        </p:nvSpPr>
        <p:spPr>
          <a:xfrm>
            <a:off x="3203848" y="146238"/>
            <a:ext cx="5688632" cy="212365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300" b="1" baseline="30000" dirty="0" smtClean="0">
                <a:ln w="11430">
                  <a:solidFill>
                    <a:srgbClr val="FFC000"/>
                  </a:solidFill>
                </a:ln>
                <a:solidFill>
                  <a:srgbClr val="FFC000"/>
                </a:solidFill>
                <a:effectLst>
                  <a:outerShdw blurRad="50800" dist="39000" dir="5460000" algn="tl">
                    <a:srgbClr val="000000">
                      <a:alpha val="38000"/>
                    </a:srgbClr>
                  </a:outerShdw>
                </a:effectLst>
              </a:rPr>
              <a:t>45 ‘</a:t>
            </a:r>
            <a:r>
              <a:rPr lang="en-US" sz="3300" b="1" dirty="0" smtClean="0">
                <a:ln w="11430">
                  <a:solidFill>
                    <a:srgbClr val="FFC000"/>
                  </a:solidFill>
                </a:ln>
                <a:solidFill>
                  <a:srgbClr val="FFC000"/>
                </a:solidFill>
                <a:effectLst>
                  <a:outerShdw blurRad="50800" dist="39000" dir="5460000" algn="tl">
                    <a:srgbClr val="000000">
                      <a:alpha val="38000"/>
                    </a:srgbClr>
                  </a:outerShdw>
                </a:effectLst>
              </a:rPr>
              <a:t>Truly, I say to you, as much as you did not do it for one of these least, neither did you do it for Me.’</a:t>
            </a:r>
            <a:endParaRPr lang="en-US" sz="3300" b="1" dirty="0">
              <a:ln w="11430">
                <a:solidFill>
                  <a:srgbClr val="FFC000"/>
                </a:solidFill>
              </a:ln>
              <a:solidFill>
                <a:srgbClr val="FFC000"/>
              </a:solidFill>
              <a:effectLst>
                <a:outerShdw blurRad="50800" dist="39000" dir="5460000" algn="tl">
                  <a:srgbClr val="000000">
                    <a:alpha val="38000"/>
                  </a:srgbClr>
                </a:outerShdw>
              </a:effectLst>
            </a:endParaRPr>
          </a:p>
        </p:txBody>
      </p:sp>
      <p:pic>
        <p:nvPicPr>
          <p:cNvPr id="4" name="Picture 2" descr="C:\Users\Jeff\Desktop\jesus_the_king_by_joeatta78-d5n86km.png"/>
          <p:cNvPicPr>
            <a:picLocks noChangeAspect="1" noChangeArrowheads="1"/>
          </p:cNvPicPr>
          <p:nvPr/>
        </p:nvPicPr>
        <p:blipFill>
          <a:blip r:embed="rId2" cstate="print"/>
          <a:srcRect/>
          <a:stretch>
            <a:fillRect/>
          </a:stretch>
        </p:blipFill>
        <p:spPr bwMode="auto">
          <a:xfrm>
            <a:off x="35496" y="0"/>
            <a:ext cx="3474720" cy="6813376"/>
          </a:xfrm>
          <a:prstGeom prst="rect">
            <a:avLst/>
          </a:prstGeom>
          <a:noFill/>
        </p:spPr>
      </p:pic>
      <p:sp>
        <p:nvSpPr>
          <p:cNvPr id="5" name="Rectangle 4"/>
          <p:cNvSpPr/>
          <p:nvPr/>
        </p:nvSpPr>
        <p:spPr>
          <a:xfrm>
            <a:off x="3491880" y="2396202"/>
            <a:ext cx="5616624" cy="4201150"/>
          </a:xfrm>
          <a:prstGeom prst="rect">
            <a:avLst/>
          </a:prstGeom>
        </p:spPr>
        <p:txBody>
          <a:bodyPr wrap="square">
            <a:spAutoFit/>
          </a:bodyPr>
          <a:lstStyle/>
          <a:p>
            <a:r>
              <a:rPr lang="en-US" sz="2700" dirty="0" smtClean="0">
                <a:ln>
                  <a:solidFill>
                    <a:srgbClr val="FFFFFF"/>
                  </a:solidFill>
                </a:ln>
                <a:solidFill>
                  <a:srgbClr val="FFFFFF"/>
                </a:solidFill>
                <a:effectLst>
                  <a:outerShdw blurRad="38100" dist="38100" dir="2700000" algn="tl">
                    <a:srgbClr val="000000">
                      <a:alpha val="43137"/>
                    </a:srgbClr>
                  </a:outerShdw>
                </a:effectLst>
              </a:rPr>
              <a:t>Compare Jesus’ answer here and in verse 40:  He does not call Himself their King, since He isn’t their King, neither are they His brothers, nor heirs of His Kingdom!</a:t>
            </a:r>
            <a:r>
              <a:rPr lang="en-US" sz="2600" dirty="0" smtClean="0">
                <a:ln>
                  <a:solidFill>
                    <a:srgbClr val="FFFFFF"/>
                  </a:solidFill>
                </a:ln>
                <a:solidFill>
                  <a:srgbClr val="FFFFFF"/>
                </a:solidFill>
                <a:effectLst>
                  <a:outerShdw blurRad="38100" dist="38100" dir="2700000" algn="tl">
                    <a:srgbClr val="000000">
                      <a:alpha val="43137"/>
                    </a:srgbClr>
                  </a:outerShdw>
                </a:effectLst>
              </a:rPr>
              <a:t> </a:t>
            </a:r>
          </a:p>
          <a:p>
            <a:endParaRPr lang="en-US" sz="1000" dirty="0" smtClean="0">
              <a:ln>
                <a:solidFill>
                  <a:srgbClr val="FFFFFF"/>
                </a:solidFill>
              </a:ln>
              <a:solidFill>
                <a:srgbClr val="FFFFFF"/>
              </a:solidFill>
              <a:effectLst>
                <a:outerShdw blurRad="38100" dist="38100" dir="2700000" algn="tl">
                  <a:srgbClr val="000000">
                    <a:alpha val="43137"/>
                  </a:srgbClr>
                </a:outerShdw>
              </a:effectLst>
            </a:endParaRPr>
          </a:p>
          <a:p>
            <a:r>
              <a:rPr lang="en-US" sz="2700" dirty="0" smtClean="0">
                <a:ln>
                  <a:solidFill>
                    <a:srgbClr val="FFFFFF"/>
                  </a:solidFill>
                </a:ln>
                <a:solidFill>
                  <a:srgbClr val="FFFFFF"/>
                </a:solidFill>
                <a:effectLst>
                  <a:outerShdw blurRad="38100" dist="38100" dir="2700000" algn="tl">
                    <a:srgbClr val="000000">
                      <a:alpha val="43137"/>
                    </a:srgbClr>
                  </a:outerShdw>
                </a:effectLst>
              </a:rPr>
              <a:t>Note the double negatives which are correlative ”not-neither!”</a:t>
            </a:r>
          </a:p>
          <a:p>
            <a:endParaRPr lang="en-US" sz="1000" dirty="0" smtClean="0">
              <a:ln>
                <a:solidFill>
                  <a:srgbClr val="FFFFFF"/>
                </a:solidFill>
              </a:ln>
              <a:solidFill>
                <a:srgbClr val="FFFFFF"/>
              </a:solidFill>
              <a:effectLst>
                <a:outerShdw blurRad="38100" dist="38100" dir="2700000" algn="tl">
                  <a:srgbClr val="000000">
                    <a:alpha val="43137"/>
                  </a:srgbClr>
                </a:outerShdw>
              </a:effectLst>
            </a:endParaRPr>
          </a:p>
          <a:p>
            <a:r>
              <a:rPr lang="en-US" sz="2700" dirty="0" smtClean="0">
                <a:ln>
                  <a:solidFill>
                    <a:srgbClr val="FFFFFF"/>
                  </a:solidFill>
                </a:ln>
                <a:solidFill>
                  <a:srgbClr val="FFFFFF"/>
                </a:solidFill>
                <a:effectLst>
                  <a:outerShdw blurRad="38100" dist="38100" dir="2700000" algn="tl">
                    <a:srgbClr val="000000">
                      <a:alpha val="43137"/>
                    </a:srgbClr>
                  </a:outerShdw>
                </a:effectLst>
              </a:rPr>
              <a:t>This time Jesus does not say ”my brothers.”</a:t>
            </a:r>
            <a:endParaRPr lang="en-US" sz="2700" dirty="0">
              <a:ln>
                <a:solidFill>
                  <a:srgbClr val="FFFFFF"/>
                </a:solidFill>
              </a:ln>
              <a:solidFill>
                <a:srgbClr val="FFFF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strVal val="#ppt_w*0.05"/>
                                          </p:val>
                                        </p:tav>
                                        <p:tav tm="100000">
                                          <p:val>
                                            <p:strVal val="#ppt_w"/>
                                          </p:val>
                                        </p:tav>
                                      </p:tavLst>
                                    </p:anim>
                                    <p:anim calcmode="lin" valueType="num">
                                      <p:cBhvr>
                                        <p:cTn id="13" dur="2000" fill="hold"/>
                                        <p:tgtEl>
                                          <p:spTgt spid="7"/>
                                        </p:tgtEl>
                                        <p:attrNameLst>
                                          <p:attrName>ppt_h</p:attrName>
                                        </p:attrNameLst>
                                      </p:cBhvr>
                                      <p:tavLst>
                                        <p:tav tm="0">
                                          <p:val>
                                            <p:strVal val="#ppt_h"/>
                                          </p:val>
                                        </p:tav>
                                        <p:tav tm="100000">
                                          <p:val>
                                            <p:strVal val="#ppt_h"/>
                                          </p:val>
                                        </p:tav>
                                      </p:tavLst>
                                    </p:anim>
                                    <p:anim calcmode="lin" valueType="num">
                                      <p:cBhvr>
                                        <p:cTn id="14" dur="2000" fill="hold"/>
                                        <p:tgtEl>
                                          <p:spTgt spid="7"/>
                                        </p:tgtEl>
                                        <p:attrNameLst>
                                          <p:attrName>ppt_x</p:attrName>
                                        </p:attrNameLst>
                                      </p:cBhvr>
                                      <p:tavLst>
                                        <p:tav tm="0">
                                          <p:val>
                                            <p:strVal val="#ppt_x-.2"/>
                                          </p:val>
                                        </p:tav>
                                        <p:tav tm="100000">
                                          <p:val>
                                            <p:strVal val="#ppt_x"/>
                                          </p:val>
                                        </p:tav>
                                      </p:tavLst>
                                    </p:anim>
                                    <p:anim calcmode="lin" valueType="num">
                                      <p:cBhvr>
                                        <p:cTn id="15" dur="2000" fill="hold"/>
                                        <p:tgtEl>
                                          <p:spTgt spid="7"/>
                                        </p:tgtEl>
                                        <p:attrNameLst>
                                          <p:attrName>ppt_y</p:attrName>
                                        </p:attrNameLst>
                                      </p:cBhvr>
                                      <p:tavLst>
                                        <p:tav tm="0">
                                          <p:val>
                                            <p:strVal val="#ppt_y"/>
                                          </p:val>
                                        </p:tav>
                                        <p:tav tm="100000">
                                          <p:val>
                                            <p:strVal val="#ppt_y"/>
                                          </p:val>
                                        </p:tav>
                                      </p:tavLst>
                                    </p:anim>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24"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p:cTn id="33"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36"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 calcmode="lin" valueType="num">
                                      <p:cBhvr>
                                        <p:cTn id="45" dur="500" decel="50000" fill="hold">
                                          <p:stCondLst>
                                            <p:cond delay="0"/>
                                          </p:stCondLst>
                                        </p:cTn>
                                        <p:tgtEl>
                                          <p:spTgt spid="5">
                                            <p:txEl>
                                              <p:pRg st="4" end="4"/>
                                            </p:txEl>
                                          </p:spTgt>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5">
                                            <p:txEl>
                                              <p:pRg st="4" end="4"/>
                                            </p:txEl>
                                          </p:spTgt>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5">
                                            <p:txEl>
                                              <p:pRg st="4" end="4"/>
                                            </p:txEl>
                                          </p:spTgt>
                                        </p:tgtEl>
                                        <p:attrNameLst>
                                          <p:attrName>ppt_w</p:attrName>
                                        </p:attrNameLst>
                                      </p:cBhvr>
                                      <p:tavLst>
                                        <p:tav tm="0">
                                          <p:val>
                                            <p:strVal val="#ppt_w*.05"/>
                                          </p:val>
                                        </p:tav>
                                        <p:tav tm="100000">
                                          <p:val>
                                            <p:strVal val="#ppt_w"/>
                                          </p:val>
                                        </p:tav>
                                      </p:tavLst>
                                    </p:anim>
                                    <p:anim calcmode="lin" valueType="num">
                                      <p:cBhvr>
                                        <p:cTn id="48" dur="1000" fill="hold"/>
                                        <p:tgtEl>
                                          <p:spTgt spid="5">
                                            <p:txEl>
                                              <p:pRg st="4" end="4"/>
                                            </p:txEl>
                                          </p:spTgt>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5">
                                            <p:txEl>
                                              <p:pRg st="4" end="4"/>
                                            </p:txEl>
                                          </p:spTgt>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5">
                                            <p:txEl>
                                              <p:pRg st="4" end="4"/>
                                            </p:txEl>
                                          </p:spTgt>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5">
                                            <p:txEl>
                                              <p:pRg st="4" end="4"/>
                                            </p:txEl>
                                          </p:spTgt>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alpha val="88000"/>
          </a:srgbClr>
        </a:solidFill>
        <a:effectLst/>
      </p:bgPr>
    </p:bg>
    <p:spTree>
      <p:nvGrpSpPr>
        <p:cNvPr id="1" name=""/>
        <p:cNvGrpSpPr/>
        <p:nvPr/>
      </p:nvGrpSpPr>
      <p:grpSpPr>
        <a:xfrm>
          <a:off x="0" y="0"/>
          <a:ext cx="0" cy="0"/>
          <a:chOff x="0" y="0"/>
          <a:chExt cx="0" cy="0"/>
        </a:xfrm>
      </p:grpSpPr>
      <p:sp>
        <p:nvSpPr>
          <p:cNvPr id="7" name="Rectangle 6"/>
          <p:cNvSpPr/>
          <p:nvPr/>
        </p:nvSpPr>
        <p:spPr>
          <a:xfrm>
            <a:off x="251520" y="146238"/>
            <a:ext cx="8640960" cy="569387"/>
          </a:xfrm>
          <a:prstGeom prst="rect">
            <a:avLst/>
          </a:prstGeom>
        </p:spPr>
        <p:txBody>
          <a:bodyPr wrap="square">
            <a:spAutoFit/>
          </a:bodyPr>
          <a:lstStyle/>
          <a:p>
            <a:pPr algn="ctr"/>
            <a:r>
              <a:rPr lang="en-US" sz="3100" b="1" dirty="0" smtClean="0">
                <a:solidFill>
                  <a:srgbClr val="FFFF00"/>
                </a:solidFill>
              </a:rPr>
              <a:t>‘And these will depart to eternal torment…,</a:t>
            </a:r>
            <a:endParaRPr lang="en-US" sz="3100" b="1" dirty="0">
              <a:solidFill>
                <a:srgbClr val="FFFF00"/>
              </a:solidFill>
              <a:effectLst>
                <a:outerShdw blurRad="38100" dist="38100" dir="2700000" algn="tl">
                  <a:srgbClr val="000000">
                    <a:alpha val="43137"/>
                  </a:srgbClr>
                </a:outerShdw>
              </a:effectLst>
            </a:endParaRPr>
          </a:p>
        </p:txBody>
      </p:sp>
      <p:pic>
        <p:nvPicPr>
          <p:cNvPr id="1026" name="Picture 2" descr="C:\Users\Jeff\Desktop\sheep-and-goats_table.jpg"/>
          <p:cNvPicPr>
            <a:picLocks noChangeAspect="1" noChangeArrowheads="1"/>
          </p:cNvPicPr>
          <p:nvPr/>
        </p:nvPicPr>
        <p:blipFill>
          <a:blip r:embed="rId2" cstate="print"/>
          <a:srcRect l="50908" b="5640"/>
          <a:stretch>
            <a:fillRect/>
          </a:stretch>
        </p:blipFill>
        <p:spPr bwMode="auto">
          <a:xfrm>
            <a:off x="323528" y="1916832"/>
            <a:ext cx="8496944" cy="4824536"/>
          </a:xfrm>
          <a:prstGeom prst="rect">
            <a:avLst/>
          </a:prstGeom>
          <a:noFill/>
        </p:spPr>
      </p:pic>
      <p:sp>
        <p:nvSpPr>
          <p:cNvPr id="10" name="Up Arrow Callout 9"/>
          <p:cNvSpPr/>
          <p:nvPr/>
        </p:nvSpPr>
        <p:spPr>
          <a:xfrm rot="10800000">
            <a:off x="107504" y="188638"/>
            <a:ext cx="8892480" cy="1691585"/>
          </a:xfrm>
          <a:prstGeom prst="upArrowCallout">
            <a:avLst>
              <a:gd name="adj1" fmla="val 19660"/>
              <a:gd name="adj2" fmla="val 59485"/>
              <a:gd name="adj3" fmla="val 36443"/>
              <a:gd name="adj4" fmla="val 32685"/>
            </a:avLst>
          </a:prstGeom>
          <a:noFill/>
          <a:ln w="5715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05"/>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 calcmode="lin" valueType="num">
                                      <p:cBhvr>
                                        <p:cTn id="9" dur="2000" fill="hold"/>
                                        <p:tgtEl>
                                          <p:spTgt spid="7"/>
                                        </p:tgtEl>
                                        <p:attrNameLst>
                                          <p:attrName>ppt_x</p:attrName>
                                        </p:attrNameLst>
                                      </p:cBhvr>
                                      <p:tavLst>
                                        <p:tav tm="0">
                                          <p:val>
                                            <p:strVal val="#ppt_x-.2"/>
                                          </p:val>
                                        </p:tav>
                                        <p:tav tm="100000">
                                          <p:val>
                                            <p:strVal val="#ppt_x"/>
                                          </p:val>
                                        </p:tav>
                                      </p:tavLst>
                                    </p:anim>
                                    <p:anim calcmode="lin" valueType="num">
                                      <p:cBhvr>
                                        <p:cTn id="10" dur="2000" fill="hold"/>
                                        <p:tgtEl>
                                          <p:spTgt spid="7"/>
                                        </p:tgtEl>
                                        <p:attrNameLst>
                                          <p:attrName>ppt_y</p:attrName>
                                        </p:attrNameLst>
                                      </p:cBhvr>
                                      <p:tavLst>
                                        <p:tav tm="0">
                                          <p:val>
                                            <p:strVal val="#ppt_y"/>
                                          </p:val>
                                        </p:tav>
                                        <p:tav tm="100000">
                                          <p:val>
                                            <p:strVal val="#ppt_y"/>
                                          </p:val>
                                        </p:tav>
                                      </p:tavLst>
                                    </p:anim>
                                    <p:animEffect transition="in" filter="fade">
                                      <p:cBhvr>
                                        <p:cTn id="11" dur="2000"/>
                                        <p:tgtEl>
                                          <p:spTgt spid="7"/>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Up Arrow Callout 4"/>
          <p:cNvSpPr/>
          <p:nvPr/>
        </p:nvSpPr>
        <p:spPr>
          <a:xfrm rot="10800000">
            <a:off x="611560" y="260649"/>
            <a:ext cx="7992888" cy="1691585"/>
          </a:xfrm>
          <a:prstGeom prst="upArrowCallout">
            <a:avLst>
              <a:gd name="adj1" fmla="val 19660"/>
              <a:gd name="adj2" fmla="val 59485"/>
              <a:gd name="adj3" fmla="val 36443"/>
              <a:gd name="adj4" fmla="val 32685"/>
            </a:avLst>
          </a:prstGeom>
          <a:solidFill>
            <a:srgbClr val="7030A0"/>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Jeff\Desktop\sheep-and-goats_table.jpg"/>
          <p:cNvPicPr>
            <a:picLocks noChangeAspect="1" noChangeArrowheads="1"/>
          </p:cNvPicPr>
          <p:nvPr/>
        </p:nvPicPr>
        <p:blipFill>
          <a:blip r:embed="rId2" cstate="print"/>
          <a:srcRect r="49251" b="6424"/>
          <a:stretch>
            <a:fillRect/>
          </a:stretch>
        </p:blipFill>
        <p:spPr bwMode="auto">
          <a:xfrm>
            <a:off x="179512" y="1981877"/>
            <a:ext cx="8778240" cy="4319558"/>
          </a:xfrm>
          <a:prstGeom prst="rect">
            <a:avLst/>
          </a:prstGeom>
          <a:noFill/>
        </p:spPr>
      </p:pic>
      <p:sp>
        <p:nvSpPr>
          <p:cNvPr id="7" name="Rectangle 6"/>
          <p:cNvSpPr/>
          <p:nvPr/>
        </p:nvSpPr>
        <p:spPr>
          <a:xfrm>
            <a:off x="251520" y="188640"/>
            <a:ext cx="8640960" cy="707886"/>
          </a:xfrm>
          <a:prstGeom prst="rect">
            <a:avLst/>
          </a:prstGeom>
        </p:spPr>
        <p:txBody>
          <a:bodyPr wrap="square">
            <a:spAutoFit/>
          </a:bodyPr>
          <a:lstStyle/>
          <a:p>
            <a:pPr algn="ctr"/>
            <a:r>
              <a:rPr lang="en-US" sz="4000" b="1" dirty="0" smtClean="0">
                <a:ln>
                  <a:solidFill>
                    <a:srgbClr val="FFFFCC"/>
                  </a:solidFill>
                </a:ln>
                <a:solidFill>
                  <a:srgbClr val="FFFFFF"/>
                </a:solidFill>
              </a:rPr>
              <a:t>…but the righteous into eternal life’”</a:t>
            </a:r>
            <a:endParaRPr lang="en-US" sz="4000" b="1" dirty="0">
              <a:ln>
                <a:solidFill>
                  <a:srgbClr val="FFFFCC"/>
                </a:solidFill>
              </a:ln>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05"/>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 calcmode="lin" valueType="num">
                                      <p:cBhvr>
                                        <p:cTn id="9" dur="2000" fill="hold"/>
                                        <p:tgtEl>
                                          <p:spTgt spid="7"/>
                                        </p:tgtEl>
                                        <p:attrNameLst>
                                          <p:attrName>ppt_x</p:attrName>
                                        </p:attrNameLst>
                                      </p:cBhvr>
                                      <p:tavLst>
                                        <p:tav tm="0">
                                          <p:val>
                                            <p:strVal val="#ppt_x-.2"/>
                                          </p:val>
                                        </p:tav>
                                        <p:tav tm="100000">
                                          <p:val>
                                            <p:strVal val="#ppt_x"/>
                                          </p:val>
                                        </p:tav>
                                      </p:tavLst>
                                    </p:anim>
                                    <p:anim calcmode="lin" valueType="num">
                                      <p:cBhvr>
                                        <p:cTn id="10" dur="2000" fill="hold"/>
                                        <p:tgtEl>
                                          <p:spTgt spid="7"/>
                                        </p:tgtEl>
                                        <p:attrNameLst>
                                          <p:attrName>ppt_y</p:attrName>
                                        </p:attrNameLst>
                                      </p:cBhvr>
                                      <p:tavLst>
                                        <p:tav tm="0">
                                          <p:val>
                                            <p:strVal val="#ppt_y"/>
                                          </p:val>
                                        </p:tav>
                                        <p:tav tm="100000">
                                          <p:val>
                                            <p:strVal val="#ppt_y"/>
                                          </p:val>
                                        </p:tav>
                                      </p:tavLst>
                                    </p:anim>
                                    <p:animEffect transition="in" filter="fade">
                                      <p:cBhvr>
                                        <p:cTn id="11" dur="2000"/>
                                        <p:tgtEl>
                                          <p:spTgt spid="7"/>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diamond(in)">
                                      <p:cBhvr>
                                        <p:cTn id="2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251520" y="188640"/>
            <a:ext cx="8640960" cy="707886"/>
          </a:xfrm>
          <a:prstGeom prst="rect">
            <a:avLst/>
          </a:prstGeom>
        </p:spPr>
        <p:txBody>
          <a:bodyPr wrap="square">
            <a:spAutoFit/>
          </a:bodyPr>
          <a:lstStyle/>
          <a:p>
            <a:pPr algn="ctr"/>
            <a:r>
              <a:rPr lang="en-US" sz="4000" b="1" dirty="0" smtClean="0">
                <a:ln>
                  <a:solidFill>
                    <a:srgbClr val="FFFFCC"/>
                  </a:solidFill>
                </a:ln>
                <a:solidFill>
                  <a:srgbClr val="FFFFFF"/>
                </a:solidFill>
              </a:rPr>
              <a:t>…but the righteous into eternal life’”</a:t>
            </a:r>
            <a:endParaRPr lang="en-US" sz="4000" b="1" dirty="0">
              <a:ln>
                <a:solidFill>
                  <a:srgbClr val="FFFFCC"/>
                </a:solidFill>
              </a:ln>
              <a:solidFill>
                <a:srgbClr val="FFFFFF"/>
              </a:solidFill>
            </a:endParaRPr>
          </a:p>
        </p:txBody>
      </p:sp>
      <p:sp>
        <p:nvSpPr>
          <p:cNvPr id="6" name="TextBox 5"/>
          <p:cNvSpPr txBox="1"/>
          <p:nvPr/>
        </p:nvSpPr>
        <p:spPr>
          <a:xfrm>
            <a:off x="179512" y="260648"/>
            <a:ext cx="8712968" cy="600164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26:1 “And when Jesus completed all these words, He said to His disciples…,</a:t>
            </a:r>
          </a:p>
          <a:p>
            <a:endPar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This verse is a transitional verse, that ends our Lord’s Great Eschatological Discourse, the Fifth Discourse, and is also the beginning of His Passion Narrative (26:2 – 27:66).  Note how St. Matthew submits his transitional verse…it’s extremely abrupt.  Thus, the great stretches of teaching by your Lord Jesus has ended.  Now His great deeds, to which His ministry have been directed, will ensue! </a:t>
            </a:r>
          </a:p>
        </p:txBody>
      </p:sp>
      <p:pic>
        <p:nvPicPr>
          <p:cNvPr id="1026" name="Picture 2" descr="The Road To Easter: “The Passion Of The Christ” | Chris Williams"/>
          <p:cNvPicPr>
            <a:picLocks noChangeAspect="1" noChangeArrowheads="1"/>
          </p:cNvPicPr>
          <p:nvPr/>
        </p:nvPicPr>
        <p:blipFill>
          <a:blip r:embed="rId2" cstate="print"/>
          <a:srcRect/>
          <a:stretch>
            <a:fillRect/>
          </a:stretch>
        </p:blipFill>
        <p:spPr bwMode="auto">
          <a:xfrm>
            <a:off x="-36512" y="1844824"/>
            <a:ext cx="9180512" cy="43204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251520" y="188640"/>
            <a:ext cx="8640960" cy="707886"/>
          </a:xfrm>
          <a:prstGeom prst="rect">
            <a:avLst/>
          </a:prstGeom>
        </p:spPr>
        <p:txBody>
          <a:bodyPr wrap="square">
            <a:spAutoFit/>
          </a:bodyPr>
          <a:lstStyle/>
          <a:p>
            <a:pPr algn="ctr"/>
            <a:r>
              <a:rPr lang="en-US" sz="4000" b="1" dirty="0" smtClean="0">
                <a:ln>
                  <a:solidFill>
                    <a:srgbClr val="FFFFCC"/>
                  </a:solidFill>
                </a:ln>
                <a:solidFill>
                  <a:srgbClr val="FFFFFF"/>
                </a:solidFill>
              </a:rPr>
              <a:t>…but the righteous into eternal life’”</a:t>
            </a:r>
            <a:endParaRPr lang="en-US" sz="4000" b="1" dirty="0">
              <a:ln>
                <a:solidFill>
                  <a:srgbClr val="FFFFCC"/>
                </a:solidFill>
              </a:ln>
              <a:solidFill>
                <a:srgbClr val="FFFFFF"/>
              </a:solidFill>
            </a:endParaRPr>
          </a:p>
        </p:txBody>
      </p:sp>
      <p:sp>
        <p:nvSpPr>
          <p:cNvPr id="6" name="TextBox 5"/>
          <p:cNvSpPr txBox="1"/>
          <p:nvPr/>
        </p:nvSpPr>
        <p:spPr>
          <a:xfrm>
            <a:off x="179512" y="260648"/>
            <a:ext cx="8712968" cy="592469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Our next Bible Class together will begin our Lord’s Passion Narrative and here’s our outline through November!</a:t>
            </a:r>
          </a:p>
          <a:p>
            <a:endPar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r>
              <a:rPr lang="en-US" sz="2400" b="1" dirty="0" smtClean="0">
                <a:ln>
                  <a:solidFill>
                    <a:srgbClr val="7030A0"/>
                  </a:solidFill>
                </a:ln>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E.  The Passion of Our Lord Begins (26:2-13)</a:t>
            </a:r>
          </a:p>
          <a:p>
            <a:r>
              <a:rPr lang="en-US" sz="2000" dirty="0" smtClean="0">
                <a:ln>
                  <a:solidFill>
                    <a:sysClr val="windowText" lastClr="000000"/>
                  </a:solidFill>
                </a:ln>
                <a:solidFill>
                  <a:sysClr val="windowText" lastClr="000000"/>
                </a:solidFill>
                <a:latin typeface="Times New Roman" pitchFamily="18" charset="0"/>
                <a:cs typeface="Times New Roman" pitchFamily="18" charset="0"/>
              </a:rPr>
              <a:t>     </a:t>
            </a:r>
            <a:r>
              <a:rPr lang="en-US" sz="2200" b="1"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1.  Jesus Speaks of His Death for the Final Time (26:2-5) (Nov2)</a:t>
            </a:r>
            <a:endParaRPr lang="en-US" sz="2200"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a:p>
            <a:pPr>
              <a:spcAft>
                <a:spcPts val="600"/>
              </a:spcAft>
            </a:pPr>
            <a:r>
              <a:rPr lang="en-US" sz="2200" b="1"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     2.  His Anointing at Simon the Leper’s Home (26:6-13) (Nov 2)</a:t>
            </a:r>
            <a:endParaRPr lang="en-US" sz="2200"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dirty="0" smtClean="0">
                <a:ln>
                  <a:solidFill>
                    <a:srgbClr val="7030A0"/>
                  </a:solidFill>
                </a:ln>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F.  Our Lord’s Passion:  His Arrest, Trials, and Death </a:t>
            </a:r>
            <a:r>
              <a:rPr lang="en-US" b="1" dirty="0" smtClean="0">
                <a:ln>
                  <a:solidFill>
                    <a:srgbClr val="7030A0"/>
                  </a:solidFill>
                </a:ln>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(26:14 – 27:66)</a:t>
            </a:r>
            <a:endParaRPr lang="en-US" sz="2400" b="1" dirty="0" smtClean="0">
              <a:ln>
                <a:solidFill>
                  <a:srgbClr val="7030A0"/>
                </a:solidFill>
              </a:ln>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200" b="1"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00" b="1" dirty="0" smtClean="0">
                <a:ln>
                  <a:solidFill>
                    <a:srgbClr val="94472B"/>
                  </a:solidFill>
                </a:ln>
                <a:solidFill>
                  <a:srgbClr val="94472B"/>
                </a:solidFill>
                <a:effectLst>
                  <a:outerShdw blurRad="38100" dist="38100" dir="2700000" algn="tl">
                    <a:srgbClr val="000000">
                      <a:alpha val="43137"/>
                    </a:srgbClr>
                  </a:outerShdw>
                </a:effectLst>
                <a:latin typeface="Times New Roman" pitchFamily="18" charset="0"/>
                <a:cs typeface="Times New Roman" pitchFamily="18" charset="0"/>
              </a:rPr>
              <a:t>1.  Prelude to Betrayal (26:14-16) (Nov 9)</a:t>
            </a:r>
          </a:p>
          <a:p>
            <a:r>
              <a:rPr lang="en-US" sz="2200" b="1" dirty="0" smtClean="0">
                <a:ln>
                  <a:solidFill>
                    <a:srgbClr val="94472B"/>
                  </a:solidFill>
                </a:ln>
                <a:solidFill>
                  <a:srgbClr val="94472B"/>
                </a:solidFill>
                <a:effectLst>
                  <a:outerShdw blurRad="38100" dist="38100" dir="2700000" algn="tl">
                    <a:srgbClr val="000000">
                      <a:alpha val="43137"/>
                    </a:srgbClr>
                  </a:outerShdw>
                </a:effectLst>
                <a:latin typeface="Times New Roman" pitchFamily="18" charset="0"/>
                <a:cs typeface="Times New Roman" pitchFamily="18" charset="0"/>
              </a:rPr>
              <a:t>      2.  The Last Supper (26:17-29) (Nov 9)</a:t>
            </a:r>
          </a:p>
          <a:p>
            <a:r>
              <a:rPr lang="en-US" sz="2200" b="1"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00" b="1" i="1" dirty="0" smtClean="0">
                <a:ln>
                  <a:solidFill>
                    <a:srgbClr val="C0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Gethsemane (26:30-56)(Nov 16)</a:t>
            </a:r>
            <a:endParaRPr lang="en-US" sz="2200" b="1" dirty="0" smtClean="0">
              <a:ln>
                <a:solidFill>
                  <a:srgbClr val="C0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200" b="1"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00" b="1" dirty="0" smtClean="0">
                <a:ln>
                  <a:solidFill>
                    <a:srgbClr val="0070C0"/>
                  </a:solidFill>
                </a:ln>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4.  Jesus before Caiaphas (Illegal Sanhedrin Trial) (26:57-68) </a:t>
            </a:r>
            <a:r>
              <a:rPr lang="en-US" sz="1600" b="1" dirty="0" smtClean="0">
                <a:ln>
                  <a:solidFill>
                    <a:srgbClr val="0070C0"/>
                  </a:solidFill>
                </a:ln>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(Nov 23)</a:t>
            </a:r>
            <a:endParaRPr lang="en-US" sz="2200" b="1" dirty="0" smtClean="0">
              <a:ln>
                <a:solidFill>
                  <a:srgbClr val="0070C0"/>
                </a:solidFill>
              </a:ln>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200" b="1" dirty="0" smtClean="0">
                <a:ln>
                  <a:solidFill>
                    <a:srgbClr val="0070C0"/>
                  </a:solidFill>
                </a:ln>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 Peter’s Three Denials (69-75) (Nov 23)</a:t>
            </a:r>
          </a:p>
          <a:p>
            <a:r>
              <a:rPr lang="en-US" sz="2200" b="1" dirty="0" smtClean="0">
                <a:ln>
                  <a:solidFill>
                    <a:sysClr val="windowText" lastClr="000000"/>
                  </a:solidFill>
                </a:ln>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00" b="1" dirty="0" smtClean="0">
                <a:ln>
                  <a:solidFill>
                    <a:srgbClr val="C00000"/>
                  </a:solidFill>
                </a:ln>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5.  Jesus before Pilate (27:1-26) (Nov 30)</a:t>
            </a:r>
          </a:p>
          <a:p>
            <a:r>
              <a:rPr lang="en-US" sz="2200" b="1" dirty="0" smtClean="0">
                <a:ln>
                  <a:solidFill>
                    <a:srgbClr val="C00000"/>
                  </a:solidFill>
                </a:ln>
                <a:solidFill>
                  <a:sysClr val="windowText" lastClr="000000"/>
                </a:solidFill>
                <a:effectLst>
                  <a:outerShdw blurRad="38100" dist="38100" dir="2700000" algn="tl">
                    <a:srgbClr val="000000">
                      <a:alpha val="43137"/>
                    </a:srgbClr>
                  </a:outerShdw>
                </a:effectLst>
                <a:latin typeface="Times New Roman" pitchFamily="18" charset="0"/>
                <a:cs typeface="Times New Roman" pitchFamily="18" charset="0"/>
              </a:rPr>
              <a:t>      6.  The Crucifixion of Our Lord Jesus (27:27-44) (Nov 30)</a:t>
            </a:r>
            <a:r>
              <a:rPr lang="en-US" sz="2000" b="1" dirty="0" smtClean="0">
                <a:ln w="11430">
                  <a:solidFill>
                    <a:srgbClr val="C00000"/>
                  </a:solidFill>
                </a:ln>
                <a:solidFill>
                  <a:sysClr val="windowText" lastClr="000000"/>
                </a:solidFill>
                <a:effectLst>
                  <a:outerShdw blurRad="50800" dist="39000" dir="5460000" algn="tl">
                    <a:srgbClr val="000000">
                      <a:alpha val="38000"/>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251520" y="188640"/>
            <a:ext cx="8640960" cy="707886"/>
          </a:xfrm>
          <a:prstGeom prst="rect">
            <a:avLst/>
          </a:prstGeom>
        </p:spPr>
        <p:txBody>
          <a:bodyPr wrap="square">
            <a:spAutoFit/>
          </a:bodyPr>
          <a:lstStyle/>
          <a:p>
            <a:pPr algn="ctr"/>
            <a:r>
              <a:rPr lang="en-US" sz="4000" b="1" dirty="0" smtClean="0">
                <a:ln>
                  <a:solidFill>
                    <a:srgbClr val="FFFFCC"/>
                  </a:solidFill>
                </a:ln>
                <a:solidFill>
                  <a:srgbClr val="FFFFFF"/>
                </a:solidFill>
              </a:rPr>
              <a:t>…but the righteous into eternal life’”</a:t>
            </a:r>
            <a:endParaRPr lang="en-US" sz="4000" b="1" dirty="0">
              <a:ln>
                <a:solidFill>
                  <a:srgbClr val="FFFFCC"/>
                </a:solidFill>
              </a:ln>
              <a:solidFill>
                <a:srgbClr val="FFFFFF"/>
              </a:solidFill>
            </a:endParaRPr>
          </a:p>
        </p:txBody>
      </p:sp>
      <p:pic>
        <p:nvPicPr>
          <p:cNvPr id="38914" name="Picture 2" descr="Anointed to die – pastor tormod's blog"/>
          <p:cNvPicPr>
            <a:picLocks noChangeAspect="1" noChangeArrowheads="1"/>
          </p:cNvPicPr>
          <p:nvPr/>
        </p:nvPicPr>
        <p:blipFill>
          <a:blip r:embed="rId2" cstate="print"/>
          <a:srcRect/>
          <a:stretch>
            <a:fillRect/>
          </a:stretch>
        </p:blipFill>
        <p:spPr bwMode="auto">
          <a:xfrm>
            <a:off x="4644008" y="2564903"/>
            <a:ext cx="4480560" cy="4273093"/>
          </a:xfrm>
          <a:prstGeom prst="rect">
            <a:avLst/>
          </a:prstGeom>
          <a:noFill/>
        </p:spPr>
      </p:pic>
      <p:pic>
        <p:nvPicPr>
          <p:cNvPr id="38916" name="Picture 4" descr="Matthew 26:1-5 - The Plot to Kill Jesus"/>
          <p:cNvPicPr>
            <a:picLocks noChangeAspect="1" noChangeArrowheads="1"/>
          </p:cNvPicPr>
          <p:nvPr/>
        </p:nvPicPr>
        <p:blipFill>
          <a:blip r:embed="rId3" cstate="print"/>
          <a:srcRect/>
          <a:stretch>
            <a:fillRect/>
          </a:stretch>
        </p:blipFill>
        <p:spPr bwMode="auto">
          <a:xfrm>
            <a:off x="29696" y="11405"/>
            <a:ext cx="4663440" cy="2625507"/>
          </a:xfrm>
          <a:prstGeom prst="rect">
            <a:avLst/>
          </a:prstGeom>
          <a:noFill/>
        </p:spPr>
      </p:pic>
      <p:sp>
        <p:nvSpPr>
          <p:cNvPr id="8" name="TextBox 7"/>
          <p:cNvSpPr txBox="1"/>
          <p:nvPr/>
        </p:nvSpPr>
        <p:spPr>
          <a:xfrm>
            <a:off x="4680520" y="404664"/>
            <a:ext cx="4355976"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Narrow" pitchFamily="34" charset="0"/>
              </a:rPr>
              <a:t>Introduction to the Passion Narrative</a:t>
            </a:r>
          </a:p>
          <a:p>
            <a:pPr algn="ctr"/>
            <a:r>
              <a:rPr lang="en-US" sz="2800" b="1" dirty="0" smtClean="0">
                <a:ln w="11430"/>
                <a:solidFill>
                  <a:srgbClr val="000000"/>
                </a:solidFill>
                <a:effectLst>
                  <a:outerShdw blurRad="50800" dist="39000" dir="5460000" algn="tl">
                    <a:srgbClr val="000000">
                      <a:alpha val="38000"/>
                    </a:srgbClr>
                  </a:outerShdw>
                </a:effectLst>
                <a:latin typeface="Arial Narrow" pitchFamily="34" charset="0"/>
              </a:rPr>
              <a:t>St. Matthew 26:2-5</a:t>
            </a:r>
            <a:endParaRPr lang="en-US" sz="2800" b="1" dirty="0">
              <a:ln w="11430"/>
              <a:solidFill>
                <a:srgbClr val="000000"/>
              </a:solidFill>
              <a:effectLst>
                <a:outerShdw blurRad="50800" dist="39000" dir="5460000" algn="tl">
                  <a:srgbClr val="000000">
                    <a:alpha val="38000"/>
                  </a:srgbClr>
                </a:outerShdw>
              </a:effectLst>
              <a:latin typeface="Arial Narrow" pitchFamily="34" charset="0"/>
            </a:endParaRPr>
          </a:p>
        </p:txBody>
      </p:sp>
      <p:sp>
        <p:nvSpPr>
          <p:cNvPr id="9" name="TextBox 8"/>
          <p:cNvSpPr txBox="1"/>
          <p:nvPr/>
        </p:nvSpPr>
        <p:spPr>
          <a:xfrm>
            <a:off x="0" y="3212976"/>
            <a:ext cx="4644008" cy="298543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7030A0"/>
                  </a:solidFill>
                </a:ln>
                <a:solidFill>
                  <a:srgbClr val="7030A0"/>
                </a:solidFill>
                <a:effectLst>
                  <a:outerShdw blurRad="50800" dist="39000" dir="5460000" algn="tl">
                    <a:srgbClr val="000000">
                      <a:alpha val="38000"/>
                    </a:srgbClr>
                  </a:outerShdw>
                </a:effectLst>
                <a:latin typeface="Arial Narrow" pitchFamily="34" charset="0"/>
              </a:rPr>
              <a:t>The Passion of Our Lord, Part I:</a:t>
            </a:r>
          </a:p>
          <a:p>
            <a:pPr algn="ctr"/>
            <a:r>
              <a:rPr lang="en-US" sz="4000" b="1" dirty="0" smtClean="0">
                <a:ln w="11430">
                  <a:solidFill>
                    <a:srgbClr val="0070C0"/>
                  </a:solidFill>
                </a:ln>
                <a:solidFill>
                  <a:srgbClr val="0070C0"/>
                </a:solidFill>
                <a:effectLst>
                  <a:outerShdw blurRad="50800" dist="39000" dir="5460000" algn="tl">
                    <a:srgbClr val="000000">
                      <a:alpha val="38000"/>
                    </a:srgbClr>
                  </a:outerShdw>
                </a:effectLst>
                <a:latin typeface="Arial Narrow" pitchFamily="34" charset="0"/>
              </a:rPr>
              <a:t>Our Lord’s Anointing</a:t>
            </a:r>
          </a:p>
          <a:p>
            <a:pPr algn="ctr"/>
            <a:r>
              <a:rPr lang="en-US" sz="4000" b="1" dirty="0" smtClean="0">
                <a:ln w="11430">
                  <a:solidFill>
                    <a:srgbClr val="0070C0"/>
                  </a:solidFill>
                </a:ln>
                <a:solidFill>
                  <a:srgbClr val="0070C0"/>
                </a:solidFill>
                <a:effectLst>
                  <a:outerShdw blurRad="50800" dist="39000" dir="5460000" algn="tl">
                    <a:srgbClr val="000000">
                      <a:alpha val="38000"/>
                    </a:srgbClr>
                  </a:outerShdw>
                </a:effectLst>
                <a:latin typeface="Arial Narrow" pitchFamily="34" charset="0"/>
              </a:rPr>
              <a:t>at Bethany</a:t>
            </a:r>
          </a:p>
          <a:p>
            <a:pPr algn="ctr"/>
            <a:r>
              <a:rPr lang="en-US" sz="2800" b="1" dirty="0" smtClean="0">
                <a:ln w="11430"/>
                <a:solidFill>
                  <a:srgbClr val="000000"/>
                </a:solidFill>
                <a:effectLst>
                  <a:outerShdw blurRad="50800" dist="39000" dir="5460000" algn="tl">
                    <a:srgbClr val="000000">
                      <a:alpha val="38000"/>
                    </a:srgbClr>
                  </a:outerShdw>
                </a:effectLst>
                <a:latin typeface="Arial Narrow" pitchFamily="34" charset="0"/>
              </a:rPr>
              <a:t>St. Matthew 26:6-13</a:t>
            </a:r>
            <a:endParaRPr lang="en-US" sz="2800" b="1" dirty="0">
              <a:ln w="11430"/>
              <a:solidFill>
                <a:srgbClr val="000000"/>
              </a:solidFill>
              <a:effectLst>
                <a:outerShdw blurRad="50800" dist="39000" dir="5460000" algn="tl">
                  <a:srgbClr val="000000">
                    <a:alpha val="38000"/>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EFCEF"/>
            </a:gs>
            <a:gs pos="30000">
              <a:srgbClr val="FAF1BA"/>
            </a:gs>
            <a:gs pos="70000">
              <a:srgbClr val="DEB282"/>
            </a:gs>
            <a:gs pos="100000">
              <a:srgbClr val="E0AB67"/>
            </a:gs>
          </a:gsLst>
          <a:lin ang="5400000" scaled="0"/>
        </a:gradFill>
        <a:effectLst/>
      </p:bgPr>
    </p:bg>
    <p:spTree>
      <p:nvGrpSpPr>
        <p:cNvPr id="1" name=""/>
        <p:cNvGrpSpPr/>
        <p:nvPr/>
      </p:nvGrpSpPr>
      <p:grpSpPr>
        <a:xfrm>
          <a:off x="0" y="0"/>
          <a:ext cx="0" cy="0"/>
          <a:chOff x="0" y="0"/>
          <a:chExt cx="0" cy="0"/>
        </a:xfrm>
      </p:grpSpPr>
      <p:pic>
        <p:nvPicPr>
          <p:cNvPr id="2050" name="Picture 2" descr="C:\Users\Jeff\Desktop\Mount-of-Olives.jpg"/>
          <p:cNvPicPr>
            <a:picLocks noChangeAspect="1" noChangeArrowheads="1"/>
          </p:cNvPicPr>
          <p:nvPr/>
        </p:nvPicPr>
        <p:blipFill>
          <a:blip r:embed="rId2" cstate="print"/>
          <a:srcRect l="14175" b="16483"/>
          <a:stretch>
            <a:fillRect/>
          </a:stretch>
        </p:blipFill>
        <p:spPr bwMode="auto">
          <a:xfrm>
            <a:off x="-36512" y="-27389"/>
            <a:ext cx="3657600" cy="2045020"/>
          </a:xfrm>
          <a:prstGeom prst="rect">
            <a:avLst/>
          </a:prstGeom>
          <a:noFill/>
        </p:spPr>
      </p:pic>
      <p:sp>
        <p:nvSpPr>
          <p:cNvPr id="6" name="Rectangle 5"/>
          <p:cNvSpPr/>
          <p:nvPr/>
        </p:nvSpPr>
        <p:spPr>
          <a:xfrm>
            <a:off x="107504" y="116632"/>
            <a:ext cx="8856984" cy="663258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				Sadly, in the 20</a:t>
            </a:r>
            <a:r>
              <a:rPr lang="en-US" sz="3000" b="1" baseline="30000"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a:t>
            </a: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 and 21</a:t>
            </a:r>
            <a:r>
              <a:rPr lang="en-US" sz="3000" b="1" baseline="30000"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st</a:t>
            </a: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 				centuries this section has 				been interpreted 						incorrectly!  The dominate thought is that this section has a “social-ministry” understanding.  Thus, this text is or should function as an exhortation to pastors in how they are to minister to the poor and needy wherever they may find them.</a:t>
            </a:r>
          </a:p>
          <a:p>
            <a:r>
              <a:rPr lang="en-US" sz="3000" b="1" dirty="0" smtClean="0">
                <a:ln w="11430">
                  <a:solidFill>
                    <a:srgbClr val="FFFFFF"/>
                  </a:solidFill>
                </a:ln>
                <a:solidFill>
                  <a:srgbClr val="FFFFFF"/>
                </a:solidFill>
                <a:effectLst>
                  <a:outerShdw blurRad="50800" dist="39000" dir="5460000" algn="tl">
                    <a:srgbClr val="000000">
                      <a:alpha val="38000"/>
                    </a:srgbClr>
                  </a:outerShdw>
                </a:effectLst>
                <a:latin typeface="Arial Rounded MT Bold" pitchFamily="34" charset="0"/>
              </a:rPr>
              <a:t>This has not been the dominate understanding of this text throughout the centuries!  Your pastor is about to argue that this “social-ministry” understanding is false and cannot stand when this text is proper </a:t>
            </a:r>
            <a:r>
              <a:rPr lang="en-US" sz="3000" b="1" dirty="0" err="1" smtClean="0">
                <a:ln w="11430">
                  <a:solidFill>
                    <a:srgbClr val="FFFFFF"/>
                  </a:solidFill>
                </a:ln>
                <a:solidFill>
                  <a:srgbClr val="FFFFFF"/>
                </a:solidFill>
                <a:effectLst>
                  <a:outerShdw blurRad="50800" dist="39000" dir="5460000" algn="tl">
                    <a:srgbClr val="000000">
                      <a:alpha val="38000"/>
                    </a:srgbClr>
                  </a:outerShdw>
                </a:effectLst>
                <a:latin typeface="Arial Rounded MT Bold" pitchFamily="34" charset="0"/>
              </a:rPr>
              <a:t>exegeted</a:t>
            </a:r>
            <a:r>
              <a:rPr lang="en-US" sz="3000" b="1" dirty="0" smtClean="0">
                <a:ln w="11430">
                  <a:solidFill>
                    <a:srgbClr val="FFFFFF"/>
                  </a:solidFill>
                </a:ln>
                <a:solidFill>
                  <a:srgbClr val="FFFFFF"/>
                </a:solidFill>
                <a:effectLst>
                  <a:outerShdw blurRad="50800" dist="39000" dir="5460000" algn="tl">
                    <a:srgbClr val="000000">
                      <a:alpha val="38000"/>
                    </a:srgbClr>
                  </a:outerShdw>
                </a:effectLst>
                <a:latin typeface="Arial Rounded MT Bold" pitchFamily="34" charset="0"/>
              </a:rPr>
              <a:t>!</a:t>
            </a:r>
            <a:endParaRPr lang="en-US" sz="3000" b="1" dirty="0">
              <a:ln w="11430">
                <a:solidFill>
                  <a:srgbClr val="FFFFFF"/>
                </a:solidFill>
              </a:ln>
              <a:solidFill>
                <a:srgbClr val="FFFFFF"/>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EFCEF"/>
            </a:gs>
            <a:gs pos="30000">
              <a:srgbClr val="FAF1BA"/>
            </a:gs>
            <a:gs pos="70000">
              <a:srgbClr val="DEB282"/>
            </a:gs>
            <a:gs pos="100000">
              <a:srgbClr val="E0AB67"/>
            </a:gs>
          </a:gsLst>
          <a:lin ang="5400000" scaled="0"/>
        </a:gradFill>
        <a:effectLst/>
      </p:bgPr>
    </p:bg>
    <p:spTree>
      <p:nvGrpSpPr>
        <p:cNvPr id="1" name=""/>
        <p:cNvGrpSpPr/>
        <p:nvPr/>
      </p:nvGrpSpPr>
      <p:grpSpPr>
        <a:xfrm>
          <a:off x="0" y="0"/>
          <a:ext cx="0" cy="0"/>
          <a:chOff x="0" y="0"/>
          <a:chExt cx="0" cy="0"/>
        </a:xfrm>
      </p:grpSpPr>
      <p:pic>
        <p:nvPicPr>
          <p:cNvPr id="2050" name="Picture 2" descr="C:\Users\Jeff\Desktop\Mount-of-Olives.jpg"/>
          <p:cNvPicPr>
            <a:picLocks noChangeAspect="1" noChangeArrowheads="1"/>
          </p:cNvPicPr>
          <p:nvPr/>
        </p:nvPicPr>
        <p:blipFill>
          <a:blip r:embed="rId2" cstate="print"/>
          <a:srcRect l="14175" b="16483"/>
          <a:stretch>
            <a:fillRect/>
          </a:stretch>
        </p:blipFill>
        <p:spPr bwMode="auto">
          <a:xfrm>
            <a:off x="-36512" y="-27389"/>
            <a:ext cx="3657600" cy="2045020"/>
          </a:xfrm>
          <a:prstGeom prst="rect">
            <a:avLst/>
          </a:prstGeom>
          <a:noFill/>
        </p:spPr>
      </p:pic>
      <p:sp>
        <p:nvSpPr>
          <p:cNvPr id="6" name="Rectangle 5"/>
          <p:cNvSpPr/>
          <p:nvPr/>
        </p:nvSpPr>
        <p:spPr>
          <a:xfrm>
            <a:off x="107504" y="116632"/>
            <a:ext cx="8856984" cy="501675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				First of all, though you’ve 				been told for years that 				this text is a parable of 					our Lord Jesus; in reality it is NOT a parable!  Jesus is telling His disciples, then and today, a direct teaching concerning real events at will occur at the consummation of the age!  Thus, you should hear His teaching today and </a:t>
            </a:r>
            <a:r>
              <a:rPr lang="en-US" sz="3200" b="1" u="sng"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know</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 that what Jesus is telling you will happen!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EFCEF"/>
            </a:gs>
            <a:gs pos="30000">
              <a:srgbClr val="FAF1BA"/>
            </a:gs>
            <a:gs pos="70000">
              <a:srgbClr val="DEB282"/>
            </a:gs>
            <a:gs pos="100000">
              <a:srgbClr val="E0AB67"/>
            </a:gs>
          </a:gsLst>
          <a:lin ang="5400000" scaled="0"/>
        </a:gradFill>
        <a:effectLst/>
      </p:bgPr>
    </p:bg>
    <p:spTree>
      <p:nvGrpSpPr>
        <p:cNvPr id="1" name=""/>
        <p:cNvGrpSpPr/>
        <p:nvPr/>
      </p:nvGrpSpPr>
      <p:grpSpPr>
        <a:xfrm>
          <a:off x="0" y="0"/>
          <a:ext cx="0" cy="0"/>
          <a:chOff x="0" y="0"/>
          <a:chExt cx="0" cy="0"/>
        </a:xfrm>
      </p:grpSpPr>
      <p:pic>
        <p:nvPicPr>
          <p:cNvPr id="2050" name="Picture 2" descr="C:\Users\Jeff\Desktop\Mount-of-Olives.jpg"/>
          <p:cNvPicPr>
            <a:picLocks noChangeAspect="1" noChangeArrowheads="1"/>
          </p:cNvPicPr>
          <p:nvPr/>
        </p:nvPicPr>
        <p:blipFill>
          <a:blip r:embed="rId2" cstate="print"/>
          <a:srcRect l="14175" b="16483"/>
          <a:stretch>
            <a:fillRect/>
          </a:stretch>
        </p:blipFill>
        <p:spPr bwMode="auto">
          <a:xfrm>
            <a:off x="-36512" y="-27389"/>
            <a:ext cx="3657600" cy="2045020"/>
          </a:xfrm>
          <a:prstGeom prst="rect">
            <a:avLst/>
          </a:prstGeom>
          <a:noFill/>
        </p:spPr>
      </p:pic>
      <p:sp>
        <p:nvSpPr>
          <p:cNvPr id="6" name="Rectangle 5"/>
          <p:cNvSpPr/>
          <p:nvPr/>
        </p:nvSpPr>
        <p:spPr>
          <a:xfrm>
            <a:off x="107504" y="190083"/>
            <a:ext cx="8856984" cy="62632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				</a:t>
            </a:r>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So, what about the “social-				ministry” interpretation and 				why is it false teaching?  The 				following three comments with Scriptural support will reveal to you the truth of our Lord’s teaching:</a:t>
            </a:r>
            <a:endPar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a:p>
            <a:pPr>
              <a:spcAft>
                <a:spcPts val="600"/>
              </a:spcAft>
            </a:pPr>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1.  Jesus never identified Himself with needy people in general or refers to them as His brothers.  St. Matthew 12:46-50, especially our Lord’s words in vv.49-50, is not referring to the needy, but to His disciples (His followers) as brothers.  Thus, every reference to </a:t>
            </a:r>
            <a:r>
              <a:rPr lang="en-US" sz="2800" b="1" dirty="0" smtClean="0">
                <a:ln w="11430">
                  <a:solidFill>
                    <a:srgbClr val="00B050"/>
                  </a:solidFill>
                </a:ln>
                <a:solidFill>
                  <a:srgbClr val="00B050"/>
                </a:solidFill>
                <a:effectLst>
                  <a:outerShdw blurRad="50800" dist="39000" dir="5460000" algn="tl">
                    <a:srgbClr val="000000">
                      <a:alpha val="38000"/>
                    </a:srgbClr>
                  </a:outerShdw>
                </a:effectLst>
                <a:latin typeface="Arial Rounded MT Bold" pitchFamily="34" charset="0"/>
              </a:rPr>
              <a:t>“brother” </a:t>
            </a:r>
            <a:r>
              <a:rPr lang="en-US" sz="2800" b="1" dirty="0" smtClean="0">
                <a:ln w="11430">
                  <a:solidFill>
                    <a:srgbClr val="00B050"/>
                  </a:solidFill>
                </a:ln>
                <a:solidFill>
                  <a:srgbClr val="00B050"/>
                </a:solidFill>
                <a:effectLst>
                  <a:outerShdw blurRad="50800" dist="39000" dir="5460000" algn="tl">
                    <a:srgbClr val="000000">
                      <a:alpha val="38000"/>
                    </a:srgbClr>
                  </a:outerShdw>
                </a:effectLst>
                <a:latin typeface="TekniaGreek" pitchFamily="2" charset="0"/>
              </a:rPr>
              <a:t>(</a:t>
            </a:r>
            <a:r>
              <a:rPr lang="en-US" sz="2800" b="1" dirty="0" err="1" smtClean="0">
                <a:ln w="11430">
                  <a:solidFill>
                    <a:srgbClr val="00B050"/>
                  </a:solidFill>
                </a:ln>
                <a:solidFill>
                  <a:srgbClr val="00B050"/>
                </a:solidFill>
                <a:effectLst>
                  <a:outerShdw blurRad="50800" dist="39000" dir="5460000" algn="tl">
                    <a:srgbClr val="000000">
                      <a:alpha val="38000"/>
                    </a:srgbClr>
                  </a:outerShdw>
                </a:effectLst>
                <a:latin typeface="TekniaGreek" pitchFamily="2" charset="0"/>
              </a:rPr>
              <a:t>ajdelfovV</a:t>
            </a:r>
            <a:r>
              <a:rPr lang="en-US" sz="2800" b="1" dirty="0" smtClean="0">
                <a:ln w="11430">
                  <a:solidFill>
                    <a:srgbClr val="00B050"/>
                  </a:solidFill>
                </a:ln>
                <a:solidFill>
                  <a:srgbClr val="00B050"/>
                </a:solidFill>
                <a:effectLst>
                  <a:outerShdw blurRad="50800" dist="39000" dir="5460000" algn="tl">
                    <a:srgbClr val="000000">
                      <a:alpha val="38000"/>
                    </a:srgbClr>
                  </a:outerShdw>
                </a:effectLst>
                <a:latin typeface="TekniaGreek" pitchFamily="2" charset="0"/>
              </a:rPr>
              <a:t>)</a:t>
            </a:r>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TekniaGreek" pitchFamily="2" charset="0"/>
              </a:rPr>
              <a:t> </a:t>
            </a:r>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in St. Matthew refers to a disciple of Jesus.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amond(in)">
                                      <p:cBhvr>
                                        <p:cTn id="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EFCEF"/>
            </a:gs>
            <a:gs pos="30000">
              <a:srgbClr val="FAF1BA"/>
            </a:gs>
            <a:gs pos="70000">
              <a:srgbClr val="DEB282"/>
            </a:gs>
            <a:gs pos="100000">
              <a:srgbClr val="E0AB67"/>
            </a:gs>
          </a:gsLst>
          <a:lin ang="5400000" scaled="0"/>
        </a:gradFill>
        <a:effectLst/>
      </p:bgPr>
    </p:bg>
    <p:spTree>
      <p:nvGrpSpPr>
        <p:cNvPr id="1" name=""/>
        <p:cNvGrpSpPr/>
        <p:nvPr/>
      </p:nvGrpSpPr>
      <p:grpSpPr>
        <a:xfrm>
          <a:off x="0" y="0"/>
          <a:ext cx="0" cy="0"/>
          <a:chOff x="0" y="0"/>
          <a:chExt cx="0" cy="0"/>
        </a:xfrm>
      </p:grpSpPr>
      <p:pic>
        <p:nvPicPr>
          <p:cNvPr id="2050" name="Picture 2" descr="C:\Users\Jeff\Desktop\Mount-of-Olives.jpg"/>
          <p:cNvPicPr>
            <a:picLocks noChangeAspect="1" noChangeArrowheads="1"/>
          </p:cNvPicPr>
          <p:nvPr/>
        </p:nvPicPr>
        <p:blipFill>
          <a:blip r:embed="rId2" cstate="print"/>
          <a:srcRect l="14175" b="16483"/>
          <a:stretch>
            <a:fillRect/>
          </a:stretch>
        </p:blipFill>
        <p:spPr bwMode="auto">
          <a:xfrm>
            <a:off x="-36512" y="-27389"/>
            <a:ext cx="3657600" cy="2045020"/>
          </a:xfrm>
          <a:prstGeom prst="rect">
            <a:avLst/>
          </a:prstGeom>
          <a:noFill/>
        </p:spPr>
      </p:pic>
      <p:sp>
        <p:nvSpPr>
          <p:cNvPr id="6" name="Rectangle 5"/>
          <p:cNvSpPr/>
          <p:nvPr/>
        </p:nvSpPr>
        <p:spPr>
          <a:xfrm>
            <a:off x="107504" y="191537"/>
            <a:ext cx="8856984" cy="489364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				</a:t>
            </a:r>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2.  Jesus never commands 				His disciples (or anyone) to 				care for the needy; there is 				no Scriptural support anywhere in St. Matthew!  Certainly, to love one’s neighbor as oneself can apply to caring for anyone in need whom you may meet.  However, the notion that the central manifestation of Christian duty and love is to provide for the physical needs of the </a:t>
            </a:r>
            <a:r>
              <a:rPr lang="en-US" sz="2800" b="1" u="sng"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world</a:t>
            </a:r>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 (which includes unbelievers) is not found in either testaments!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EFCEF"/>
            </a:gs>
            <a:gs pos="30000">
              <a:srgbClr val="FAF1BA"/>
            </a:gs>
            <a:gs pos="70000">
              <a:srgbClr val="DEB282"/>
            </a:gs>
            <a:gs pos="100000">
              <a:srgbClr val="E0AB67"/>
            </a:gs>
          </a:gsLst>
          <a:lin ang="5400000" scaled="0"/>
        </a:gradFill>
        <a:effectLst/>
      </p:bgPr>
    </p:bg>
    <p:spTree>
      <p:nvGrpSpPr>
        <p:cNvPr id="1" name=""/>
        <p:cNvGrpSpPr/>
        <p:nvPr/>
      </p:nvGrpSpPr>
      <p:grpSpPr>
        <a:xfrm>
          <a:off x="0" y="0"/>
          <a:ext cx="0" cy="0"/>
          <a:chOff x="0" y="0"/>
          <a:chExt cx="0" cy="0"/>
        </a:xfrm>
      </p:grpSpPr>
      <p:pic>
        <p:nvPicPr>
          <p:cNvPr id="2050" name="Picture 2" descr="C:\Users\Jeff\Desktop\Mount-of-Olives.jpg"/>
          <p:cNvPicPr>
            <a:picLocks noChangeAspect="1" noChangeArrowheads="1"/>
          </p:cNvPicPr>
          <p:nvPr/>
        </p:nvPicPr>
        <p:blipFill>
          <a:blip r:embed="rId2" cstate="print"/>
          <a:srcRect l="14175" b="16483"/>
          <a:stretch>
            <a:fillRect/>
          </a:stretch>
        </p:blipFill>
        <p:spPr bwMode="auto">
          <a:xfrm>
            <a:off x="-36512" y="-27389"/>
            <a:ext cx="3657600" cy="2045020"/>
          </a:xfrm>
          <a:prstGeom prst="rect">
            <a:avLst/>
          </a:prstGeom>
          <a:noFill/>
        </p:spPr>
      </p:pic>
      <p:sp>
        <p:nvSpPr>
          <p:cNvPr id="6" name="Rectangle 5"/>
          <p:cNvSpPr/>
          <p:nvPr/>
        </p:nvSpPr>
        <p:spPr>
          <a:xfrm>
            <a:off x="107504" y="116632"/>
            <a:ext cx="8856984" cy="557075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				</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3.  The key word, as 					you’ll see very soon, is 					the word 	</a:t>
            </a:r>
            <a:r>
              <a:rPr lang="en-US" sz="3200" b="1" i="1" dirty="0" smtClean="0">
                <a:ln w="11430">
                  <a:solidFill>
                    <a:srgbClr val="00B050"/>
                  </a:solidFill>
                </a:ln>
                <a:solidFill>
                  <a:srgbClr val="00B050"/>
                </a:solidFill>
                <a:effectLst>
                  <a:outerShdw blurRad="50800" dist="39000" dir="5460000" algn="tl">
                    <a:srgbClr val="000000">
                      <a:alpha val="38000"/>
                    </a:srgbClr>
                  </a:outerShdw>
                </a:effectLst>
                <a:latin typeface="Arial Rounded MT Bold" pitchFamily="34" charset="0"/>
              </a:rPr>
              <a:t>“brothers!”</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  					This is central, since Jesus is defining His familial relationship that He has established is through faith; rather than human biology!  Again, you’ll clearly see in a moment that Jesus is redefining His family in terms of faith (cf. St. Matthew 12:49-50; 28:10; 5:22-24, 47; 7:3-5; 18:15, 21, 35; and especially 23:8)!   </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EFCEF"/>
            </a:gs>
            <a:gs pos="30000">
              <a:srgbClr val="FAF1BA"/>
            </a:gs>
            <a:gs pos="70000">
              <a:srgbClr val="DEB282"/>
            </a:gs>
            <a:gs pos="100000">
              <a:srgbClr val="E0AB67"/>
            </a:gs>
          </a:gsLst>
          <a:lin ang="5400000" scaled="0"/>
        </a:gradFill>
        <a:effectLst/>
      </p:bgPr>
    </p:bg>
    <p:spTree>
      <p:nvGrpSpPr>
        <p:cNvPr id="1" name=""/>
        <p:cNvGrpSpPr/>
        <p:nvPr/>
      </p:nvGrpSpPr>
      <p:grpSpPr>
        <a:xfrm>
          <a:off x="0" y="0"/>
          <a:ext cx="0" cy="0"/>
          <a:chOff x="0" y="0"/>
          <a:chExt cx="0" cy="0"/>
        </a:xfrm>
      </p:grpSpPr>
      <p:pic>
        <p:nvPicPr>
          <p:cNvPr id="3074" name="Picture 2" descr="C:\Users\Jeff\Desktop\jesus-in-glory.jpg"/>
          <p:cNvPicPr>
            <a:picLocks noChangeAspect="1" noChangeArrowheads="1"/>
          </p:cNvPicPr>
          <p:nvPr/>
        </p:nvPicPr>
        <p:blipFill>
          <a:blip r:embed="rId2" cstate="print"/>
          <a:srcRect/>
          <a:stretch>
            <a:fillRect/>
          </a:stretch>
        </p:blipFill>
        <p:spPr bwMode="auto">
          <a:xfrm>
            <a:off x="-9972" y="-27384"/>
            <a:ext cx="9153972" cy="6885384"/>
          </a:xfrm>
          <a:prstGeom prst="rect">
            <a:avLst/>
          </a:prstGeom>
          <a:noFill/>
        </p:spPr>
      </p:pic>
      <p:sp>
        <p:nvSpPr>
          <p:cNvPr id="9" name="Rectangle 8"/>
          <p:cNvSpPr/>
          <p:nvPr/>
        </p:nvSpPr>
        <p:spPr>
          <a:xfrm>
            <a:off x="179512" y="44624"/>
            <a:ext cx="8640960" cy="1384995"/>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baseline="30000" dirty="0" smtClean="0">
                <a:ln w="11430">
                  <a:solidFill>
                    <a:srgbClr val="FFC000"/>
                  </a:solidFill>
                </a:ln>
                <a:solidFill>
                  <a:srgbClr val="FFC000"/>
                </a:solidFill>
                <a:effectLst>
                  <a:outerShdw blurRad="80000" dist="40000" dir="5040000" algn="tl">
                    <a:srgbClr val="000000">
                      <a:alpha val="30000"/>
                    </a:srgbClr>
                  </a:outerShdw>
                </a:effectLst>
                <a:latin typeface="Arial Rounded MT Bold" pitchFamily="34" charset="0"/>
              </a:rPr>
              <a:t>31</a:t>
            </a:r>
            <a:r>
              <a:rPr lang="en-US" sz="2800" b="1" dirty="0" smtClean="0">
                <a:ln w="11430">
                  <a:solidFill>
                    <a:srgbClr val="FFC000"/>
                  </a:solidFill>
                </a:ln>
                <a:solidFill>
                  <a:srgbClr val="FFC000"/>
                </a:solidFill>
                <a:effectLst>
                  <a:outerShdw blurRad="80000" dist="40000" dir="5040000" algn="tl">
                    <a:srgbClr val="000000">
                      <a:alpha val="30000"/>
                    </a:srgbClr>
                  </a:outerShdw>
                </a:effectLst>
                <a:latin typeface="Arial Rounded MT Bold" pitchFamily="34" charset="0"/>
              </a:rPr>
              <a:t>“And when the Son of Man comes in His glory and all angels [come] with Him, at that time He will sit on His glorious throne.”</a:t>
            </a:r>
            <a:endParaRPr lang="en-US" sz="2800" b="1" dirty="0">
              <a:ln w="11430">
                <a:solidFill>
                  <a:srgbClr val="FFC000"/>
                </a:solidFill>
              </a:ln>
              <a:solidFill>
                <a:srgbClr val="FFC000"/>
              </a:solidFill>
              <a:effectLst>
                <a:outerShdw blurRad="80000" dist="40000" dir="5040000" algn="tl">
                  <a:srgbClr val="000000">
                    <a:alpha val="30000"/>
                  </a:srgbClr>
                </a:outerShdw>
              </a:effectLst>
              <a:latin typeface="Arial Rounded MT Bold" pitchFamily="34" charset="0"/>
            </a:endParaRPr>
          </a:p>
        </p:txBody>
      </p:sp>
      <p:sp>
        <p:nvSpPr>
          <p:cNvPr id="4" name="Rectangle 3"/>
          <p:cNvSpPr/>
          <p:nvPr/>
        </p:nvSpPr>
        <p:spPr>
          <a:xfrm>
            <a:off x="179512" y="5129897"/>
            <a:ext cx="8784976" cy="132343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00B0F0"/>
                  </a:solidFill>
                </a:ln>
                <a:solidFill>
                  <a:srgbClr val="00B0F0"/>
                </a:solidFill>
                <a:effectLst>
                  <a:outerShdw blurRad="50800" dist="39000" dir="5460000" algn="tl">
                    <a:srgbClr val="000000">
                      <a:alpha val="38000"/>
                    </a:srgbClr>
                  </a:outerShdw>
                </a:effectLst>
                <a:latin typeface="Arial Rounded MT Bold" pitchFamily="34" charset="0"/>
              </a:rPr>
              <a:t>The only element unknown to us is the day and hour!</a:t>
            </a:r>
            <a:endParaRPr lang="en-US" sz="3600" b="1" dirty="0">
              <a:ln w="11430">
                <a:solidFill>
                  <a:srgbClr val="00B0F0"/>
                </a:solidFill>
              </a:ln>
              <a:solidFill>
                <a:srgbClr val="00B0F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style.rotation</p:attrName>
                                        </p:attrNameLst>
                                      </p:cBhvr>
                                      <p:tavLst>
                                        <p:tav tm="0">
                                          <p:val>
                                            <p:fltVal val="720"/>
                                          </p:val>
                                        </p:tav>
                                        <p:tav tm="100000">
                                          <p:val>
                                            <p:fltVal val="0"/>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 calcmode="lin" valueType="num">
                                      <p:cBhvr>
                                        <p:cTn id="18"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EFCEF"/>
            </a:gs>
            <a:gs pos="30000">
              <a:srgbClr val="FAF1BA"/>
            </a:gs>
            <a:gs pos="70000">
              <a:srgbClr val="DEB282"/>
            </a:gs>
            <a:gs pos="100000">
              <a:srgbClr val="E0AB67"/>
            </a:gs>
          </a:gsLst>
          <a:lin ang="5400000" scaled="0"/>
        </a:gradFill>
        <a:effectLst/>
      </p:bgPr>
    </p:bg>
    <p:spTree>
      <p:nvGrpSpPr>
        <p:cNvPr id="1" name=""/>
        <p:cNvGrpSpPr/>
        <p:nvPr/>
      </p:nvGrpSpPr>
      <p:grpSpPr>
        <a:xfrm>
          <a:off x="0" y="0"/>
          <a:ext cx="0" cy="0"/>
          <a:chOff x="0" y="0"/>
          <a:chExt cx="0" cy="0"/>
        </a:xfrm>
      </p:grpSpPr>
      <p:pic>
        <p:nvPicPr>
          <p:cNvPr id="3074" name="Picture 2" descr="C:\Users\Jeff\Desktop\jesus-in-glory.jpg"/>
          <p:cNvPicPr>
            <a:picLocks noChangeAspect="1" noChangeArrowheads="1"/>
          </p:cNvPicPr>
          <p:nvPr/>
        </p:nvPicPr>
        <p:blipFill>
          <a:blip r:embed="rId2" cstate="print"/>
          <a:srcRect/>
          <a:stretch>
            <a:fillRect/>
          </a:stretch>
        </p:blipFill>
        <p:spPr bwMode="auto">
          <a:xfrm>
            <a:off x="-9972" y="-27364"/>
            <a:ext cx="5669280" cy="6885364"/>
          </a:xfrm>
          <a:prstGeom prst="rect">
            <a:avLst/>
          </a:prstGeom>
          <a:noFill/>
        </p:spPr>
      </p:pic>
      <p:sp>
        <p:nvSpPr>
          <p:cNvPr id="4" name="Rectangle 3"/>
          <p:cNvSpPr/>
          <p:nvPr/>
        </p:nvSpPr>
        <p:spPr>
          <a:xfrm>
            <a:off x="5724128" y="2204864"/>
            <a:ext cx="3312368" cy="409342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Arial Rounded MT Bold" pitchFamily="34" charset="0"/>
              </a:rPr>
              <a:t>The last sentence of the Apostles’ Creed is the final promise:</a:t>
            </a:r>
          </a:p>
          <a:p>
            <a:endPar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Rounded MT Bold" pitchFamily="34" charset="0"/>
            </a:endParaRPr>
          </a:p>
          <a:p>
            <a:pPr algn="ctr"/>
            <a:r>
              <a:rPr lang="en-US" sz="3000" b="1" dirty="0" smtClean="0">
                <a:ln w="11430">
                  <a:solidFill>
                    <a:srgbClr val="FFFFFF"/>
                  </a:solidFill>
                </a:ln>
                <a:solidFill>
                  <a:srgbClr val="FFFFFF"/>
                </a:solidFill>
                <a:effectLst>
                  <a:outerShdw blurRad="80000" dist="40000" dir="5040000" algn="tl">
                    <a:srgbClr val="000000">
                      <a:alpha val="30000"/>
                    </a:srgbClr>
                  </a:outerShdw>
                </a:effectLst>
                <a:latin typeface="Arial Rounded MT Bold" pitchFamily="34" charset="0"/>
              </a:rPr>
              <a:t>“He shall come again to judge the quick and the dead.” </a:t>
            </a:r>
            <a:r>
              <a:rPr lang="en-US" sz="2800" b="1" dirty="0" smtClean="0">
                <a:ln w="11430">
                  <a:solidFill>
                    <a:srgbClr val="000000"/>
                  </a:solidFill>
                </a:ln>
                <a:solidFill>
                  <a:srgbClr val="000000"/>
                </a:solidFill>
                <a:effectLst>
                  <a:outerShdw blurRad="80000" dist="40000" dir="5040000" algn="tl">
                    <a:srgbClr val="000000">
                      <a:alpha val="30000"/>
                    </a:srgbClr>
                  </a:outerShdw>
                </a:effectLst>
                <a:latin typeface="Arial Rounded MT Bold" pitchFamily="34" charset="0"/>
              </a:rPr>
              <a:t> </a:t>
            </a:r>
            <a:endParaRPr lang="en-US" sz="2800" b="1" dirty="0">
              <a:ln w="11430">
                <a:solidFill>
                  <a:srgbClr val="000000"/>
                </a:solidFill>
              </a:ln>
              <a:solidFill>
                <a:srgbClr val="000000"/>
              </a:solidFill>
              <a:effectLst>
                <a:outerShdw blurRad="80000" dist="40000" dir="5040000" algn="tl">
                  <a:srgbClr val="000000">
                    <a:alpha val="30000"/>
                  </a:srgbClr>
                </a:outerShdw>
              </a:effectLst>
              <a:latin typeface="Arial Rounded MT Bold" pitchFamily="34" charset="0"/>
            </a:endParaRPr>
          </a:p>
        </p:txBody>
      </p:sp>
      <p:sp>
        <p:nvSpPr>
          <p:cNvPr id="5" name="Rectangle 4"/>
          <p:cNvSpPr/>
          <p:nvPr/>
        </p:nvSpPr>
        <p:spPr>
          <a:xfrm>
            <a:off x="5724128" y="332656"/>
            <a:ext cx="3312368" cy="156966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006600"/>
                  </a:solidFill>
                </a:ln>
                <a:solidFill>
                  <a:srgbClr val="006600"/>
                </a:solidFill>
                <a:effectLst>
                  <a:outerShdw blurRad="50800" dist="39000" dir="5460000" algn="tl">
                    <a:srgbClr val="000000">
                      <a:alpha val="38000"/>
                    </a:srgbClr>
                  </a:outerShdw>
                </a:effectLst>
                <a:latin typeface="Arial Black" pitchFamily="34" charset="0"/>
              </a:rPr>
              <a:t>ONE MORE PROMISE TO KEEP!</a:t>
            </a:r>
            <a:endParaRPr lang="en-US" sz="3200" b="1" dirty="0">
              <a:ln w="11430">
                <a:solidFill>
                  <a:srgbClr val="006600"/>
                </a:solidFill>
              </a:ln>
              <a:solidFill>
                <a:srgbClr val="006600"/>
              </a:solidFill>
              <a:effectLst>
                <a:outerShdw blurRad="50800" dist="39000" dir="5460000" algn="tl">
                  <a:srgbClr val="000000">
                    <a:alpha val="38000"/>
                  </a:srgbClr>
                </a:outerShdw>
              </a:effectLst>
              <a:latin typeface="Arial Black"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770" decel="100000"/>
                                        <p:tgtEl>
                                          <p:spTgt spid="4">
                                            <p:txEl>
                                              <p:pRg st="2" end="2"/>
                                            </p:txEl>
                                          </p:spTgt>
                                        </p:tgtEl>
                                      </p:cBhvr>
                                    </p:animEffect>
                                    <p:animScale>
                                      <p:cBhvr>
                                        <p:cTn id="26" dur="770" decel="100000"/>
                                        <p:tgtEl>
                                          <p:spTgt spid="4">
                                            <p:txEl>
                                              <p:pRg st="2" end="2"/>
                                            </p:txEl>
                                          </p:spTgt>
                                        </p:tgtEl>
                                      </p:cBhvr>
                                      <p:from x="10000" y="10000"/>
                                      <p:to x="200000" y="450000"/>
                                    </p:animScale>
                                    <p:animScale>
                                      <p:cBhvr>
                                        <p:cTn id="27" dur="1230" accel="100000" fill="hold">
                                          <p:stCondLst>
                                            <p:cond delay="770"/>
                                          </p:stCondLst>
                                        </p:cTn>
                                        <p:tgtEl>
                                          <p:spTgt spid="4">
                                            <p:txEl>
                                              <p:pRg st="2" end="2"/>
                                            </p:txEl>
                                          </p:spTgt>
                                        </p:tgtEl>
                                      </p:cBhvr>
                                      <p:from x="200000" y="450000"/>
                                      <p:to x="100000" y="100000"/>
                                    </p:animScale>
                                    <p:set>
                                      <p:cBhvr>
                                        <p:cTn id="28" dur="770" fill="hold"/>
                                        <p:tgtEl>
                                          <p:spTgt spid="4">
                                            <p:txEl>
                                              <p:pRg st="2" end="2"/>
                                            </p:txEl>
                                          </p:spTgt>
                                        </p:tgtEl>
                                        <p:attrNameLst>
                                          <p:attrName>ppt_x</p:attrName>
                                        </p:attrNameLst>
                                      </p:cBhvr>
                                      <p:to>
                                        <p:strVal val="(0.5)"/>
                                      </p:to>
                                    </p:set>
                                    <p:anim from="(0.5)" to="(#ppt_x)" calcmode="lin" valueType="num">
                                      <p:cBhvr>
                                        <p:cTn id="29" dur="1230" accel="100000" fill="hold">
                                          <p:stCondLst>
                                            <p:cond delay="770"/>
                                          </p:stCondLst>
                                        </p:cTn>
                                        <p:tgtEl>
                                          <p:spTgt spid="4">
                                            <p:txEl>
                                              <p:pRg st="2" end="2"/>
                                            </p:txEl>
                                          </p:spTgt>
                                        </p:tgtEl>
                                        <p:attrNameLst>
                                          <p:attrName>ppt_x</p:attrName>
                                        </p:attrNameLst>
                                      </p:cBhvr>
                                    </p:anim>
                                    <p:set>
                                      <p:cBhvr>
                                        <p:cTn id="30" dur="770" fill="hold"/>
                                        <p:tgtEl>
                                          <p:spTgt spid="4">
                                            <p:txEl>
                                              <p:pRg st="2" end="2"/>
                                            </p:txEl>
                                          </p:spTgt>
                                        </p:tgtEl>
                                        <p:attrNameLst>
                                          <p:attrName>ppt_y</p:attrName>
                                        </p:attrNameLst>
                                      </p:cBhvr>
                                      <p:to>
                                        <p:strVal val="(#ppt_y+0.4)"/>
                                      </p:to>
                                    </p:set>
                                    <p:anim from="(#ppt_y+0.4)" to="(#ppt_y)" calcmode="lin" valueType="num">
                                      <p:cBhvr>
                                        <p:cTn id="31" dur="1230" accel="100000" fill="hold">
                                          <p:stCondLst>
                                            <p:cond delay="770"/>
                                          </p:stCondLst>
                                        </p:cTn>
                                        <p:tgtEl>
                                          <p:spTgt spid="4">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6">
      <a:dk1>
        <a:srgbClr val="7030A0"/>
      </a:dk1>
      <a:lt1>
        <a:srgbClr val="7030A0"/>
      </a:lt1>
      <a:dk2>
        <a:srgbClr val="7030A0"/>
      </a:dk2>
      <a:lt2>
        <a:srgbClr val="7030A0"/>
      </a:lt2>
      <a:accent1>
        <a:srgbClr val="7030A0"/>
      </a:accent1>
      <a:accent2>
        <a:srgbClr val="7030A0"/>
      </a:accent2>
      <a:accent3>
        <a:srgbClr val="7030A0"/>
      </a:accent3>
      <a:accent4>
        <a:srgbClr val="7030A0"/>
      </a:accent4>
      <a:accent5>
        <a:srgbClr val="7030A0"/>
      </a:accent5>
      <a:accent6>
        <a:srgbClr val="7030A0"/>
      </a:accent6>
      <a:hlink>
        <a:srgbClr val="7030A0"/>
      </a:hlink>
      <a:folHlink>
        <a:srgbClr val="7030A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1649</TotalTime>
  <Words>973</Words>
  <Application>Microsoft Office PowerPoint</Application>
  <PresentationFormat>On-screen Show (4:3)</PresentationFormat>
  <Paragraphs>97</Paragraphs>
  <Slides>27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Arial</vt:lpstr>
      <vt:lpstr>Algerian</vt:lpstr>
      <vt:lpstr>Arial Rounded MT Bold</vt:lpstr>
      <vt:lpstr>Times New Roman</vt:lpstr>
      <vt:lpstr>TekniaGreek</vt:lpstr>
      <vt:lpstr>Arial Black</vt:lpstr>
      <vt:lpstr>Corbel</vt:lpstr>
      <vt:lpstr>Comic Sans MS</vt:lpstr>
      <vt:lpstr>Cambria</vt:lpstr>
      <vt:lpstr>Arial Narrow</vt:lpstr>
      <vt:lpstr>Wingdings 2</vt:lpstr>
      <vt:lpstr>Wingdings</vt:lpstr>
      <vt:lpstr>Wingdings 3</vt:lpstr>
      <vt:lpstr>Module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SFC</dc:creator>
  <cp:lastModifiedBy>Jeff</cp:lastModifiedBy>
  <cp:revision>197</cp:revision>
  <dcterms:created xsi:type="dcterms:W3CDTF">2012-08-19T07:31:06Z</dcterms:created>
  <dcterms:modified xsi:type="dcterms:W3CDTF">2025-09-22T15:54:22Z</dcterms:modified>
</cp:coreProperties>
</file>