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sldIdLst>
    <p:sldId id="290" r:id="rId2"/>
    <p:sldId id="256"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3" r:id="rId26"/>
    <p:sldId id="284" r:id="rId27"/>
    <p:sldId id="281" r:id="rId28"/>
    <p:sldId id="282" r:id="rId29"/>
    <p:sldId id="285" r:id="rId30"/>
    <p:sldId id="286" r:id="rId31"/>
    <p:sldId id="287" r:id="rId32"/>
    <p:sldId id="288" r:id="rId33"/>
    <p:sldId id="289"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a:srgbClr val="FF6699"/>
    <a:srgbClr val="0066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44"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BC1E6-48DC-45D1-A971-99C408048DCA}" type="datetimeFigureOut">
              <a:rPr lang="en-US" smtClean="0"/>
              <a:pPr/>
              <a:t>09/17/25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9E744-CE6E-4878-8714-4B6C41D050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09/17/25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09/17/25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09/17/25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09/17/25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09/17/25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09/17/25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5334000"/>
            <a:ext cx="4572000" cy="12954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FF66FF"/>
                  </a:solidFill>
                </a:ln>
                <a:solidFill>
                  <a:srgbClr val="6600CC"/>
                </a:solidFill>
                <a:latin typeface="Arial Black" pitchFamily="34" charset="0"/>
              </a:rPr>
              <a:t>St. </a:t>
            </a:r>
            <a:r>
              <a:rPr kumimoji="0" lang="en-US" sz="4000" b="1" i="0" u="none" strike="noStrike" kern="1200" normalizeH="0" baseline="0" noProof="0" dirty="0" smtClean="0">
                <a:ln w="11430">
                  <a:solidFill>
                    <a:srgbClr val="FF66FF"/>
                  </a:solidFill>
                </a:ln>
                <a:solidFill>
                  <a:srgbClr val="6600CC"/>
                </a:solidFill>
                <a:uLnTx/>
                <a:uFillTx/>
                <a:latin typeface="Arial Black" pitchFamily="34" charset="0"/>
              </a:rPr>
              <a:t>Matthew 25:1-13</a:t>
            </a:r>
            <a:endParaRPr kumimoji="0" lang="en-US" sz="4000" b="1" i="0" u="none" strike="noStrike" kern="1200" normalizeH="0" baseline="0" noProof="0" dirty="0">
              <a:ln w="11430">
                <a:solidFill>
                  <a:srgbClr val="FF66FF"/>
                </a:solidFill>
              </a:ln>
              <a:solidFill>
                <a:srgbClr val="6600CC"/>
              </a:solidFill>
              <a:uLnTx/>
              <a:uFillTx/>
              <a:latin typeface="Arial Black" pitchFamily="34" charset="0"/>
            </a:endParaRPr>
          </a:p>
        </p:txBody>
      </p:sp>
      <p:pic>
        <p:nvPicPr>
          <p:cNvPr id="20482" name="Picture 2" descr="The Parable of the Ten Virgins: It's About the Wait – By Common Consent, a  Mormon Blog"/>
          <p:cNvPicPr>
            <a:picLocks noChangeAspect="1" noChangeArrowheads="1"/>
          </p:cNvPicPr>
          <p:nvPr/>
        </p:nvPicPr>
        <p:blipFill>
          <a:blip r:embed="rId2" cstate="print"/>
          <a:srcRect/>
          <a:stretch>
            <a:fillRect/>
          </a:stretch>
        </p:blipFill>
        <p:spPr bwMode="auto">
          <a:xfrm>
            <a:off x="0" y="1742100"/>
            <a:ext cx="4572000" cy="2753700"/>
          </a:xfrm>
          <a:prstGeom prst="rect">
            <a:avLst/>
          </a:prstGeom>
          <a:noFill/>
        </p:spPr>
      </p:pic>
      <p:sp>
        <p:nvSpPr>
          <p:cNvPr id="6" name="Subtitle 2"/>
          <p:cNvSpPr txBox="1">
            <a:spLocks/>
          </p:cNvSpPr>
          <p:nvPr/>
        </p:nvSpPr>
        <p:spPr>
          <a:xfrm>
            <a:off x="0" y="0"/>
            <a:ext cx="4572000" cy="13716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6600CC"/>
                  </a:solidFill>
                </a:ln>
                <a:solidFill>
                  <a:srgbClr val="FF6699"/>
                </a:solidFill>
                <a:latin typeface="Arial Black" pitchFamily="34" charset="0"/>
              </a:rPr>
              <a:t>The Parable of the Ten Virgins</a:t>
            </a:r>
            <a:endParaRPr kumimoji="0" lang="en-US" sz="4000" b="1" i="0" u="none" strike="noStrike" kern="1200" normalizeH="0" baseline="0" noProof="0" dirty="0">
              <a:ln w="11430">
                <a:solidFill>
                  <a:srgbClr val="6600CC"/>
                </a:solidFill>
              </a:ln>
              <a:solidFill>
                <a:srgbClr val="FF6699"/>
              </a:solidFill>
              <a:uLnTx/>
              <a:uFillTx/>
              <a:latin typeface="Arial Black" pitchFamily="34" charset="0"/>
            </a:endParaRPr>
          </a:p>
        </p:txBody>
      </p:sp>
      <p:pic>
        <p:nvPicPr>
          <p:cNvPr id="105474" name="Picture 2" descr="The parable of the 'talents' in Matthew 25 | Psephizo"/>
          <p:cNvPicPr>
            <a:picLocks noChangeAspect="1" noChangeArrowheads="1"/>
          </p:cNvPicPr>
          <p:nvPr/>
        </p:nvPicPr>
        <p:blipFill>
          <a:blip r:embed="rId3" cstate="print"/>
          <a:srcRect/>
          <a:stretch>
            <a:fillRect/>
          </a:stretch>
        </p:blipFill>
        <p:spPr bwMode="auto">
          <a:xfrm>
            <a:off x="4572000" y="1752600"/>
            <a:ext cx="4572000" cy="2743200"/>
          </a:xfrm>
          <a:prstGeom prst="rect">
            <a:avLst/>
          </a:prstGeom>
          <a:noFill/>
        </p:spPr>
      </p:pic>
      <p:sp>
        <p:nvSpPr>
          <p:cNvPr id="8" name="Subtitle 2"/>
          <p:cNvSpPr txBox="1">
            <a:spLocks/>
          </p:cNvSpPr>
          <p:nvPr/>
        </p:nvSpPr>
        <p:spPr>
          <a:xfrm>
            <a:off x="4572000" y="0"/>
            <a:ext cx="4572000" cy="13716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996633"/>
                  </a:solidFill>
                </a:ln>
                <a:solidFill>
                  <a:srgbClr val="996633"/>
                </a:solidFill>
                <a:latin typeface="Arial Black" pitchFamily="34" charset="0"/>
              </a:rPr>
              <a:t>The Parable of the Talents</a:t>
            </a:r>
            <a:endParaRPr kumimoji="0" lang="en-US" sz="4000" b="1" i="0" u="none" strike="noStrike" kern="1200" normalizeH="0" baseline="0" noProof="0" dirty="0">
              <a:ln w="11430">
                <a:solidFill>
                  <a:srgbClr val="996633"/>
                </a:solidFill>
              </a:ln>
              <a:solidFill>
                <a:srgbClr val="996633"/>
              </a:solidFill>
              <a:uLnTx/>
              <a:uFillTx/>
              <a:latin typeface="Arial Black" pitchFamily="34" charset="0"/>
            </a:endParaRPr>
          </a:p>
        </p:txBody>
      </p:sp>
      <p:sp>
        <p:nvSpPr>
          <p:cNvPr id="9" name="Subtitle 2"/>
          <p:cNvSpPr txBox="1">
            <a:spLocks/>
          </p:cNvSpPr>
          <p:nvPr/>
        </p:nvSpPr>
        <p:spPr>
          <a:xfrm>
            <a:off x="4572000" y="5334000"/>
            <a:ext cx="4572000" cy="12954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FF66FF"/>
                  </a:solidFill>
                </a:ln>
                <a:solidFill>
                  <a:srgbClr val="6600CC"/>
                </a:solidFill>
                <a:latin typeface="Arial Black" pitchFamily="34" charset="0"/>
              </a:rPr>
              <a:t>St. </a:t>
            </a:r>
            <a:r>
              <a:rPr kumimoji="0" lang="en-US" sz="4000" b="1" i="0" u="none" strike="noStrike" kern="1200" normalizeH="0" baseline="0" noProof="0" dirty="0" smtClean="0">
                <a:ln w="11430">
                  <a:solidFill>
                    <a:srgbClr val="FF66FF"/>
                  </a:solidFill>
                </a:ln>
                <a:solidFill>
                  <a:srgbClr val="6600CC"/>
                </a:solidFill>
                <a:uLnTx/>
                <a:uFillTx/>
                <a:latin typeface="Arial Black" pitchFamily="34" charset="0"/>
              </a:rPr>
              <a:t>Matthew 25:14-30</a:t>
            </a:r>
            <a:endParaRPr kumimoji="0" lang="en-US" sz="4000" b="1" i="0" u="none" strike="noStrike" kern="1200" normalizeH="0" baseline="0" noProof="0" dirty="0">
              <a:ln w="11430">
                <a:solidFill>
                  <a:srgbClr val="FF66FF"/>
                </a:solidFill>
              </a:ln>
              <a:solidFill>
                <a:srgbClr val="6600CC"/>
              </a:solidFill>
              <a:uLnTx/>
              <a:uFillTx/>
              <a:latin typeface="Arial Black" pitchFamily="34" charset="0"/>
            </a:endParaRPr>
          </a:p>
        </p:txBody>
      </p:sp>
      <p:sp>
        <p:nvSpPr>
          <p:cNvPr id="10" name="Subtitle 2"/>
          <p:cNvSpPr txBox="1">
            <a:spLocks/>
          </p:cNvSpPr>
          <p:nvPr/>
        </p:nvSpPr>
        <p:spPr>
          <a:xfrm>
            <a:off x="2286000" y="2667000"/>
            <a:ext cx="4572000" cy="6858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chemeClr val="tx1"/>
                  </a:solidFill>
                </a:ln>
                <a:solidFill>
                  <a:schemeClr val="bg1"/>
                </a:solidFill>
                <a:latin typeface="Arial Black" pitchFamily="34" charset="0"/>
              </a:rPr>
              <a:t>&amp;</a:t>
            </a:r>
            <a:endParaRPr kumimoji="0" lang="en-US" sz="4000" b="1" i="0" u="none" strike="noStrike" kern="1200" normalizeH="0" baseline="0" noProof="0" dirty="0">
              <a:ln w="11430">
                <a:solidFill>
                  <a:schemeClr val="tx1"/>
                </a:solidFill>
              </a:ln>
              <a:solidFill>
                <a:schemeClr val="bg1"/>
              </a:solidFill>
              <a:uLnTx/>
              <a:uFillTx/>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6260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2-4</a:t>
            </a:r>
          </a:p>
        </p:txBody>
      </p:sp>
      <p:sp>
        <p:nvSpPr>
          <p:cNvPr id="8" name="TextBox 7"/>
          <p:cNvSpPr txBox="1"/>
          <p:nvPr/>
        </p:nvSpPr>
        <p:spPr>
          <a:xfrm>
            <a:off x="228600" y="533400"/>
            <a:ext cx="8839200" cy="4124206"/>
          </a:xfrm>
          <a:prstGeom prst="rect">
            <a:avLst/>
          </a:prstGeom>
          <a:noFill/>
        </p:spPr>
        <p:txBody>
          <a:bodyPr wrap="square" rtlCol="0">
            <a:spAutoFit/>
          </a:bodyPr>
          <a:lstStyle/>
          <a:p>
            <a:pPr algn="ctr"/>
            <a:r>
              <a:rPr lang="en-US" sz="3400" b="1" dirty="0" smtClean="0">
                <a:effectLst>
                  <a:outerShdw blurRad="38100" dist="38100" dir="2700000" algn="tl">
                    <a:srgbClr val="000000">
                      <a:alpha val="43137"/>
                    </a:srgbClr>
                  </a:outerShdw>
                </a:effectLst>
              </a:rPr>
              <a:t>It’s very easy to see why five of the Bridesmaids were foolish!</a:t>
            </a:r>
          </a:p>
          <a:p>
            <a:endParaRPr lang="en-US" sz="1200" b="1" dirty="0" smtClean="0">
              <a:effectLst>
                <a:outerShdw blurRad="38100" dist="38100" dir="2700000" algn="tl">
                  <a:srgbClr val="000000">
                    <a:alpha val="43137"/>
                  </a:srgbClr>
                </a:outerShdw>
              </a:effectLst>
            </a:endParaRPr>
          </a:p>
          <a:p>
            <a:r>
              <a:rPr lang="en-US" sz="3400" b="1" dirty="0" smtClean="0">
                <a:effectLst>
                  <a:outerShdw blurRad="38100" dist="38100" dir="2700000" algn="tl">
                    <a:srgbClr val="000000">
                      <a:alpha val="43137"/>
                    </a:srgbClr>
                  </a:outerShdw>
                </a:effectLst>
              </a:rPr>
              <a:t>	- Though they looked like the five wise 	Bridesmaids…</a:t>
            </a:r>
          </a:p>
          <a:p>
            <a:endParaRPr lang="en-US" sz="1200" b="1" dirty="0" smtClean="0">
              <a:effectLst>
                <a:outerShdw blurRad="38100" dist="38100" dir="2700000" algn="tl">
                  <a:srgbClr val="000000">
                    <a:alpha val="43137"/>
                  </a:srgbClr>
                </a:outerShdw>
              </a:effectLst>
            </a:endParaRPr>
          </a:p>
          <a:p>
            <a:r>
              <a:rPr lang="en-US" sz="3400" b="1" dirty="0" smtClean="0">
                <a:effectLst>
                  <a:outerShdw blurRad="38100" dist="38100" dir="2700000" algn="tl">
                    <a:srgbClr val="000000">
                      <a:alpha val="43137"/>
                    </a:srgbClr>
                  </a:outerShdw>
                </a:effectLst>
              </a:rPr>
              <a:t>	- They were actually foolish…why?</a:t>
            </a:r>
          </a:p>
          <a:p>
            <a:pPr lvl="3">
              <a:buFont typeface="Arial" pitchFamily="34" charset="0"/>
              <a:buChar char="•"/>
            </a:pPr>
            <a:r>
              <a:rPr lang="en-US" sz="3400" b="1" dirty="0" smtClean="0">
                <a:effectLst>
                  <a:outerShdw blurRad="38100" dist="38100" dir="2700000" algn="tl">
                    <a:srgbClr val="000000">
                      <a:alpha val="43137"/>
                    </a:srgbClr>
                  </a:outerShdw>
                </a:effectLst>
              </a:rPr>
              <a:t> No fuel…they were not prepared!		</a:t>
            </a:r>
            <a:endParaRPr lang="en-US" sz="3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2000"/>
                                        <p:tgtEl>
                                          <p:spTgt spid="8">
                                            <p:txEl>
                                              <p:pRg st="2" end="2"/>
                                            </p:txEl>
                                          </p:spTgt>
                                        </p:tgtEl>
                                      </p:cBhvr>
                                    </p:animEffect>
                                    <p:anim calcmode="lin" valueType="num">
                                      <p:cBhvr>
                                        <p:cTn id="8"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p:cTn id="15"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wheel(4)">
                                      <p:cBhvr>
                                        <p:cTn id="23"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609600"/>
            <a:ext cx="8915400" cy="4093428"/>
          </a:xfrm>
          <a:prstGeom prst="rect">
            <a:avLst/>
          </a:prstGeom>
          <a:noFill/>
        </p:spPr>
        <p:txBody>
          <a:bodyPr wrap="square" rtlCol="0">
            <a:spAutoFit/>
          </a:bodyPr>
          <a:lstStyle/>
          <a:p>
            <a:pPr algn="ctr"/>
            <a:r>
              <a:rPr lang="en-US" sz="3400" b="1" dirty="0" smtClean="0">
                <a:effectLst>
                  <a:outerShdw blurRad="38100" dist="38100" dir="2700000" algn="tl">
                    <a:srgbClr val="000000">
                      <a:alpha val="43137"/>
                    </a:srgbClr>
                  </a:outerShdw>
                </a:effectLst>
              </a:rPr>
              <a:t>They are foolish thinking they</a:t>
            </a:r>
          </a:p>
          <a:p>
            <a:pPr algn="ctr"/>
            <a:r>
              <a:rPr lang="en-US" sz="3400" b="1" dirty="0" smtClean="0">
                <a:effectLst>
                  <a:outerShdw blurRad="38100" dist="38100" dir="2700000" algn="tl">
                    <a:srgbClr val="000000">
                      <a:alpha val="43137"/>
                    </a:srgbClr>
                  </a:outerShdw>
                </a:effectLst>
              </a:rPr>
              <a:t>were ready, but are not!</a:t>
            </a:r>
          </a:p>
          <a:p>
            <a:endParaRPr lang="en-US" sz="1200" b="1" dirty="0" smtClean="0">
              <a:effectLst>
                <a:outerShdw blurRad="38100" dist="38100" dir="2700000" algn="tl">
                  <a:srgbClr val="000000">
                    <a:alpha val="43137"/>
                  </a:srgbClr>
                </a:outerShdw>
              </a:effectLst>
            </a:endParaRPr>
          </a:p>
          <a:p>
            <a:pPr>
              <a:spcAft>
                <a:spcPts val="600"/>
              </a:spcAft>
            </a:pPr>
            <a:r>
              <a:rPr lang="en-US" sz="3400" b="1" dirty="0" smtClean="0">
                <a:effectLst>
                  <a:outerShdw blurRad="38100" dist="38100" dir="2700000" algn="tl">
                    <a:srgbClr val="000000">
                      <a:alpha val="43137"/>
                    </a:srgbClr>
                  </a:outerShdw>
                </a:effectLst>
              </a:rPr>
              <a:t>	+ They believed for awhile, but fall away!</a:t>
            </a:r>
          </a:p>
          <a:p>
            <a:r>
              <a:rPr lang="en-US" sz="3400" b="1" dirty="0" smtClean="0">
                <a:effectLst>
                  <a:outerShdw blurRad="38100" dist="38100" dir="2700000" algn="tl">
                    <a:srgbClr val="000000">
                      <a:alpha val="43137"/>
                    </a:srgbClr>
                  </a:outerShdw>
                </a:effectLst>
              </a:rPr>
              <a:t>	+ They are lukewarm…only attending</a:t>
            </a:r>
          </a:p>
          <a:p>
            <a:pPr>
              <a:spcAft>
                <a:spcPts val="600"/>
              </a:spcAft>
            </a:pPr>
            <a:r>
              <a:rPr lang="en-US" sz="3400" b="1" dirty="0" smtClean="0">
                <a:effectLst>
                  <a:outerShdw blurRad="38100" dist="38100" dir="2700000" algn="tl">
                    <a:srgbClr val="000000">
                      <a:alpha val="43137"/>
                    </a:srgbClr>
                  </a:outerShdw>
                </a:effectLst>
              </a:rPr>
              <a:t>	Divine Service for show or out of habit!</a:t>
            </a:r>
          </a:p>
          <a:p>
            <a:r>
              <a:rPr lang="en-US" sz="3400" b="1" dirty="0" smtClean="0">
                <a:effectLst>
                  <a:outerShdw blurRad="38100" dist="38100" dir="2700000" algn="tl">
                    <a:srgbClr val="000000">
                      <a:alpha val="43137"/>
                    </a:srgbClr>
                  </a:outerShdw>
                </a:effectLst>
              </a:rPr>
              <a:t>	+ They refuse to make use of the Means of 	Grace!		</a:t>
            </a:r>
            <a:endParaRPr lang="en-US" sz="3400" b="1" dirty="0">
              <a:effectLst>
                <a:outerShdw blurRad="38100" dist="38100" dir="2700000" algn="tl">
                  <a:srgbClr val="000000">
                    <a:alpha val="43137"/>
                  </a:srgbClr>
                </a:outerShdw>
              </a:effectLst>
            </a:endParaRPr>
          </a:p>
        </p:txBody>
      </p:sp>
      <p:sp>
        <p:nvSpPr>
          <p:cNvPr id="9" name="TextBox 8"/>
          <p:cNvSpPr txBox="1"/>
          <p:nvPr/>
        </p:nvSpPr>
        <p:spPr>
          <a:xfrm>
            <a:off x="0" y="556260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p:cTn id="7" dur="500" fill="hold"/>
                                        <p:tgtEl>
                                          <p:spTgt spid="8">
                                            <p:txEl>
                                              <p:pRg st="3" end="3"/>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2000"/>
                                        <p:tgtEl>
                                          <p:spTgt spid="8">
                                            <p:txEl>
                                              <p:pRg st="4" end="4"/>
                                            </p:txEl>
                                          </p:spTgt>
                                        </p:tgtEl>
                                      </p:cBhvr>
                                    </p:animEffect>
                                    <p:anim calcmode="lin" valueType="num">
                                      <p:cBhvr>
                                        <p:cTn id="17"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18"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9" dur="2000" fill="hold"/>
                                        <p:tgtEl>
                                          <p:spTgt spid="8">
                                            <p:txEl>
                                              <p:pRg st="4" end="4"/>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anim calcmode="lin" valueType="num">
                                      <p:cBhvr>
                                        <p:cTn id="23"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24"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25"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wheel(4)">
                                      <p:cBhvr>
                                        <p:cTn id="30"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56260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2-4</a:t>
            </a:r>
          </a:p>
        </p:txBody>
      </p:sp>
      <p:sp>
        <p:nvSpPr>
          <p:cNvPr id="8" name="TextBox 7"/>
          <p:cNvSpPr txBox="1"/>
          <p:nvPr/>
        </p:nvSpPr>
        <p:spPr>
          <a:xfrm>
            <a:off x="152400" y="990600"/>
            <a:ext cx="8915400" cy="3477875"/>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	+ They neglect reading God’s Word!</a:t>
            </a:r>
          </a:p>
          <a:p>
            <a:r>
              <a:rPr lang="en-US" sz="3400" b="1" dirty="0" smtClean="0">
                <a:effectLst>
                  <a:outerShdw blurRad="38100" dist="38100" dir="2700000" algn="tl">
                    <a:srgbClr val="000000">
                      <a:alpha val="43137"/>
                    </a:srgbClr>
                  </a:outerShdw>
                </a:effectLst>
              </a:rPr>
              <a:t>	+ They neglect Bible classes!</a:t>
            </a:r>
          </a:p>
          <a:p>
            <a:pPr algn="ctr"/>
            <a:endParaRPr lang="en-US" sz="1600" b="1" dirty="0" smtClean="0">
              <a:effectLst>
                <a:outerShdw blurRad="38100" dist="38100" dir="2700000" algn="tl">
                  <a:srgbClr val="000000">
                    <a:alpha val="43137"/>
                  </a:srgbClr>
                </a:outerShdw>
              </a:effectLst>
            </a:endParaRPr>
          </a:p>
          <a:p>
            <a:pPr algn="ctr"/>
            <a:r>
              <a:rPr lang="en-US" sz="3400" b="1" dirty="0" smtClean="0">
                <a:ln>
                  <a:solidFill>
                    <a:srgbClr val="FFFF00"/>
                  </a:solidFill>
                </a:ln>
                <a:solidFill>
                  <a:srgbClr val="FFFF00"/>
                </a:solidFill>
                <a:effectLst>
                  <a:outerShdw blurRad="38100" dist="38100" dir="2700000" algn="tl">
                    <a:srgbClr val="000000">
                      <a:alpha val="43137"/>
                    </a:srgbClr>
                  </a:outerShdw>
                </a:effectLst>
              </a:rPr>
              <a:t>In short, they neglected the “resupply” necessary…forgiveness/cleansing.</a:t>
            </a:r>
            <a:r>
              <a:rPr lang="en-US" sz="3400" b="1" dirty="0" smtClean="0">
                <a:effectLst>
                  <a:outerShdw blurRad="38100" dist="38100" dir="2700000" algn="tl">
                    <a:srgbClr val="000000">
                      <a:alpha val="43137"/>
                    </a:srgbClr>
                  </a:outerShdw>
                </a:effectLst>
              </a:rPr>
              <a:t>	</a:t>
            </a:r>
          </a:p>
          <a:p>
            <a:pPr algn="ctr"/>
            <a:endParaRPr lang="en-US" sz="3400" b="1" dirty="0" smtClean="0">
              <a:effectLst>
                <a:outerShdw blurRad="38100" dist="38100" dir="2700000" algn="tl">
                  <a:srgbClr val="000000">
                    <a:alpha val="43137"/>
                  </a:srgbClr>
                </a:outerShdw>
              </a:effectLst>
            </a:endParaRPr>
          </a:p>
          <a:p>
            <a:pPr algn="ctr"/>
            <a:r>
              <a:rPr lang="en-US" sz="3400" b="1" dirty="0" smtClean="0">
                <a:effectLst>
                  <a:outerShdw blurRad="38100" dist="38100" dir="2700000" algn="tl">
                    <a:srgbClr val="000000">
                      <a:alpha val="43137"/>
                    </a:srgbClr>
                  </a:outerShdw>
                </a:effectLst>
              </a:rPr>
              <a:t>The sad, sad result…	</a:t>
            </a:r>
            <a:endParaRPr lang="en-US" sz="3400" b="1" dirty="0">
              <a:effectLst>
                <a:outerShdw blurRad="38100" dist="38100" dir="2700000" algn="tl">
                  <a:srgbClr val="000000">
                    <a:alpha val="43137"/>
                  </a:srgbClr>
                </a:outerShdw>
              </a:effectLst>
            </a:endParaRPr>
          </a:p>
        </p:txBody>
      </p:sp>
      <p:pic>
        <p:nvPicPr>
          <p:cNvPr id="6" name="Picture 2" descr="C:\Users\Jeff\Desktop\DSCN25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anim calcmode="lin" valueType="num">
                                      <p:cBhvr>
                                        <p:cTn id="17"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18"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9"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heel(4)">
                                      <p:cBhvr>
                                        <p:cTn id="24" dur="20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heel(4)">
                                      <p:cBhvr>
                                        <p:cTn id="29" dur="20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770" decel="100000"/>
                                        <p:tgtEl>
                                          <p:spTgt spid="6"/>
                                        </p:tgtEl>
                                      </p:cBhvr>
                                    </p:animEffect>
                                    <p:animScale>
                                      <p:cBhvr>
                                        <p:cTn id="35" dur="770" decel="100000"/>
                                        <p:tgtEl>
                                          <p:spTgt spid="6"/>
                                        </p:tgtEl>
                                      </p:cBhvr>
                                      <p:from x="10000" y="10000"/>
                                      <p:to x="200000" y="450000"/>
                                    </p:animScale>
                                    <p:animScale>
                                      <p:cBhvr>
                                        <p:cTn id="36" dur="1230" accel="100000" fill="hold">
                                          <p:stCondLst>
                                            <p:cond delay="770"/>
                                          </p:stCondLst>
                                        </p:cTn>
                                        <p:tgtEl>
                                          <p:spTgt spid="6"/>
                                        </p:tgtEl>
                                      </p:cBhvr>
                                      <p:from x="200000" y="450000"/>
                                      <p:to x="100000" y="100000"/>
                                    </p:animScale>
                                    <p:set>
                                      <p:cBhvr>
                                        <p:cTn id="37" dur="770" fill="hold"/>
                                        <p:tgtEl>
                                          <p:spTgt spid="6"/>
                                        </p:tgtEl>
                                        <p:attrNameLst>
                                          <p:attrName>ppt_x</p:attrName>
                                        </p:attrNameLst>
                                      </p:cBhvr>
                                      <p:to>
                                        <p:strVal val="(0.5)"/>
                                      </p:to>
                                    </p:set>
                                    <p:anim from="(0.5)" to="(#ppt_x)" calcmode="lin" valueType="num">
                                      <p:cBhvr>
                                        <p:cTn id="38" dur="1230" accel="100000" fill="hold">
                                          <p:stCondLst>
                                            <p:cond delay="770"/>
                                          </p:stCondLst>
                                        </p:cTn>
                                        <p:tgtEl>
                                          <p:spTgt spid="6"/>
                                        </p:tgtEl>
                                        <p:attrNameLst>
                                          <p:attrName>ppt_x</p:attrName>
                                        </p:attrNameLst>
                                      </p:cBhvr>
                                    </p:anim>
                                    <p:set>
                                      <p:cBhvr>
                                        <p:cTn id="39" dur="770" fill="hold"/>
                                        <p:tgtEl>
                                          <p:spTgt spid="6"/>
                                        </p:tgtEl>
                                        <p:attrNameLst>
                                          <p:attrName>ppt_y</p:attrName>
                                        </p:attrNameLst>
                                      </p:cBhvr>
                                      <p:to>
                                        <p:strVal val="(#ppt_y+0.4)"/>
                                      </p:to>
                                    </p:set>
                                    <p:anim from="(#ppt_y+0.4)" to="(#ppt_y)" calcmode="lin" valueType="num">
                                      <p:cBhvr>
                                        <p:cTn id="40"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562600"/>
            <a:ext cx="85344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5-7</a:t>
            </a:r>
          </a:p>
        </p:txBody>
      </p:sp>
      <p:sp>
        <p:nvSpPr>
          <p:cNvPr id="8" name="TextBox 7"/>
          <p:cNvSpPr txBox="1"/>
          <p:nvPr/>
        </p:nvSpPr>
        <p:spPr>
          <a:xfrm>
            <a:off x="152400" y="664726"/>
            <a:ext cx="8915400" cy="3754874"/>
          </a:xfrm>
          <a:prstGeom prst="rect">
            <a:avLst/>
          </a:prstGeom>
          <a:noFill/>
        </p:spPr>
        <p:txBody>
          <a:bodyPr wrap="square" rtlCol="0">
            <a:spAutoFit/>
          </a:bodyPr>
          <a:lstStyle/>
          <a:p>
            <a:pPr algn="ctr"/>
            <a:r>
              <a:rPr lang="en-US" sz="3400" b="1" dirty="0" smtClean="0">
                <a:effectLst>
                  <a:outerShdw blurRad="38100" dist="38100" dir="2700000" algn="tl">
                    <a:srgbClr val="000000">
                      <a:alpha val="43137"/>
                    </a:srgbClr>
                  </a:outerShdw>
                </a:effectLst>
              </a:rPr>
              <a:t>The Bridegroom delays…(cf. 24:48)</a:t>
            </a:r>
          </a:p>
          <a:p>
            <a:pPr algn="ctr"/>
            <a:endParaRPr lang="en-US" sz="3400" b="1" dirty="0" smtClean="0">
              <a:effectLst>
                <a:outerShdw blurRad="38100" dist="38100" dir="2700000" algn="tl">
                  <a:srgbClr val="000000">
                    <a:alpha val="43137"/>
                  </a:srgbClr>
                </a:outerShdw>
              </a:effectLst>
            </a:endParaRPr>
          </a:p>
          <a:p>
            <a:pPr algn="ctr"/>
            <a:r>
              <a:rPr lang="en-US" sz="3400" b="1" dirty="0" smtClean="0">
                <a:effectLst>
                  <a:outerShdw blurRad="38100" dist="38100" dir="2700000" algn="tl">
                    <a:srgbClr val="000000">
                      <a:alpha val="43137"/>
                    </a:srgbClr>
                  </a:outerShdw>
                </a:effectLst>
              </a:rPr>
              <a:t>…yet He has promised…</a:t>
            </a:r>
          </a:p>
          <a:p>
            <a:endParaRPr lang="en-US" sz="3400" b="1" dirty="0" smtClean="0">
              <a:effectLst>
                <a:outerShdw blurRad="38100" dist="38100" dir="2700000" algn="tl">
                  <a:srgbClr val="000000">
                    <a:alpha val="43137"/>
                  </a:srgbClr>
                </a:outerShdw>
              </a:effectLst>
            </a:endParaRPr>
          </a:p>
          <a:p>
            <a:pPr algn="ctr"/>
            <a:r>
              <a:rPr lang="en-US" sz="3400" b="1" dirty="0" smtClean="0">
                <a:effectLst>
                  <a:outerShdw blurRad="38100" dist="38100" dir="2700000" algn="tl">
                    <a:srgbClr val="000000">
                      <a:alpha val="43137"/>
                    </a:srgbClr>
                  </a:outerShdw>
                </a:effectLst>
              </a:rPr>
              <a:t>The Lord (Divine Bridegroom) will return!</a:t>
            </a:r>
          </a:p>
          <a:p>
            <a:pPr algn="ctr"/>
            <a:endParaRPr lang="en-US" sz="3400" b="1" dirty="0" smtClean="0">
              <a:effectLst>
                <a:outerShdw blurRad="38100" dist="38100" dir="2700000" algn="tl">
                  <a:srgbClr val="000000">
                    <a:alpha val="43137"/>
                  </a:srgbClr>
                </a:outerShdw>
              </a:effectLst>
            </a:endParaRPr>
          </a:p>
          <a:p>
            <a:pPr algn="ctr"/>
            <a:r>
              <a:rPr lang="en-US" sz="3400" b="1" dirty="0" smtClean="0">
                <a:ln>
                  <a:solidFill>
                    <a:schemeClr val="tx1"/>
                  </a:solidFill>
                </a:ln>
                <a:solidFill>
                  <a:srgbClr val="FFFF00"/>
                </a:solidFill>
                <a:effectLst>
                  <a:outerShdw blurRad="38100" dist="38100" dir="2700000" algn="tl">
                    <a:srgbClr val="000000">
                      <a:alpha val="43137"/>
                    </a:srgbClr>
                  </a:outerShdw>
                </a:effectLst>
              </a:rPr>
              <a:t>+ Let’s read 1 Thess. 4:16-17</a:t>
            </a:r>
            <a:endParaRPr lang="en-US" sz="3400" b="1" dirty="0">
              <a:ln>
                <a:solidFill>
                  <a:schemeClr val="tx1"/>
                </a:solidFill>
              </a:ln>
              <a:solidFill>
                <a:srgbClr val="FFFF00"/>
              </a:solidFill>
              <a:effectLst>
                <a:outerShdw blurRad="38100" dist="38100" dir="2700000" algn="tl">
                  <a:srgbClr val="000000">
                    <a:alpha val="43137"/>
                  </a:srgbClr>
                </a:outerShdw>
              </a:effectLst>
            </a:endParaRPr>
          </a:p>
        </p:txBody>
      </p:sp>
      <p:pic>
        <p:nvPicPr>
          <p:cNvPr id="5" name="Picture 2" descr="C:\Users\Jeff\Desktop\brideofYAHUSHUA.jpg"/>
          <p:cNvPicPr>
            <a:picLocks noChangeAspect="1" noChangeArrowheads="1"/>
          </p:cNvPicPr>
          <p:nvPr/>
        </p:nvPicPr>
        <p:blipFill>
          <a:blip r:embed="rId2" cstate="print"/>
          <a:srcRect/>
          <a:stretch>
            <a:fillRect/>
          </a:stretch>
        </p:blipFill>
        <p:spPr bwMode="auto">
          <a:xfrm>
            <a:off x="0" y="-41004"/>
            <a:ext cx="9144000" cy="68990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p:cTn id="16"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heel(4)">
                                      <p:cBhvr>
                                        <p:cTn id="25" dur="20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wheel(4)">
                                      <p:cBhvr>
                                        <p:cTn id="30" dur="20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70" decel="100000"/>
                                        <p:tgtEl>
                                          <p:spTgt spid="5"/>
                                        </p:tgtEl>
                                      </p:cBhvr>
                                    </p:animEffect>
                                    <p:animScale>
                                      <p:cBhvr>
                                        <p:cTn id="36" dur="770" decel="100000"/>
                                        <p:tgtEl>
                                          <p:spTgt spid="5"/>
                                        </p:tgtEl>
                                      </p:cBhvr>
                                      <p:from x="10000" y="10000"/>
                                      <p:to x="200000" y="450000"/>
                                    </p:animScale>
                                    <p:animScale>
                                      <p:cBhvr>
                                        <p:cTn id="37" dur="1230" accel="100000" fill="hold">
                                          <p:stCondLst>
                                            <p:cond delay="770"/>
                                          </p:stCondLst>
                                        </p:cTn>
                                        <p:tgtEl>
                                          <p:spTgt spid="5"/>
                                        </p:tgtEl>
                                      </p:cBhvr>
                                      <p:from x="200000" y="450000"/>
                                      <p:to x="100000" y="100000"/>
                                    </p:animScale>
                                    <p:set>
                                      <p:cBhvr>
                                        <p:cTn id="38" dur="770" fill="hold"/>
                                        <p:tgtEl>
                                          <p:spTgt spid="5"/>
                                        </p:tgtEl>
                                        <p:attrNameLst>
                                          <p:attrName>ppt_x</p:attrName>
                                        </p:attrNameLst>
                                      </p:cBhvr>
                                      <p:to>
                                        <p:strVal val="(0.5)"/>
                                      </p:to>
                                    </p:set>
                                    <p:anim from="(0.5)" to="(#ppt_x)" calcmode="lin" valueType="num">
                                      <p:cBhvr>
                                        <p:cTn id="39" dur="1230" accel="100000" fill="hold">
                                          <p:stCondLst>
                                            <p:cond delay="770"/>
                                          </p:stCondLst>
                                        </p:cTn>
                                        <p:tgtEl>
                                          <p:spTgt spid="5"/>
                                        </p:tgtEl>
                                        <p:attrNameLst>
                                          <p:attrName>ppt_x</p:attrName>
                                        </p:attrNameLst>
                                      </p:cBhvr>
                                    </p:anim>
                                    <p:set>
                                      <p:cBhvr>
                                        <p:cTn id="40" dur="770" fill="hold"/>
                                        <p:tgtEl>
                                          <p:spTgt spid="5"/>
                                        </p:tgtEl>
                                        <p:attrNameLst>
                                          <p:attrName>ppt_y</p:attrName>
                                        </p:attrNameLst>
                                      </p:cBhvr>
                                      <p:to>
                                        <p:strVal val="(#ppt_y+0.4)"/>
                                      </p:to>
                                    </p:set>
                                    <p:anim from="(#ppt_y+0.4)" to="(#ppt_y)" calcmode="lin" valueType="num">
                                      <p:cBhvr>
                                        <p:cTn id="4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3880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5-7</a:t>
            </a:r>
          </a:p>
        </p:txBody>
      </p:sp>
      <p:sp>
        <p:nvSpPr>
          <p:cNvPr id="8" name="TextBox 7"/>
          <p:cNvSpPr txBox="1"/>
          <p:nvPr/>
        </p:nvSpPr>
        <p:spPr>
          <a:xfrm>
            <a:off x="76200" y="152400"/>
            <a:ext cx="9067800" cy="4955203"/>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The Bridegroom returns…</a:t>
            </a:r>
          </a:p>
          <a:p>
            <a:endParaRPr lang="en-US" sz="3400" b="1" dirty="0" smtClean="0">
              <a:effectLst>
                <a:outerShdw blurRad="38100" dist="38100" dir="2700000" algn="tl">
                  <a:srgbClr val="000000">
                    <a:alpha val="43137"/>
                  </a:srgbClr>
                </a:outerShdw>
              </a:effectLst>
            </a:endParaRPr>
          </a:p>
          <a:p>
            <a:endParaRPr lang="en-US" sz="3400" b="1" dirty="0" smtClean="0">
              <a:effectLst>
                <a:outerShdw blurRad="38100" dist="38100" dir="2700000" algn="tl">
                  <a:srgbClr val="000000">
                    <a:alpha val="43137"/>
                  </a:srgbClr>
                </a:outerShdw>
              </a:effectLst>
            </a:endParaRPr>
          </a:p>
          <a:p>
            <a:endParaRPr lang="en-US" sz="3400" b="1" dirty="0" smtClean="0">
              <a:effectLst>
                <a:outerShdw blurRad="38100" dist="38100" dir="2700000" algn="tl">
                  <a:srgbClr val="000000">
                    <a:alpha val="43137"/>
                  </a:srgbClr>
                </a:outerShdw>
              </a:effectLst>
            </a:endParaRPr>
          </a:p>
          <a:p>
            <a:endParaRPr lang="en-US" sz="3400" b="1" dirty="0" smtClean="0">
              <a:effectLst>
                <a:outerShdw blurRad="38100" dist="38100" dir="2700000" algn="tl">
                  <a:srgbClr val="000000">
                    <a:alpha val="43137"/>
                  </a:srgbClr>
                </a:outerShdw>
              </a:effectLst>
            </a:endParaRPr>
          </a:p>
          <a:p>
            <a:pPr algn="ctr"/>
            <a:endParaRPr lang="en-US" sz="3400" b="1" dirty="0" smtClean="0">
              <a:effectLst>
                <a:outerShdw blurRad="38100" dist="38100" dir="2700000" algn="tl">
                  <a:srgbClr val="000000">
                    <a:alpha val="43137"/>
                  </a:srgbClr>
                </a:outerShdw>
              </a:effectLst>
            </a:endParaRPr>
          </a:p>
          <a:p>
            <a:pPr algn="ctr"/>
            <a:endParaRPr lang="en-US" sz="1000" b="1" dirty="0" smtClean="0">
              <a:effectLst>
                <a:outerShdw blurRad="38100" dist="38100" dir="2700000" algn="tl">
                  <a:srgbClr val="000000">
                    <a:alpha val="43137"/>
                  </a:srgbClr>
                </a:outerShdw>
              </a:effectLst>
            </a:endParaRPr>
          </a:p>
          <a:p>
            <a:pPr algn="ctr"/>
            <a:endParaRPr lang="en-US" sz="3400" b="1" dirty="0" smtClean="0">
              <a:effectLst>
                <a:outerShdw blurRad="38100" dist="38100" dir="2700000" algn="tl">
                  <a:srgbClr val="000000">
                    <a:alpha val="43137"/>
                  </a:srgbClr>
                </a:outerShdw>
              </a:effectLst>
            </a:endParaRPr>
          </a:p>
          <a:p>
            <a:pPr algn="ctr"/>
            <a:endParaRPr lang="en-US" sz="3400" b="1" dirty="0" smtClean="0">
              <a:effectLst>
                <a:outerShdw blurRad="38100" dist="38100" dir="2700000" algn="tl">
                  <a:srgbClr val="000000">
                    <a:alpha val="43137"/>
                  </a:srgbClr>
                </a:outerShdw>
              </a:effectLst>
            </a:endParaRPr>
          </a:p>
          <a:p>
            <a:pPr algn="ctr"/>
            <a:r>
              <a:rPr lang="en-US" sz="3400" b="1" dirty="0" smtClean="0">
                <a:effectLst>
                  <a:outerShdw blurRad="38100" dist="38100" dir="2700000" algn="tl">
                    <a:srgbClr val="000000">
                      <a:alpha val="43137"/>
                    </a:srgbClr>
                  </a:outerShdw>
                </a:effectLst>
              </a:rPr>
              <a:t>…and the foolish realize they are not ready!</a:t>
            </a:r>
            <a:endParaRPr lang="en-US" sz="3400" b="1" dirty="0">
              <a:effectLst>
                <a:outerShdw blurRad="38100" dist="38100" dir="2700000" algn="tl">
                  <a:srgbClr val="000000">
                    <a:alpha val="43137"/>
                  </a:srgbClr>
                </a:outerShdw>
              </a:effectLst>
            </a:endParaRPr>
          </a:p>
        </p:txBody>
      </p:sp>
      <p:pic>
        <p:nvPicPr>
          <p:cNvPr id="7170" name="Picture 2" descr="Revival Army For Christ - I was meditating on the parable of the ten virgins  and the statement that the five wise virgins made to the five foolish  virgins came to my"/>
          <p:cNvPicPr>
            <a:picLocks noChangeAspect="1" noChangeArrowheads="1"/>
          </p:cNvPicPr>
          <p:nvPr/>
        </p:nvPicPr>
        <p:blipFill>
          <a:blip r:embed="rId2" cstate="print"/>
          <a:srcRect/>
          <a:stretch>
            <a:fillRect/>
          </a:stretch>
        </p:blipFill>
        <p:spPr bwMode="auto">
          <a:xfrm>
            <a:off x="1828800" y="857233"/>
            <a:ext cx="5486400" cy="3617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 calcmode="lin" valueType="num">
                                      <p:cBhvr>
                                        <p:cTn id="16" dur="500" fill="hold"/>
                                        <p:tgtEl>
                                          <p:spTgt spid="8">
                                            <p:txEl>
                                              <p:pRg st="9" end="9"/>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9" end="9"/>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9" end="9"/>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9" end="9"/>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2987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8-9</a:t>
            </a:r>
          </a:p>
        </p:txBody>
      </p:sp>
      <p:sp>
        <p:nvSpPr>
          <p:cNvPr id="8" name="TextBox 7"/>
          <p:cNvSpPr txBox="1"/>
          <p:nvPr/>
        </p:nvSpPr>
        <p:spPr>
          <a:xfrm>
            <a:off x="152400" y="228600"/>
            <a:ext cx="8915400" cy="4870564"/>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The wise cannot share…</a:t>
            </a:r>
          </a:p>
          <a:p>
            <a:endParaRPr lang="en-US" sz="3600" b="1" dirty="0" smtClean="0">
              <a:effectLst>
                <a:outerShdw blurRad="38100" dist="38100" dir="2700000" algn="tl">
                  <a:srgbClr val="000000">
                    <a:alpha val="43137"/>
                  </a:srgbClr>
                </a:outerShdw>
              </a:effectLst>
            </a:endParaRPr>
          </a:p>
          <a:p>
            <a:endParaRPr lang="en-US" sz="3600" b="1" dirty="0" smtClean="0">
              <a:effectLst>
                <a:outerShdw blurRad="38100" dist="38100" dir="2700000" algn="tl">
                  <a:srgbClr val="000000">
                    <a:alpha val="43137"/>
                  </a:srgbClr>
                </a:outerShdw>
              </a:effectLst>
            </a:endParaRPr>
          </a:p>
          <a:p>
            <a:endParaRPr lang="en-US" sz="3600" b="1" dirty="0" smtClean="0">
              <a:effectLst>
                <a:outerShdw blurRad="38100" dist="38100" dir="2700000" algn="tl">
                  <a:srgbClr val="000000">
                    <a:alpha val="43137"/>
                  </a:srgbClr>
                </a:outerShdw>
              </a:effectLst>
            </a:endParaRPr>
          </a:p>
          <a:p>
            <a:pPr algn="ctr"/>
            <a:endParaRPr lang="en-US" sz="3600" b="1" dirty="0" smtClean="0">
              <a:effectLst>
                <a:outerShdw blurRad="38100" dist="38100" dir="2700000" algn="tl">
                  <a:srgbClr val="000000">
                    <a:alpha val="43137"/>
                  </a:srgbClr>
                </a:outerShdw>
              </a:effectLst>
            </a:endParaRPr>
          </a:p>
          <a:p>
            <a:pPr algn="ctr"/>
            <a:endParaRPr lang="en-US" sz="1050" b="1" dirty="0" smtClean="0">
              <a:effectLst>
                <a:outerShdw blurRad="38100" dist="38100" dir="2700000" algn="tl">
                  <a:srgbClr val="000000">
                    <a:alpha val="43137"/>
                  </a:srgbClr>
                </a:outerShdw>
              </a:effectLst>
            </a:endParaRPr>
          </a:p>
          <a:p>
            <a:pPr algn="ctr"/>
            <a:endParaRPr lang="en-US" sz="3600" b="1" dirty="0" smtClean="0">
              <a:effectLst>
                <a:outerShdw blurRad="38100" dist="38100" dir="2700000" algn="tl">
                  <a:srgbClr val="000000">
                    <a:alpha val="43137"/>
                  </a:srgbClr>
                </a:outerShdw>
              </a:effectLst>
            </a:endParaRPr>
          </a:p>
          <a:p>
            <a:pPr algn="ctr"/>
            <a:endParaRPr lang="en-US" sz="4800" b="1" dirty="0" smtClean="0">
              <a:effectLst>
                <a:outerShdw blurRad="38100" dist="38100" dir="2700000" algn="tl">
                  <a:srgbClr val="000000">
                    <a:alpha val="43137"/>
                  </a:srgbClr>
                </a:outerShdw>
              </a:effectLst>
            </a:endParaRPr>
          </a:p>
          <a:p>
            <a:pPr algn="ctr"/>
            <a:r>
              <a:rPr lang="en-US" sz="3600" b="1" dirty="0" smtClean="0">
                <a:effectLst>
                  <a:outerShdw blurRad="38100" dist="38100" dir="2700000" algn="tl">
                    <a:srgbClr val="000000">
                      <a:alpha val="43137"/>
                    </a:srgbClr>
                  </a:outerShdw>
                </a:effectLst>
              </a:rPr>
              <a:t>…since each one is given their own faith!</a:t>
            </a:r>
            <a:endParaRPr lang="en-US" sz="3600" b="1" dirty="0">
              <a:effectLst>
                <a:outerShdw blurRad="38100" dist="38100" dir="2700000" algn="tl">
                  <a:srgbClr val="000000">
                    <a:alpha val="43137"/>
                  </a:srgbClr>
                </a:outerShdw>
              </a:effectLst>
            </a:endParaRPr>
          </a:p>
        </p:txBody>
      </p:sp>
      <p:pic>
        <p:nvPicPr>
          <p:cNvPr id="5" name="Picture 2" descr="Revival Army For Christ - I was meditating on the parable of the ten virgins  and the statement that the five wise virgins made to the five foolish  virgins came to my"/>
          <p:cNvPicPr>
            <a:picLocks noChangeAspect="1" noChangeArrowheads="1"/>
          </p:cNvPicPr>
          <p:nvPr/>
        </p:nvPicPr>
        <p:blipFill>
          <a:blip r:embed="rId2" cstate="print"/>
          <a:srcRect/>
          <a:stretch>
            <a:fillRect/>
          </a:stretch>
        </p:blipFill>
        <p:spPr bwMode="auto">
          <a:xfrm>
            <a:off x="1828800" y="857233"/>
            <a:ext cx="5486400" cy="3617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8" end="8"/>
                                            </p:txEl>
                                          </p:spTgt>
                                        </p:tgtEl>
                                        <p:attrNameLst>
                                          <p:attrName>style.visibility</p:attrName>
                                        </p:attrNameLst>
                                      </p:cBhvr>
                                      <p:to>
                                        <p:strVal val="visible"/>
                                      </p:to>
                                    </p:set>
                                    <p:anim calcmode="lin" valueType="num">
                                      <p:cBhvr>
                                        <p:cTn id="16" dur="500" fill="hold"/>
                                        <p:tgtEl>
                                          <p:spTgt spid="8">
                                            <p:txEl>
                                              <p:pRg st="8" end="8"/>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8" end="8"/>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8" end="8"/>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8" end="8"/>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16714"/>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10-12</a:t>
            </a:r>
          </a:p>
        </p:txBody>
      </p:sp>
      <p:sp>
        <p:nvSpPr>
          <p:cNvPr id="8" name="TextBox 7"/>
          <p:cNvSpPr txBox="1"/>
          <p:nvPr/>
        </p:nvSpPr>
        <p:spPr>
          <a:xfrm>
            <a:off x="152400" y="304800"/>
            <a:ext cx="8915400" cy="4185761"/>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While the foolish are left out in the darkness…</a:t>
            </a:r>
          </a:p>
          <a:p>
            <a:endParaRPr lang="en-US" sz="3200" b="1" dirty="0" smtClean="0">
              <a:effectLst>
                <a:outerShdw blurRad="38100" dist="38100" dir="2700000" algn="tl">
                  <a:srgbClr val="000000">
                    <a:alpha val="43137"/>
                  </a:srgbClr>
                </a:outerShdw>
              </a:effectLst>
            </a:endParaRPr>
          </a:p>
          <a:p>
            <a:endParaRPr lang="en-US" sz="3200" b="1" dirty="0" smtClean="0">
              <a:effectLst>
                <a:outerShdw blurRad="38100" dist="38100" dir="2700000" algn="tl">
                  <a:srgbClr val="000000">
                    <a:alpha val="43137"/>
                  </a:srgbClr>
                </a:outerShdw>
              </a:effectLst>
            </a:endParaRPr>
          </a:p>
          <a:p>
            <a:endParaRPr lang="en-US" sz="3200" b="1" dirty="0" smtClean="0">
              <a:effectLst>
                <a:outerShdw blurRad="38100" dist="38100" dir="2700000" algn="tl">
                  <a:srgbClr val="000000">
                    <a:alpha val="43137"/>
                  </a:srgbClr>
                </a:outerShdw>
              </a:effectLst>
            </a:endParaRPr>
          </a:p>
          <a:p>
            <a:pPr algn="ctr"/>
            <a:endParaRPr lang="en-US" sz="3200" b="1" dirty="0" smtClean="0">
              <a:effectLst>
                <a:outerShdw blurRad="38100" dist="38100" dir="2700000" algn="tl">
                  <a:srgbClr val="000000">
                    <a:alpha val="43137"/>
                  </a:srgbClr>
                </a:outerShdw>
              </a:effectLst>
            </a:endParaRPr>
          </a:p>
          <a:p>
            <a:pPr algn="ctr"/>
            <a:endParaRPr lang="en-US" sz="1000" b="1" dirty="0" smtClean="0">
              <a:effectLst>
                <a:outerShdw blurRad="38100" dist="38100" dir="2700000" algn="tl">
                  <a:srgbClr val="000000">
                    <a:alpha val="43137"/>
                  </a:srgbClr>
                </a:outerShdw>
              </a:effectLst>
            </a:endParaRPr>
          </a:p>
          <a:p>
            <a:pPr algn="ctr"/>
            <a:endParaRPr lang="en-US" sz="3200" b="1" dirty="0" smtClean="0">
              <a:effectLst>
                <a:outerShdw blurRad="38100" dist="38100" dir="2700000" algn="tl">
                  <a:srgbClr val="000000">
                    <a:alpha val="43137"/>
                  </a:srgbClr>
                </a:outerShdw>
              </a:effectLst>
            </a:endParaRPr>
          </a:p>
          <a:p>
            <a:pPr algn="ctr"/>
            <a:endParaRPr lang="en-US" sz="3200" b="1" dirty="0" smtClean="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rPr>
              <a:t>…the wise enter into the Wedding Feast!</a:t>
            </a:r>
            <a:endParaRPr lang="en-US" sz="3200" b="1" dirty="0">
              <a:effectLst>
                <a:outerShdw blurRad="38100" dist="38100" dir="2700000" algn="tl">
                  <a:srgbClr val="000000">
                    <a:alpha val="43137"/>
                  </a:srgbClr>
                </a:outerShdw>
              </a:effectLst>
            </a:endParaRPr>
          </a:p>
        </p:txBody>
      </p:sp>
      <p:pic>
        <p:nvPicPr>
          <p:cNvPr id="5" name="Picture 3" descr="C:\Users\Jeff\Desktop\eab_644_wise_foolish_virgins_hi.jpg"/>
          <p:cNvPicPr>
            <a:picLocks noChangeAspect="1" noChangeArrowheads="1"/>
          </p:cNvPicPr>
          <p:nvPr/>
        </p:nvPicPr>
        <p:blipFill>
          <a:blip r:embed="rId2" cstate="print"/>
          <a:srcRect t="4444"/>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8" end="8"/>
                                            </p:txEl>
                                          </p:spTgt>
                                        </p:tgtEl>
                                        <p:attrNameLst>
                                          <p:attrName>style.visibility</p:attrName>
                                        </p:attrNameLst>
                                      </p:cBhvr>
                                      <p:to>
                                        <p:strVal val="visible"/>
                                      </p:to>
                                    </p:set>
                                    <p:anim calcmode="lin" valueType="num">
                                      <p:cBhvr>
                                        <p:cTn id="16" dur="500" fill="hold"/>
                                        <p:tgtEl>
                                          <p:spTgt spid="8">
                                            <p:txEl>
                                              <p:pRg st="8" end="8"/>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8" end="8"/>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8" end="8"/>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8" end="8"/>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70" decel="100000"/>
                                        <p:tgtEl>
                                          <p:spTgt spid="5"/>
                                        </p:tgtEl>
                                      </p:cBhvr>
                                    </p:animEffect>
                                    <p:animScale>
                                      <p:cBhvr>
                                        <p:cTn id="26" dur="770" decel="100000"/>
                                        <p:tgtEl>
                                          <p:spTgt spid="5"/>
                                        </p:tgtEl>
                                      </p:cBhvr>
                                      <p:from x="10000" y="10000"/>
                                      <p:to x="200000" y="450000"/>
                                    </p:animScale>
                                    <p:animScale>
                                      <p:cBhvr>
                                        <p:cTn id="27" dur="1230" accel="100000" fill="hold">
                                          <p:stCondLst>
                                            <p:cond delay="770"/>
                                          </p:stCondLst>
                                        </p:cTn>
                                        <p:tgtEl>
                                          <p:spTgt spid="5"/>
                                        </p:tgtEl>
                                      </p:cBhvr>
                                      <p:from x="200000" y="450000"/>
                                      <p:to x="100000" y="100000"/>
                                    </p:animScale>
                                    <p:set>
                                      <p:cBhvr>
                                        <p:cTn id="28" dur="770" fill="hold"/>
                                        <p:tgtEl>
                                          <p:spTgt spid="5"/>
                                        </p:tgtEl>
                                        <p:attrNameLst>
                                          <p:attrName>ppt_x</p:attrName>
                                        </p:attrNameLst>
                                      </p:cBhvr>
                                      <p:to>
                                        <p:strVal val="(0.5)"/>
                                      </p:to>
                                    </p:set>
                                    <p:anim from="(0.5)" to="(#ppt_x)" calcmode="lin" valueType="num">
                                      <p:cBhvr>
                                        <p:cTn id="29" dur="1230" accel="100000" fill="hold">
                                          <p:stCondLst>
                                            <p:cond delay="770"/>
                                          </p:stCondLst>
                                        </p:cTn>
                                        <p:tgtEl>
                                          <p:spTgt spid="5"/>
                                        </p:tgtEl>
                                        <p:attrNameLst>
                                          <p:attrName>ppt_x</p:attrName>
                                        </p:attrNameLst>
                                      </p:cBhvr>
                                    </p:anim>
                                    <p:set>
                                      <p:cBhvr>
                                        <p:cTn id="30" dur="770" fill="hold"/>
                                        <p:tgtEl>
                                          <p:spTgt spid="5"/>
                                        </p:tgtEl>
                                        <p:attrNameLst>
                                          <p:attrName>ppt_y</p:attrName>
                                        </p:attrNameLst>
                                      </p:cBhvr>
                                      <p:to>
                                        <p:strVal val="(#ppt_y+0.4)"/>
                                      </p:to>
                                    </p:set>
                                    <p:anim from="(#ppt_y+0.4)" to="(#ppt_y)" calcmode="lin" valueType="num">
                                      <p:cBhvr>
                                        <p:cTn id="3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2987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10-12</a:t>
            </a:r>
          </a:p>
        </p:txBody>
      </p:sp>
      <p:sp>
        <p:nvSpPr>
          <p:cNvPr id="8" name="TextBox 7"/>
          <p:cNvSpPr txBox="1"/>
          <p:nvPr/>
        </p:nvSpPr>
        <p:spPr>
          <a:xfrm>
            <a:off x="6096000" y="276285"/>
            <a:ext cx="2971800" cy="4524315"/>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To be welcomed…</a:t>
            </a:r>
          </a:p>
          <a:p>
            <a:pPr algn="ctr"/>
            <a:r>
              <a:rPr lang="en-US" sz="3600" b="1" dirty="0" smtClean="0">
                <a:effectLst>
                  <a:outerShdw blurRad="38100" dist="38100" dir="2700000" algn="tl">
                    <a:srgbClr val="000000">
                      <a:alpha val="43137"/>
                    </a:srgbClr>
                  </a:outerShdw>
                </a:effectLst>
              </a:rPr>
              <a:t>to be known by your Lord is a great comfort</a:t>
            </a:r>
          </a:p>
          <a:p>
            <a:pPr algn="ctr"/>
            <a:r>
              <a:rPr lang="en-US" sz="3600" b="1" dirty="0" smtClean="0">
                <a:effectLst>
                  <a:outerShdw blurRad="38100" dist="38100" dir="2700000" algn="tl">
                    <a:srgbClr val="000000">
                      <a:alpha val="43137"/>
                    </a:srgbClr>
                  </a:outerShdw>
                </a:effectLst>
              </a:rPr>
              <a:t>(cf. 2 Peter 1:10-11)!</a:t>
            </a:r>
            <a:endParaRPr lang="en-US" sz="3600" b="1" dirty="0">
              <a:effectLst>
                <a:outerShdw blurRad="38100" dist="38100" dir="2700000" algn="tl">
                  <a:srgbClr val="000000">
                    <a:alpha val="43137"/>
                  </a:srgbClr>
                </a:outerShdw>
              </a:effectLst>
            </a:endParaRPr>
          </a:p>
        </p:txBody>
      </p:sp>
      <p:pic>
        <p:nvPicPr>
          <p:cNvPr id="12291" name="Picture 3" descr="C:\Users\Jeff\Desktop\eab_644_wise_foolish_virgins_hi.jpg"/>
          <p:cNvPicPr>
            <a:picLocks noChangeAspect="1" noChangeArrowheads="1"/>
          </p:cNvPicPr>
          <p:nvPr/>
        </p:nvPicPr>
        <p:blipFill>
          <a:blip r:embed="rId2" cstate="print"/>
          <a:srcRect l="33333" t="4063" b="45556"/>
          <a:stretch>
            <a:fillRect/>
          </a:stretch>
        </p:blipFill>
        <p:spPr bwMode="auto">
          <a:xfrm>
            <a:off x="0" y="0"/>
            <a:ext cx="6096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8">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12291"/>
                                        </p:tgtEl>
                                        <p:attrNameLst>
                                          <p:attrName>style.visibility</p:attrName>
                                        </p:attrNameLst>
                                      </p:cBhvr>
                                      <p:to>
                                        <p:strVal val="visible"/>
                                      </p:to>
                                    </p:set>
                                    <p:animEffect transition="in" filter="fade">
                                      <p:cBhvr>
                                        <p:cTn id="30" dur="770" decel="100000"/>
                                        <p:tgtEl>
                                          <p:spTgt spid="12291"/>
                                        </p:tgtEl>
                                      </p:cBhvr>
                                    </p:animEffect>
                                    <p:animScale>
                                      <p:cBhvr>
                                        <p:cTn id="31" dur="770" decel="100000"/>
                                        <p:tgtEl>
                                          <p:spTgt spid="12291"/>
                                        </p:tgtEl>
                                      </p:cBhvr>
                                      <p:from x="10000" y="10000"/>
                                      <p:to x="200000" y="450000"/>
                                    </p:animScale>
                                    <p:animScale>
                                      <p:cBhvr>
                                        <p:cTn id="32" dur="1230" accel="100000" fill="hold">
                                          <p:stCondLst>
                                            <p:cond delay="770"/>
                                          </p:stCondLst>
                                        </p:cTn>
                                        <p:tgtEl>
                                          <p:spTgt spid="12291"/>
                                        </p:tgtEl>
                                      </p:cBhvr>
                                      <p:from x="200000" y="450000"/>
                                      <p:to x="100000" y="100000"/>
                                    </p:animScale>
                                    <p:set>
                                      <p:cBhvr>
                                        <p:cTn id="33" dur="770" fill="hold"/>
                                        <p:tgtEl>
                                          <p:spTgt spid="12291"/>
                                        </p:tgtEl>
                                        <p:attrNameLst>
                                          <p:attrName>ppt_x</p:attrName>
                                        </p:attrNameLst>
                                      </p:cBhvr>
                                      <p:to>
                                        <p:strVal val="(0.5)"/>
                                      </p:to>
                                    </p:set>
                                    <p:anim from="(0.5)" to="(#ppt_x)" calcmode="lin" valueType="num">
                                      <p:cBhvr>
                                        <p:cTn id="34" dur="1230" accel="100000" fill="hold">
                                          <p:stCondLst>
                                            <p:cond delay="770"/>
                                          </p:stCondLst>
                                        </p:cTn>
                                        <p:tgtEl>
                                          <p:spTgt spid="12291"/>
                                        </p:tgtEl>
                                        <p:attrNameLst>
                                          <p:attrName>ppt_x</p:attrName>
                                        </p:attrNameLst>
                                      </p:cBhvr>
                                    </p:anim>
                                    <p:set>
                                      <p:cBhvr>
                                        <p:cTn id="35" dur="770" fill="hold"/>
                                        <p:tgtEl>
                                          <p:spTgt spid="12291"/>
                                        </p:tgtEl>
                                        <p:attrNameLst>
                                          <p:attrName>ppt_y</p:attrName>
                                        </p:attrNameLst>
                                      </p:cBhvr>
                                      <p:to>
                                        <p:strVal val="(#ppt_y+0.4)"/>
                                      </p:to>
                                    </p:set>
                                    <p:anim from="(#ppt_y+0.4)" to="(#ppt_y)" calcmode="lin" valueType="num">
                                      <p:cBhvr>
                                        <p:cTn id="36" dur="1230" accel="100000" fill="hold">
                                          <p:stCondLst>
                                            <p:cond delay="770"/>
                                          </p:stCondLst>
                                        </p:cTn>
                                        <p:tgtEl>
                                          <p:spTgt spid="1229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5367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Verses 10-12</a:t>
            </a:r>
          </a:p>
        </p:txBody>
      </p:sp>
      <p:sp>
        <p:nvSpPr>
          <p:cNvPr id="8" name="TextBox 7"/>
          <p:cNvSpPr txBox="1"/>
          <p:nvPr/>
        </p:nvSpPr>
        <p:spPr>
          <a:xfrm>
            <a:off x="76200" y="446306"/>
            <a:ext cx="2971800" cy="4278094"/>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But for Jesus to say that He doesn’t know you…reveals not only your foolishness, but terrible doom!</a:t>
            </a:r>
            <a:endParaRPr lang="en-US" sz="3400" b="1" dirty="0">
              <a:effectLst>
                <a:outerShdw blurRad="38100" dist="38100" dir="2700000" algn="tl">
                  <a:srgbClr val="000000">
                    <a:alpha val="43137"/>
                  </a:srgbClr>
                </a:outerShdw>
              </a:effectLst>
            </a:endParaRPr>
          </a:p>
        </p:txBody>
      </p:sp>
      <p:pic>
        <p:nvPicPr>
          <p:cNvPr id="9" name="Picture 3" descr="C:\Users\Jeff\Desktop\eab_644_wise_foolish_virgins_hi.jpg"/>
          <p:cNvPicPr>
            <a:picLocks noChangeAspect="1" noChangeArrowheads="1"/>
          </p:cNvPicPr>
          <p:nvPr/>
        </p:nvPicPr>
        <p:blipFill>
          <a:blip r:embed="rId2" cstate="print"/>
          <a:srcRect t="4444" r="48333" b="44445"/>
          <a:stretch>
            <a:fillRect/>
          </a:stretch>
        </p:blipFill>
        <p:spPr bwMode="auto">
          <a:xfrm>
            <a:off x="2895600" y="263498"/>
            <a:ext cx="6217920" cy="46133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70" decel="100000"/>
                                        <p:tgtEl>
                                          <p:spTgt spid="9"/>
                                        </p:tgtEl>
                                      </p:cBhvr>
                                    </p:animEffect>
                                    <p:animScale>
                                      <p:cBhvr>
                                        <p:cTn id="17" dur="770" decel="100000"/>
                                        <p:tgtEl>
                                          <p:spTgt spid="9"/>
                                        </p:tgtEl>
                                      </p:cBhvr>
                                      <p:from x="10000" y="10000"/>
                                      <p:to x="200000" y="450000"/>
                                    </p:animScale>
                                    <p:animScale>
                                      <p:cBhvr>
                                        <p:cTn id="18" dur="1230" accel="100000" fill="hold">
                                          <p:stCondLst>
                                            <p:cond delay="770"/>
                                          </p:stCondLst>
                                        </p:cTn>
                                        <p:tgtEl>
                                          <p:spTgt spid="9"/>
                                        </p:tgtEl>
                                      </p:cBhvr>
                                      <p:from x="200000" y="450000"/>
                                      <p:to x="100000" y="100000"/>
                                    </p:animScale>
                                    <p:set>
                                      <p:cBhvr>
                                        <p:cTn id="19" dur="770" fill="hold"/>
                                        <p:tgtEl>
                                          <p:spTgt spid="9"/>
                                        </p:tgtEl>
                                        <p:attrNameLst>
                                          <p:attrName>ppt_x</p:attrName>
                                        </p:attrNameLst>
                                      </p:cBhvr>
                                      <p:to>
                                        <p:strVal val="(0.5)"/>
                                      </p:to>
                                    </p:set>
                                    <p:anim from="(0.5)" to="(#ppt_x)" calcmode="lin" valueType="num">
                                      <p:cBhvr>
                                        <p:cTn id="20" dur="1230" accel="100000" fill="hold">
                                          <p:stCondLst>
                                            <p:cond delay="770"/>
                                          </p:stCondLst>
                                        </p:cTn>
                                        <p:tgtEl>
                                          <p:spTgt spid="9"/>
                                        </p:tgtEl>
                                        <p:attrNameLst>
                                          <p:attrName>ppt_x</p:attrName>
                                        </p:attrNameLst>
                                      </p:cBhvr>
                                    </p:anim>
                                    <p:set>
                                      <p:cBhvr>
                                        <p:cTn id="21" dur="770" fill="hold"/>
                                        <p:tgtEl>
                                          <p:spTgt spid="9"/>
                                        </p:tgtEl>
                                        <p:attrNameLst>
                                          <p:attrName>ppt_y</p:attrName>
                                        </p:attrNameLst>
                                      </p:cBhvr>
                                      <p:to>
                                        <p:strVal val="(#ppt_y+0.4)"/>
                                      </p:to>
                                    </p:set>
                                    <p:anim from="(#ppt_y+0.4)" to="(#ppt_y)" calcmode="lin" valueType="num">
                                      <p:cBhvr>
                                        <p:cTn id="22"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2987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Verse 13</a:t>
            </a:r>
          </a:p>
        </p:txBody>
      </p:sp>
      <p:sp>
        <p:nvSpPr>
          <p:cNvPr id="8" name="TextBox 7"/>
          <p:cNvSpPr txBox="1"/>
          <p:nvPr/>
        </p:nvSpPr>
        <p:spPr>
          <a:xfrm>
            <a:off x="152400" y="304800"/>
            <a:ext cx="8839200" cy="4678204"/>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Therefore, </a:t>
            </a:r>
            <a:r>
              <a:rPr lang="en-US" sz="5400" b="1" dirty="0" smtClean="0">
                <a:ln>
                  <a:solidFill>
                    <a:srgbClr val="FF0000"/>
                  </a:solidFill>
                </a:ln>
                <a:effectLst>
                  <a:outerShdw blurRad="38100" dist="38100" dir="2700000" algn="tl">
                    <a:srgbClr val="000000">
                      <a:alpha val="43137"/>
                    </a:srgbClr>
                  </a:outerShdw>
                </a:effectLst>
              </a:rPr>
              <a:t>WATCH! </a:t>
            </a:r>
            <a:r>
              <a:rPr lang="en-US" sz="4000" b="1" dirty="0" smtClean="0">
                <a:ln>
                  <a:solidFill>
                    <a:schemeClr val="tx1"/>
                  </a:solidFill>
                </a:ln>
                <a:effectLst>
                  <a:outerShdw blurRad="38100" dist="38100" dir="2700000" algn="tl">
                    <a:srgbClr val="000000">
                      <a:alpha val="43137"/>
                    </a:srgbClr>
                  </a:outerShdw>
                </a:effectLst>
              </a:rPr>
              <a:t>(cf. 24:42)</a:t>
            </a:r>
          </a:p>
          <a:p>
            <a:endParaRPr lang="en-US" sz="1400" b="1" dirty="0" smtClean="0">
              <a:effectLst>
                <a:outerShdw blurRad="38100" dist="38100" dir="2700000" algn="tl">
                  <a:srgbClr val="000000">
                    <a:alpha val="43137"/>
                  </a:srgbClr>
                </a:outerShdw>
              </a:effectLst>
            </a:endParaRPr>
          </a:p>
          <a:p>
            <a:pPr>
              <a:spcAft>
                <a:spcPts val="1200"/>
              </a:spcAft>
            </a:pPr>
            <a:r>
              <a:rPr lang="en-US" sz="3400" b="1" dirty="0" smtClean="0">
                <a:effectLst>
                  <a:outerShdw blurRad="38100" dist="38100" dir="2700000" algn="tl">
                    <a:srgbClr val="000000">
                      <a:alpha val="43137"/>
                    </a:srgbClr>
                  </a:outerShdw>
                </a:effectLst>
              </a:rPr>
              <a:t>	+ </a:t>
            </a:r>
            <a:r>
              <a:rPr lang="en-US" sz="3600" b="1" dirty="0" err="1" smtClean="0">
                <a:ln>
                  <a:solidFill>
                    <a:srgbClr val="996633"/>
                  </a:solidFill>
                </a:ln>
                <a:solidFill>
                  <a:srgbClr val="FFFF00"/>
                </a:solidFill>
                <a:effectLst>
                  <a:outerShdw blurRad="38100" dist="38100" dir="2700000" algn="tl">
                    <a:srgbClr val="000000">
                      <a:alpha val="43137"/>
                    </a:srgbClr>
                  </a:outerShdw>
                </a:effectLst>
                <a:latin typeface="TekniaGreek" pitchFamily="2" charset="0"/>
              </a:rPr>
              <a:t>grhgorei:te</a:t>
            </a:r>
            <a:r>
              <a:rPr lang="en-US" sz="3400" b="1" dirty="0" smtClean="0">
                <a:effectLst>
                  <a:outerShdw blurRad="38100" dist="38100" dir="2700000" algn="tl">
                    <a:srgbClr val="000000">
                      <a:alpha val="43137"/>
                    </a:srgbClr>
                  </a:outerShdw>
                </a:effectLst>
                <a:latin typeface="TekniaGreek" pitchFamily="2" charset="0"/>
              </a:rPr>
              <a:t> </a:t>
            </a:r>
            <a:r>
              <a:rPr lang="en-US" sz="3400" b="1" dirty="0" smtClean="0">
                <a:effectLst>
                  <a:outerShdw blurRad="38100" dist="38100" dir="2700000" algn="tl">
                    <a:srgbClr val="000000">
                      <a:alpha val="43137"/>
                    </a:srgbClr>
                  </a:outerShdw>
                </a:effectLst>
              </a:rPr>
              <a:t>- 2</a:t>
            </a:r>
            <a:r>
              <a:rPr lang="en-US" sz="3400" b="1" baseline="30000" dirty="0" smtClean="0">
                <a:effectLst>
                  <a:outerShdw blurRad="38100" dist="38100" dir="2700000" algn="tl">
                    <a:srgbClr val="000000">
                      <a:alpha val="43137"/>
                    </a:srgbClr>
                  </a:outerShdw>
                </a:effectLst>
              </a:rPr>
              <a:t>nd</a:t>
            </a:r>
            <a:r>
              <a:rPr lang="en-US" sz="3400" b="1" dirty="0" smtClean="0">
                <a:effectLst>
                  <a:outerShdw blurRad="38100" dist="38100" dir="2700000" algn="tl">
                    <a:srgbClr val="000000">
                      <a:alpha val="43137"/>
                    </a:srgbClr>
                  </a:outerShdw>
                </a:effectLst>
              </a:rPr>
              <a:t> person plural, present 				</a:t>
            </a:r>
            <a:r>
              <a:rPr lang="en-US" sz="3400" b="1" u="sng" dirty="0" smtClean="0">
                <a:effectLst>
                  <a:outerShdw blurRad="38100" dist="38100" dir="2700000" algn="tl">
                    <a:srgbClr val="000000">
                      <a:alpha val="43137"/>
                    </a:srgbClr>
                  </a:outerShdw>
                </a:effectLst>
              </a:rPr>
              <a:t>imperative</a:t>
            </a:r>
            <a:r>
              <a:rPr lang="en-US" sz="3400" b="1" dirty="0" smtClean="0">
                <a:effectLst>
                  <a:outerShdw blurRad="38100" dist="38100" dir="2700000" algn="tl">
                    <a:srgbClr val="000000">
                      <a:alpha val="43137"/>
                    </a:srgbClr>
                  </a:outerShdw>
                </a:effectLst>
              </a:rPr>
              <a:t> verb.</a:t>
            </a:r>
          </a:p>
          <a:p>
            <a:r>
              <a:rPr lang="en-US" sz="3400" b="1" dirty="0" smtClean="0">
                <a:effectLst>
                  <a:outerShdw blurRad="38100" dist="38100" dir="2700000" algn="tl">
                    <a:srgbClr val="000000">
                      <a:alpha val="43137"/>
                    </a:srgbClr>
                  </a:outerShdw>
                </a:effectLst>
              </a:rPr>
              <a:t>		- Right now, you all must be 				prepared, watching, ready, vigilant!</a:t>
            </a:r>
          </a:p>
          <a:p>
            <a:endParaRPr lang="en-US" sz="1400" b="1" dirty="0" smtClean="0">
              <a:effectLst>
                <a:outerShdw blurRad="38100" dist="38100" dir="2700000" algn="tl">
                  <a:srgbClr val="000000">
                    <a:alpha val="43137"/>
                  </a:srgbClr>
                </a:outerShdw>
              </a:effectLst>
            </a:endParaRPr>
          </a:p>
          <a:p>
            <a:pPr algn="ctr"/>
            <a:endParaRPr lang="en-US" sz="2400" b="1" dirty="0" smtClean="0">
              <a:effectLst>
                <a:outerShdw blurRad="38100" dist="38100" dir="2700000" algn="tl">
                  <a:srgbClr val="000000">
                    <a:alpha val="43137"/>
                  </a:srgbClr>
                </a:outerShdw>
              </a:effectLst>
            </a:endParaRPr>
          </a:p>
          <a:p>
            <a:pPr algn="ctr"/>
            <a:r>
              <a:rPr lang="en-US" sz="4200" b="1" dirty="0" smtClean="0">
                <a:ln>
                  <a:solidFill>
                    <a:srgbClr val="FFC000"/>
                  </a:solidFill>
                </a:ln>
                <a:solidFill>
                  <a:srgbClr val="FFC000"/>
                </a:solidFill>
                <a:effectLst>
                  <a:outerShdw blurRad="38100" dist="38100" dir="2700000" algn="tl">
                    <a:srgbClr val="000000">
                      <a:alpha val="43137"/>
                    </a:srgbClr>
                  </a:outerShdw>
                </a:effectLst>
              </a:rPr>
              <a:t>We close by reading Hebrews 4:9-11</a:t>
            </a:r>
            <a:endParaRPr lang="en-US" sz="4200" b="1" dirty="0">
              <a:ln>
                <a:solidFill>
                  <a:srgbClr val="FFC000"/>
                </a:solidFill>
              </a:ln>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p:cTn id="16"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500" fill="hold"/>
                                        <p:tgtEl>
                                          <p:spTgt spid="8">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 calcmode="lin" valueType="num">
                                      <p:cBhvr>
                                        <p:cTn id="34" dur="500" fill="hold"/>
                                        <p:tgtEl>
                                          <p:spTgt spid="8">
                                            <p:txEl>
                                              <p:pRg st="6" end="6"/>
                                            </p:txEl>
                                          </p:spTgt>
                                        </p:tgtEl>
                                        <p:attrNameLst>
                                          <p:attrName>ppt_w</p:attrName>
                                        </p:attrNameLst>
                                      </p:cBhvr>
                                      <p:tavLst>
                                        <p:tav tm="0">
                                          <p:val>
                                            <p:strVal val="#ppt_w*0.05"/>
                                          </p:val>
                                        </p:tav>
                                        <p:tav tm="100000">
                                          <p:val>
                                            <p:strVal val="#ppt_w"/>
                                          </p:val>
                                        </p:tav>
                                      </p:tavLst>
                                    </p:anim>
                                    <p:anim calcmode="lin" valueType="num">
                                      <p:cBhvr>
                                        <p:cTn id="35" dur="5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36" dur="5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37" dur="500" fill="hold"/>
                                        <p:tgtEl>
                                          <p:spTgt spid="8">
                                            <p:txEl>
                                              <p:pRg st="6" end="6"/>
                                            </p:txEl>
                                          </p:spTgt>
                                        </p:tgtEl>
                                        <p:attrNameLst>
                                          <p:attrName>ppt_y</p:attrName>
                                        </p:attrNameLst>
                                      </p:cBhvr>
                                      <p:tavLst>
                                        <p:tav tm="0">
                                          <p:val>
                                            <p:strVal val="#ppt_y"/>
                                          </p:val>
                                        </p:tav>
                                        <p:tav tm="100000">
                                          <p:val>
                                            <p:strVal val="#ppt_y"/>
                                          </p:val>
                                        </p:tav>
                                      </p:tavLst>
                                    </p:anim>
                                    <p:animEffect transition="in" filter="fade">
                                      <p:cBhvr>
                                        <p:cTn id="3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5486400"/>
            <a:ext cx="9144000" cy="10668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Arial Black" pitchFamily="34" charset="0"/>
              </a:rPr>
              <a:t>St. </a:t>
            </a:r>
            <a:r>
              <a:rPr kumimoji="0" lang="en-US" sz="60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uLnTx/>
                <a:uFillTx/>
                <a:latin typeface="Arial Black" pitchFamily="34" charset="0"/>
              </a:rPr>
              <a:t>Matthew 25:1-13</a:t>
            </a:r>
            <a:endParaRPr kumimoji="0" lang="en-US" sz="60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uLnTx/>
              <a:uFillTx/>
              <a:latin typeface="Arial Black" pitchFamily="34" charset="0"/>
            </a:endParaRPr>
          </a:p>
        </p:txBody>
      </p:sp>
      <p:pic>
        <p:nvPicPr>
          <p:cNvPr id="20482" name="Picture 2" descr="The Parable of the Ten Virgins: It's About the Wait – By Common Consent, a  Mormon Blog"/>
          <p:cNvPicPr>
            <a:picLocks noChangeAspect="1" noChangeArrowheads="1"/>
          </p:cNvPicPr>
          <p:nvPr/>
        </p:nvPicPr>
        <p:blipFill>
          <a:blip r:embed="rId2" cstate="print"/>
          <a:srcRect/>
          <a:stretch>
            <a:fillRect/>
          </a:stretch>
        </p:blipFill>
        <p:spPr bwMode="auto">
          <a:xfrm>
            <a:off x="0" y="683825"/>
            <a:ext cx="9144000" cy="4421575"/>
          </a:xfrm>
          <a:prstGeom prst="rect">
            <a:avLst/>
          </a:prstGeom>
          <a:noFill/>
        </p:spPr>
      </p:pic>
      <p:sp>
        <p:nvSpPr>
          <p:cNvPr id="6" name="Subtitle 2"/>
          <p:cNvSpPr txBox="1">
            <a:spLocks/>
          </p:cNvSpPr>
          <p:nvPr/>
        </p:nvSpPr>
        <p:spPr>
          <a:xfrm>
            <a:off x="0" y="0"/>
            <a:ext cx="9112102" cy="6096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FF6699"/>
                </a:solidFill>
                <a:latin typeface="Arial Black" pitchFamily="34" charset="0"/>
              </a:rPr>
              <a:t>The Parable of the Ten Virgins</a:t>
            </a:r>
            <a:endParaRPr kumimoji="0" lang="en-US" sz="4000" b="1" i="0" u="none" strike="noStrike" kern="1200" normalizeH="0" baseline="0" noProof="0" dirty="0">
              <a:ln w="11430"/>
              <a:solidFill>
                <a:srgbClr val="FF6699"/>
              </a:solidFill>
              <a:uLnTx/>
              <a:uFillTx/>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29870"/>
            <a:ext cx="9144000" cy="923330"/>
          </a:xfrm>
          <a:prstGeom prst="rect">
            <a:avLst/>
          </a:prstGeom>
          <a:noFill/>
        </p:spPr>
        <p:txBody>
          <a:bodyPr wrap="square" rtlCol="0">
            <a:spAutoFit/>
          </a:bodyPr>
          <a:lstStyle/>
          <a:p>
            <a:pPr algn="ctr"/>
            <a:r>
              <a:rPr lang="en-US" sz="5400" b="1" dirty="0" smtClean="0">
                <a:ln>
                  <a:solidFill>
                    <a:srgbClr val="006600"/>
                  </a:solidFill>
                </a:ln>
                <a:effectLst>
                  <a:outerShdw blurRad="38100" dist="38100" dir="2700000" algn="tl">
                    <a:srgbClr val="000000">
                      <a:alpha val="43137"/>
                    </a:srgbClr>
                  </a:outerShdw>
                </a:effectLst>
                <a:latin typeface="Arial Black" pitchFamily="34" charset="0"/>
              </a:rPr>
              <a:t>Conclusion of vv.1-13</a:t>
            </a:r>
          </a:p>
        </p:txBody>
      </p:sp>
      <p:sp>
        <p:nvSpPr>
          <p:cNvPr id="8" name="TextBox 7"/>
          <p:cNvSpPr txBox="1"/>
          <p:nvPr/>
        </p:nvSpPr>
        <p:spPr>
          <a:xfrm>
            <a:off x="152400" y="76200"/>
            <a:ext cx="8839200" cy="507831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tx1"/>
                  </a:solidFill>
                </a:ln>
                <a:effectLst>
                  <a:outerShdw blurRad="50800" dist="39000" dir="5460000" algn="tl">
                    <a:srgbClr val="000000">
                      <a:alpha val="38000"/>
                    </a:srgbClr>
                  </a:outerShdw>
                </a:effectLst>
              </a:rPr>
              <a:t>Jesus will now tell another parable (vv.14-30) and this parable lays aside the theme of suddenness of the </a:t>
            </a:r>
            <a:r>
              <a:rPr lang="en-US" sz="3600" b="1" dirty="0" err="1" smtClean="0">
                <a:ln w="11430">
                  <a:solidFill>
                    <a:schemeClr val="tx1"/>
                  </a:solidFill>
                </a:ln>
                <a:effectLst>
                  <a:outerShdw blurRad="50800" dist="39000" dir="5460000" algn="tl">
                    <a:srgbClr val="000000">
                      <a:alpha val="38000"/>
                    </a:srgbClr>
                  </a:outerShdw>
                </a:effectLst>
              </a:rPr>
              <a:t>parousia</a:t>
            </a:r>
            <a:r>
              <a:rPr lang="en-US" sz="3600" b="1" dirty="0" smtClean="0">
                <a:ln w="11430">
                  <a:solidFill>
                    <a:schemeClr val="tx1"/>
                  </a:solidFill>
                </a:ln>
                <a:effectLst>
                  <a:outerShdw blurRad="50800" dist="39000" dir="5460000" algn="tl">
                    <a:srgbClr val="000000">
                      <a:alpha val="38000"/>
                    </a:srgbClr>
                  </a:outerShdw>
                </a:effectLst>
              </a:rPr>
              <a:t>, that’s been present from 24:37.  </a:t>
            </a:r>
          </a:p>
          <a:p>
            <a:r>
              <a:rPr lang="en-US" sz="3600" b="1" dirty="0" smtClean="0">
                <a:ln w="11430">
                  <a:solidFill>
                    <a:srgbClr val="FFC000"/>
                  </a:solidFill>
                </a:ln>
                <a:solidFill>
                  <a:srgbClr val="FFC000"/>
                </a:solidFill>
                <a:effectLst>
                  <a:outerShdw blurRad="50800" dist="39000" dir="5460000" algn="tl">
                    <a:srgbClr val="000000">
                      <a:alpha val="38000"/>
                    </a:srgbClr>
                  </a:outerShdw>
                </a:effectLst>
              </a:rPr>
              <a:t>The following parable takes up the theme of what are the disciples to DO as they wait for His return?  Even more importantly, what will separate those who serve faithfully from those who do not?</a:t>
            </a:r>
            <a:endParaRPr lang="en-US" sz="4000" b="1" dirty="0">
              <a:ln w="11430">
                <a:solidFill>
                  <a:srgbClr val="FFC000"/>
                </a:solidFill>
              </a:ln>
              <a:solidFill>
                <a:srgbClr val="FFC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996633"/>
                  </a:solidFill>
                </a:ln>
                <a:solidFill>
                  <a:srgbClr val="996633"/>
                </a:solidFill>
                <a:effectLst>
                  <a:outerShdw blurRad="50800" dist="39000" dir="5460000" algn="tl">
                    <a:srgbClr val="000000">
                      <a:alpha val="38000"/>
                    </a:srgbClr>
                  </a:outerShdw>
                </a:effectLst>
                <a:latin typeface="Arial Black" pitchFamily="34" charset="0"/>
              </a:rPr>
              <a:t>The Parable of the Talents</a:t>
            </a:r>
          </a:p>
        </p:txBody>
      </p:sp>
      <p:sp>
        <p:nvSpPr>
          <p:cNvPr id="8" name="TextBox 7"/>
          <p:cNvSpPr txBox="1"/>
          <p:nvPr/>
        </p:nvSpPr>
        <p:spPr>
          <a:xfrm>
            <a:off x="152400" y="76200"/>
            <a:ext cx="88392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rial Black" pitchFamily="34" charset="0"/>
              </a:rPr>
              <a:t>St. Matthew 25:13-30</a:t>
            </a:r>
            <a:endParaRPr lang="en-US" sz="5400" b="1" dirty="0">
              <a:ln w="11430">
                <a:solidFill>
                  <a:srgbClr val="FFFF00"/>
                </a:solidFill>
              </a:ln>
              <a:solidFill>
                <a:srgbClr val="FFFF00"/>
              </a:solidFill>
              <a:effectLst>
                <a:outerShdw blurRad="50800" dist="39000" dir="5460000" algn="tl">
                  <a:srgbClr val="000000">
                    <a:alpha val="38000"/>
                  </a:srgbClr>
                </a:outerShdw>
              </a:effectLst>
              <a:latin typeface="Arial Black" pitchFamily="34" charset="0"/>
            </a:endParaRPr>
          </a:p>
        </p:txBody>
      </p:sp>
      <p:pic>
        <p:nvPicPr>
          <p:cNvPr id="4" name="Picture 2" descr="The parable of the 'talents' in Matthew 25 | Psephizo"/>
          <p:cNvPicPr>
            <a:picLocks noChangeAspect="1" noChangeArrowheads="1"/>
          </p:cNvPicPr>
          <p:nvPr/>
        </p:nvPicPr>
        <p:blipFill>
          <a:blip r:embed="rId2" cstate="print"/>
          <a:srcRect/>
          <a:stretch>
            <a:fillRect/>
          </a:stretch>
        </p:blipFill>
        <p:spPr bwMode="auto">
          <a:xfrm>
            <a:off x="1051560" y="914400"/>
            <a:ext cx="7040880" cy="4224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parable of the 'talents' in Matthew 25 | Psephizo"/>
          <p:cNvPicPr>
            <a:picLocks noChangeAspect="1" noChangeArrowheads="1"/>
          </p:cNvPicPr>
          <p:nvPr/>
        </p:nvPicPr>
        <p:blipFill>
          <a:blip r:embed="rId2" cstate="print"/>
          <a:srcRect/>
          <a:stretch>
            <a:fillRect/>
          </a:stretch>
        </p:blipFill>
        <p:spPr bwMode="auto">
          <a:xfrm>
            <a:off x="0" y="0"/>
            <a:ext cx="3657600" cy="2194560"/>
          </a:xfrm>
          <a:prstGeom prst="rect">
            <a:avLst/>
          </a:prstGeom>
          <a:noFill/>
        </p:spPr>
      </p:pic>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Introduction</a:t>
            </a:r>
          </a:p>
        </p:txBody>
      </p:sp>
      <p:sp>
        <p:nvSpPr>
          <p:cNvPr id="8" name="TextBox 7"/>
          <p:cNvSpPr txBox="1"/>
          <p:nvPr/>
        </p:nvSpPr>
        <p:spPr>
          <a:xfrm>
            <a:off x="76200" y="76200"/>
            <a:ext cx="8915400" cy="501675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The structure of this parable 				is rather straightforward.  				There’s an introduction in 				vv.14-15 that tells us of the Master giving large sums of His possessions and then He departs.  The stage is now set as we hear in Part I (vv.16-18) what the slaves did during the Masters absence.  Part II, vv.19-30, is the longest section and it tells of the Master’s return and how He settles accounts with His slaves.</a:t>
            </a:r>
            <a:endParaRPr lang="en-US" sz="32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parable of the 'talents' in Matthew 25 | Psephizo"/>
          <p:cNvPicPr>
            <a:picLocks noChangeAspect="1" noChangeArrowheads="1"/>
          </p:cNvPicPr>
          <p:nvPr/>
        </p:nvPicPr>
        <p:blipFill>
          <a:blip r:embed="rId2" cstate="print"/>
          <a:srcRect/>
          <a:stretch>
            <a:fillRect/>
          </a:stretch>
        </p:blipFill>
        <p:spPr bwMode="auto">
          <a:xfrm>
            <a:off x="0" y="0"/>
            <a:ext cx="3657600" cy="2194560"/>
          </a:xfrm>
          <a:prstGeom prst="rect">
            <a:avLst/>
          </a:prstGeom>
          <a:noFill/>
        </p:spPr>
      </p:pic>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Introduction</a:t>
            </a:r>
          </a:p>
        </p:txBody>
      </p:sp>
      <p:sp>
        <p:nvSpPr>
          <p:cNvPr id="8" name="TextBox 7"/>
          <p:cNvSpPr txBox="1"/>
          <p:nvPr/>
        </p:nvSpPr>
        <p:spPr>
          <a:xfrm>
            <a:off x="76200" y="76200"/>
            <a:ext cx="8915400" cy="40318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We will see that though there 				are three slaves, in reality, 				Jesus will use parallelism 					and contrasting descriptions that reveals that there are TWO </a:t>
            </a:r>
            <a:r>
              <a:rPr lang="en-US" sz="3200" b="1" i="1" u="sng"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kinds</a:t>
            </a:r>
            <a:r>
              <a:rPr lang="en-US" sz="32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of slaves.  It’s the way that these two kinds respond to the trust placed on them and why they respond as they do.  Their response makes all the difference!</a:t>
            </a:r>
            <a:endParaRPr lang="en-US" sz="32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parable of the 'talents' in Matthew 25 | Psephizo"/>
          <p:cNvPicPr>
            <a:picLocks noChangeAspect="1" noChangeArrowheads="1"/>
          </p:cNvPicPr>
          <p:nvPr/>
        </p:nvPicPr>
        <p:blipFill>
          <a:blip r:embed="rId2" cstate="print"/>
          <a:srcRect/>
          <a:stretch>
            <a:fillRect/>
          </a:stretch>
        </p:blipFill>
        <p:spPr bwMode="auto">
          <a:xfrm>
            <a:off x="0" y="0"/>
            <a:ext cx="3657600" cy="2194560"/>
          </a:xfrm>
          <a:prstGeom prst="rect">
            <a:avLst/>
          </a:prstGeom>
          <a:noFill/>
        </p:spPr>
      </p:pic>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Introduction</a:t>
            </a:r>
          </a:p>
        </p:txBody>
      </p:sp>
      <p:sp>
        <p:nvSpPr>
          <p:cNvPr id="8" name="TextBox 7"/>
          <p:cNvSpPr txBox="1"/>
          <p:nvPr/>
        </p:nvSpPr>
        <p:spPr>
          <a:xfrm>
            <a:off x="76200" y="219938"/>
            <a:ext cx="8915400" cy="490903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Let’s briefly discuss the two 					parts of the parable:</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Part I – Two Kinds of Slaves 					and Their Response to the Master’s Trust (vv.16-18).</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The first kind of slave received and “gained” more!  The second kind of slave received and did…nothing!</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Part II – The Master’s Settling the Accounts.</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The first kind approached as did the second.  The first kind were “entrusted” and “gained”; the third received but no “gain.”  Then, the Master’s response:  reward/no reward! </a:t>
            </a:r>
            <a:endParaRPr lang="en-US" sz="28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parable of the 'talents' in Matthew 25 | Psephizo"/>
          <p:cNvPicPr>
            <a:picLocks noChangeAspect="1" noChangeArrowheads="1"/>
          </p:cNvPicPr>
          <p:nvPr/>
        </p:nvPicPr>
        <p:blipFill>
          <a:blip r:embed="rId2" cstate="print"/>
          <a:srcRect/>
          <a:stretch>
            <a:fillRect/>
          </a:stretch>
        </p:blipFill>
        <p:spPr bwMode="auto">
          <a:xfrm>
            <a:off x="0" y="0"/>
            <a:ext cx="3657600" cy="2194560"/>
          </a:xfrm>
          <a:prstGeom prst="rect">
            <a:avLst/>
          </a:prstGeom>
          <a:noFill/>
        </p:spPr>
      </p:pic>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Vv.14-15</a:t>
            </a:r>
          </a:p>
        </p:txBody>
      </p:sp>
      <p:sp>
        <p:nvSpPr>
          <p:cNvPr id="8" name="TextBox 7"/>
          <p:cNvSpPr txBox="1"/>
          <p:nvPr/>
        </p:nvSpPr>
        <p:spPr>
          <a:xfrm>
            <a:off x="76200" y="76200"/>
            <a:ext cx="8915400" cy="51706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Jesus sets the scene!  He begins 				by discussing the monetary 					amounts entrusted to each 					slave; the amounts are 					noteworthy!  </a:t>
            </a:r>
          </a:p>
          <a:p>
            <a:r>
              <a:rPr lang="en-US" sz="30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What is a talent?  It’s actually a weight and it was a very large amount of money.  A talent was 6,000 denarii and the Master gave in accord to each slaves ability.  Remember, in the ancient world these slaves were more household managers and were given great responsibility.</a:t>
            </a:r>
            <a:endParaRPr lang="en-US" sz="30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parable of the 'talents' in Matthew 25 | Psephizo"/>
          <p:cNvPicPr>
            <a:picLocks noChangeAspect="1" noChangeArrowheads="1"/>
          </p:cNvPicPr>
          <p:nvPr/>
        </p:nvPicPr>
        <p:blipFill>
          <a:blip r:embed="rId2" cstate="print"/>
          <a:srcRect/>
          <a:stretch>
            <a:fillRect/>
          </a:stretch>
        </p:blipFill>
        <p:spPr bwMode="auto">
          <a:xfrm>
            <a:off x="0" y="0"/>
            <a:ext cx="3657600" cy="2194560"/>
          </a:xfrm>
          <a:prstGeom prst="rect">
            <a:avLst/>
          </a:prstGeom>
          <a:noFill/>
        </p:spPr>
      </p:pic>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Vv.14-15</a:t>
            </a:r>
          </a:p>
        </p:txBody>
      </p:sp>
      <p:sp>
        <p:nvSpPr>
          <p:cNvPr id="8" name="TextBox 7"/>
          <p:cNvSpPr txBox="1"/>
          <p:nvPr/>
        </p:nvSpPr>
        <p:spPr>
          <a:xfrm>
            <a:off x="76200" y="76200"/>
            <a:ext cx="8915400" cy="501675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So note the amount of money 				(in weight) given to each 					slave:  The first – five talents 				that equals 30,000 denarii that equals approximately 102 kg (225 lbs); the second – two talents that equals 12,000 denarii that equals approx. 41 kg (90 lbs); and the last slave received one talent or 6,000 denarii, approx. 20 kg (44 lbs).  Just on talent of denarii was worth a wage of 6,000 days (16 yrs).</a:t>
            </a:r>
            <a:endParaRPr lang="en-US" sz="32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Part I (vv.16-18)</a:t>
            </a:r>
          </a:p>
        </p:txBody>
      </p:sp>
      <p:sp>
        <p:nvSpPr>
          <p:cNvPr id="8" name="TextBox 7"/>
          <p:cNvSpPr txBox="1"/>
          <p:nvPr/>
        </p:nvSpPr>
        <p:spPr>
          <a:xfrm>
            <a:off x="76200" y="152400"/>
            <a:ext cx="8915400" cy="490903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Part I, we see a distinction made between two types of slaves.  The first two are nearly identical in their actions with the only difference being the amount of talents.  The second type of slave, though, a single slave, is wholly different and his dealing with is Master’s treasure is markedly obvious.</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He does not go, but departed.  He </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did not work for gain; he dug and</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hid.  Why the difference?  Jesus</a:t>
            </a:r>
          </a:p>
          <a:p>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gives no answer.</a:t>
            </a:r>
          </a:p>
          <a:p>
            <a:pPr>
              <a:spcAft>
                <a:spcPts val="6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8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descr="Investing the Abundant Talents God Has Given, 21st Saturday (I), September  2, 2017 - Catholic Preaching"/>
          <p:cNvPicPr>
            <a:picLocks noChangeAspect="1" noChangeArrowheads="1"/>
          </p:cNvPicPr>
          <p:nvPr/>
        </p:nvPicPr>
        <p:blipFill>
          <a:blip r:embed="rId2" cstate="print"/>
          <a:srcRect/>
          <a:stretch>
            <a:fillRect/>
          </a:stretch>
        </p:blipFill>
        <p:spPr bwMode="auto">
          <a:xfrm>
            <a:off x="5486400" y="2362199"/>
            <a:ext cx="3657600" cy="2743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p:cTn id="34" dur="500" fill="hold"/>
                                        <p:tgtEl>
                                          <p:spTgt spid="8">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p:cTn id="43" dur="500" fill="hold"/>
                                        <p:tgtEl>
                                          <p:spTgt spid="8">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 calcmode="lin" valueType="num">
                                      <p:cBhvr>
                                        <p:cTn id="52" dur="500" fill="hold"/>
                                        <p:tgtEl>
                                          <p:spTgt spid="8">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8">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8">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 Serving in the Kingdom (Matthew 25:14-30). Jesus and the Kingdom of God.  JesusWalk Bible Study Series."/>
          <p:cNvPicPr>
            <a:picLocks noChangeAspect="1" noChangeArrowheads="1"/>
          </p:cNvPicPr>
          <p:nvPr/>
        </p:nvPicPr>
        <p:blipFill>
          <a:blip r:embed="rId2" cstate="print"/>
          <a:srcRect/>
          <a:stretch>
            <a:fillRect/>
          </a:stretch>
        </p:blipFill>
        <p:spPr bwMode="auto">
          <a:xfrm>
            <a:off x="0" y="1447800"/>
            <a:ext cx="3200400" cy="3698153"/>
          </a:xfrm>
          <a:prstGeom prst="rect">
            <a:avLst/>
          </a:prstGeom>
          <a:noFill/>
        </p:spPr>
      </p:pic>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Part II (vv.19-30)</a:t>
            </a:r>
          </a:p>
        </p:txBody>
      </p:sp>
      <p:sp>
        <p:nvSpPr>
          <p:cNvPr id="8" name="TextBox 7"/>
          <p:cNvSpPr txBox="1"/>
          <p:nvPr/>
        </p:nvSpPr>
        <p:spPr>
          <a:xfrm>
            <a:off x="76200" y="152400"/>
            <a:ext cx="8915400" cy="490903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Part II, Jesus turns the story with the use of a prepositional phrase </a:t>
            </a:r>
            <a:r>
              <a:rPr lang="en-US" sz="28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(“after much time”)</a:t>
            </a: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Since the talents were entrusted and not given, they remain the 				     property of the Master; now He has 			     returned to settle accounts with the 			     three slaves.</a:t>
            </a:r>
          </a:p>
          <a:p>
            <a:pPr>
              <a:spcAft>
                <a:spcPts val="6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The parallelism is apparent in Part 			     II, especially in regards to the first 			     two slaves.  Their approach the 				     Master in similar ways and they 				     speak to Him identically.       </a:t>
            </a:r>
            <a:endParaRPr lang="en-US" sz="28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 Serving in the Kingdom (Matthew 25:14-30). Jesus and the Kingdom of God.  JesusWalk Bible Study Series."/>
          <p:cNvPicPr>
            <a:picLocks noChangeAspect="1" noChangeArrowheads="1"/>
          </p:cNvPicPr>
          <p:nvPr/>
        </p:nvPicPr>
        <p:blipFill>
          <a:blip r:embed="rId2" cstate="print"/>
          <a:srcRect/>
          <a:stretch>
            <a:fillRect/>
          </a:stretch>
        </p:blipFill>
        <p:spPr bwMode="auto">
          <a:xfrm>
            <a:off x="0" y="1447800"/>
            <a:ext cx="3200400" cy="3698153"/>
          </a:xfrm>
          <a:prstGeom prst="rect">
            <a:avLst/>
          </a:prstGeom>
          <a:noFill/>
        </p:spPr>
      </p:pic>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Part II (vv.19-30)</a:t>
            </a:r>
          </a:p>
        </p:txBody>
      </p:sp>
      <p:sp>
        <p:nvSpPr>
          <p:cNvPr id="8" name="TextBox 7"/>
          <p:cNvSpPr txBox="1"/>
          <p:nvPr/>
        </p:nvSpPr>
        <p:spPr>
          <a:xfrm>
            <a:off x="76200" y="152400"/>
            <a:ext cx="8915400" cy="500136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Therefore, the Master communication to the first two are the same, His commendation is unqualified, and He promise to both is the same!</a:t>
            </a:r>
          </a:p>
          <a:p>
            <a:pPr>
              <a:spcAft>
                <a:spcPts val="6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However, when the third slaves 				     approaches the Master, he returns 			     	     the one talent and only one talent… 			     since, that’s all he had!  This is 				     important, since he didn’t do less 			     	     that the first two, in reality he did 			     	     </a:t>
            </a:r>
            <a:r>
              <a:rPr lang="en-US" sz="2600" b="1" i="1" u="sng"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nothing</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He was entrusted in accord 			     with his ability, but his words betray 			     him.  Why? Because of fear!       </a:t>
            </a:r>
            <a:endParaRPr lang="en-US" sz="26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8534400" cy="4678204"/>
          </a:xfrm>
          <a:prstGeom prst="rect">
            <a:avLst/>
          </a:prstGeom>
          <a:noFill/>
        </p:spPr>
        <p:txBody>
          <a:bodyPr wrap="square" rtlCol="0">
            <a:spAutoFit/>
          </a:bodyPr>
          <a:lstStyle/>
          <a:p>
            <a:pPr algn="ctr"/>
            <a:r>
              <a:rPr lang="en-US" sz="3800" b="1" dirty="0" smtClean="0">
                <a:effectLst>
                  <a:outerShdw blurRad="38100" dist="38100" dir="2700000" algn="tl">
                    <a:srgbClr val="000000">
                      <a:alpha val="43137"/>
                    </a:srgbClr>
                  </a:outerShdw>
                </a:effectLst>
                <a:latin typeface="Verdana" pitchFamily="34" charset="0"/>
                <a:ea typeface="Verdana" pitchFamily="34" charset="0"/>
              </a:rPr>
              <a:t>IT’S VERY IMPORTANT THAT YOU KNOW THE IMPORTANCE  OF THE</a:t>
            </a:r>
          </a:p>
          <a:p>
            <a:pPr algn="ctr"/>
            <a:r>
              <a:rPr lang="en-US" sz="3800" b="1" dirty="0" smtClean="0">
                <a:effectLst>
                  <a:outerShdw blurRad="38100" dist="38100" dir="2700000" algn="tl">
                    <a:srgbClr val="000000">
                      <a:alpha val="43137"/>
                    </a:srgbClr>
                  </a:outerShdw>
                </a:effectLst>
                <a:latin typeface="Verdana" pitchFamily="34" charset="0"/>
                <a:ea typeface="Verdana" pitchFamily="34" charset="0"/>
              </a:rPr>
              <a:t>JEWISH WEDDING!</a:t>
            </a:r>
          </a:p>
          <a:p>
            <a:endParaRPr lang="en-US"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The Betrothal</a:t>
            </a:r>
          </a:p>
          <a:p>
            <a:pPr marL="742950" indent="-742950">
              <a:buAutoNum type="arabicPeriod"/>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The Preparation by the Bridegroom</a:t>
            </a:r>
          </a:p>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3.    The Return of the Bridegroom</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5602069"/>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ea typeface="Verdana" pitchFamily="34" charset="0"/>
              </a:rPr>
              <a:t>THE JEWISH WEDDING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down)">
                                      <p:cBhvr>
                                        <p:cTn id="15" dur="580">
                                          <p:stCondLst>
                                            <p:cond delay="0"/>
                                          </p:stCondLst>
                                        </p:cTn>
                                        <p:tgtEl>
                                          <p:spTgt spid="6">
                                            <p:txEl>
                                              <p:pRg st="3" end="3"/>
                                            </p:txEl>
                                          </p:spTgt>
                                        </p:tgtEl>
                                      </p:cBhvr>
                                    </p:animEffect>
                                    <p:anim calcmode="lin" valueType="num">
                                      <p:cBhvr>
                                        <p:cTn id="16"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xEl>
                                              <p:pRg st="3" end="3"/>
                                            </p:txEl>
                                          </p:spTgt>
                                        </p:tgtEl>
                                      </p:cBhvr>
                                      <p:to x="100000" y="60000"/>
                                    </p:animScale>
                                    <p:animScale>
                                      <p:cBhvr>
                                        <p:cTn id="22" dur="166" decel="50000">
                                          <p:stCondLst>
                                            <p:cond delay="676"/>
                                          </p:stCondLst>
                                        </p:cTn>
                                        <p:tgtEl>
                                          <p:spTgt spid="6">
                                            <p:txEl>
                                              <p:pRg st="3" end="3"/>
                                            </p:txEl>
                                          </p:spTgt>
                                        </p:tgtEl>
                                      </p:cBhvr>
                                      <p:to x="100000" y="100000"/>
                                    </p:animScale>
                                    <p:animScale>
                                      <p:cBhvr>
                                        <p:cTn id="23" dur="26">
                                          <p:stCondLst>
                                            <p:cond delay="1312"/>
                                          </p:stCondLst>
                                        </p:cTn>
                                        <p:tgtEl>
                                          <p:spTgt spid="6">
                                            <p:txEl>
                                              <p:pRg st="3" end="3"/>
                                            </p:txEl>
                                          </p:spTgt>
                                        </p:tgtEl>
                                      </p:cBhvr>
                                      <p:to x="100000" y="80000"/>
                                    </p:animScale>
                                    <p:animScale>
                                      <p:cBhvr>
                                        <p:cTn id="24" dur="166" decel="50000">
                                          <p:stCondLst>
                                            <p:cond delay="1338"/>
                                          </p:stCondLst>
                                        </p:cTn>
                                        <p:tgtEl>
                                          <p:spTgt spid="6">
                                            <p:txEl>
                                              <p:pRg st="3" end="3"/>
                                            </p:txEl>
                                          </p:spTgt>
                                        </p:tgtEl>
                                      </p:cBhvr>
                                      <p:to x="100000" y="100000"/>
                                    </p:animScale>
                                    <p:animScale>
                                      <p:cBhvr>
                                        <p:cTn id="25" dur="26">
                                          <p:stCondLst>
                                            <p:cond delay="1642"/>
                                          </p:stCondLst>
                                        </p:cTn>
                                        <p:tgtEl>
                                          <p:spTgt spid="6">
                                            <p:txEl>
                                              <p:pRg st="3" end="3"/>
                                            </p:txEl>
                                          </p:spTgt>
                                        </p:tgtEl>
                                      </p:cBhvr>
                                      <p:to x="100000" y="90000"/>
                                    </p:animScale>
                                    <p:animScale>
                                      <p:cBhvr>
                                        <p:cTn id="26" dur="166" decel="50000">
                                          <p:stCondLst>
                                            <p:cond delay="1668"/>
                                          </p:stCondLst>
                                        </p:cTn>
                                        <p:tgtEl>
                                          <p:spTgt spid="6">
                                            <p:txEl>
                                              <p:pRg st="3" end="3"/>
                                            </p:txEl>
                                          </p:spTgt>
                                        </p:tgtEl>
                                      </p:cBhvr>
                                      <p:to x="100000" y="100000"/>
                                    </p:animScale>
                                    <p:animScale>
                                      <p:cBhvr>
                                        <p:cTn id="27" dur="26">
                                          <p:stCondLst>
                                            <p:cond delay="1808"/>
                                          </p:stCondLst>
                                        </p:cTn>
                                        <p:tgtEl>
                                          <p:spTgt spid="6">
                                            <p:txEl>
                                              <p:pRg st="3" end="3"/>
                                            </p:txEl>
                                          </p:spTgt>
                                        </p:tgtEl>
                                      </p:cBhvr>
                                      <p:to x="100000" y="95000"/>
                                    </p:animScale>
                                    <p:animScale>
                                      <p:cBhvr>
                                        <p:cTn id="28" dur="166" decel="50000">
                                          <p:stCondLst>
                                            <p:cond delay="1834"/>
                                          </p:stCondLst>
                                        </p:cTn>
                                        <p:tgtEl>
                                          <p:spTgt spid="6">
                                            <p:txEl>
                                              <p:pRg st="3" end="3"/>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80">
                                          <p:stCondLst>
                                            <p:cond delay="0"/>
                                          </p:stCondLst>
                                        </p:cTn>
                                        <p:tgtEl>
                                          <p:spTgt spid="6">
                                            <p:txEl>
                                              <p:pRg st="4" end="4"/>
                                            </p:txEl>
                                          </p:spTgt>
                                        </p:tgtEl>
                                      </p:cBhvr>
                                    </p:animEffect>
                                    <p:anim calcmode="lin" valueType="num">
                                      <p:cBhvr>
                                        <p:cTn id="34"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xEl>
                                              <p:pRg st="4" end="4"/>
                                            </p:txEl>
                                          </p:spTgt>
                                        </p:tgtEl>
                                      </p:cBhvr>
                                      <p:to x="100000" y="60000"/>
                                    </p:animScale>
                                    <p:animScale>
                                      <p:cBhvr>
                                        <p:cTn id="40" dur="166" decel="50000">
                                          <p:stCondLst>
                                            <p:cond delay="676"/>
                                          </p:stCondLst>
                                        </p:cTn>
                                        <p:tgtEl>
                                          <p:spTgt spid="6">
                                            <p:txEl>
                                              <p:pRg st="4" end="4"/>
                                            </p:txEl>
                                          </p:spTgt>
                                        </p:tgtEl>
                                      </p:cBhvr>
                                      <p:to x="100000" y="100000"/>
                                    </p:animScale>
                                    <p:animScale>
                                      <p:cBhvr>
                                        <p:cTn id="41" dur="26">
                                          <p:stCondLst>
                                            <p:cond delay="1312"/>
                                          </p:stCondLst>
                                        </p:cTn>
                                        <p:tgtEl>
                                          <p:spTgt spid="6">
                                            <p:txEl>
                                              <p:pRg st="4" end="4"/>
                                            </p:txEl>
                                          </p:spTgt>
                                        </p:tgtEl>
                                      </p:cBhvr>
                                      <p:to x="100000" y="80000"/>
                                    </p:animScale>
                                    <p:animScale>
                                      <p:cBhvr>
                                        <p:cTn id="42" dur="166" decel="50000">
                                          <p:stCondLst>
                                            <p:cond delay="1338"/>
                                          </p:stCondLst>
                                        </p:cTn>
                                        <p:tgtEl>
                                          <p:spTgt spid="6">
                                            <p:txEl>
                                              <p:pRg st="4" end="4"/>
                                            </p:txEl>
                                          </p:spTgt>
                                        </p:tgtEl>
                                      </p:cBhvr>
                                      <p:to x="100000" y="100000"/>
                                    </p:animScale>
                                    <p:animScale>
                                      <p:cBhvr>
                                        <p:cTn id="43" dur="26">
                                          <p:stCondLst>
                                            <p:cond delay="1642"/>
                                          </p:stCondLst>
                                        </p:cTn>
                                        <p:tgtEl>
                                          <p:spTgt spid="6">
                                            <p:txEl>
                                              <p:pRg st="4" end="4"/>
                                            </p:txEl>
                                          </p:spTgt>
                                        </p:tgtEl>
                                      </p:cBhvr>
                                      <p:to x="100000" y="90000"/>
                                    </p:animScale>
                                    <p:animScale>
                                      <p:cBhvr>
                                        <p:cTn id="44" dur="166" decel="50000">
                                          <p:stCondLst>
                                            <p:cond delay="1668"/>
                                          </p:stCondLst>
                                        </p:cTn>
                                        <p:tgtEl>
                                          <p:spTgt spid="6">
                                            <p:txEl>
                                              <p:pRg st="4" end="4"/>
                                            </p:txEl>
                                          </p:spTgt>
                                        </p:tgtEl>
                                      </p:cBhvr>
                                      <p:to x="100000" y="100000"/>
                                    </p:animScale>
                                    <p:animScale>
                                      <p:cBhvr>
                                        <p:cTn id="45" dur="26">
                                          <p:stCondLst>
                                            <p:cond delay="1808"/>
                                          </p:stCondLst>
                                        </p:cTn>
                                        <p:tgtEl>
                                          <p:spTgt spid="6">
                                            <p:txEl>
                                              <p:pRg st="4" end="4"/>
                                            </p:txEl>
                                          </p:spTgt>
                                        </p:tgtEl>
                                      </p:cBhvr>
                                      <p:to x="100000" y="95000"/>
                                    </p:animScale>
                                    <p:animScale>
                                      <p:cBhvr>
                                        <p:cTn id="46" dur="166" decel="50000">
                                          <p:stCondLst>
                                            <p:cond delay="1834"/>
                                          </p:stCondLst>
                                        </p:cTn>
                                        <p:tgtEl>
                                          <p:spTgt spid="6">
                                            <p:txEl>
                                              <p:pRg st="4" end="4"/>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ipe(down)">
                                      <p:cBhvr>
                                        <p:cTn id="51" dur="580">
                                          <p:stCondLst>
                                            <p:cond delay="0"/>
                                          </p:stCondLst>
                                        </p:cTn>
                                        <p:tgtEl>
                                          <p:spTgt spid="6">
                                            <p:txEl>
                                              <p:pRg st="5" end="5"/>
                                            </p:txEl>
                                          </p:spTgt>
                                        </p:tgtEl>
                                      </p:cBhvr>
                                    </p:animEffect>
                                    <p:anim calcmode="lin" valueType="num">
                                      <p:cBhvr>
                                        <p:cTn id="52"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xEl>
                                              <p:pRg st="5" end="5"/>
                                            </p:txEl>
                                          </p:spTgt>
                                        </p:tgtEl>
                                      </p:cBhvr>
                                      <p:to x="100000" y="60000"/>
                                    </p:animScale>
                                    <p:animScale>
                                      <p:cBhvr>
                                        <p:cTn id="58" dur="166" decel="50000">
                                          <p:stCondLst>
                                            <p:cond delay="676"/>
                                          </p:stCondLst>
                                        </p:cTn>
                                        <p:tgtEl>
                                          <p:spTgt spid="6">
                                            <p:txEl>
                                              <p:pRg st="5" end="5"/>
                                            </p:txEl>
                                          </p:spTgt>
                                        </p:tgtEl>
                                      </p:cBhvr>
                                      <p:to x="100000" y="100000"/>
                                    </p:animScale>
                                    <p:animScale>
                                      <p:cBhvr>
                                        <p:cTn id="59" dur="26">
                                          <p:stCondLst>
                                            <p:cond delay="1312"/>
                                          </p:stCondLst>
                                        </p:cTn>
                                        <p:tgtEl>
                                          <p:spTgt spid="6">
                                            <p:txEl>
                                              <p:pRg st="5" end="5"/>
                                            </p:txEl>
                                          </p:spTgt>
                                        </p:tgtEl>
                                      </p:cBhvr>
                                      <p:to x="100000" y="80000"/>
                                    </p:animScale>
                                    <p:animScale>
                                      <p:cBhvr>
                                        <p:cTn id="60" dur="166" decel="50000">
                                          <p:stCondLst>
                                            <p:cond delay="1338"/>
                                          </p:stCondLst>
                                        </p:cTn>
                                        <p:tgtEl>
                                          <p:spTgt spid="6">
                                            <p:txEl>
                                              <p:pRg st="5" end="5"/>
                                            </p:txEl>
                                          </p:spTgt>
                                        </p:tgtEl>
                                      </p:cBhvr>
                                      <p:to x="100000" y="100000"/>
                                    </p:animScale>
                                    <p:animScale>
                                      <p:cBhvr>
                                        <p:cTn id="61" dur="26">
                                          <p:stCondLst>
                                            <p:cond delay="1642"/>
                                          </p:stCondLst>
                                        </p:cTn>
                                        <p:tgtEl>
                                          <p:spTgt spid="6">
                                            <p:txEl>
                                              <p:pRg st="5" end="5"/>
                                            </p:txEl>
                                          </p:spTgt>
                                        </p:tgtEl>
                                      </p:cBhvr>
                                      <p:to x="100000" y="90000"/>
                                    </p:animScale>
                                    <p:animScale>
                                      <p:cBhvr>
                                        <p:cTn id="62" dur="166" decel="50000">
                                          <p:stCondLst>
                                            <p:cond delay="1668"/>
                                          </p:stCondLst>
                                        </p:cTn>
                                        <p:tgtEl>
                                          <p:spTgt spid="6">
                                            <p:txEl>
                                              <p:pRg st="5" end="5"/>
                                            </p:txEl>
                                          </p:spTgt>
                                        </p:tgtEl>
                                      </p:cBhvr>
                                      <p:to x="100000" y="100000"/>
                                    </p:animScale>
                                    <p:animScale>
                                      <p:cBhvr>
                                        <p:cTn id="63" dur="26">
                                          <p:stCondLst>
                                            <p:cond delay="1808"/>
                                          </p:stCondLst>
                                        </p:cTn>
                                        <p:tgtEl>
                                          <p:spTgt spid="6">
                                            <p:txEl>
                                              <p:pRg st="5" end="5"/>
                                            </p:txEl>
                                          </p:spTgt>
                                        </p:tgtEl>
                                      </p:cBhvr>
                                      <p:to x="100000" y="95000"/>
                                    </p:animScale>
                                    <p:animScale>
                                      <p:cBhvr>
                                        <p:cTn id="64"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 Serving in the Kingdom (Matthew 25:14-30). Jesus and the Kingdom of God.  JesusWalk Bible Study Series."/>
          <p:cNvPicPr>
            <a:picLocks noChangeAspect="1" noChangeArrowheads="1"/>
          </p:cNvPicPr>
          <p:nvPr/>
        </p:nvPicPr>
        <p:blipFill>
          <a:blip r:embed="rId2" cstate="print"/>
          <a:srcRect/>
          <a:stretch>
            <a:fillRect/>
          </a:stretch>
        </p:blipFill>
        <p:spPr bwMode="auto">
          <a:xfrm>
            <a:off x="0" y="1447800"/>
            <a:ext cx="3200400" cy="3698153"/>
          </a:xfrm>
          <a:prstGeom prst="rect">
            <a:avLst/>
          </a:prstGeom>
          <a:noFill/>
        </p:spPr>
      </p:pic>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Part II (vv.19-30)</a:t>
            </a:r>
          </a:p>
        </p:txBody>
      </p:sp>
      <p:sp>
        <p:nvSpPr>
          <p:cNvPr id="8" name="TextBox 7"/>
          <p:cNvSpPr txBox="1"/>
          <p:nvPr/>
        </p:nvSpPr>
        <p:spPr>
          <a:xfrm>
            <a:off x="76200" y="152400"/>
            <a:ext cx="8915400" cy="46012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His fear of his Master is actually despising his Master has now been exposed…and now he will be rejected!  Since he chose to despise his Master, now he will be deprived of his 				     Master’s presence.  He chose to spurn 			     his Master now he will be spurned.</a:t>
            </a:r>
          </a:p>
          <a:p>
            <a:pPr>
              <a:spcAft>
                <a:spcPts val="600"/>
              </a:spcAft>
            </a:pPr>
            <a:r>
              <a:rPr lang="en-US" sz="28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T</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he fate of the third slave is very 				     harsh.  The Master’s harshness, 				     however, is simply His response to the 			     slave who has shown himself to be a 			     fool and in being so, he has defamed his 			     Master!       </a:t>
            </a:r>
            <a:endParaRPr lang="en-US" sz="26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Summary</a:t>
            </a:r>
          </a:p>
        </p:txBody>
      </p:sp>
      <p:sp>
        <p:nvSpPr>
          <p:cNvPr id="8" name="TextBox 7"/>
          <p:cNvSpPr txBox="1"/>
          <p:nvPr/>
        </p:nvSpPr>
        <p:spPr>
          <a:xfrm>
            <a:off x="76200" y="152400"/>
            <a:ext cx="8915400" cy="489364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There are four important teachings that Jesus utilizes that should be noted:</a:t>
            </a:r>
            <a:endPar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a:p>
            <a:pPr marL="514350" indent="-514350">
              <a:spcAft>
                <a:spcPts val="600"/>
              </a:spcAft>
              <a:buAutoNum type="arabicPeriod"/>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parable gives no indication leading up to the interaction between the third slave and the Master that the Master is cruel…there’s no reason to fear Him;</a:t>
            </a:r>
          </a:p>
          <a:p>
            <a:pPr marL="514350" indent="-514350">
              <a:spcAft>
                <a:spcPts val="600"/>
              </a:spcAft>
              <a:buAutoNum type="arabicPeriod"/>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Master presents Himself as both generous and trusting.  He “entrusted” talents to His slaves and He was confident that they would do right by Him;</a:t>
            </a:r>
          </a:p>
          <a:p>
            <a:pPr marL="514350" indent="-514350">
              <a:spcAft>
                <a:spcPts val="600"/>
              </a:spcAft>
              <a:buAutoNum type="arabicPeriod"/>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Parable declares that when the Master entrusted the different amounts (weights), He did so according to the slave’s abilities.  Nothing burdensome and nothing excessive;</a:t>
            </a:r>
          </a:p>
          <a:p>
            <a:pPr marL="514350" indent="-514350">
              <a:spcAft>
                <a:spcPts val="600"/>
              </a:spcAft>
              <a:buAutoNum type="arabicPeriod"/>
            </a:pP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Master represents Jesus!       </a:t>
            </a:r>
            <a:endParaRPr lang="en-US" sz="2400" b="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p:cTn id="34" dur="500" fill="hold"/>
                                        <p:tgtEl>
                                          <p:spTgt spid="8">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p:cTn id="43" dur="500" fill="hold"/>
                                        <p:tgtEl>
                                          <p:spTgt spid="8">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2987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1"/>
                  </a:solidFill>
                </a:ln>
                <a:effectLst>
                  <a:outerShdw blurRad="50800" dist="39000" dir="5460000" algn="tl">
                    <a:srgbClr val="000000">
                      <a:alpha val="38000"/>
                    </a:srgbClr>
                  </a:outerShdw>
                </a:effectLst>
                <a:latin typeface="Arial Black" pitchFamily="34" charset="0"/>
              </a:rPr>
              <a:t>Summary</a:t>
            </a:r>
          </a:p>
        </p:txBody>
      </p:sp>
      <p:sp>
        <p:nvSpPr>
          <p:cNvPr id="8" name="TextBox 7"/>
          <p:cNvSpPr txBox="1"/>
          <p:nvPr/>
        </p:nvSpPr>
        <p:spPr>
          <a:xfrm>
            <a:off x="76200" y="152400"/>
            <a:ext cx="8915400" cy="49705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Jesus shapes His parable in order to reveal how the Master is viewed.  The third slave appears and lays his unused talent before his Master.  To the Jewish and early Christians readers of St. Matthew, this would have sound very insolent and unfair!  And the disciples would also know that Jesus is not a “strict” Lord to be so feared to inaction!  Rather, the Lord’s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“yoke is light”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(11:29-30); He saves them as Immanuel (1:23), especially when they are about to drown (14:28-31).  Jesus makes it very apparent, and the disciples and Matthew’s later readers would know, that the last slave is a hypocrite.</a:t>
            </a:r>
          </a:p>
          <a:p>
            <a:pPr>
              <a:spcAft>
                <a:spcPts val="600"/>
              </a:spcAft>
            </a:pP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So this parable is an exhortation to you: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Never forget who your Master is and that you are His! </a:t>
            </a:r>
            <a:endParaRPr lang="en-US" sz="24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955899"/>
            <a:ext cx="8686800" cy="252376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buAutoNum type="romanUcPeriod" startAt="8"/>
            </a:pPr>
            <a:r>
              <a:rPr lang="en-US" sz="2000" dirty="0" smtClean="0">
                <a:ln>
                  <a:solidFill>
                    <a:srgbClr val="C00000"/>
                  </a:solidFill>
                </a:ln>
                <a:solidFill>
                  <a:srgbClr val="6600CC"/>
                </a:solidFill>
                <a:effectLst>
                  <a:outerShdw blurRad="38100" dist="38100" dir="2700000" algn="tl">
                    <a:srgbClr val="000000">
                      <a:alpha val="43137"/>
                    </a:srgbClr>
                  </a:outerShdw>
                </a:effectLst>
              </a:rPr>
              <a:t>Passion Week (Chapters 21:1 – 27:66)</a:t>
            </a:r>
          </a:p>
          <a:p>
            <a:pPr marL="571500" indent="-571500"/>
            <a:r>
              <a:rPr lang="en-US" sz="2200" b="1" dirty="0" smtClean="0">
                <a:ln>
                  <a:solidFill>
                    <a:srgbClr val="6600CC"/>
                  </a:solidFill>
                </a:ln>
                <a:solidFill>
                  <a:srgbClr val="6600CC"/>
                </a:solidFill>
                <a:effectLst>
                  <a:outerShdw blurRad="38100" dist="38100" dir="2700000" algn="tl">
                    <a:srgbClr val="000000">
                      <a:alpha val="43137"/>
                    </a:srgbClr>
                  </a:outerShdw>
                </a:effectLst>
              </a:rPr>
              <a:t>	D.  The Fifth Discourse (Chapter 23:1 – 26:1)</a:t>
            </a:r>
            <a:endParaRPr lang="en-US" sz="2200" dirty="0" smtClean="0">
              <a:ln>
                <a:solidFill>
                  <a:srgbClr val="6600CC"/>
                </a:solidFill>
              </a:ln>
              <a:solidFill>
                <a:srgbClr val="6600CC"/>
              </a:solidFill>
              <a:effectLst>
                <a:outerShdw blurRad="38100" dist="38100" dir="2700000" algn="tl">
                  <a:srgbClr val="000000">
                    <a:alpha val="43137"/>
                  </a:srgbClr>
                </a:outerShdw>
              </a:effectLst>
            </a:endParaRPr>
          </a:p>
          <a:p>
            <a:r>
              <a:rPr lang="en-US" sz="2200" b="1" dirty="0" smtClean="0"/>
              <a:t>	</a:t>
            </a:r>
            <a:r>
              <a:rPr lang="en-US" sz="1400" strike="sngStrike" dirty="0" smtClean="0">
                <a:ln>
                  <a:solidFill>
                    <a:schemeClr val="tx1"/>
                  </a:solidFill>
                </a:ln>
              </a:rPr>
              <a:t>1.  Woe to the Scribes and Pharisees (23:1-36) (Aug 17)</a:t>
            </a:r>
          </a:p>
          <a:p>
            <a:r>
              <a:rPr lang="en-US" sz="1400" dirty="0" smtClean="0">
                <a:ln>
                  <a:solidFill>
                    <a:schemeClr val="tx1"/>
                  </a:solidFill>
                </a:ln>
              </a:rPr>
              <a:t>	</a:t>
            </a:r>
            <a:r>
              <a:rPr lang="en-US" sz="1400" strike="sngStrike" dirty="0" smtClean="0">
                <a:ln>
                  <a:solidFill>
                    <a:schemeClr val="tx1"/>
                  </a:solidFill>
                </a:ln>
              </a:rPr>
              <a:t>2.  The Lament over Jerusalem (23:37-39) (Aug 17)</a:t>
            </a:r>
          </a:p>
          <a:p>
            <a:r>
              <a:rPr lang="en-US" sz="1400" dirty="0" smtClean="0">
                <a:ln>
                  <a:solidFill>
                    <a:schemeClr val="tx1"/>
                  </a:solidFill>
                </a:ln>
              </a:rPr>
              <a:t>	</a:t>
            </a:r>
            <a:r>
              <a:rPr lang="en-US" sz="1400" strike="sngStrike" dirty="0" smtClean="0">
                <a:ln>
                  <a:solidFill>
                    <a:schemeClr val="tx1"/>
                  </a:solidFill>
                </a:ln>
              </a:rPr>
              <a:t>3</a:t>
            </a:r>
            <a:r>
              <a:rPr lang="en-US" sz="1400" strike="sngStrike" dirty="0" smtClean="0"/>
              <a:t>.  Prophecy of the Destruction of the Temple (24:1-35) (Sep 7)</a:t>
            </a:r>
          </a:p>
          <a:p>
            <a:r>
              <a:rPr lang="en-US" sz="1400" dirty="0" smtClean="0"/>
              <a:t>	</a:t>
            </a:r>
            <a:r>
              <a:rPr lang="en-US" sz="1400" strike="sngStrike" dirty="0" smtClean="0"/>
              <a:t>4.  The Parousia and the End of the Age (24:36-51) (Sep 14)</a:t>
            </a:r>
          </a:p>
          <a:p>
            <a:r>
              <a:rPr lang="en-US" sz="1400" dirty="0" smtClean="0"/>
              <a:t>	</a:t>
            </a:r>
            <a:r>
              <a:rPr lang="en-US" sz="1400" strike="sngStrike" dirty="0" smtClean="0">
                <a:ln>
                  <a:solidFill>
                    <a:schemeClr val="tx1"/>
                  </a:solidFill>
                </a:ln>
              </a:rPr>
              <a:t>5.  The Parable of the Wise and Foolish Virgins (25:1-13) (Sep 21)</a:t>
            </a:r>
          </a:p>
          <a:p>
            <a:r>
              <a:rPr lang="en-US" sz="1400" dirty="0" smtClean="0">
                <a:ln>
                  <a:solidFill>
                    <a:schemeClr val="tx1"/>
                  </a:solidFill>
                </a:ln>
              </a:rPr>
              <a:t>	</a:t>
            </a:r>
            <a:r>
              <a:rPr lang="en-US" sz="1400" strike="sngStrike" dirty="0" smtClean="0">
                <a:ln>
                  <a:solidFill>
                    <a:schemeClr val="tx1"/>
                  </a:solidFill>
                </a:ln>
              </a:rPr>
              <a:t>6.  The Parable of the Talents (25:14-30) (Sep 21)</a:t>
            </a:r>
          </a:p>
          <a:p>
            <a:r>
              <a:rPr lang="en-US" sz="1600" b="1" dirty="0" smtClean="0"/>
              <a:t>	</a:t>
            </a:r>
            <a:r>
              <a:rPr lang="en-US" sz="2400" b="1" dirty="0" smtClean="0">
                <a:ln>
                  <a:solidFill>
                    <a:srgbClr val="C00000"/>
                  </a:solidFill>
                </a:ln>
                <a:effectLst>
                  <a:outerShdw blurRad="38100" dist="38100" dir="2700000" algn="tl">
                    <a:srgbClr val="000000">
                      <a:alpha val="43137"/>
                    </a:srgbClr>
                  </a:outerShdw>
                </a:effectLst>
              </a:rPr>
              <a:t>7.  The Great Judgment (25:31 – 26:1) (Sep 28)</a:t>
            </a:r>
            <a:endParaRPr lang="en-US" sz="1600" b="1" dirty="0" smtClean="0">
              <a:ln>
                <a:solidFill>
                  <a:srgbClr val="C0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219670"/>
            <a:ext cx="9144000" cy="92333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rgbClr val="FFC000"/>
                  </a:solidFill>
                </a:ln>
                <a:solidFill>
                  <a:srgbClr val="FFC000"/>
                </a:solidFill>
              </a:rPr>
              <a:t>September Class Schedule</a:t>
            </a:r>
            <a:endParaRPr lang="en-US" sz="5400" b="1" dirty="0">
              <a:ln w="50800">
                <a:solidFill>
                  <a:srgbClr val="FFC000"/>
                </a:solidFill>
              </a:ln>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1000" autoRev="1" fill="hold">
                                          <p:stCondLst>
                                            <p:cond delay="0"/>
                                          </p:stCondLst>
                                        </p:cTn>
                                        <p:tgtEl>
                                          <p:spTgt spid="5">
                                            <p:txEl>
                                              <p:pRg st="6" end="6"/>
                                            </p:txEl>
                                          </p:spTgt>
                                        </p:tgtEl>
                                      </p:cBhvr>
                                      <p:to x="80000" y="100000"/>
                                    </p:animScale>
                                    <p:anim by="(#ppt_w*0.10)" calcmode="lin" valueType="num">
                                      <p:cBhvr>
                                        <p:cTn id="7" dur="1000" autoRev="1" fill="hold">
                                          <p:stCondLst>
                                            <p:cond delay="0"/>
                                          </p:stCondLst>
                                        </p:cTn>
                                        <p:tgtEl>
                                          <p:spTgt spid="5">
                                            <p:txEl>
                                              <p:pRg st="6" end="6"/>
                                            </p:txEl>
                                          </p:spTgt>
                                        </p:tgtEl>
                                        <p:attrNameLst>
                                          <p:attrName>ppt_x</p:attrName>
                                        </p:attrNameLst>
                                      </p:cBhvr>
                                    </p:anim>
                                    <p:anim by="(-#ppt_w*0.10)" calcmode="lin" valueType="num">
                                      <p:cBhvr>
                                        <p:cTn id="8" dur="1000" autoRev="1" fill="hold">
                                          <p:stCondLst>
                                            <p:cond delay="0"/>
                                          </p:stCondLst>
                                        </p:cTn>
                                        <p:tgtEl>
                                          <p:spTgt spid="5">
                                            <p:txEl>
                                              <p:pRg st="6" end="6"/>
                                            </p:txEl>
                                          </p:spTgt>
                                        </p:tgtEl>
                                        <p:attrNameLst>
                                          <p:attrName>ppt_y</p:attrName>
                                        </p:attrNameLst>
                                      </p:cBhvr>
                                    </p:anim>
                                    <p:animRot by="-480000">
                                      <p:cBhvr>
                                        <p:cTn id="9" dur="1000" autoRev="1" fill="hold">
                                          <p:stCondLst>
                                            <p:cond delay="0"/>
                                          </p:stCondLst>
                                        </p:cTn>
                                        <p:tgtEl>
                                          <p:spTgt spid="5">
                                            <p:txEl>
                                              <p:pRg st="6" end="6"/>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1000" autoRev="1" fill="hold">
                                          <p:stCondLst>
                                            <p:cond delay="0"/>
                                          </p:stCondLst>
                                        </p:cTn>
                                        <p:tgtEl>
                                          <p:spTgt spid="5">
                                            <p:txEl>
                                              <p:pRg st="7" end="7"/>
                                            </p:txEl>
                                          </p:spTgt>
                                        </p:tgtEl>
                                      </p:cBhvr>
                                      <p:to x="80000" y="100000"/>
                                    </p:animScale>
                                    <p:anim by="(#ppt_w*0.10)" calcmode="lin" valueType="num">
                                      <p:cBhvr>
                                        <p:cTn id="12" dur="1000" autoRev="1" fill="hold">
                                          <p:stCondLst>
                                            <p:cond delay="0"/>
                                          </p:stCondLst>
                                        </p:cTn>
                                        <p:tgtEl>
                                          <p:spTgt spid="5">
                                            <p:txEl>
                                              <p:pRg st="7" end="7"/>
                                            </p:txEl>
                                          </p:spTgt>
                                        </p:tgtEl>
                                        <p:attrNameLst>
                                          <p:attrName>ppt_x</p:attrName>
                                        </p:attrNameLst>
                                      </p:cBhvr>
                                    </p:anim>
                                    <p:anim by="(-#ppt_w*0.10)" calcmode="lin" valueType="num">
                                      <p:cBhvr>
                                        <p:cTn id="13" dur="1000" autoRev="1" fill="hold">
                                          <p:stCondLst>
                                            <p:cond delay="0"/>
                                          </p:stCondLst>
                                        </p:cTn>
                                        <p:tgtEl>
                                          <p:spTgt spid="5">
                                            <p:txEl>
                                              <p:pRg st="7" end="7"/>
                                            </p:txEl>
                                          </p:spTgt>
                                        </p:tgtEl>
                                        <p:attrNameLst>
                                          <p:attrName>ppt_y</p:attrName>
                                        </p:attrNameLst>
                                      </p:cBhvr>
                                    </p:anim>
                                    <p:animRot by="-480000">
                                      <p:cBhvr>
                                        <p:cTn id="14" dur="1000" autoRev="1" fill="hold">
                                          <p:stCondLst>
                                            <p:cond delay="0"/>
                                          </p:stCondLst>
                                        </p:cTn>
                                        <p:tgtEl>
                                          <p:spTgt spid="5">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0" y="5105400"/>
            <a:ext cx="9144000" cy="17526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b="1" dirty="0" smtClean="0">
                <a:ln w="11430">
                  <a:solidFill>
                    <a:srgbClr val="FF00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a:t>
            </a:r>
            <a:r>
              <a:rPr lang="en-US" sz="3600" b="1" dirty="0" smtClean="0">
                <a:ln w="11430">
                  <a:solidFill>
                    <a:srgbClr val="FF00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GREAT </a:t>
            </a:r>
            <a:r>
              <a:rPr lang="en-US" sz="3600" b="1" dirty="0" smtClean="0">
                <a:ln w="11430">
                  <a:solidFill>
                    <a:srgbClr val="FF00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JUDGMENT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The Sheep and Goats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 </a:t>
            </a:r>
            <a:r>
              <a:rPr kumimoji="0" lang="en-US" sz="3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rPr>
              <a:t>Matthew 25:31 – 26:1</a:t>
            </a: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
        <p:nvSpPr>
          <p:cNvPr id="41986" name="AutoShape 2" descr="Matthew 25: 31-46 (2022) | CHRISTIAN ART | Gospel Reading &amp; Art Refle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Matthew 25: 31-46 (2022) | CHRISTIAN ART | Gospel Reading &amp; Art Refle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Matthew 25: 31-46 (2022) | CHRISTIAN ART | Gospel Reading &amp; Art Refle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3" name="Picture 9" descr="The sheep and the goats (Matthew 25:31-46) – Escape to Reality"/>
          <p:cNvPicPr>
            <a:picLocks noChangeAspect="1" noChangeArrowheads="1"/>
          </p:cNvPicPr>
          <p:nvPr/>
        </p:nvPicPr>
        <p:blipFill>
          <a:blip r:embed="rId2" cstate="print"/>
          <a:srcRect/>
          <a:stretch>
            <a:fillRect/>
          </a:stretch>
        </p:blipFill>
        <p:spPr bwMode="auto">
          <a:xfrm>
            <a:off x="0" y="19050"/>
            <a:ext cx="9144000" cy="5086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46003"/>
            <a:ext cx="9144000"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latin typeface="Arial Black" pitchFamily="34" charset="0"/>
              </a:rPr>
              <a:t>The Betrothal</a:t>
            </a:r>
          </a:p>
        </p:txBody>
      </p:sp>
      <p:pic>
        <p:nvPicPr>
          <p:cNvPr id="3074" name="Picture 2" descr="C:\Users\Jeff\Desktop\290A-Image Marriage.jpg"/>
          <p:cNvPicPr>
            <a:picLocks noChangeAspect="1" noChangeArrowheads="1"/>
          </p:cNvPicPr>
          <p:nvPr/>
        </p:nvPicPr>
        <p:blipFill>
          <a:blip r:embed="rId2" cstate="print"/>
          <a:srcRect/>
          <a:stretch>
            <a:fillRect/>
          </a:stretch>
        </p:blipFill>
        <p:spPr bwMode="auto">
          <a:xfrm>
            <a:off x="3962400" y="457200"/>
            <a:ext cx="5120640" cy="4267200"/>
          </a:xfrm>
          <a:prstGeom prst="rect">
            <a:avLst/>
          </a:prstGeom>
          <a:noFill/>
        </p:spPr>
      </p:pic>
      <p:sp>
        <p:nvSpPr>
          <p:cNvPr id="8" name="TextBox 7"/>
          <p:cNvSpPr txBox="1"/>
          <p:nvPr/>
        </p:nvSpPr>
        <p:spPr>
          <a:xfrm>
            <a:off x="152400" y="685800"/>
            <a:ext cx="3733800" cy="3970318"/>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The Betrothal was the religious ceremony that legally bound the couple together as husband and wife.</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1" presetClass="entr" presetSubtype="0" fill="hold" nodeType="afterEffect">
                                  <p:stCondLst>
                                    <p:cond delay="200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770" decel="100000"/>
                                        <p:tgtEl>
                                          <p:spTgt spid="3074"/>
                                        </p:tgtEl>
                                      </p:cBhvr>
                                    </p:animEffect>
                                    <p:animScale>
                                      <p:cBhvr>
                                        <p:cTn id="15" dur="770" decel="100000"/>
                                        <p:tgtEl>
                                          <p:spTgt spid="3074"/>
                                        </p:tgtEl>
                                      </p:cBhvr>
                                      <p:from x="10000" y="10000"/>
                                      <p:to x="200000" y="450000"/>
                                    </p:animScale>
                                    <p:animScale>
                                      <p:cBhvr>
                                        <p:cTn id="16" dur="1230" accel="100000" fill="hold">
                                          <p:stCondLst>
                                            <p:cond delay="770"/>
                                          </p:stCondLst>
                                        </p:cTn>
                                        <p:tgtEl>
                                          <p:spTgt spid="3074"/>
                                        </p:tgtEl>
                                      </p:cBhvr>
                                      <p:from x="200000" y="450000"/>
                                      <p:to x="100000" y="100000"/>
                                    </p:animScale>
                                    <p:set>
                                      <p:cBhvr>
                                        <p:cTn id="17" dur="770" fill="hold"/>
                                        <p:tgtEl>
                                          <p:spTgt spid="3074"/>
                                        </p:tgtEl>
                                        <p:attrNameLst>
                                          <p:attrName>ppt_x</p:attrName>
                                        </p:attrNameLst>
                                      </p:cBhvr>
                                      <p:to>
                                        <p:strVal val="(0.5)"/>
                                      </p:to>
                                    </p:set>
                                    <p:anim from="(0.5)" to="(#ppt_x)" calcmode="lin" valueType="num">
                                      <p:cBhvr>
                                        <p:cTn id="18" dur="1230" accel="100000" fill="hold">
                                          <p:stCondLst>
                                            <p:cond delay="770"/>
                                          </p:stCondLst>
                                        </p:cTn>
                                        <p:tgtEl>
                                          <p:spTgt spid="3074"/>
                                        </p:tgtEl>
                                        <p:attrNameLst>
                                          <p:attrName>ppt_x</p:attrName>
                                        </p:attrNameLst>
                                      </p:cBhvr>
                                    </p:anim>
                                    <p:set>
                                      <p:cBhvr>
                                        <p:cTn id="19" dur="770" fill="hold"/>
                                        <p:tgtEl>
                                          <p:spTgt spid="3074"/>
                                        </p:tgtEl>
                                        <p:attrNameLst>
                                          <p:attrName>ppt_y</p:attrName>
                                        </p:attrNameLst>
                                      </p:cBhvr>
                                      <p:to>
                                        <p:strVal val="(#ppt_y+0.4)"/>
                                      </p:to>
                                    </p:set>
                                    <p:anim from="(#ppt_y+0.4)" to="(#ppt_y)" calcmode="lin" valueType="num">
                                      <p:cBhvr>
                                        <p:cTn id="20" dur="1230" accel="100000" fill="hold">
                                          <p:stCondLst>
                                            <p:cond delay="770"/>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eff\Desktop\He bled and He died for you.jpg"/>
          <p:cNvPicPr>
            <a:picLocks noChangeAspect="1" noChangeArrowheads="1"/>
          </p:cNvPicPr>
          <p:nvPr/>
        </p:nvPicPr>
        <p:blipFill>
          <a:blip r:embed="rId2" cstate="print"/>
          <a:srcRect r="2949"/>
          <a:stretch>
            <a:fillRect/>
          </a:stretch>
        </p:blipFill>
        <p:spPr bwMode="auto">
          <a:xfrm>
            <a:off x="3962400" y="457200"/>
            <a:ext cx="5120640" cy="4254071"/>
          </a:xfrm>
          <a:prstGeom prst="rect">
            <a:avLst/>
          </a:prstGeom>
          <a:noFill/>
        </p:spPr>
      </p:pic>
      <p:sp>
        <p:nvSpPr>
          <p:cNvPr id="8" name="TextBox 7"/>
          <p:cNvSpPr txBox="1"/>
          <p:nvPr/>
        </p:nvSpPr>
        <p:spPr>
          <a:xfrm>
            <a:off x="76200" y="850880"/>
            <a:ext cx="4114800" cy="3416320"/>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The Groom then gives the </a:t>
            </a:r>
            <a:r>
              <a:rPr lang="en-US" sz="3600" b="1" u="sng" dirty="0" smtClean="0">
                <a:effectLst>
                  <a:outerShdw blurRad="38100" dist="38100" dir="2700000" algn="tl">
                    <a:srgbClr val="000000">
                      <a:alpha val="43137"/>
                    </a:srgbClr>
                  </a:outerShdw>
                </a:effectLst>
              </a:rPr>
              <a:t>purchase price</a:t>
            </a:r>
            <a:r>
              <a:rPr lang="en-US" sz="3600" b="1" dirty="0" smtClean="0">
                <a:effectLst>
                  <a:outerShdw blurRad="38100" dist="38100" dir="2700000" algn="tl">
                    <a:srgbClr val="000000">
                      <a:alpha val="43137"/>
                    </a:srgbClr>
                  </a:outerShdw>
                </a:effectLst>
              </a:rPr>
              <a:t> for his Bride; then they are be bound together, forever!</a:t>
            </a:r>
            <a:endParaRPr lang="en-US" sz="3600" b="1" dirty="0">
              <a:effectLst>
                <a:outerShdw blurRad="38100" dist="38100" dir="2700000" algn="tl">
                  <a:srgbClr val="000000">
                    <a:alpha val="43137"/>
                  </a:srgbClr>
                </a:outerShdw>
              </a:effectLst>
            </a:endParaRPr>
          </a:p>
        </p:txBody>
      </p:sp>
      <p:sp>
        <p:nvSpPr>
          <p:cNvPr id="9" name="TextBox 8"/>
          <p:cNvSpPr txBox="1"/>
          <p:nvPr/>
        </p:nvSpPr>
        <p:spPr>
          <a:xfrm>
            <a:off x="0" y="5646003"/>
            <a:ext cx="9144000"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latin typeface="Arial Black" pitchFamily="34" charset="0"/>
              </a:rPr>
              <a:t>The Betrothal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1" presetClass="entr" presetSubtype="0" fill="hold" nodeType="afterEffect">
                                  <p:stCondLst>
                                    <p:cond delay="150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770" decel="100000"/>
                                        <p:tgtEl>
                                          <p:spTgt spid="5122"/>
                                        </p:tgtEl>
                                      </p:cBhvr>
                                    </p:animEffect>
                                    <p:animScale>
                                      <p:cBhvr>
                                        <p:cTn id="15" dur="770" decel="100000"/>
                                        <p:tgtEl>
                                          <p:spTgt spid="5122"/>
                                        </p:tgtEl>
                                      </p:cBhvr>
                                      <p:from x="10000" y="10000"/>
                                      <p:to x="200000" y="450000"/>
                                    </p:animScale>
                                    <p:animScale>
                                      <p:cBhvr>
                                        <p:cTn id="16" dur="1230" accel="100000" fill="hold">
                                          <p:stCondLst>
                                            <p:cond delay="770"/>
                                          </p:stCondLst>
                                        </p:cTn>
                                        <p:tgtEl>
                                          <p:spTgt spid="5122"/>
                                        </p:tgtEl>
                                      </p:cBhvr>
                                      <p:from x="200000" y="450000"/>
                                      <p:to x="100000" y="100000"/>
                                    </p:animScale>
                                    <p:set>
                                      <p:cBhvr>
                                        <p:cTn id="17" dur="770" fill="hold"/>
                                        <p:tgtEl>
                                          <p:spTgt spid="5122"/>
                                        </p:tgtEl>
                                        <p:attrNameLst>
                                          <p:attrName>ppt_x</p:attrName>
                                        </p:attrNameLst>
                                      </p:cBhvr>
                                      <p:to>
                                        <p:strVal val="(0.5)"/>
                                      </p:to>
                                    </p:set>
                                    <p:anim from="(0.5)" to="(#ppt_x)" calcmode="lin" valueType="num">
                                      <p:cBhvr>
                                        <p:cTn id="18" dur="1230" accel="100000" fill="hold">
                                          <p:stCondLst>
                                            <p:cond delay="770"/>
                                          </p:stCondLst>
                                        </p:cTn>
                                        <p:tgtEl>
                                          <p:spTgt spid="5122"/>
                                        </p:tgtEl>
                                        <p:attrNameLst>
                                          <p:attrName>ppt_x</p:attrName>
                                        </p:attrNameLst>
                                      </p:cBhvr>
                                    </p:anim>
                                    <p:set>
                                      <p:cBhvr>
                                        <p:cTn id="19" dur="770" fill="hold"/>
                                        <p:tgtEl>
                                          <p:spTgt spid="5122"/>
                                        </p:tgtEl>
                                        <p:attrNameLst>
                                          <p:attrName>ppt_y</p:attrName>
                                        </p:attrNameLst>
                                      </p:cBhvr>
                                      <p:to>
                                        <p:strVal val="(#ppt_y+0.4)"/>
                                      </p:to>
                                    </p:set>
                                    <p:anim from="(#ppt_y+0.4)" to="(#ppt_y)" calcmode="lin" valueType="num">
                                      <p:cBhvr>
                                        <p:cTn id="20" dur="1230" accel="100000" fill="hold">
                                          <p:stCondLst>
                                            <p:cond delay="770"/>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eff\Desktop\5671120311_25df7ee734_b.jpg"/>
          <p:cNvPicPr>
            <a:picLocks noChangeAspect="1" noChangeArrowheads="1"/>
          </p:cNvPicPr>
          <p:nvPr/>
        </p:nvPicPr>
        <p:blipFill>
          <a:blip r:embed="rId2" cstate="print"/>
          <a:srcRect/>
          <a:stretch>
            <a:fillRect/>
          </a:stretch>
        </p:blipFill>
        <p:spPr bwMode="auto">
          <a:xfrm>
            <a:off x="-2" y="381000"/>
            <a:ext cx="4724401" cy="4330491"/>
          </a:xfrm>
          <a:prstGeom prst="rect">
            <a:avLst/>
          </a:prstGeom>
          <a:noFill/>
        </p:spPr>
      </p:pic>
      <p:sp>
        <p:nvSpPr>
          <p:cNvPr id="6" name="TextBox 5"/>
          <p:cNvSpPr txBox="1"/>
          <p:nvPr/>
        </p:nvSpPr>
        <p:spPr>
          <a:xfrm>
            <a:off x="0" y="5540514"/>
            <a:ext cx="9144000" cy="92333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The Preparation</a:t>
            </a:r>
          </a:p>
        </p:txBody>
      </p:sp>
      <p:sp>
        <p:nvSpPr>
          <p:cNvPr id="8" name="TextBox 7"/>
          <p:cNvSpPr txBox="1"/>
          <p:nvPr/>
        </p:nvSpPr>
        <p:spPr>
          <a:xfrm>
            <a:off x="4953000" y="457200"/>
            <a:ext cx="4114800" cy="4278094"/>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The Bridegroom then returns to his father’s home to prepare an addition or room for his new Bride; he may return weeks, a month, or a year later!</a:t>
            </a:r>
            <a:endParaRPr lang="en-US" sz="3400" b="1" dirty="0">
              <a:effectLst>
                <a:outerShdw blurRad="38100" dist="38100" dir="2700000" algn="tl">
                  <a:srgbClr val="000000">
                    <a:alpha val="43137"/>
                  </a:srgbClr>
                </a:outerShdw>
              </a:effectLst>
            </a:endParaRPr>
          </a:p>
        </p:txBody>
      </p:sp>
      <p:sp>
        <p:nvSpPr>
          <p:cNvPr id="9" name="TextBox 8"/>
          <p:cNvSpPr txBox="1"/>
          <p:nvPr/>
        </p:nvSpPr>
        <p:spPr>
          <a:xfrm>
            <a:off x="4724400" y="2286000"/>
            <a:ext cx="4289829" cy="646331"/>
          </a:xfrm>
          <a:prstGeom prst="rect">
            <a:avLst/>
          </a:prstGeom>
          <a:noFill/>
        </p:spPr>
        <p:txBody>
          <a:bodyPr wrap="none" rtlCol="0">
            <a:spAutoFit/>
          </a:bodyPr>
          <a:lstStyle/>
          <a:p>
            <a:r>
              <a:rPr lang="en-US" sz="3600" dirty="0" smtClean="0">
                <a:ln>
                  <a:solidFill>
                    <a:schemeClr val="tx1"/>
                  </a:solidFill>
                </a:ln>
                <a:solidFill>
                  <a:srgbClr val="996633"/>
                </a:solidFill>
              </a:rPr>
              <a:t>Let’s read John 14:1-3</a:t>
            </a:r>
            <a:endParaRPr lang="en-US" sz="3600" dirty="0">
              <a:ln>
                <a:solidFill>
                  <a:schemeClr val="tx1"/>
                </a:solidFill>
              </a:ln>
              <a:solidFill>
                <a:srgbClr val="9966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770" decel="100000"/>
                                        <p:tgtEl>
                                          <p:spTgt spid="4098"/>
                                        </p:tgtEl>
                                      </p:cBhvr>
                                    </p:animEffect>
                                    <p:animScale>
                                      <p:cBhvr>
                                        <p:cTn id="16" dur="770" decel="100000"/>
                                        <p:tgtEl>
                                          <p:spTgt spid="4098"/>
                                        </p:tgtEl>
                                      </p:cBhvr>
                                      <p:from x="10000" y="10000"/>
                                      <p:to x="200000" y="450000"/>
                                    </p:animScale>
                                    <p:animScale>
                                      <p:cBhvr>
                                        <p:cTn id="17" dur="1230" accel="100000" fill="hold">
                                          <p:stCondLst>
                                            <p:cond delay="770"/>
                                          </p:stCondLst>
                                        </p:cTn>
                                        <p:tgtEl>
                                          <p:spTgt spid="4098"/>
                                        </p:tgtEl>
                                      </p:cBhvr>
                                      <p:from x="200000" y="450000"/>
                                      <p:to x="100000" y="100000"/>
                                    </p:animScale>
                                    <p:set>
                                      <p:cBhvr>
                                        <p:cTn id="18" dur="770" fill="hold"/>
                                        <p:tgtEl>
                                          <p:spTgt spid="4098"/>
                                        </p:tgtEl>
                                        <p:attrNameLst>
                                          <p:attrName>ppt_x</p:attrName>
                                        </p:attrNameLst>
                                      </p:cBhvr>
                                      <p:to>
                                        <p:strVal val="(0.5)"/>
                                      </p:to>
                                    </p:set>
                                    <p:anim from="(0.5)" to="(#ppt_x)" calcmode="lin" valueType="num">
                                      <p:cBhvr>
                                        <p:cTn id="19" dur="1230" accel="100000" fill="hold">
                                          <p:stCondLst>
                                            <p:cond delay="770"/>
                                          </p:stCondLst>
                                        </p:cTn>
                                        <p:tgtEl>
                                          <p:spTgt spid="4098"/>
                                        </p:tgtEl>
                                        <p:attrNameLst>
                                          <p:attrName>ppt_x</p:attrName>
                                        </p:attrNameLst>
                                      </p:cBhvr>
                                    </p:anim>
                                    <p:set>
                                      <p:cBhvr>
                                        <p:cTn id="20" dur="770" fill="hold"/>
                                        <p:tgtEl>
                                          <p:spTgt spid="4098"/>
                                        </p:tgtEl>
                                        <p:attrNameLst>
                                          <p:attrName>ppt_y</p:attrName>
                                        </p:attrNameLst>
                                      </p:cBhvr>
                                      <p:to>
                                        <p:strVal val="(#ppt_y+0.4)"/>
                                      </p:to>
                                    </p:set>
                                    <p:anim from="(#ppt_y+0.4)" to="(#ppt_y)" calcmode="lin" valueType="num">
                                      <p:cBhvr>
                                        <p:cTn id="21" dur="1230" accel="100000" fill="hold">
                                          <p:stCondLst>
                                            <p:cond delay="770"/>
                                          </p:stCondLst>
                                        </p:cTn>
                                        <p:tgtEl>
                                          <p:spTgt spid="4098"/>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1" nodeType="clickEffect">
                                  <p:stCondLst>
                                    <p:cond delay="0"/>
                                  </p:stCondLst>
                                  <p:childTnLst>
                                    <p:animEffect transition="out" filter="diamond(in)">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style.rotation</p:attrName>
                                        </p:attrNameLst>
                                      </p:cBhvr>
                                      <p:tavLst>
                                        <p:tav tm="0">
                                          <p:val>
                                            <p:fltVal val="720"/>
                                          </p:val>
                                        </p:tav>
                                        <p:tav tm="100000">
                                          <p:val>
                                            <p:fltVal val="0"/>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 calcmode="lin" valueType="num">
                                      <p:cBhvr>
                                        <p:cTn id="34"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eff\Desktop\wedding-garment.jpg"/>
          <p:cNvPicPr>
            <a:picLocks noChangeAspect="1" noChangeArrowheads="1"/>
          </p:cNvPicPr>
          <p:nvPr/>
        </p:nvPicPr>
        <p:blipFill>
          <a:blip r:embed="rId2" cstate="print"/>
          <a:srcRect/>
          <a:stretch>
            <a:fillRect/>
          </a:stretch>
        </p:blipFill>
        <p:spPr bwMode="auto">
          <a:xfrm>
            <a:off x="152399" y="457200"/>
            <a:ext cx="4663440" cy="4246713"/>
          </a:xfrm>
          <a:prstGeom prst="rect">
            <a:avLst/>
          </a:prstGeom>
          <a:noFill/>
        </p:spPr>
      </p:pic>
      <p:sp>
        <p:nvSpPr>
          <p:cNvPr id="6" name="TextBox 5"/>
          <p:cNvSpPr txBox="1"/>
          <p:nvPr/>
        </p:nvSpPr>
        <p:spPr>
          <a:xfrm>
            <a:off x="0" y="5486400"/>
            <a:ext cx="91440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rgbClr val="FFC000"/>
                  </a:solidFill>
                </a:ln>
                <a:solidFill>
                  <a:srgbClr val="FFC000"/>
                </a:solidFill>
                <a:effectLst>
                  <a:outerShdw blurRad="50800" dist="39000" dir="5460000" algn="tl">
                    <a:srgbClr val="000000">
                      <a:alpha val="38000"/>
                    </a:srgbClr>
                  </a:outerShdw>
                </a:effectLst>
                <a:latin typeface="Arial Black" pitchFamily="34" charset="0"/>
              </a:rPr>
              <a:t>The Return</a:t>
            </a:r>
          </a:p>
        </p:txBody>
      </p:sp>
      <p:sp>
        <p:nvSpPr>
          <p:cNvPr id="8" name="TextBox 7"/>
          <p:cNvSpPr txBox="1"/>
          <p:nvPr/>
        </p:nvSpPr>
        <p:spPr>
          <a:xfrm>
            <a:off x="4953000" y="457200"/>
            <a:ext cx="4114800" cy="4278094"/>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As the Bridegroom is making His preparations, the Father is supervising the preparations for the Wedding Feast, which is to last 7 days!</a:t>
            </a:r>
            <a:endParaRPr lang="en-US" sz="3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770" decel="100000"/>
                                        <p:tgtEl>
                                          <p:spTgt spid="6146"/>
                                        </p:tgtEl>
                                      </p:cBhvr>
                                    </p:animEffect>
                                    <p:animScale>
                                      <p:cBhvr>
                                        <p:cTn id="13" dur="770" decel="100000"/>
                                        <p:tgtEl>
                                          <p:spTgt spid="6146"/>
                                        </p:tgtEl>
                                      </p:cBhvr>
                                      <p:from x="10000" y="10000"/>
                                      <p:to x="200000" y="450000"/>
                                    </p:animScale>
                                    <p:animScale>
                                      <p:cBhvr>
                                        <p:cTn id="14" dur="1230" accel="100000" fill="hold">
                                          <p:stCondLst>
                                            <p:cond delay="770"/>
                                          </p:stCondLst>
                                        </p:cTn>
                                        <p:tgtEl>
                                          <p:spTgt spid="6146"/>
                                        </p:tgtEl>
                                      </p:cBhvr>
                                      <p:from x="200000" y="450000"/>
                                      <p:to x="100000" y="100000"/>
                                    </p:animScale>
                                    <p:set>
                                      <p:cBhvr>
                                        <p:cTn id="15" dur="770" fill="hold"/>
                                        <p:tgtEl>
                                          <p:spTgt spid="6146"/>
                                        </p:tgtEl>
                                        <p:attrNameLst>
                                          <p:attrName>ppt_x</p:attrName>
                                        </p:attrNameLst>
                                      </p:cBhvr>
                                      <p:to>
                                        <p:strVal val="(0.5)"/>
                                      </p:to>
                                    </p:set>
                                    <p:anim from="(0.5)" to="(#ppt_x)" calcmode="lin" valueType="num">
                                      <p:cBhvr>
                                        <p:cTn id="16" dur="1230" accel="100000" fill="hold">
                                          <p:stCondLst>
                                            <p:cond delay="770"/>
                                          </p:stCondLst>
                                        </p:cTn>
                                        <p:tgtEl>
                                          <p:spTgt spid="6146"/>
                                        </p:tgtEl>
                                        <p:attrNameLst>
                                          <p:attrName>ppt_x</p:attrName>
                                        </p:attrNameLst>
                                      </p:cBhvr>
                                    </p:anim>
                                    <p:set>
                                      <p:cBhvr>
                                        <p:cTn id="17" dur="770" fill="hold"/>
                                        <p:tgtEl>
                                          <p:spTgt spid="6146"/>
                                        </p:tgtEl>
                                        <p:attrNameLst>
                                          <p:attrName>ppt_y</p:attrName>
                                        </p:attrNameLst>
                                      </p:cBhvr>
                                      <p:to>
                                        <p:strVal val="(#ppt_y+0.4)"/>
                                      </p:to>
                                    </p:set>
                                    <p:anim from="(#ppt_y+0.4)" to="(#ppt_y)" calcmode="lin" valueType="num">
                                      <p:cBhvr>
                                        <p:cTn id="18" dur="1230" accel="100000" fill="hold">
                                          <p:stCondLst>
                                            <p:cond delay="770"/>
                                          </p:stCondLst>
                                        </p:cTn>
                                        <p:tgtEl>
                                          <p:spTgt spid="61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eff\Desktop\jesus-return-on-white-horse-2-mike-de-lorenzo.jpg"/>
          <p:cNvPicPr>
            <a:picLocks noChangeAspect="1" noChangeArrowheads="1"/>
          </p:cNvPicPr>
          <p:nvPr/>
        </p:nvPicPr>
        <p:blipFill>
          <a:blip r:embed="rId2" cstate="print"/>
          <a:srcRect/>
          <a:stretch>
            <a:fillRect/>
          </a:stretch>
        </p:blipFill>
        <p:spPr bwMode="auto">
          <a:xfrm>
            <a:off x="0" y="612042"/>
            <a:ext cx="5303520" cy="3959958"/>
          </a:xfrm>
          <a:prstGeom prst="rect">
            <a:avLst/>
          </a:prstGeom>
          <a:noFill/>
        </p:spPr>
      </p:pic>
      <p:sp>
        <p:nvSpPr>
          <p:cNvPr id="8" name="TextBox 7"/>
          <p:cNvSpPr txBox="1"/>
          <p:nvPr/>
        </p:nvSpPr>
        <p:spPr>
          <a:xfrm>
            <a:off x="5410200" y="151686"/>
            <a:ext cx="3657600" cy="4801314"/>
          </a:xfrm>
          <a:prstGeom prst="rect">
            <a:avLst/>
          </a:prstGeom>
          <a:noFill/>
        </p:spPr>
        <p:txBody>
          <a:bodyPr wrap="square" rtlCol="0">
            <a:spAutoFit/>
          </a:bodyPr>
          <a:lstStyle/>
          <a:p>
            <a:pPr algn="ctr"/>
            <a:r>
              <a:rPr lang="en-US" sz="3400" b="1" dirty="0" smtClean="0">
                <a:effectLst>
                  <a:outerShdw blurRad="38100" dist="38100" dir="2700000" algn="tl">
                    <a:srgbClr val="000000">
                      <a:alpha val="43137"/>
                    </a:srgbClr>
                  </a:outerShdw>
                </a:effectLst>
              </a:rPr>
              <a:t>When ALL preparations are completed and with the Father’s approval ; the Bridegroom sends word that He’s returning for His Bride!</a:t>
            </a:r>
            <a:endParaRPr lang="en-US" sz="3400" b="1" dirty="0">
              <a:effectLst>
                <a:outerShdw blurRad="38100" dist="38100" dir="2700000" algn="tl">
                  <a:srgbClr val="000000">
                    <a:alpha val="43137"/>
                  </a:srgbClr>
                </a:outerShdw>
              </a:effectLst>
            </a:endParaRPr>
          </a:p>
        </p:txBody>
      </p:sp>
      <p:sp>
        <p:nvSpPr>
          <p:cNvPr id="6" name="TextBox 5"/>
          <p:cNvSpPr txBox="1"/>
          <p:nvPr/>
        </p:nvSpPr>
        <p:spPr>
          <a:xfrm>
            <a:off x="0" y="5486400"/>
            <a:ext cx="91440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rgbClr val="FFC000"/>
                  </a:solidFill>
                </a:ln>
                <a:solidFill>
                  <a:srgbClr val="FFC000"/>
                </a:solidFill>
                <a:effectLst>
                  <a:outerShdw blurRad="50800" dist="39000" dir="5460000" algn="tl">
                    <a:srgbClr val="000000">
                      <a:alpha val="38000"/>
                    </a:srgbClr>
                  </a:outerShdw>
                </a:effectLst>
                <a:latin typeface="Arial Black" pitchFamily="34" charset="0"/>
              </a:rPr>
              <a:t>The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21404"/>
            <a:ext cx="9144000" cy="1107996"/>
          </a:xfrm>
          <a:prstGeom prst="rect">
            <a:avLst/>
          </a:prstGeom>
          <a:noFill/>
        </p:spPr>
        <p:txBody>
          <a:bodyPr wrap="square" rtlCol="0">
            <a:spAutoFit/>
          </a:bodyPr>
          <a:lstStyle/>
          <a:p>
            <a:pPr algn="ctr"/>
            <a:r>
              <a:rPr lang="en-US" sz="6600" b="1" dirty="0" smtClean="0">
                <a:ln>
                  <a:solidFill>
                    <a:srgbClr val="006600"/>
                  </a:solidFill>
                </a:ln>
                <a:effectLst>
                  <a:outerShdw blurRad="38100" dist="38100" dir="2700000" algn="tl">
                    <a:srgbClr val="000000">
                      <a:alpha val="43137"/>
                    </a:srgbClr>
                  </a:outerShdw>
                </a:effectLst>
                <a:latin typeface="Arial Black" pitchFamily="34" charset="0"/>
              </a:rPr>
              <a:t>The Parable</a:t>
            </a:r>
          </a:p>
        </p:txBody>
      </p:sp>
      <p:sp>
        <p:nvSpPr>
          <p:cNvPr id="8" name="TextBox 7"/>
          <p:cNvSpPr txBox="1"/>
          <p:nvPr/>
        </p:nvSpPr>
        <p:spPr>
          <a:xfrm>
            <a:off x="228600" y="1253966"/>
            <a:ext cx="8839200" cy="2708434"/>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So our Lord has sent WORD that He is returning…so the Bride and all her attendants must be ready! So…her attendants, take their torches, their oil, and anxiously await the Bridegroom.</a:t>
            </a:r>
            <a:endParaRPr lang="en-US" sz="3400" b="1" dirty="0">
              <a:effectLst>
                <a:outerShdw blurRad="38100" dist="38100" dir="2700000" algn="tl">
                  <a:srgbClr val="000000">
                    <a:alpha val="43137"/>
                  </a:srgbClr>
                </a:outerShdw>
              </a:effectLst>
            </a:endParaRPr>
          </a:p>
        </p:txBody>
      </p:sp>
      <p:pic>
        <p:nvPicPr>
          <p:cNvPr id="8194" name="Picture 2" descr="C:\Users\Jeff\Desktop\x240-0mY.jpg"/>
          <p:cNvPicPr>
            <a:picLocks noChangeAspect="1" noChangeArrowheads="1"/>
          </p:cNvPicPr>
          <p:nvPr/>
        </p:nvPicPr>
        <p:blipFill>
          <a:blip r:embed="rId2" cstate="print"/>
          <a:srcRect/>
          <a:stretch>
            <a:fillRect/>
          </a:stretch>
        </p:blipFill>
        <p:spPr bwMode="auto">
          <a:xfrm>
            <a:off x="-1" y="838181"/>
            <a:ext cx="7589520" cy="4265778"/>
          </a:xfrm>
          <a:prstGeom prst="rect">
            <a:avLst/>
          </a:prstGeom>
          <a:noFill/>
        </p:spPr>
      </p:pic>
      <p:pic>
        <p:nvPicPr>
          <p:cNvPr id="8195" name="Picture 3" descr="C:\Users\Jeff\Desktop\402015203_univ_lsr_xl.jpg"/>
          <p:cNvPicPr>
            <a:picLocks noChangeAspect="1" noChangeArrowheads="1"/>
          </p:cNvPicPr>
          <p:nvPr/>
        </p:nvPicPr>
        <p:blipFill>
          <a:blip r:embed="rId3" cstate="print"/>
          <a:srcRect/>
          <a:stretch>
            <a:fillRect/>
          </a:stretch>
        </p:blipFill>
        <p:spPr bwMode="auto">
          <a:xfrm>
            <a:off x="457200" y="762000"/>
            <a:ext cx="8686800" cy="4343400"/>
          </a:xfrm>
          <a:prstGeom prst="rect">
            <a:avLst/>
          </a:prstGeom>
          <a:noFill/>
        </p:spPr>
      </p:pic>
      <p:sp>
        <p:nvSpPr>
          <p:cNvPr id="9" name="&quot;No&quot; Symbol 8"/>
          <p:cNvSpPr/>
          <p:nvPr/>
        </p:nvSpPr>
        <p:spPr>
          <a:xfrm>
            <a:off x="1600200" y="762000"/>
            <a:ext cx="5867400" cy="42672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rot="9617246">
            <a:off x="1205247" y="670080"/>
            <a:ext cx="2299432" cy="768599"/>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0506941">
            <a:off x="1406001" y="808802"/>
            <a:ext cx="1903085" cy="584775"/>
          </a:xfrm>
          <a:prstGeom prst="rect">
            <a:avLst/>
          </a:prstGeom>
          <a:noFill/>
        </p:spPr>
        <p:txBody>
          <a:bodyPr wrap="none" rtlCol="0">
            <a:spAutoFit/>
          </a:bodyPr>
          <a:lstStyle/>
          <a:p>
            <a:r>
              <a:rPr lang="en-US" sz="3200" b="1" dirty="0" err="1" smtClean="0">
                <a:solidFill>
                  <a:schemeClr val="bg1"/>
                </a:solidFill>
                <a:latin typeface="TekniaGreek" pitchFamily="2" charset="0"/>
              </a:rPr>
              <a:t>lampavdaV</a:t>
            </a:r>
            <a:endParaRPr lang="en-US" sz="3200" b="1" dirty="0">
              <a:solidFill>
                <a:schemeClr val="bg1"/>
              </a:solidFill>
              <a:latin typeface="TekniaGreek"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1000" fill="hold"/>
                                        <p:tgtEl>
                                          <p:spTgt spid="8194"/>
                                        </p:tgtEl>
                                        <p:attrNameLst>
                                          <p:attrName>ppt_w</p:attrName>
                                        </p:attrNameLst>
                                      </p:cBhvr>
                                      <p:tavLst>
                                        <p:tav tm="0">
                                          <p:val>
                                            <p:fltVal val="0"/>
                                          </p:val>
                                        </p:tav>
                                        <p:tav tm="100000">
                                          <p:val>
                                            <p:strVal val="#ppt_w"/>
                                          </p:val>
                                        </p:tav>
                                      </p:tavLst>
                                    </p:anim>
                                    <p:anim calcmode="lin" valueType="num">
                                      <p:cBhvr>
                                        <p:cTn id="18" dur="1000" fill="hold"/>
                                        <p:tgtEl>
                                          <p:spTgt spid="8194"/>
                                        </p:tgtEl>
                                        <p:attrNameLst>
                                          <p:attrName>ppt_h</p:attrName>
                                        </p:attrNameLst>
                                      </p:cBhvr>
                                      <p:tavLst>
                                        <p:tav tm="0">
                                          <p:val>
                                            <p:fltVal val="0"/>
                                          </p:val>
                                        </p:tav>
                                        <p:tav tm="100000">
                                          <p:val>
                                            <p:strVal val="#ppt_h"/>
                                          </p:val>
                                        </p:tav>
                                      </p:tavLst>
                                    </p:anim>
                                    <p:anim calcmode="lin" valueType="num">
                                      <p:cBhvr>
                                        <p:cTn id="1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2000"/>
                                        <p:tgtEl>
                                          <p:spTgt spid="8195"/>
                                        </p:tgtEl>
                                      </p:cBhvr>
                                    </p:animEffect>
                                    <p:anim calcmode="lin" valueType="num">
                                      <p:cBhvr>
                                        <p:cTn id="26" dur="2000" fill="hold"/>
                                        <p:tgtEl>
                                          <p:spTgt spid="8195"/>
                                        </p:tgtEl>
                                        <p:attrNameLst>
                                          <p:attrName>style.rotation</p:attrName>
                                        </p:attrNameLst>
                                      </p:cBhvr>
                                      <p:tavLst>
                                        <p:tav tm="0">
                                          <p:val>
                                            <p:fltVal val="720"/>
                                          </p:val>
                                        </p:tav>
                                        <p:tav tm="100000">
                                          <p:val>
                                            <p:fltVal val="0"/>
                                          </p:val>
                                        </p:tav>
                                      </p:tavLst>
                                    </p:anim>
                                    <p:anim calcmode="lin" valueType="num">
                                      <p:cBhvr>
                                        <p:cTn id="27" dur="2000" fill="hold"/>
                                        <p:tgtEl>
                                          <p:spTgt spid="8195"/>
                                        </p:tgtEl>
                                        <p:attrNameLst>
                                          <p:attrName>ppt_h</p:attrName>
                                        </p:attrNameLst>
                                      </p:cBhvr>
                                      <p:tavLst>
                                        <p:tav tm="0">
                                          <p:val>
                                            <p:fltVal val="0"/>
                                          </p:val>
                                        </p:tav>
                                        <p:tav tm="100000">
                                          <p:val>
                                            <p:strVal val="#ppt_h"/>
                                          </p:val>
                                        </p:tav>
                                      </p:tavLst>
                                    </p:anim>
                                    <p:anim calcmode="lin" valueType="num">
                                      <p:cBhvr>
                                        <p:cTn id="28" dur="2000" fill="hold"/>
                                        <p:tgtEl>
                                          <p:spTgt spid="8195"/>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70" decel="100000"/>
                                        <p:tgtEl>
                                          <p:spTgt spid="9"/>
                                        </p:tgtEl>
                                      </p:cBhvr>
                                    </p:animEffect>
                                    <p:animScale>
                                      <p:cBhvr>
                                        <p:cTn id="34" dur="770" decel="100000"/>
                                        <p:tgtEl>
                                          <p:spTgt spid="9"/>
                                        </p:tgtEl>
                                      </p:cBhvr>
                                      <p:from x="10000" y="10000"/>
                                      <p:to x="200000" y="450000"/>
                                    </p:animScale>
                                    <p:animScale>
                                      <p:cBhvr>
                                        <p:cTn id="35" dur="1230" accel="100000" fill="hold">
                                          <p:stCondLst>
                                            <p:cond delay="770"/>
                                          </p:stCondLst>
                                        </p:cTn>
                                        <p:tgtEl>
                                          <p:spTgt spid="9"/>
                                        </p:tgtEl>
                                      </p:cBhvr>
                                      <p:from x="200000" y="450000"/>
                                      <p:to x="100000" y="100000"/>
                                    </p:animScale>
                                    <p:set>
                                      <p:cBhvr>
                                        <p:cTn id="36" dur="770" fill="hold"/>
                                        <p:tgtEl>
                                          <p:spTgt spid="9"/>
                                        </p:tgtEl>
                                        <p:attrNameLst>
                                          <p:attrName>ppt_x</p:attrName>
                                        </p:attrNameLst>
                                      </p:cBhvr>
                                      <p:to>
                                        <p:strVal val="(0.5)"/>
                                      </p:to>
                                    </p:set>
                                    <p:anim from="(0.5)" to="(#ppt_x)" calcmode="lin" valueType="num">
                                      <p:cBhvr>
                                        <p:cTn id="37" dur="1230" accel="100000" fill="hold">
                                          <p:stCondLst>
                                            <p:cond delay="770"/>
                                          </p:stCondLst>
                                        </p:cTn>
                                        <p:tgtEl>
                                          <p:spTgt spid="9"/>
                                        </p:tgtEl>
                                        <p:attrNameLst>
                                          <p:attrName>ppt_x</p:attrName>
                                        </p:attrNameLst>
                                      </p:cBhvr>
                                    </p:anim>
                                    <p:set>
                                      <p:cBhvr>
                                        <p:cTn id="38" dur="770" fill="hold"/>
                                        <p:tgtEl>
                                          <p:spTgt spid="9"/>
                                        </p:tgtEl>
                                        <p:attrNameLst>
                                          <p:attrName>ppt_y</p:attrName>
                                        </p:attrNameLst>
                                      </p:cBhvr>
                                      <p:to>
                                        <p:strVal val="(#ppt_y+0.4)"/>
                                      </p:to>
                                    </p:set>
                                    <p:anim from="(#ppt_y+0.4)" to="(#ppt_y)" calcmode="lin" valueType="num">
                                      <p:cBhvr>
                                        <p:cTn id="39" dur="1230" accel="100000" fill="hold">
                                          <p:stCondLst>
                                            <p:cond delay="770"/>
                                          </p:stCondLst>
                                        </p:cTn>
                                        <p:tgtEl>
                                          <p:spTgt spid="9"/>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anim calcmode="lin" valueType="num">
                                      <p:cBhvr>
                                        <p:cTn id="53" dur="2000" fill="hold"/>
                                        <p:tgtEl>
                                          <p:spTgt spid="11"/>
                                        </p:tgtEl>
                                        <p:attrNameLst>
                                          <p:attrName>style.rotation</p:attrName>
                                        </p:attrNameLst>
                                      </p:cBhvr>
                                      <p:tavLst>
                                        <p:tav tm="0">
                                          <p:val>
                                            <p:fltVal val="720"/>
                                          </p:val>
                                        </p:tav>
                                        <p:tav tm="100000">
                                          <p:val>
                                            <p:fltVal val="0"/>
                                          </p:val>
                                        </p:tav>
                                      </p:tavLst>
                                    </p:anim>
                                    <p:anim calcmode="lin" valueType="num">
                                      <p:cBhvr>
                                        <p:cTn id="54" dur="2000" fill="hold"/>
                                        <p:tgtEl>
                                          <p:spTgt spid="11"/>
                                        </p:tgtEl>
                                        <p:attrNameLst>
                                          <p:attrName>ppt_h</p:attrName>
                                        </p:attrNameLst>
                                      </p:cBhvr>
                                      <p:tavLst>
                                        <p:tav tm="0">
                                          <p:val>
                                            <p:fltVal val="0"/>
                                          </p:val>
                                        </p:tav>
                                        <p:tav tm="100000">
                                          <p:val>
                                            <p:strVal val="#ppt_h"/>
                                          </p:val>
                                        </p:tav>
                                      </p:tavLst>
                                    </p:anim>
                                    <p:anim calcmode="lin" valueType="num">
                                      <p:cBhvr>
                                        <p:cTn id="55"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10" grpId="0" animBg="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2036</TotalTime>
  <Words>965</Words>
  <Application>Microsoft Office PowerPoint</Application>
  <PresentationFormat>On-screen Show (4:3)</PresentationFormat>
  <Paragraphs>159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KING COMES TO YOU</dc:title>
  <dc:creator>Jeff</dc:creator>
  <cp:lastModifiedBy>Jeff</cp:lastModifiedBy>
  <cp:revision>208</cp:revision>
  <dcterms:created xsi:type="dcterms:W3CDTF">2006-08-16T00:00:00Z</dcterms:created>
  <dcterms:modified xsi:type="dcterms:W3CDTF">2025-09-17T19:20:25Z</dcterms:modified>
</cp:coreProperties>
</file>