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notesMasterIdLst>
    <p:notesMasterId r:id="rId26"/>
  </p:notesMasterIdLst>
  <p:sldIdLst>
    <p:sldId id="527" r:id="rId2"/>
    <p:sldId id="270" r:id="rId3"/>
    <p:sldId id="427" r:id="rId4"/>
    <p:sldId id="528" r:id="rId5"/>
    <p:sldId id="529" r:id="rId6"/>
    <p:sldId id="530" r:id="rId7"/>
    <p:sldId id="531" r:id="rId8"/>
    <p:sldId id="532" r:id="rId9"/>
    <p:sldId id="533" r:id="rId10"/>
    <p:sldId id="534" r:id="rId11"/>
    <p:sldId id="535" r:id="rId12"/>
    <p:sldId id="536" r:id="rId13"/>
    <p:sldId id="537" r:id="rId14"/>
    <p:sldId id="538" r:id="rId15"/>
    <p:sldId id="539" r:id="rId16"/>
    <p:sldId id="540" r:id="rId17"/>
    <p:sldId id="541" r:id="rId18"/>
    <p:sldId id="542" r:id="rId19"/>
    <p:sldId id="543" r:id="rId20"/>
    <p:sldId id="544" r:id="rId21"/>
    <p:sldId id="545" r:id="rId22"/>
    <p:sldId id="546" r:id="rId23"/>
    <p:sldId id="271" r:id="rId24"/>
    <p:sldId id="547"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996633"/>
    <a:srgbClr val="6600CC"/>
    <a:srgbClr val="FF66FF"/>
    <a:srgbClr val="006600"/>
    <a:srgbClr val="000000"/>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2" autoAdjust="0"/>
    <p:restoredTop sz="94628" autoAdjust="0"/>
  </p:normalViewPr>
  <p:slideViewPr>
    <p:cSldViewPr>
      <p:cViewPr>
        <p:scale>
          <a:sx n="100" d="100"/>
          <a:sy n="100" d="100"/>
        </p:scale>
        <p:origin x="-1218" y="-3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ACE0A2-89D6-49FA-9E4A-7A2A8AE52F6E}" type="datetimeFigureOut">
              <a:rPr lang="en-US" smtClean="0"/>
              <a:pPr/>
              <a:t>09/09/25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A47D50-E87B-48E8-9309-3486EE8F82C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A47D50-E87B-48E8-9309-3486EE8F82C8}"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A47D50-E87B-48E8-9309-3486EE8F82C8}"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A47D50-E87B-48E8-9309-3486EE8F82C8}"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A47D50-E87B-48E8-9309-3486EE8F82C8}"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A47D50-E87B-48E8-9309-3486EE8F82C8}"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A47D50-E87B-48E8-9309-3486EE8F82C8}"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A47D50-E87B-48E8-9309-3486EE8F82C8}"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A47D50-E87B-48E8-9309-3486EE8F82C8}"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A47D50-E87B-48E8-9309-3486EE8F82C8}"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A47D50-E87B-48E8-9309-3486EE8F82C8}" type="slidenum">
              <a:rPr lang="en-US" smtClean="0"/>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A47D50-E87B-48E8-9309-3486EE8F82C8}"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A47D50-E87B-48E8-9309-3486EE8F82C8}"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A47D50-E87B-48E8-9309-3486EE8F82C8}" type="slidenum">
              <a:rPr lang="en-US" smtClean="0"/>
              <a:pPr/>
              <a:t>22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A47D50-E87B-48E8-9309-3486EE8F82C8}"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A47D50-E87B-48E8-9309-3486EE8F82C8}"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A47D50-E87B-48E8-9309-3486EE8F82C8}"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A47D50-E87B-48E8-9309-3486EE8F82C8}"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A47D50-E87B-48E8-9309-3486EE8F82C8}"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A47D50-E87B-48E8-9309-3486EE8F82C8}"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A47D50-E87B-48E8-9309-3486EE8F82C8}"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1D8BD707-D9CF-40AE-B4C6-C98DA3205C09}" type="datetimeFigureOut">
              <a:rPr lang="en-US" smtClean="0"/>
              <a:pPr/>
              <a:t>09/09/25</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09/09/25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09/09/25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09/09/25</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1D8BD707-D9CF-40AE-B4C6-C98DA3205C09}" type="datetimeFigureOut">
              <a:rPr lang="en-US" smtClean="0"/>
              <a:pPr/>
              <a:t>09/09/25</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1D8BD707-D9CF-40AE-B4C6-C98DA3205C09}" type="datetimeFigureOut">
              <a:rPr lang="en-US" smtClean="0"/>
              <a:pPr/>
              <a:t>09/09/25</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1D8BD707-D9CF-40AE-B4C6-C98DA3205C09}" type="datetimeFigureOut">
              <a:rPr lang="en-US" smtClean="0"/>
              <a:pPr/>
              <a:t>09/09/25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B6F15528-21DE-4FAA-801E-634DDDAF4B2B}"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09/09/25</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09/09/25</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09/09/25</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09/09/25</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D8BD707-D9CF-40AE-B4C6-C98DA3205C09}" type="datetimeFigureOut">
              <a:rPr lang="en-US" smtClean="0"/>
              <a:pPr/>
              <a:t>09/09/25</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6F15528-21DE-4FAA-801E-634DDDAF4B2B}"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6001643"/>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smtClean="0">
                <a:ln w="11430">
                  <a:solidFill>
                    <a:srgbClr val="C00000"/>
                  </a:solidFill>
                </a:ln>
                <a:solidFill>
                  <a:srgbClr val="6600CC"/>
                </a:solidFill>
                <a:effectLst>
                  <a:outerShdw blurRad="80000" dist="40000" dir="5040000" algn="tl">
                    <a:srgbClr val="000000">
                      <a:alpha val="30000"/>
                    </a:srgbClr>
                  </a:outerShdw>
                </a:effectLst>
                <a:latin typeface="Arial Rounded MT Bold" pitchFamily="34" charset="0"/>
              </a:rPr>
              <a:t>Passion Week</a:t>
            </a:r>
          </a:p>
          <a:p>
            <a:pPr algn="ctr"/>
            <a:r>
              <a:rPr lang="en-US" sz="26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rPr>
              <a:t>St. Matthew 24:36-51</a:t>
            </a:r>
          </a:p>
          <a:p>
            <a:pPr algn="ctr"/>
            <a:endParaRPr lang="en-US" sz="20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a:p>
            <a:pPr algn="ctr"/>
            <a:endParaRPr lang="en-US" sz="2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a:p>
            <a:pPr algn="ctr"/>
            <a:endParaRPr lang="en-US" sz="2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a:p>
            <a:pPr algn="ctr"/>
            <a:endParaRPr lang="en-US" sz="2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a:p>
            <a:pPr algn="ctr"/>
            <a:endParaRPr lang="en-US" sz="2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a:p>
            <a:pPr algn="ctr"/>
            <a:endParaRPr lang="en-US" sz="2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a:p>
            <a:pPr algn="ctr"/>
            <a:endParaRPr lang="en-US" sz="2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a:p>
            <a:pPr algn="ctr"/>
            <a:endParaRPr lang="en-US" sz="2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a:p>
            <a:pPr algn="ctr"/>
            <a:endParaRPr lang="en-US" sz="2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a:p>
            <a:pPr algn="ctr"/>
            <a:r>
              <a:rPr lang="en-US" sz="2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rPr>
              <a:t>                                                          </a:t>
            </a:r>
          </a:p>
          <a:p>
            <a:pPr algn="ctr"/>
            <a:endParaRPr lang="en-US" sz="2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a:p>
            <a:pPr algn="ctr"/>
            <a:endParaRPr lang="en-US" sz="2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a:p>
            <a:pPr algn="ctr"/>
            <a:endParaRPr lang="en-US" sz="2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a:p>
            <a:pPr algn="ctr"/>
            <a:endParaRPr lang="en-US" sz="1400" b="1" dirty="0" smtClean="0">
              <a:ln w="11430">
                <a:solidFill>
                  <a:srgbClr val="6600CC"/>
                </a:solidFill>
              </a:ln>
              <a:solidFill>
                <a:srgbClr val="6600CC"/>
              </a:solidFill>
              <a:effectLst>
                <a:outerShdw blurRad="80000" dist="40000" dir="5040000" algn="tl">
                  <a:srgbClr val="000000">
                    <a:alpha val="30000"/>
                  </a:srgbClr>
                </a:outerShdw>
              </a:effectLst>
              <a:latin typeface="Arial Rounded MT Bold" pitchFamily="34" charset="0"/>
            </a:endParaRPr>
          </a:p>
        </p:txBody>
      </p:sp>
      <p:sp>
        <p:nvSpPr>
          <p:cNvPr id="7" name="Rectangle 6"/>
          <p:cNvSpPr/>
          <p:nvPr/>
        </p:nvSpPr>
        <p:spPr>
          <a:xfrm>
            <a:off x="0" y="5334000"/>
            <a:ext cx="4724400" cy="1384995"/>
          </a:xfrm>
          <a:prstGeom prst="rect">
            <a:avLst/>
          </a:prstGeom>
        </p:spPr>
        <p:txBody>
          <a:bodyPr wrap="square">
            <a:spAutoFit/>
          </a:bodyPr>
          <a:lstStyle/>
          <a:p>
            <a:pPr algn="ctr"/>
            <a:r>
              <a:rPr lang="en-US" sz="2800" b="1" dirty="0" smtClean="0">
                <a:ln w="11430">
                  <a:solidFill>
                    <a:srgbClr val="6600CC"/>
                  </a:solidFill>
                </a:ln>
                <a:solidFill>
                  <a:srgbClr val="6600CC"/>
                </a:solidFill>
                <a:effectLst>
                  <a:outerShdw blurRad="50800" dist="39000" dir="5460000" algn="tl">
                    <a:srgbClr val="000000">
                      <a:alpha val="38000"/>
                    </a:srgbClr>
                  </a:outerShdw>
                </a:effectLst>
                <a:latin typeface="Arial Rounded MT Bold" pitchFamily="34" charset="0"/>
              </a:rPr>
              <a:t>The Lament Over Jerusalem</a:t>
            </a:r>
          </a:p>
          <a:p>
            <a:pPr algn="ctr"/>
            <a:r>
              <a:rPr lang="en-US" sz="2800" b="1" dirty="0" smtClean="0">
                <a:ln w="11430">
                  <a:solidFill>
                    <a:srgbClr val="6600CC"/>
                  </a:solidFill>
                </a:ln>
                <a:solidFill>
                  <a:srgbClr val="6600CC"/>
                </a:solidFill>
                <a:effectLst>
                  <a:outerShdw blurRad="50800" dist="39000" dir="5460000" algn="tl">
                    <a:srgbClr val="000000">
                      <a:alpha val="38000"/>
                    </a:srgbClr>
                  </a:outerShdw>
                </a:effectLst>
                <a:latin typeface="Arial Rounded MT Bold" pitchFamily="34" charset="0"/>
              </a:rPr>
              <a:t>(37-39)</a:t>
            </a:r>
            <a:endParaRPr lang="en-US" sz="2800" b="1" dirty="0">
              <a:ln w="11430">
                <a:solidFill>
                  <a:srgbClr val="6600CC"/>
                </a:solidFill>
              </a:ln>
              <a:solidFill>
                <a:srgbClr val="6600CC"/>
              </a:solidFill>
              <a:effectLst>
                <a:outerShdw blurRad="50800" dist="39000" dir="5460000" algn="tl">
                  <a:srgbClr val="000000">
                    <a:alpha val="38000"/>
                  </a:srgbClr>
                </a:outerShdw>
              </a:effectLst>
              <a:latin typeface="Arial Rounded MT Bold" pitchFamily="34" charset="0"/>
            </a:endParaRPr>
          </a:p>
        </p:txBody>
      </p:sp>
      <p:pic>
        <p:nvPicPr>
          <p:cNvPr id="3076" name="Picture 4" descr="Are Matthew 24 and Luke 21 Parallel Records? | The End of Religion"/>
          <p:cNvPicPr>
            <a:picLocks noChangeAspect="1" noChangeArrowheads="1"/>
          </p:cNvPicPr>
          <p:nvPr/>
        </p:nvPicPr>
        <p:blipFill>
          <a:blip r:embed="rId2" cstate="print"/>
          <a:srcRect/>
          <a:stretch>
            <a:fillRect/>
          </a:stretch>
        </p:blipFill>
        <p:spPr bwMode="auto">
          <a:xfrm>
            <a:off x="0" y="1066800"/>
            <a:ext cx="9144000" cy="5791200"/>
          </a:xfrm>
          <a:prstGeom prst="rect">
            <a:avLst/>
          </a:prstGeom>
          <a:noFill/>
        </p:spPr>
      </p:pic>
      <p:sp>
        <p:nvSpPr>
          <p:cNvPr id="9" name="TextBox 8"/>
          <p:cNvSpPr txBox="1"/>
          <p:nvPr/>
        </p:nvSpPr>
        <p:spPr>
          <a:xfrm>
            <a:off x="0" y="1101804"/>
            <a:ext cx="9144000" cy="584775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4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The Parousia and the Consummation of the Age – The Second Advent</a:t>
            </a:r>
          </a:p>
          <a:p>
            <a:pPr algn="ctr"/>
            <a:endParaRPr lang="en-US" sz="34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endParaRPr>
          </a:p>
          <a:p>
            <a:pPr algn="ctr"/>
            <a:endParaRPr lang="en-US" sz="34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endParaRPr>
          </a:p>
          <a:p>
            <a:pPr algn="ctr"/>
            <a:endParaRPr lang="en-US" sz="34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endParaRPr>
          </a:p>
          <a:p>
            <a:pPr algn="ctr"/>
            <a:endParaRPr lang="en-US" sz="34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endParaRPr>
          </a:p>
          <a:p>
            <a:pPr algn="ctr"/>
            <a:endParaRPr lang="en-US" sz="34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endParaRPr>
          </a:p>
          <a:p>
            <a:pPr algn="ctr"/>
            <a:endParaRPr lang="en-US" sz="34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endParaRPr>
          </a:p>
          <a:p>
            <a:pPr algn="ctr"/>
            <a:endParaRPr lang="en-US" sz="34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endParaRPr>
          </a:p>
          <a:p>
            <a:pPr algn="ctr"/>
            <a:endParaRPr lang="en-US" sz="20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endParaRPr>
          </a:p>
          <a:p>
            <a:pPr algn="ctr"/>
            <a:r>
              <a:rPr lang="en-US" sz="34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rPr>
              <a:t>Part II</a:t>
            </a:r>
            <a:endParaRPr lang="en-US" sz="3200" b="1" dirty="0" smtClean="0">
              <a:ln w="11430">
                <a:solidFill>
                  <a:srgbClr val="FFC000"/>
                </a:solidFill>
              </a:ln>
              <a:solidFill>
                <a:srgbClr val="FFC000"/>
              </a:solidFill>
              <a:effectLst>
                <a:outerShdw blurRad="50800" dist="39000" dir="5460000" algn="tl">
                  <a:srgbClr val="000000">
                    <a:alpha val="38000"/>
                  </a:srgbClr>
                </a:outerShdw>
              </a:effectLst>
              <a:latin typeface="Arial Rounded MT Bold"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1,700+ Thief House Burglary Door Stock Photos, Pictures &amp; Royalty-Free  Images - iStock"/>
          <p:cNvPicPr>
            <a:picLocks noChangeAspect="1" noChangeArrowheads="1"/>
          </p:cNvPicPr>
          <p:nvPr/>
        </p:nvPicPr>
        <p:blipFill>
          <a:blip r:embed="rId3" cstate="print"/>
          <a:srcRect/>
          <a:stretch>
            <a:fillRect/>
          </a:stretch>
        </p:blipFill>
        <p:spPr bwMode="auto">
          <a:xfrm>
            <a:off x="6675120" y="3078479"/>
            <a:ext cx="2468880" cy="3703321"/>
          </a:xfrm>
          <a:prstGeom prst="rect">
            <a:avLst/>
          </a:prstGeom>
          <a:noFill/>
        </p:spPr>
      </p:pic>
      <p:sp>
        <p:nvSpPr>
          <p:cNvPr id="6" name="TextBox 5"/>
          <p:cNvSpPr txBox="1"/>
          <p:nvPr/>
        </p:nvSpPr>
        <p:spPr>
          <a:xfrm>
            <a:off x="0" y="0"/>
            <a:ext cx="9144000" cy="113877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rgbClr val="996633"/>
                  </a:solidFill>
                </a:ln>
                <a:solidFill>
                  <a:srgbClr val="0070C0"/>
                </a:solidFill>
                <a:effectLst>
                  <a:outerShdw blurRad="50800" dist="39000" dir="5460000" algn="tl">
                    <a:srgbClr val="000000">
                      <a:alpha val="38000"/>
                    </a:srgbClr>
                  </a:outerShdw>
                </a:effectLst>
                <a:latin typeface="Arial Black" pitchFamily="34" charset="0"/>
              </a:rPr>
              <a:t>Part II</a:t>
            </a:r>
          </a:p>
          <a:p>
            <a:pPr algn="ctr"/>
            <a:r>
              <a:rPr lang="en-US" sz="3200" b="1" dirty="0" smtClean="0">
                <a:ln w="11430">
                  <a:solidFill>
                    <a:srgbClr val="996633"/>
                  </a:solidFill>
                </a:ln>
                <a:solidFill>
                  <a:srgbClr val="0070C0"/>
                </a:solidFill>
                <a:effectLst>
                  <a:outerShdw blurRad="50800" dist="39000" dir="5460000" algn="tl">
                    <a:srgbClr val="000000">
                      <a:alpha val="38000"/>
                    </a:srgbClr>
                  </a:outerShdw>
                </a:effectLst>
                <a:latin typeface="Arial Black" pitchFamily="34" charset="0"/>
              </a:rPr>
              <a:t>BE READY! </a:t>
            </a:r>
            <a:r>
              <a:rPr lang="en-US" sz="3200" b="1" dirty="0" smtClean="0">
                <a:ln w="11430">
                  <a:solidFill>
                    <a:srgbClr val="996633"/>
                  </a:solidFill>
                </a:ln>
                <a:solidFill>
                  <a:srgbClr val="0070C0"/>
                </a:solidFill>
                <a:effectLst>
                  <a:outerShdw blurRad="50800" dist="39000" dir="5460000" algn="tl">
                    <a:srgbClr val="000000">
                      <a:alpha val="38000"/>
                    </a:srgbClr>
                  </a:outerShdw>
                </a:effectLst>
                <a:latin typeface="Arial Black" pitchFamily="34" charset="0"/>
              </a:rPr>
              <a:t>(</a:t>
            </a:r>
            <a:r>
              <a:rPr lang="en-US" sz="3200" b="1" dirty="0" smtClean="0">
                <a:ln w="11430">
                  <a:solidFill>
                    <a:srgbClr val="996633"/>
                  </a:solidFill>
                </a:ln>
                <a:solidFill>
                  <a:srgbClr val="0070C0"/>
                </a:solidFill>
                <a:effectLst>
                  <a:outerShdw blurRad="50800" dist="39000" dir="5460000" algn="tl">
                    <a:srgbClr val="000000">
                      <a:alpha val="38000"/>
                    </a:srgbClr>
                  </a:outerShdw>
                </a:effectLst>
                <a:latin typeface="Arial Black" pitchFamily="34" charset="0"/>
              </a:rPr>
              <a:t>vv.43-44)</a:t>
            </a:r>
            <a:endParaRPr lang="en-US" sz="3200" b="1" dirty="0">
              <a:ln w="11430">
                <a:solidFill>
                  <a:srgbClr val="996633"/>
                </a:solidFill>
              </a:ln>
              <a:solidFill>
                <a:srgbClr val="0070C0"/>
              </a:solidFill>
              <a:effectLst>
                <a:outerShdw blurRad="50800" dist="39000" dir="5460000" algn="tl">
                  <a:srgbClr val="000000">
                    <a:alpha val="38000"/>
                  </a:srgbClr>
                </a:outerShdw>
              </a:effectLst>
              <a:latin typeface="Arial Black" pitchFamily="34" charset="0"/>
            </a:endParaRPr>
          </a:p>
        </p:txBody>
      </p:sp>
      <p:sp>
        <p:nvSpPr>
          <p:cNvPr id="4" name="Rectangle 3"/>
          <p:cNvSpPr/>
          <p:nvPr/>
        </p:nvSpPr>
        <p:spPr>
          <a:xfrm>
            <a:off x="76200" y="1066800"/>
            <a:ext cx="8839200" cy="5139869"/>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000" b="1" dirty="0" smtClean="0">
                <a:ln w="11430">
                  <a:solidFill>
                    <a:sysClr val="windowText" lastClr="000000"/>
                  </a:solidFill>
                </a:ln>
                <a:effectLst>
                  <a:outerShdw blurRad="50800" dist="39000" dir="5460000" algn="tl">
                    <a:srgbClr val="000000">
                      <a:alpha val="38000"/>
                    </a:srgbClr>
                  </a:outerShdw>
                </a:effectLst>
              </a:rPr>
              <a:t>Our Lord’s use of the </a:t>
            </a:r>
            <a:r>
              <a:rPr lang="en-US" sz="3000" b="1" i="1" dirty="0" smtClean="0">
                <a:ln w="11430">
                  <a:solidFill>
                    <a:srgbClr val="6600CC"/>
                  </a:solidFill>
                </a:ln>
                <a:solidFill>
                  <a:srgbClr val="6600CC"/>
                </a:solidFill>
                <a:effectLst>
                  <a:outerShdw blurRad="50800" dist="39000" dir="5460000" algn="tl">
                    <a:srgbClr val="000000">
                      <a:alpha val="38000"/>
                    </a:srgbClr>
                  </a:outerShdw>
                </a:effectLst>
              </a:rPr>
              <a:t>“thief” </a:t>
            </a:r>
            <a:r>
              <a:rPr lang="en-US" sz="3000" b="1" dirty="0" smtClean="0">
                <a:ln w="11430">
                  <a:solidFill>
                    <a:sysClr val="windowText" lastClr="000000"/>
                  </a:solidFill>
                </a:ln>
                <a:effectLst>
                  <a:outerShdw blurRad="50800" dist="39000" dir="5460000" algn="tl">
                    <a:srgbClr val="000000">
                      <a:alpha val="38000"/>
                    </a:srgbClr>
                  </a:outerShdw>
                </a:effectLst>
              </a:rPr>
              <a:t>metaphor isn’t </a:t>
            </a:r>
            <a:r>
              <a:rPr lang="en-US" sz="3000" b="1" dirty="0" err="1" smtClean="0">
                <a:ln w="11430">
                  <a:solidFill>
                    <a:sysClr val="windowText" lastClr="000000"/>
                  </a:solidFill>
                </a:ln>
                <a:effectLst>
                  <a:outerShdw blurRad="50800" dist="39000" dir="5460000" algn="tl">
                    <a:srgbClr val="000000">
                      <a:alpha val="38000"/>
                    </a:srgbClr>
                  </a:outerShdw>
                </a:effectLst>
              </a:rPr>
              <a:t>unusal</a:t>
            </a:r>
            <a:r>
              <a:rPr lang="en-US" sz="3000" b="1" dirty="0" smtClean="0">
                <a:ln w="11430">
                  <a:solidFill>
                    <a:sysClr val="windowText" lastClr="000000"/>
                  </a:solidFill>
                </a:ln>
                <a:effectLst>
                  <a:outerShdw blurRad="50800" dist="39000" dir="5460000" algn="tl">
                    <a:srgbClr val="000000">
                      <a:alpha val="38000"/>
                    </a:srgbClr>
                  </a:outerShdw>
                </a:effectLst>
              </a:rPr>
              <a:t>, especially in the NT.  St. Paul uses the same in 1 Thess. 5:2-4 and St. Peter in 2 Pet. 3:10.  Jesus says the same to St. John in Revelation (3:3; 16:15.  To give this metaphor even more force,</a:t>
            </a:r>
          </a:p>
          <a:p>
            <a:r>
              <a:rPr lang="en-US" sz="3000" b="1" dirty="0" smtClean="0">
                <a:ln w="11430">
                  <a:solidFill>
                    <a:schemeClr val="tx1"/>
                  </a:solidFill>
                </a:ln>
                <a:effectLst>
                  <a:outerShdw blurRad="50800" dist="39000" dir="5460000" algn="tl">
                    <a:srgbClr val="000000">
                      <a:alpha val="38000"/>
                    </a:srgbClr>
                  </a:outerShdw>
                </a:effectLst>
              </a:rPr>
              <a:t>Jesus uses the same noun for </a:t>
            </a:r>
            <a:r>
              <a:rPr lang="en-US" sz="3000" b="1" i="1" dirty="0" smtClean="0">
                <a:ln w="11430">
                  <a:solidFill>
                    <a:srgbClr val="6600CC"/>
                  </a:solidFill>
                </a:ln>
                <a:solidFill>
                  <a:srgbClr val="6600CC"/>
                </a:solidFill>
                <a:effectLst>
                  <a:outerShdw blurRad="50800" dist="39000" dir="5460000" algn="tl">
                    <a:srgbClr val="000000">
                      <a:alpha val="38000"/>
                    </a:srgbClr>
                  </a:outerShdw>
                </a:effectLst>
              </a:rPr>
              <a:t>“thief “</a:t>
            </a:r>
          </a:p>
          <a:p>
            <a:r>
              <a:rPr lang="en-US" sz="3000" b="1" dirty="0" smtClean="0">
                <a:ln w="11430">
                  <a:solidFill>
                    <a:srgbClr val="6600CC"/>
                  </a:solidFill>
                </a:ln>
                <a:solidFill>
                  <a:srgbClr val="6600CC"/>
                </a:solidFill>
                <a:effectLst>
                  <a:outerShdw blurRad="50800" dist="39000" dir="5460000" algn="tl">
                    <a:srgbClr val="000000">
                      <a:alpha val="38000"/>
                    </a:srgbClr>
                  </a:outerShdw>
                </a:effectLst>
              </a:rPr>
              <a:t>(</a:t>
            </a:r>
            <a:r>
              <a:rPr lang="en-US" sz="3000" b="1" dirty="0" err="1" smtClean="0">
                <a:ln w="11430">
                  <a:solidFill>
                    <a:srgbClr val="6600CC"/>
                  </a:solidFill>
                </a:ln>
                <a:solidFill>
                  <a:srgbClr val="6600CC"/>
                </a:solidFill>
                <a:effectLst>
                  <a:outerShdw blurRad="50800" dist="39000" dir="5460000" algn="tl">
                    <a:srgbClr val="000000">
                      <a:alpha val="38000"/>
                    </a:srgbClr>
                  </a:outerShdw>
                </a:effectLst>
                <a:latin typeface="TekniaGreek" pitchFamily="2" charset="0"/>
              </a:rPr>
              <a:t>klevpthV</a:t>
            </a:r>
            <a:r>
              <a:rPr lang="en-US" sz="3000" b="1" dirty="0" smtClean="0">
                <a:ln w="11430">
                  <a:solidFill>
                    <a:srgbClr val="6600CC"/>
                  </a:solidFill>
                </a:ln>
                <a:solidFill>
                  <a:srgbClr val="6600CC"/>
                </a:solidFill>
                <a:effectLst>
                  <a:outerShdw blurRad="50800" dist="39000" dir="5460000" algn="tl">
                    <a:srgbClr val="000000">
                      <a:alpha val="38000"/>
                    </a:srgbClr>
                  </a:outerShdw>
                </a:effectLst>
              </a:rPr>
              <a:t>)</a:t>
            </a:r>
            <a:r>
              <a:rPr lang="en-US" sz="3000" b="1" dirty="0" smtClean="0">
                <a:ln w="11430">
                  <a:solidFill>
                    <a:schemeClr val="tx1"/>
                  </a:solidFill>
                </a:ln>
                <a:effectLst>
                  <a:outerShdw blurRad="50800" dist="39000" dir="5460000" algn="tl">
                    <a:srgbClr val="000000">
                      <a:alpha val="38000"/>
                    </a:srgbClr>
                  </a:outerShdw>
                </a:effectLst>
              </a:rPr>
              <a:t> and the same verb for </a:t>
            </a:r>
            <a:r>
              <a:rPr lang="en-US" sz="3000" b="1" i="1" dirty="0" smtClean="0">
                <a:ln w="11430">
                  <a:solidFill>
                    <a:srgbClr val="6600CC"/>
                  </a:solidFill>
                </a:ln>
                <a:solidFill>
                  <a:srgbClr val="6600CC"/>
                </a:solidFill>
                <a:effectLst>
                  <a:outerShdw blurRad="50800" dist="39000" dir="5460000" algn="tl">
                    <a:srgbClr val="000000">
                      <a:alpha val="38000"/>
                    </a:srgbClr>
                  </a:outerShdw>
                </a:effectLst>
              </a:rPr>
              <a:t>“watch”</a:t>
            </a:r>
          </a:p>
          <a:p>
            <a:r>
              <a:rPr lang="en-US" sz="3000" b="1" dirty="0" smtClean="0">
                <a:ln w="11430">
                  <a:solidFill>
                    <a:srgbClr val="6600CC"/>
                  </a:solidFill>
                </a:ln>
                <a:solidFill>
                  <a:srgbClr val="6600CC"/>
                </a:solidFill>
                <a:effectLst>
                  <a:outerShdw blurRad="50800" dist="39000" dir="5460000" algn="tl">
                    <a:srgbClr val="000000">
                      <a:alpha val="38000"/>
                    </a:srgbClr>
                  </a:outerShdw>
                </a:effectLst>
              </a:rPr>
              <a:t>(</a:t>
            </a:r>
            <a:r>
              <a:rPr lang="en-US" sz="3000" b="1" dirty="0" err="1" smtClean="0">
                <a:ln w="11430">
                  <a:solidFill>
                    <a:srgbClr val="6600CC"/>
                  </a:solidFill>
                </a:ln>
                <a:solidFill>
                  <a:srgbClr val="6600CC"/>
                </a:solidFill>
                <a:effectLst>
                  <a:outerShdw blurRad="50800" dist="39000" dir="5460000" algn="tl">
                    <a:srgbClr val="000000">
                      <a:alpha val="38000"/>
                    </a:srgbClr>
                  </a:outerShdw>
                </a:effectLst>
                <a:latin typeface="TekniaGreek" pitchFamily="2" charset="0"/>
              </a:rPr>
              <a:t>grhgorevw</a:t>
            </a:r>
            <a:r>
              <a:rPr lang="en-US" sz="3000" b="1" dirty="0" smtClean="0">
                <a:ln w="11430">
                  <a:solidFill>
                    <a:srgbClr val="6600CC"/>
                  </a:solidFill>
                </a:ln>
                <a:solidFill>
                  <a:srgbClr val="6600CC"/>
                </a:solidFill>
                <a:effectLst>
                  <a:outerShdw blurRad="50800" dist="39000" dir="5460000" algn="tl">
                    <a:srgbClr val="000000">
                      <a:alpha val="38000"/>
                    </a:srgbClr>
                  </a:outerShdw>
                </a:effectLst>
              </a:rPr>
              <a:t>) </a:t>
            </a:r>
            <a:r>
              <a:rPr lang="en-US" sz="3000" b="1" dirty="0" smtClean="0">
                <a:ln w="11430">
                  <a:solidFill>
                    <a:schemeClr val="tx1"/>
                  </a:solidFill>
                </a:ln>
                <a:effectLst>
                  <a:outerShdw blurRad="50800" dist="39000" dir="5460000" algn="tl">
                    <a:srgbClr val="000000">
                      <a:alpha val="38000"/>
                    </a:srgbClr>
                  </a:outerShdw>
                </a:effectLst>
              </a:rPr>
              <a:t>in Rev. 16:15 and here in</a:t>
            </a:r>
          </a:p>
          <a:p>
            <a:r>
              <a:rPr lang="en-US" sz="3000" b="1" dirty="0" smtClean="0">
                <a:ln w="11430">
                  <a:solidFill>
                    <a:schemeClr val="tx1"/>
                  </a:solidFill>
                </a:ln>
                <a:effectLst>
                  <a:outerShdw blurRad="50800" dist="39000" dir="5460000" algn="tl">
                    <a:srgbClr val="000000">
                      <a:alpha val="38000"/>
                    </a:srgbClr>
                  </a:outerShdw>
                </a:effectLst>
              </a:rPr>
              <a:t>v.43 (we’ll also see this same ver</a:t>
            </a:r>
            <a:r>
              <a:rPr lang="en-US" sz="3000" b="1" dirty="0" smtClean="0">
                <a:ln w="11430">
                  <a:solidFill>
                    <a:schemeClr val="tx1"/>
                  </a:solidFill>
                </a:ln>
                <a:effectLst>
                  <a:outerShdw blurRad="50800" dist="39000" dir="5460000" algn="tl">
                    <a:srgbClr val="000000">
                      <a:alpha val="38000"/>
                    </a:srgbClr>
                  </a:outerShdw>
                </a:effectLst>
              </a:rPr>
              <a:t>b in</a:t>
            </a:r>
          </a:p>
          <a:p>
            <a:r>
              <a:rPr lang="en-US" sz="3000" b="1" dirty="0" smtClean="0">
                <a:ln w="11430">
                  <a:solidFill>
                    <a:schemeClr val="tx1"/>
                  </a:solidFill>
                </a:ln>
                <a:effectLst>
                  <a:outerShdw blurRad="50800" dist="39000" dir="5460000" algn="tl">
                    <a:srgbClr val="000000">
                      <a:alpha val="38000"/>
                    </a:srgbClr>
                  </a:outerShdw>
                </a:effectLst>
              </a:rPr>
              <a:t>25:13; 26:38, 40, 41)</a:t>
            </a:r>
            <a:r>
              <a:rPr lang="en-US" sz="3000" b="1" dirty="0" smtClean="0">
                <a:ln w="11430">
                  <a:solidFill>
                    <a:schemeClr val="tx1"/>
                  </a:solidFill>
                </a:ln>
                <a:effectLst>
                  <a:outerShdw blurRad="50800" dist="39000" dir="5460000" algn="tl">
                    <a:srgbClr val="000000">
                      <a:alpha val="38000"/>
                    </a:srgbClr>
                  </a:outerShdw>
                </a:effectLst>
              </a:rPr>
              <a:t>.  </a:t>
            </a:r>
            <a:r>
              <a:rPr lang="en-US" sz="3000" b="1" dirty="0" smtClean="0">
                <a:ln w="11430">
                  <a:solidFill>
                    <a:schemeClr val="tx1"/>
                  </a:solidFill>
                </a:ln>
                <a:effectLst>
                  <a:outerShdw blurRad="50800" dist="39000" dir="5460000" algn="tl">
                    <a:srgbClr val="000000">
                      <a:alpha val="38000"/>
                    </a:srgbClr>
                  </a:outerShdw>
                </a:effectLst>
              </a:rPr>
              <a:t>Again, you must</a:t>
            </a:r>
          </a:p>
          <a:p>
            <a:r>
              <a:rPr lang="en-US" sz="3000" b="1" dirty="0" smtClean="0">
                <a:ln w="11430">
                  <a:solidFill>
                    <a:schemeClr val="tx1"/>
                  </a:solidFill>
                </a:ln>
                <a:effectLst>
                  <a:outerShdw blurRad="50800" dist="39000" dir="5460000" algn="tl">
                    <a:srgbClr val="000000">
                      <a:alpha val="38000"/>
                    </a:srgbClr>
                  </a:outerShdw>
                </a:effectLst>
              </a:rPr>
              <a:t>be ready…WATCH!</a:t>
            </a:r>
            <a:endParaRPr lang="en-US" sz="2800" b="1" dirty="0">
              <a:ln w="11430">
                <a:solidFill>
                  <a:schemeClr val="tx1"/>
                </a:solidFill>
              </a:ln>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2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linds(horizontal)">
                                      <p:cBhvr>
                                        <p:cTn id="27" dur="2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linds(horizontal)">
                                      <p:cBhvr>
                                        <p:cTn id="32" dur="20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blinds(horizontal)">
                                      <p:cBhvr>
                                        <p:cTn id="37" dur="2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113877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rgbClr val="996633"/>
                  </a:solidFill>
                </a:ln>
                <a:solidFill>
                  <a:srgbClr val="0070C0"/>
                </a:solidFill>
                <a:effectLst>
                  <a:outerShdw blurRad="50800" dist="39000" dir="5460000" algn="tl">
                    <a:srgbClr val="000000">
                      <a:alpha val="38000"/>
                    </a:srgbClr>
                  </a:outerShdw>
                </a:effectLst>
                <a:latin typeface="Arial Black" pitchFamily="34" charset="0"/>
              </a:rPr>
              <a:t>Part II</a:t>
            </a:r>
          </a:p>
          <a:p>
            <a:pPr algn="ctr"/>
            <a:r>
              <a:rPr lang="en-US" sz="3200" b="1" dirty="0" smtClean="0">
                <a:ln w="11430">
                  <a:solidFill>
                    <a:srgbClr val="996633"/>
                  </a:solidFill>
                </a:ln>
                <a:solidFill>
                  <a:srgbClr val="0070C0"/>
                </a:solidFill>
                <a:effectLst>
                  <a:outerShdw blurRad="50800" dist="39000" dir="5460000" algn="tl">
                    <a:srgbClr val="000000">
                      <a:alpha val="38000"/>
                    </a:srgbClr>
                  </a:outerShdw>
                </a:effectLst>
                <a:latin typeface="Arial Black" pitchFamily="34" charset="0"/>
              </a:rPr>
              <a:t>FAITHFUL OR WICKED </a:t>
            </a:r>
            <a:r>
              <a:rPr lang="en-US" sz="3200" b="1" dirty="0" smtClean="0">
                <a:ln w="11430">
                  <a:solidFill>
                    <a:srgbClr val="996633"/>
                  </a:solidFill>
                </a:ln>
                <a:solidFill>
                  <a:srgbClr val="0070C0"/>
                </a:solidFill>
                <a:effectLst>
                  <a:outerShdw blurRad="50800" dist="39000" dir="5460000" algn="tl">
                    <a:srgbClr val="000000">
                      <a:alpha val="38000"/>
                    </a:srgbClr>
                  </a:outerShdw>
                </a:effectLst>
                <a:latin typeface="Arial Black" pitchFamily="34" charset="0"/>
              </a:rPr>
              <a:t>(</a:t>
            </a:r>
            <a:r>
              <a:rPr lang="en-US" sz="3200" b="1" dirty="0" smtClean="0">
                <a:ln w="11430">
                  <a:solidFill>
                    <a:srgbClr val="996633"/>
                  </a:solidFill>
                </a:ln>
                <a:solidFill>
                  <a:srgbClr val="0070C0"/>
                </a:solidFill>
                <a:effectLst>
                  <a:outerShdw blurRad="50800" dist="39000" dir="5460000" algn="tl">
                    <a:srgbClr val="000000">
                      <a:alpha val="38000"/>
                    </a:srgbClr>
                  </a:outerShdw>
                </a:effectLst>
                <a:latin typeface="Arial Black" pitchFamily="34" charset="0"/>
              </a:rPr>
              <a:t>vv.45-51)</a:t>
            </a:r>
            <a:endParaRPr lang="en-US" sz="3200" b="1" dirty="0">
              <a:ln w="11430">
                <a:solidFill>
                  <a:srgbClr val="996633"/>
                </a:solidFill>
              </a:ln>
              <a:solidFill>
                <a:srgbClr val="0070C0"/>
              </a:solidFill>
              <a:effectLst>
                <a:outerShdw blurRad="50800" dist="39000" dir="5460000" algn="tl">
                  <a:srgbClr val="000000">
                    <a:alpha val="38000"/>
                  </a:srgbClr>
                </a:outerShdw>
              </a:effectLst>
              <a:latin typeface="Arial Black" pitchFamily="34" charset="0"/>
            </a:endParaRPr>
          </a:p>
        </p:txBody>
      </p:sp>
      <p:sp>
        <p:nvSpPr>
          <p:cNvPr id="4" name="Rectangle 3"/>
          <p:cNvSpPr/>
          <p:nvPr/>
        </p:nvSpPr>
        <p:spPr>
          <a:xfrm>
            <a:off x="152400" y="1066800"/>
            <a:ext cx="8839200" cy="3323987"/>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000" b="1" dirty="0" smtClean="0">
                <a:ln w="11430">
                  <a:solidFill>
                    <a:sysClr val="windowText" lastClr="000000"/>
                  </a:solidFill>
                </a:ln>
                <a:effectLst>
                  <a:outerShdw blurRad="50800" dist="39000" dir="5460000" algn="tl">
                    <a:srgbClr val="000000">
                      <a:alpha val="38000"/>
                    </a:srgbClr>
                  </a:outerShdw>
                </a:effectLst>
              </a:rPr>
              <a:t>Remember…NO ONE knows the day or hour</a:t>
            </a:r>
            <a:r>
              <a:rPr lang="en-US" sz="3000" b="1" dirty="0" smtClean="0">
                <a:ln w="11430">
                  <a:solidFill>
                    <a:schemeClr val="tx1"/>
                  </a:solidFill>
                </a:ln>
                <a:effectLst>
                  <a:outerShdw blurRad="50800" dist="39000" dir="5460000" algn="tl">
                    <a:srgbClr val="000000">
                      <a:alpha val="38000"/>
                    </a:srgbClr>
                  </a:outerShdw>
                </a:effectLst>
              </a:rPr>
              <a:t>!  This is the foundational truth of your Lord’s teaching in 24:36–25:46.  Jesus highlights the </a:t>
            </a:r>
            <a:r>
              <a:rPr lang="en-US" sz="3000" b="1" dirty="0" err="1" smtClean="0">
                <a:ln w="11430">
                  <a:solidFill>
                    <a:schemeClr val="tx1"/>
                  </a:solidFill>
                </a:ln>
                <a:effectLst>
                  <a:outerShdw blurRad="50800" dist="39000" dir="5460000" algn="tl">
                    <a:srgbClr val="000000">
                      <a:alpha val="38000"/>
                    </a:srgbClr>
                  </a:outerShdw>
                </a:effectLst>
              </a:rPr>
              <a:t>unknow</a:t>
            </a:r>
            <a:r>
              <a:rPr lang="en-US" sz="3000" b="1" dirty="0" smtClean="0">
                <a:ln w="11430">
                  <a:solidFill>
                    <a:schemeClr val="tx1"/>
                  </a:solidFill>
                </a:ln>
                <a:effectLst>
                  <a:outerShdw blurRad="50800" dist="39000" dir="5460000" algn="tl">
                    <a:srgbClr val="000000">
                      <a:alpha val="38000"/>
                    </a:srgbClr>
                  </a:outerShdw>
                </a:effectLst>
              </a:rPr>
              <a:t>-ability of His parousia that the now tells a “parable-like” teaching in 45-51 via a wicked slave’s internal monologue.  This you must grasp…such a slave will prove to be wrong, dead and eternally wrong!     </a:t>
            </a:r>
            <a:endParaRPr lang="en-US" sz="2800" b="1" dirty="0">
              <a:ln w="11430">
                <a:solidFill>
                  <a:schemeClr val="tx1"/>
                </a:solidFill>
              </a:ln>
              <a:effectLst>
                <a:outerShdw blurRad="50800" dist="39000" dir="5460000" algn="tl">
                  <a:srgbClr val="000000">
                    <a:alpha val="38000"/>
                  </a:srgbClr>
                </a:outerShdw>
              </a:effectLst>
            </a:endParaRPr>
          </a:p>
        </p:txBody>
      </p:sp>
      <p:pic>
        <p:nvPicPr>
          <p:cNvPr id="87042" name="Picture 2" descr="Matthew 24:45-51 Parable of the Wise and Foolish Servants | Prophecy  Countdown Podcast"/>
          <p:cNvPicPr>
            <a:picLocks noChangeAspect="1" noChangeArrowheads="1"/>
          </p:cNvPicPr>
          <p:nvPr/>
        </p:nvPicPr>
        <p:blipFill>
          <a:blip r:embed="rId3" cstate="print"/>
          <a:srcRect/>
          <a:stretch>
            <a:fillRect/>
          </a:stretch>
        </p:blipFill>
        <p:spPr bwMode="auto">
          <a:xfrm>
            <a:off x="2286000" y="4465325"/>
            <a:ext cx="4572000" cy="23926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113877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rgbClr val="996633"/>
                  </a:solidFill>
                </a:ln>
                <a:solidFill>
                  <a:srgbClr val="0070C0"/>
                </a:solidFill>
                <a:effectLst>
                  <a:outerShdw blurRad="50800" dist="39000" dir="5460000" algn="tl">
                    <a:srgbClr val="000000">
                      <a:alpha val="38000"/>
                    </a:srgbClr>
                  </a:outerShdw>
                </a:effectLst>
                <a:latin typeface="Arial Black" pitchFamily="34" charset="0"/>
              </a:rPr>
              <a:t>Part II</a:t>
            </a:r>
          </a:p>
          <a:p>
            <a:pPr algn="ctr"/>
            <a:r>
              <a:rPr lang="en-US" sz="3200" b="1" dirty="0" smtClean="0">
                <a:ln w="11430">
                  <a:solidFill>
                    <a:srgbClr val="996633"/>
                  </a:solidFill>
                </a:ln>
                <a:solidFill>
                  <a:srgbClr val="0070C0"/>
                </a:solidFill>
                <a:effectLst>
                  <a:outerShdw blurRad="50800" dist="39000" dir="5460000" algn="tl">
                    <a:srgbClr val="000000">
                      <a:alpha val="38000"/>
                    </a:srgbClr>
                  </a:outerShdw>
                </a:effectLst>
                <a:latin typeface="Arial Black" pitchFamily="34" charset="0"/>
              </a:rPr>
              <a:t>FAITHFUL OR WICKED </a:t>
            </a:r>
            <a:r>
              <a:rPr lang="en-US" sz="3200" b="1" dirty="0" smtClean="0">
                <a:ln w="11430">
                  <a:solidFill>
                    <a:srgbClr val="996633"/>
                  </a:solidFill>
                </a:ln>
                <a:solidFill>
                  <a:srgbClr val="0070C0"/>
                </a:solidFill>
                <a:effectLst>
                  <a:outerShdw blurRad="50800" dist="39000" dir="5460000" algn="tl">
                    <a:srgbClr val="000000">
                      <a:alpha val="38000"/>
                    </a:srgbClr>
                  </a:outerShdw>
                </a:effectLst>
                <a:latin typeface="Arial Black" pitchFamily="34" charset="0"/>
              </a:rPr>
              <a:t>(</a:t>
            </a:r>
            <a:r>
              <a:rPr lang="en-US" sz="3200" b="1" dirty="0" smtClean="0">
                <a:ln w="11430">
                  <a:solidFill>
                    <a:srgbClr val="996633"/>
                  </a:solidFill>
                </a:ln>
                <a:solidFill>
                  <a:srgbClr val="0070C0"/>
                </a:solidFill>
                <a:effectLst>
                  <a:outerShdw blurRad="50800" dist="39000" dir="5460000" algn="tl">
                    <a:srgbClr val="000000">
                      <a:alpha val="38000"/>
                    </a:srgbClr>
                  </a:outerShdw>
                </a:effectLst>
                <a:latin typeface="Arial Black" pitchFamily="34" charset="0"/>
              </a:rPr>
              <a:t>vv.45-51)</a:t>
            </a:r>
            <a:endParaRPr lang="en-US" sz="3200" b="1" dirty="0">
              <a:ln w="11430">
                <a:solidFill>
                  <a:srgbClr val="996633"/>
                </a:solidFill>
              </a:ln>
              <a:solidFill>
                <a:srgbClr val="0070C0"/>
              </a:solidFill>
              <a:effectLst>
                <a:outerShdw blurRad="50800" dist="39000" dir="5460000" algn="tl">
                  <a:srgbClr val="000000">
                    <a:alpha val="38000"/>
                  </a:srgbClr>
                </a:outerShdw>
              </a:effectLst>
              <a:latin typeface="Arial Black" pitchFamily="34" charset="0"/>
            </a:endParaRPr>
          </a:p>
        </p:txBody>
      </p:sp>
      <p:sp>
        <p:nvSpPr>
          <p:cNvPr id="4" name="Rectangle 3"/>
          <p:cNvSpPr/>
          <p:nvPr/>
        </p:nvSpPr>
        <p:spPr>
          <a:xfrm>
            <a:off x="152400" y="1066800"/>
            <a:ext cx="8839200" cy="2939266"/>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pPr>
            <a:r>
              <a:rPr lang="en-US" sz="3000" b="1" dirty="0" smtClean="0">
                <a:ln w="11430">
                  <a:solidFill>
                    <a:sysClr val="windowText" lastClr="000000"/>
                  </a:solidFill>
                </a:ln>
                <a:effectLst>
                  <a:outerShdw blurRad="50800" dist="39000" dir="5460000" algn="tl">
                    <a:srgbClr val="000000">
                      <a:alpha val="38000"/>
                    </a:srgbClr>
                  </a:outerShdw>
                </a:effectLst>
              </a:rPr>
              <a:t>Please note that our Lord’s narration is not told in the past (with aorist (past tense) verbs).  Rather, Jesus uses future indicative (or futuristic) verbs and subjunctives (hypothetical situations).</a:t>
            </a:r>
          </a:p>
          <a:p>
            <a:r>
              <a:rPr lang="en-US" sz="3000" b="1" dirty="0" smtClean="0">
                <a:ln w="11430">
                  <a:solidFill>
                    <a:sysClr val="windowText" lastClr="000000"/>
                  </a:solidFill>
                </a:ln>
                <a:effectLst>
                  <a:outerShdw blurRad="50800" dist="39000" dir="5460000" algn="tl">
                    <a:srgbClr val="000000">
                      <a:alpha val="38000"/>
                    </a:srgbClr>
                  </a:outerShdw>
                </a:effectLst>
              </a:rPr>
              <a:t>Jesus also uses two complete but contrasting scenarios, rather than a single sequenced narrative.</a:t>
            </a:r>
            <a:endParaRPr lang="en-US" sz="2800" b="1" dirty="0">
              <a:ln w="11430">
                <a:solidFill>
                  <a:schemeClr val="tx1"/>
                </a:solidFill>
              </a:ln>
              <a:effectLst>
                <a:outerShdw blurRad="50800" dist="39000" dir="5460000" algn="tl">
                  <a:srgbClr val="000000">
                    <a:alpha val="38000"/>
                  </a:srgbClr>
                </a:outerShdw>
              </a:effectLst>
            </a:endParaRPr>
          </a:p>
        </p:txBody>
      </p:sp>
      <p:pic>
        <p:nvPicPr>
          <p:cNvPr id="87042" name="Picture 2" descr="Matthew 24:45-51 Parable of the Wise and Foolish Servants | Prophecy  Countdown Podcast"/>
          <p:cNvPicPr>
            <a:picLocks noChangeAspect="1" noChangeArrowheads="1"/>
          </p:cNvPicPr>
          <p:nvPr/>
        </p:nvPicPr>
        <p:blipFill>
          <a:blip r:embed="rId3" cstate="print"/>
          <a:srcRect/>
          <a:stretch>
            <a:fillRect/>
          </a:stretch>
        </p:blipFill>
        <p:spPr bwMode="auto">
          <a:xfrm>
            <a:off x="2286000" y="4465325"/>
            <a:ext cx="4572000" cy="23926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113877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rgbClr val="996633"/>
                  </a:solidFill>
                </a:ln>
                <a:solidFill>
                  <a:srgbClr val="0070C0"/>
                </a:solidFill>
                <a:effectLst>
                  <a:outerShdw blurRad="50800" dist="39000" dir="5460000" algn="tl">
                    <a:srgbClr val="000000">
                      <a:alpha val="38000"/>
                    </a:srgbClr>
                  </a:outerShdw>
                </a:effectLst>
                <a:latin typeface="Arial Black" pitchFamily="34" charset="0"/>
              </a:rPr>
              <a:t>Part II</a:t>
            </a:r>
          </a:p>
          <a:p>
            <a:pPr algn="ctr"/>
            <a:r>
              <a:rPr lang="en-US" sz="3200" b="1" dirty="0" smtClean="0">
                <a:ln w="11430">
                  <a:solidFill>
                    <a:srgbClr val="996633"/>
                  </a:solidFill>
                </a:ln>
                <a:solidFill>
                  <a:srgbClr val="0070C0"/>
                </a:solidFill>
                <a:effectLst>
                  <a:outerShdw blurRad="50800" dist="39000" dir="5460000" algn="tl">
                    <a:srgbClr val="000000">
                      <a:alpha val="38000"/>
                    </a:srgbClr>
                  </a:outerShdw>
                </a:effectLst>
                <a:latin typeface="Arial Black" pitchFamily="34" charset="0"/>
              </a:rPr>
              <a:t>FAITHFUL OR WICKED </a:t>
            </a:r>
            <a:r>
              <a:rPr lang="en-US" sz="3200" b="1" dirty="0" smtClean="0">
                <a:ln w="11430">
                  <a:solidFill>
                    <a:srgbClr val="996633"/>
                  </a:solidFill>
                </a:ln>
                <a:solidFill>
                  <a:srgbClr val="0070C0"/>
                </a:solidFill>
                <a:effectLst>
                  <a:outerShdw blurRad="50800" dist="39000" dir="5460000" algn="tl">
                    <a:srgbClr val="000000">
                      <a:alpha val="38000"/>
                    </a:srgbClr>
                  </a:outerShdw>
                </a:effectLst>
                <a:latin typeface="Arial Black" pitchFamily="34" charset="0"/>
              </a:rPr>
              <a:t>(</a:t>
            </a:r>
            <a:r>
              <a:rPr lang="en-US" sz="3200" b="1" dirty="0" smtClean="0">
                <a:ln w="11430">
                  <a:solidFill>
                    <a:srgbClr val="996633"/>
                  </a:solidFill>
                </a:ln>
                <a:solidFill>
                  <a:srgbClr val="0070C0"/>
                </a:solidFill>
                <a:effectLst>
                  <a:outerShdw blurRad="50800" dist="39000" dir="5460000" algn="tl">
                    <a:srgbClr val="000000">
                      <a:alpha val="38000"/>
                    </a:srgbClr>
                  </a:outerShdw>
                </a:effectLst>
                <a:latin typeface="Arial Black" pitchFamily="34" charset="0"/>
              </a:rPr>
              <a:t>vv.45-51)</a:t>
            </a:r>
            <a:endParaRPr lang="en-US" sz="3200" b="1" dirty="0">
              <a:ln w="11430">
                <a:solidFill>
                  <a:srgbClr val="996633"/>
                </a:solidFill>
              </a:ln>
              <a:solidFill>
                <a:srgbClr val="0070C0"/>
              </a:solidFill>
              <a:effectLst>
                <a:outerShdw blurRad="50800" dist="39000" dir="5460000" algn="tl">
                  <a:srgbClr val="000000">
                    <a:alpha val="38000"/>
                  </a:srgbClr>
                </a:outerShdw>
              </a:effectLst>
              <a:latin typeface="Arial Black" pitchFamily="34" charset="0"/>
            </a:endParaRPr>
          </a:p>
        </p:txBody>
      </p:sp>
      <p:sp>
        <p:nvSpPr>
          <p:cNvPr id="4" name="Rectangle 3"/>
          <p:cNvSpPr/>
          <p:nvPr/>
        </p:nvSpPr>
        <p:spPr>
          <a:xfrm>
            <a:off x="152400" y="1066800"/>
            <a:ext cx="8839200" cy="340093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pPr>
            <a:r>
              <a:rPr lang="en-US" sz="3000" b="1" dirty="0" smtClean="0">
                <a:ln w="11430">
                  <a:solidFill>
                    <a:sysClr val="windowText" lastClr="000000"/>
                  </a:solidFill>
                </a:ln>
                <a:effectLst>
                  <a:outerShdw blurRad="50800" dist="39000" dir="5460000" algn="tl">
                    <a:srgbClr val="000000">
                      <a:alpha val="38000"/>
                    </a:srgbClr>
                  </a:outerShdw>
                </a:effectLst>
              </a:rPr>
              <a:t>First, Jesus asks who will be found on the Last Day to be a faithful and wise servant!  That one will have future blessings!</a:t>
            </a:r>
          </a:p>
          <a:p>
            <a:pPr>
              <a:spcAft>
                <a:spcPts val="600"/>
              </a:spcAft>
            </a:pPr>
            <a:r>
              <a:rPr lang="en-US" sz="3000" b="1" dirty="0" smtClean="0">
                <a:ln w="11430">
                  <a:solidFill>
                    <a:sysClr val="windowText" lastClr="000000"/>
                  </a:solidFill>
                </a:ln>
                <a:effectLst>
                  <a:outerShdw blurRad="50800" dist="39000" dir="5460000" algn="tl">
                    <a:srgbClr val="000000">
                      <a:alpha val="38000"/>
                    </a:srgbClr>
                  </a:outerShdw>
                </a:effectLst>
              </a:rPr>
              <a:t>Secondly, Jesus then offers the opposite scenario.  This describes a wicked servant and his result on Judgment Day.  This type of teaching differs from how our Lord taught in His parables in St. Matthew.</a:t>
            </a:r>
            <a:endParaRPr lang="en-US" sz="2800" b="1" dirty="0">
              <a:ln w="11430">
                <a:solidFill>
                  <a:schemeClr val="tx1"/>
                </a:solidFill>
              </a:ln>
              <a:effectLst>
                <a:outerShdw blurRad="50800" dist="39000" dir="5460000" algn="tl">
                  <a:srgbClr val="000000">
                    <a:alpha val="38000"/>
                  </a:srgbClr>
                </a:outerShdw>
              </a:effectLst>
            </a:endParaRPr>
          </a:p>
        </p:txBody>
      </p:sp>
      <p:pic>
        <p:nvPicPr>
          <p:cNvPr id="87042" name="Picture 2" descr="Matthew 24:45-51 Parable of the Wise and Foolish Servants | Prophecy  Countdown Podcast"/>
          <p:cNvPicPr>
            <a:picLocks noChangeAspect="1" noChangeArrowheads="1"/>
          </p:cNvPicPr>
          <p:nvPr/>
        </p:nvPicPr>
        <p:blipFill>
          <a:blip r:embed="rId3" cstate="print"/>
          <a:srcRect/>
          <a:stretch>
            <a:fillRect/>
          </a:stretch>
        </p:blipFill>
        <p:spPr bwMode="auto">
          <a:xfrm>
            <a:off x="2286000" y="4465325"/>
            <a:ext cx="4572000" cy="23926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113877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rgbClr val="996633"/>
                  </a:solidFill>
                </a:ln>
                <a:solidFill>
                  <a:srgbClr val="0070C0"/>
                </a:solidFill>
                <a:effectLst>
                  <a:outerShdw blurRad="50800" dist="39000" dir="5460000" algn="tl">
                    <a:srgbClr val="000000">
                      <a:alpha val="38000"/>
                    </a:srgbClr>
                  </a:outerShdw>
                </a:effectLst>
                <a:latin typeface="Arial Black" pitchFamily="34" charset="0"/>
              </a:rPr>
              <a:t>Part II</a:t>
            </a:r>
          </a:p>
          <a:p>
            <a:pPr algn="ctr"/>
            <a:r>
              <a:rPr lang="en-US" sz="3200" b="1" dirty="0" smtClean="0">
                <a:ln w="11430">
                  <a:solidFill>
                    <a:srgbClr val="996633"/>
                  </a:solidFill>
                </a:ln>
                <a:solidFill>
                  <a:srgbClr val="0070C0"/>
                </a:solidFill>
                <a:effectLst>
                  <a:outerShdw blurRad="50800" dist="39000" dir="5460000" algn="tl">
                    <a:srgbClr val="000000">
                      <a:alpha val="38000"/>
                    </a:srgbClr>
                  </a:outerShdw>
                </a:effectLst>
                <a:latin typeface="Arial Black" pitchFamily="34" charset="0"/>
              </a:rPr>
              <a:t>FAITHFUL OR WICKED </a:t>
            </a:r>
            <a:r>
              <a:rPr lang="en-US" sz="3200" b="1" dirty="0" smtClean="0">
                <a:ln w="11430">
                  <a:solidFill>
                    <a:srgbClr val="996633"/>
                  </a:solidFill>
                </a:ln>
                <a:solidFill>
                  <a:srgbClr val="0070C0"/>
                </a:solidFill>
                <a:effectLst>
                  <a:outerShdw blurRad="50800" dist="39000" dir="5460000" algn="tl">
                    <a:srgbClr val="000000">
                      <a:alpha val="38000"/>
                    </a:srgbClr>
                  </a:outerShdw>
                </a:effectLst>
                <a:latin typeface="Arial Black" pitchFamily="34" charset="0"/>
              </a:rPr>
              <a:t>(</a:t>
            </a:r>
            <a:r>
              <a:rPr lang="en-US" sz="3200" b="1" dirty="0" smtClean="0">
                <a:ln w="11430">
                  <a:solidFill>
                    <a:srgbClr val="996633"/>
                  </a:solidFill>
                </a:ln>
                <a:solidFill>
                  <a:srgbClr val="0070C0"/>
                </a:solidFill>
                <a:effectLst>
                  <a:outerShdw blurRad="50800" dist="39000" dir="5460000" algn="tl">
                    <a:srgbClr val="000000">
                      <a:alpha val="38000"/>
                    </a:srgbClr>
                  </a:outerShdw>
                </a:effectLst>
                <a:latin typeface="Arial Black" pitchFamily="34" charset="0"/>
              </a:rPr>
              <a:t>vv.45-51)</a:t>
            </a:r>
            <a:endParaRPr lang="en-US" sz="3200" b="1" dirty="0">
              <a:ln w="11430">
                <a:solidFill>
                  <a:srgbClr val="996633"/>
                </a:solidFill>
              </a:ln>
              <a:solidFill>
                <a:srgbClr val="0070C0"/>
              </a:solidFill>
              <a:effectLst>
                <a:outerShdw blurRad="50800" dist="39000" dir="5460000" algn="tl">
                  <a:srgbClr val="000000">
                    <a:alpha val="38000"/>
                  </a:srgbClr>
                </a:outerShdw>
              </a:effectLst>
              <a:latin typeface="Arial Black" pitchFamily="34" charset="0"/>
            </a:endParaRPr>
          </a:p>
        </p:txBody>
      </p:sp>
      <p:sp>
        <p:nvSpPr>
          <p:cNvPr id="4" name="Rectangle 3"/>
          <p:cNvSpPr/>
          <p:nvPr/>
        </p:nvSpPr>
        <p:spPr>
          <a:xfrm>
            <a:off x="152400" y="1066800"/>
            <a:ext cx="8839200" cy="3862596"/>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Aft>
                <a:spcPts val="600"/>
              </a:spcAft>
            </a:pPr>
            <a:r>
              <a:rPr lang="en-US" sz="3000" b="1" i="1" dirty="0" smtClean="0">
                <a:ln w="11430">
                  <a:solidFill>
                    <a:srgbClr val="6600CC"/>
                  </a:solidFill>
                </a:ln>
                <a:solidFill>
                  <a:srgbClr val="6600CC"/>
                </a:solidFill>
                <a:effectLst>
                  <a:outerShdw blurRad="50800" dist="39000" dir="5460000" algn="tl">
                    <a:srgbClr val="000000">
                      <a:alpha val="38000"/>
                    </a:srgbClr>
                  </a:outerShdw>
                </a:effectLst>
              </a:rPr>
              <a:t>Verses 45-47, The Faithful and Wise Slave</a:t>
            </a:r>
          </a:p>
          <a:p>
            <a:pPr>
              <a:spcAft>
                <a:spcPts val="600"/>
              </a:spcAft>
            </a:pPr>
            <a:r>
              <a:rPr lang="en-US" sz="3000" b="1" dirty="0" smtClean="0">
                <a:ln w="11430">
                  <a:solidFill>
                    <a:sysClr val="windowText" lastClr="000000"/>
                  </a:solidFill>
                </a:ln>
                <a:effectLst>
                  <a:outerShdw blurRad="50800" dist="39000" dir="5460000" algn="tl">
                    <a:srgbClr val="000000">
                      <a:alpha val="38000"/>
                    </a:srgbClr>
                  </a:outerShdw>
                </a:effectLst>
              </a:rPr>
              <a:t>There are a number of important truths that our Lord put forth; first, is that as His disciples wait for Jesus to return, they are to regard themselves as His slaves.  Here, then, is the image of ownership!  Jesus owns His disciples and they are blessed by their Master.  Thus, our lives are not our own!  You and I belong to Jesus!</a:t>
            </a:r>
            <a:endParaRPr lang="en-US" sz="2800" b="1" dirty="0">
              <a:ln w="11430">
                <a:solidFill>
                  <a:schemeClr val="tx1"/>
                </a:solidFill>
              </a:ln>
              <a:effectLst>
                <a:outerShdw blurRad="50800" dist="39000" dir="5460000" algn="tl">
                  <a:srgbClr val="000000">
                    <a:alpha val="38000"/>
                  </a:srgbClr>
                </a:outerShdw>
              </a:effectLst>
            </a:endParaRPr>
          </a:p>
        </p:txBody>
      </p:sp>
      <p:pic>
        <p:nvPicPr>
          <p:cNvPr id="87042" name="Picture 2" descr="Matthew 24:45-51 Parable of the Wise and Foolish Servants | Prophecy  Countdown Podcast"/>
          <p:cNvPicPr>
            <a:picLocks noChangeAspect="1" noChangeArrowheads="1"/>
          </p:cNvPicPr>
          <p:nvPr/>
        </p:nvPicPr>
        <p:blipFill>
          <a:blip r:embed="rId3" cstate="print"/>
          <a:srcRect/>
          <a:stretch>
            <a:fillRect/>
          </a:stretch>
        </p:blipFill>
        <p:spPr bwMode="auto">
          <a:xfrm>
            <a:off x="2286000" y="4465325"/>
            <a:ext cx="4572000" cy="23926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113877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rgbClr val="996633"/>
                  </a:solidFill>
                </a:ln>
                <a:solidFill>
                  <a:srgbClr val="0070C0"/>
                </a:solidFill>
                <a:effectLst>
                  <a:outerShdw blurRad="50800" dist="39000" dir="5460000" algn="tl">
                    <a:srgbClr val="000000">
                      <a:alpha val="38000"/>
                    </a:srgbClr>
                  </a:outerShdw>
                </a:effectLst>
                <a:latin typeface="Arial Black" pitchFamily="34" charset="0"/>
              </a:rPr>
              <a:t>Part II</a:t>
            </a:r>
          </a:p>
          <a:p>
            <a:pPr algn="ctr"/>
            <a:r>
              <a:rPr lang="en-US" sz="3200" b="1" dirty="0" smtClean="0">
                <a:ln w="11430">
                  <a:solidFill>
                    <a:srgbClr val="996633"/>
                  </a:solidFill>
                </a:ln>
                <a:solidFill>
                  <a:srgbClr val="0070C0"/>
                </a:solidFill>
                <a:effectLst>
                  <a:outerShdw blurRad="50800" dist="39000" dir="5460000" algn="tl">
                    <a:srgbClr val="000000">
                      <a:alpha val="38000"/>
                    </a:srgbClr>
                  </a:outerShdw>
                </a:effectLst>
                <a:latin typeface="Arial Black" pitchFamily="34" charset="0"/>
              </a:rPr>
              <a:t>FAITHFUL OR WICKED </a:t>
            </a:r>
            <a:r>
              <a:rPr lang="en-US" sz="3200" b="1" dirty="0" smtClean="0">
                <a:ln w="11430">
                  <a:solidFill>
                    <a:srgbClr val="996633"/>
                  </a:solidFill>
                </a:ln>
                <a:solidFill>
                  <a:srgbClr val="0070C0"/>
                </a:solidFill>
                <a:effectLst>
                  <a:outerShdw blurRad="50800" dist="39000" dir="5460000" algn="tl">
                    <a:srgbClr val="000000">
                      <a:alpha val="38000"/>
                    </a:srgbClr>
                  </a:outerShdw>
                </a:effectLst>
                <a:latin typeface="Arial Black" pitchFamily="34" charset="0"/>
              </a:rPr>
              <a:t>(</a:t>
            </a:r>
            <a:r>
              <a:rPr lang="en-US" sz="3200" b="1" dirty="0" smtClean="0">
                <a:ln w="11430">
                  <a:solidFill>
                    <a:srgbClr val="996633"/>
                  </a:solidFill>
                </a:ln>
                <a:solidFill>
                  <a:srgbClr val="0070C0"/>
                </a:solidFill>
                <a:effectLst>
                  <a:outerShdw blurRad="50800" dist="39000" dir="5460000" algn="tl">
                    <a:srgbClr val="000000">
                      <a:alpha val="38000"/>
                    </a:srgbClr>
                  </a:outerShdw>
                </a:effectLst>
                <a:latin typeface="Arial Black" pitchFamily="34" charset="0"/>
              </a:rPr>
              <a:t>vv.45-51)</a:t>
            </a:r>
            <a:endParaRPr lang="en-US" sz="3200" b="1" dirty="0">
              <a:ln w="11430">
                <a:solidFill>
                  <a:srgbClr val="996633"/>
                </a:solidFill>
              </a:ln>
              <a:solidFill>
                <a:srgbClr val="0070C0"/>
              </a:solidFill>
              <a:effectLst>
                <a:outerShdw blurRad="50800" dist="39000" dir="5460000" algn="tl">
                  <a:srgbClr val="000000">
                    <a:alpha val="38000"/>
                  </a:srgbClr>
                </a:outerShdw>
              </a:effectLst>
              <a:latin typeface="Arial Black" pitchFamily="34" charset="0"/>
            </a:endParaRPr>
          </a:p>
        </p:txBody>
      </p:sp>
      <p:sp>
        <p:nvSpPr>
          <p:cNvPr id="4" name="Rectangle 3"/>
          <p:cNvSpPr/>
          <p:nvPr/>
        </p:nvSpPr>
        <p:spPr>
          <a:xfrm>
            <a:off x="152400" y="1066800"/>
            <a:ext cx="8839200" cy="2939266"/>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Aft>
                <a:spcPts val="600"/>
              </a:spcAft>
            </a:pPr>
            <a:r>
              <a:rPr lang="en-US" sz="3000" b="1" i="1" dirty="0" smtClean="0">
                <a:ln w="11430">
                  <a:solidFill>
                    <a:srgbClr val="6600CC"/>
                  </a:solidFill>
                </a:ln>
                <a:solidFill>
                  <a:srgbClr val="6600CC"/>
                </a:solidFill>
                <a:effectLst>
                  <a:outerShdw blurRad="50800" dist="39000" dir="5460000" algn="tl">
                    <a:srgbClr val="000000">
                      <a:alpha val="38000"/>
                    </a:srgbClr>
                  </a:outerShdw>
                </a:effectLst>
              </a:rPr>
              <a:t>Verses 45-47, The Faithful and Wise Slave</a:t>
            </a:r>
          </a:p>
          <a:p>
            <a:pPr>
              <a:spcAft>
                <a:spcPts val="600"/>
              </a:spcAft>
            </a:pPr>
            <a:r>
              <a:rPr lang="en-US" sz="3000" b="1" dirty="0" smtClean="0">
                <a:ln w="11430">
                  <a:solidFill>
                    <a:sysClr val="windowText" lastClr="000000"/>
                  </a:solidFill>
                </a:ln>
                <a:effectLst>
                  <a:outerShdw blurRad="50800" dist="39000" dir="5460000" algn="tl">
                    <a:srgbClr val="000000">
                      <a:alpha val="38000"/>
                    </a:srgbClr>
                  </a:outerShdw>
                </a:effectLst>
              </a:rPr>
              <a:t>Therefore, until our Master returns, we are to be faithful and wise!  </a:t>
            </a:r>
            <a:r>
              <a:rPr lang="en-US" sz="3000" b="1" dirty="0" smtClean="0">
                <a:ln w="11430">
                  <a:solidFill>
                    <a:sysClr val="windowText" lastClr="000000"/>
                  </a:solidFill>
                </a:ln>
                <a:effectLst>
                  <a:outerShdw blurRad="50800" dist="39000" dir="5460000" algn="tl">
                    <a:srgbClr val="000000">
                      <a:alpha val="38000"/>
                    </a:srgbClr>
                  </a:outerShdw>
                </a:effectLst>
              </a:rPr>
              <a:t>We remain diligent in the duties given to us (in our various vocations) and we are also to remain viligent, since we do not know when our Master will return to bless eternally!</a:t>
            </a:r>
            <a:endParaRPr lang="en-US" sz="2800" b="1" dirty="0">
              <a:ln w="11430">
                <a:solidFill>
                  <a:schemeClr val="tx1"/>
                </a:solidFill>
              </a:ln>
              <a:effectLst>
                <a:outerShdw blurRad="50800" dist="39000" dir="5460000" algn="tl">
                  <a:srgbClr val="000000">
                    <a:alpha val="38000"/>
                  </a:srgbClr>
                </a:outerShdw>
              </a:effectLst>
            </a:endParaRPr>
          </a:p>
        </p:txBody>
      </p:sp>
      <p:pic>
        <p:nvPicPr>
          <p:cNvPr id="87042" name="Picture 2" descr="Matthew 24:45-51 Parable of the Wise and Foolish Servants | Prophecy  Countdown Podcast"/>
          <p:cNvPicPr>
            <a:picLocks noChangeAspect="1" noChangeArrowheads="1"/>
          </p:cNvPicPr>
          <p:nvPr/>
        </p:nvPicPr>
        <p:blipFill>
          <a:blip r:embed="rId3" cstate="print"/>
          <a:srcRect/>
          <a:stretch>
            <a:fillRect/>
          </a:stretch>
        </p:blipFill>
        <p:spPr bwMode="auto">
          <a:xfrm>
            <a:off x="2286000" y="4465325"/>
            <a:ext cx="4572000" cy="23926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113877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rgbClr val="996633"/>
                  </a:solidFill>
                </a:ln>
                <a:solidFill>
                  <a:srgbClr val="0070C0"/>
                </a:solidFill>
                <a:effectLst>
                  <a:outerShdw blurRad="50800" dist="39000" dir="5460000" algn="tl">
                    <a:srgbClr val="000000">
                      <a:alpha val="38000"/>
                    </a:srgbClr>
                  </a:outerShdw>
                </a:effectLst>
                <a:latin typeface="Arial Black" pitchFamily="34" charset="0"/>
              </a:rPr>
              <a:t>Part II</a:t>
            </a:r>
          </a:p>
          <a:p>
            <a:pPr algn="ctr"/>
            <a:r>
              <a:rPr lang="en-US" sz="3200" b="1" dirty="0" smtClean="0">
                <a:ln w="11430">
                  <a:solidFill>
                    <a:srgbClr val="996633"/>
                  </a:solidFill>
                </a:ln>
                <a:solidFill>
                  <a:srgbClr val="0070C0"/>
                </a:solidFill>
                <a:effectLst>
                  <a:outerShdw blurRad="50800" dist="39000" dir="5460000" algn="tl">
                    <a:srgbClr val="000000">
                      <a:alpha val="38000"/>
                    </a:srgbClr>
                  </a:outerShdw>
                </a:effectLst>
                <a:latin typeface="Arial Black" pitchFamily="34" charset="0"/>
              </a:rPr>
              <a:t>FAITHFUL OR WICKED </a:t>
            </a:r>
            <a:r>
              <a:rPr lang="en-US" sz="3200" b="1" dirty="0" smtClean="0">
                <a:ln w="11430">
                  <a:solidFill>
                    <a:srgbClr val="996633"/>
                  </a:solidFill>
                </a:ln>
                <a:solidFill>
                  <a:srgbClr val="0070C0"/>
                </a:solidFill>
                <a:effectLst>
                  <a:outerShdw blurRad="50800" dist="39000" dir="5460000" algn="tl">
                    <a:srgbClr val="000000">
                      <a:alpha val="38000"/>
                    </a:srgbClr>
                  </a:outerShdw>
                </a:effectLst>
                <a:latin typeface="Arial Black" pitchFamily="34" charset="0"/>
              </a:rPr>
              <a:t>(</a:t>
            </a:r>
            <a:r>
              <a:rPr lang="en-US" sz="3200" b="1" dirty="0" smtClean="0">
                <a:ln w="11430">
                  <a:solidFill>
                    <a:srgbClr val="996633"/>
                  </a:solidFill>
                </a:ln>
                <a:solidFill>
                  <a:srgbClr val="0070C0"/>
                </a:solidFill>
                <a:effectLst>
                  <a:outerShdw blurRad="50800" dist="39000" dir="5460000" algn="tl">
                    <a:srgbClr val="000000">
                      <a:alpha val="38000"/>
                    </a:srgbClr>
                  </a:outerShdw>
                </a:effectLst>
                <a:latin typeface="Arial Black" pitchFamily="34" charset="0"/>
              </a:rPr>
              <a:t>vv.45-51)</a:t>
            </a:r>
            <a:endParaRPr lang="en-US" sz="3200" b="1" dirty="0">
              <a:ln w="11430">
                <a:solidFill>
                  <a:srgbClr val="996633"/>
                </a:solidFill>
              </a:ln>
              <a:solidFill>
                <a:srgbClr val="0070C0"/>
              </a:solidFill>
              <a:effectLst>
                <a:outerShdw blurRad="50800" dist="39000" dir="5460000" algn="tl">
                  <a:srgbClr val="000000">
                    <a:alpha val="38000"/>
                  </a:srgbClr>
                </a:outerShdw>
              </a:effectLst>
              <a:latin typeface="Arial Black" pitchFamily="34" charset="0"/>
            </a:endParaRPr>
          </a:p>
        </p:txBody>
      </p:sp>
      <p:sp>
        <p:nvSpPr>
          <p:cNvPr id="4" name="Rectangle 3"/>
          <p:cNvSpPr/>
          <p:nvPr/>
        </p:nvSpPr>
        <p:spPr>
          <a:xfrm>
            <a:off x="152400" y="1066800"/>
            <a:ext cx="8839200" cy="3985706"/>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Aft>
                <a:spcPts val="600"/>
              </a:spcAft>
            </a:pPr>
            <a:r>
              <a:rPr lang="en-US" sz="3000" b="1" i="1" dirty="0" smtClean="0">
                <a:ln w="11430">
                  <a:solidFill>
                    <a:srgbClr val="6600CC"/>
                  </a:solidFill>
                </a:ln>
                <a:solidFill>
                  <a:srgbClr val="6600CC"/>
                </a:solidFill>
                <a:effectLst>
                  <a:outerShdw blurRad="50800" dist="39000" dir="5460000" algn="tl">
                    <a:srgbClr val="000000">
                      <a:alpha val="38000"/>
                    </a:srgbClr>
                  </a:outerShdw>
                </a:effectLst>
              </a:rPr>
              <a:t>Verses 45-47, The Faithful and Wise Slave</a:t>
            </a:r>
          </a:p>
          <a:p>
            <a:pPr>
              <a:spcAft>
                <a:spcPts val="600"/>
              </a:spcAft>
            </a:pPr>
            <a:r>
              <a:rPr lang="en-US" sz="3000" b="1" dirty="0" smtClean="0">
                <a:ln w="11430">
                  <a:solidFill>
                    <a:sysClr val="windowText" lastClr="000000"/>
                  </a:solidFill>
                </a:ln>
              </a:rPr>
              <a:t>The word “blessed” you’ve heard before (remember, chap 5</a:t>
            </a:r>
            <a:r>
              <a:rPr lang="en-US" sz="3000" b="1" dirty="0" smtClean="0">
                <a:ln w="11430">
                  <a:solidFill>
                    <a:sysClr val="windowText" lastClr="000000"/>
                  </a:solidFill>
                </a:ln>
              </a:rPr>
              <a:t>!).  Jesus uses the same verb in the Beatitudes as He does here.  As a reminder, </a:t>
            </a:r>
            <a:r>
              <a:rPr lang="en-US" sz="3000" b="1" i="1" dirty="0" smtClean="0">
                <a:ln w="11430">
                  <a:solidFill>
                    <a:srgbClr val="6600CC"/>
                  </a:solidFill>
                </a:ln>
                <a:solidFill>
                  <a:srgbClr val="6600CC"/>
                </a:solidFill>
              </a:rPr>
              <a:t>“blessed” </a:t>
            </a:r>
            <a:r>
              <a:rPr lang="en-US" sz="3000" b="1" dirty="0" smtClean="0">
                <a:ln w="11430">
                  <a:solidFill>
                    <a:sysClr val="windowText" lastClr="000000"/>
                  </a:solidFill>
                </a:ln>
              </a:rPr>
              <a:t>(</a:t>
            </a:r>
            <a:r>
              <a:rPr lang="en-US" sz="3000" b="1" dirty="0" err="1" smtClean="0">
                <a:ln w="11430">
                  <a:solidFill>
                    <a:sysClr val="windowText" lastClr="000000"/>
                  </a:solidFill>
                </a:ln>
                <a:latin typeface="TekniaGreek" pitchFamily="2" charset="0"/>
              </a:rPr>
              <a:t>makarivoV</a:t>
            </a:r>
            <a:r>
              <a:rPr lang="en-US" sz="3000" b="1" dirty="0" smtClean="0">
                <a:ln w="11430">
                  <a:solidFill>
                    <a:sysClr val="windowText" lastClr="000000"/>
                  </a:solidFill>
                </a:ln>
              </a:rPr>
              <a:t>) is </a:t>
            </a:r>
            <a:r>
              <a:rPr lang="en-US" sz="3000" b="1" dirty="0" smtClean="0"/>
              <a:t>a believer in </a:t>
            </a:r>
            <a:r>
              <a:rPr lang="en-US" sz="3000" b="1" dirty="0" smtClean="0"/>
              <a:t>an enviable</a:t>
            </a:r>
            <a:r>
              <a:rPr lang="en-US" sz="3000" b="1" dirty="0" smtClean="0"/>
              <a:t> </a:t>
            </a:r>
            <a:r>
              <a:rPr lang="en-US" sz="3000" b="1" dirty="0" smtClean="0"/>
              <a:t>(“fortunate”) </a:t>
            </a:r>
            <a:r>
              <a:rPr lang="en-US" sz="3000" b="1" dirty="0" smtClean="0"/>
              <a:t>position from receiving </a:t>
            </a:r>
            <a:r>
              <a:rPr lang="en-US" sz="3000" b="1" i="1" dirty="0" smtClean="0"/>
              <a:t>God’s </a:t>
            </a:r>
            <a:r>
              <a:rPr lang="en-US" sz="3000" b="1" i="1" dirty="0" smtClean="0"/>
              <a:t>provisions </a:t>
            </a:r>
            <a:r>
              <a:rPr lang="en-US" sz="3000" b="1" dirty="0" smtClean="0"/>
              <a:t>(</a:t>
            </a:r>
            <a:r>
              <a:rPr lang="en-US" sz="3000" b="1" i="1" dirty="0" smtClean="0"/>
              <a:t>favor</a:t>
            </a:r>
            <a:r>
              <a:rPr lang="en-US" sz="3000" b="1" dirty="0" smtClean="0"/>
              <a:t>) – which (literally) extend </a:t>
            </a:r>
            <a:r>
              <a:rPr lang="en-US" sz="3000" b="1" dirty="0" smtClean="0"/>
              <a:t>(“make </a:t>
            </a:r>
            <a:r>
              <a:rPr lang="en-US" sz="3000" b="1" dirty="0" smtClean="0"/>
              <a:t>long, </a:t>
            </a:r>
            <a:r>
              <a:rPr lang="en-US" sz="3000" b="1" dirty="0" smtClean="0"/>
              <a:t>large”) </a:t>
            </a:r>
            <a:r>
              <a:rPr lang="en-US" sz="3000" b="1" dirty="0" smtClean="0"/>
              <a:t>His grace (benefits). </a:t>
            </a:r>
            <a:r>
              <a:rPr lang="en-US" sz="3000" b="1" dirty="0" smtClean="0">
                <a:ln w="11430">
                  <a:solidFill>
                    <a:sysClr val="windowText" lastClr="000000"/>
                  </a:solidFill>
                </a:ln>
                <a:effectLst>
                  <a:outerShdw blurRad="50800" dist="39000" dir="5460000" algn="tl">
                    <a:srgbClr val="000000">
                      <a:alpha val="38000"/>
                    </a:srgbClr>
                  </a:outerShdw>
                </a:effectLst>
              </a:rPr>
              <a:t> </a:t>
            </a:r>
            <a:endParaRPr lang="en-US" sz="3000" b="1" dirty="0">
              <a:ln w="11430">
                <a:solidFill>
                  <a:schemeClr val="tx1"/>
                </a:solidFill>
              </a:ln>
              <a:effectLst>
                <a:outerShdw blurRad="50800" dist="39000" dir="5460000" algn="tl">
                  <a:srgbClr val="000000">
                    <a:alpha val="38000"/>
                  </a:srgbClr>
                </a:outerShdw>
              </a:effectLst>
            </a:endParaRPr>
          </a:p>
        </p:txBody>
      </p:sp>
      <p:pic>
        <p:nvPicPr>
          <p:cNvPr id="87042" name="Picture 2" descr="Matthew 24:45-51 Parable of the Wise and Foolish Servants | Prophecy  Countdown Podcast"/>
          <p:cNvPicPr>
            <a:picLocks noChangeAspect="1" noChangeArrowheads="1"/>
          </p:cNvPicPr>
          <p:nvPr/>
        </p:nvPicPr>
        <p:blipFill>
          <a:blip r:embed="rId3" cstate="print"/>
          <a:srcRect/>
          <a:stretch>
            <a:fillRect/>
          </a:stretch>
        </p:blipFill>
        <p:spPr bwMode="auto">
          <a:xfrm>
            <a:off x="2286000" y="4465325"/>
            <a:ext cx="4572000" cy="23926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113877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rgbClr val="996633"/>
                  </a:solidFill>
                </a:ln>
                <a:solidFill>
                  <a:srgbClr val="0070C0"/>
                </a:solidFill>
                <a:effectLst>
                  <a:outerShdw blurRad="50800" dist="39000" dir="5460000" algn="tl">
                    <a:srgbClr val="000000">
                      <a:alpha val="38000"/>
                    </a:srgbClr>
                  </a:outerShdw>
                </a:effectLst>
                <a:latin typeface="Arial Black" pitchFamily="34" charset="0"/>
              </a:rPr>
              <a:t>Part II</a:t>
            </a:r>
          </a:p>
          <a:p>
            <a:pPr algn="ctr"/>
            <a:r>
              <a:rPr lang="en-US" sz="3200" b="1" dirty="0" smtClean="0">
                <a:ln w="11430">
                  <a:solidFill>
                    <a:srgbClr val="996633"/>
                  </a:solidFill>
                </a:ln>
                <a:solidFill>
                  <a:srgbClr val="0070C0"/>
                </a:solidFill>
                <a:effectLst>
                  <a:outerShdw blurRad="50800" dist="39000" dir="5460000" algn="tl">
                    <a:srgbClr val="000000">
                      <a:alpha val="38000"/>
                    </a:srgbClr>
                  </a:outerShdw>
                </a:effectLst>
                <a:latin typeface="Arial Black" pitchFamily="34" charset="0"/>
              </a:rPr>
              <a:t>FAITHFUL OR WICKED </a:t>
            </a:r>
            <a:r>
              <a:rPr lang="en-US" sz="3200" b="1" dirty="0" smtClean="0">
                <a:ln w="11430">
                  <a:solidFill>
                    <a:srgbClr val="996633"/>
                  </a:solidFill>
                </a:ln>
                <a:solidFill>
                  <a:srgbClr val="0070C0"/>
                </a:solidFill>
                <a:effectLst>
                  <a:outerShdw blurRad="50800" dist="39000" dir="5460000" algn="tl">
                    <a:srgbClr val="000000">
                      <a:alpha val="38000"/>
                    </a:srgbClr>
                  </a:outerShdw>
                </a:effectLst>
                <a:latin typeface="Arial Black" pitchFamily="34" charset="0"/>
              </a:rPr>
              <a:t>(</a:t>
            </a:r>
            <a:r>
              <a:rPr lang="en-US" sz="3200" b="1" dirty="0" smtClean="0">
                <a:ln w="11430">
                  <a:solidFill>
                    <a:srgbClr val="996633"/>
                  </a:solidFill>
                </a:ln>
                <a:solidFill>
                  <a:srgbClr val="0070C0"/>
                </a:solidFill>
                <a:effectLst>
                  <a:outerShdw blurRad="50800" dist="39000" dir="5460000" algn="tl">
                    <a:srgbClr val="000000">
                      <a:alpha val="38000"/>
                    </a:srgbClr>
                  </a:outerShdw>
                </a:effectLst>
                <a:latin typeface="Arial Black" pitchFamily="34" charset="0"/>
              </a:rPr>
              <a:t>vv.45-51)</a:t>
            </a:r>
            <a:endParaRPr lang="en-US" sz="3200" b="1" dirty="0">
              <a:ln w="11430">
                <a:solidFill>
                  <a:srgbClr val="996633"/>
                </a:solidFill>
              </a:ln>
              <a:solidFill>
                <a:srgbClr val="0070C0"/>
              </a:solidFill>
              <a:effectLst>
                <a:outerShdw blurRad="50800" dist="39000" dir="5460000" algn="tl">
                  <a:srgbClr val="000000">
                    <a:alpha val="38000"/>
                  </a:srgbClr>
                </a:outerShdw>
              </a:effectLst>
              <a:latin typeface="Arial Black" pitchFamily="34" charset="0"/>
            </a:endParaRPr>
          </a:p>
        </p:txBody>
      </p:sp>
      <p:sp>
        <p:nvSpPr>
          <p:cNvPr id="4" name="Rectangle 3"/>
          <p:cNvSpPr/>
          <p:nvPr/>
        </p:nvSpPr>
        <p:spPr>
          <a:xfrm>
            <a:off x="152400" y="1066800"/>
            <a:ext cx="8839200" cy="366254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Aft>
                <a:spcPts val="600"/>
              </a:spcAft>
            </a:pPr>
            <a:r>
              <a:rPr lang="en-US" sz="3000" b="1" i="1" dirty="0" smtClean="0">
                <a:ln w="11430">
                  <a:solidFill>
                    <a:srgbClr val="6600CC"/>
                  </a:solidFill>
                </a:ln>
                <a:solidFill>
                  <a:srgbClr val="6600CC"/>
                </a:solidFill>
                <a:effectLst>
                  <a:outerShdw blurRad="50800" dist="39000" dir="5460000" algn="tl">
                    <a:srgbClr val="000000">
                      <a:alpha val="38000"/>
                    </a:srgbClr>
                  </a:outerShdw>
                </a:effectLst>
              </a:rPr>
              <a:t>Verses 45-47, The Faithful and Wise Slave</a:t>
            </a:r>
          </a:p>
          <a:p>
            <a:pPr>
              <a:spcAft>
                <a:spcPts val="600"/>
              </a:spcAft>
            </a:pPr>
            <a:r>
              <a:rPr lang="en-US" sz="3200" b="1" dirty="0" smtClean="0">
                <a:effectLst>
                  <a:outerShdw blurRad="38100" dist="38100" dir="2700000" algn="tl">
                    <a:srgbClr val="000000">
                      <a:alpha val="43137"/>
                    </a:srgbClr>
                  </a:outerShdw>
                </a:effectLst>
              </a:rPr>
              <a:t>Eschatological readiness is blessed: </a:t>
            </a:r>
            <a:r>
              <a:rPr lang="en-US" sz="3200" b="1" dirty="0" smtClean="0">
                <a:effectLst>
                  <a:outerShdw blurRad="38100" dist="38100" dir="2700000" algn="tl">
                    <a:srgbClr val="000000">
                      <a:alpha val="43137"/>
                    </a:srgbClr>
                  </a:outerShdw>
                </a:effectLst>
              </a:rPr>
              <a:t> </a:t>
            </a:r>
            <a:r>
              <a:rPr lang="en-US" sz="3200" b="1" i="1" dirty="0" smtClean="0">
                <a:ln>
                  <a:solidFill>
                    <a:srgbClr val="6600CC"/>
                  </a:solidFill>
                </a:ln>
                <a:solidFill>
                  <a:srgbClr val="6600CC"/>
                </a:solidFill>
                <a:effectLst>
                  <a:outerShdw blurRad="38100" dist="38100" dir="2700000" algn="tl">
                    <a:srgbClr val="000000">
                      <a:alpha val="43137"/>
                    </a:srgbClr>
                  </a:outerShdw>
                </a:effectLst>
              </a:rPr>
              <a:t>“That slave whom his master, when he comes, will find that the is doing thus will be </a:t>
            </a:r>
            <a:r>
              <a:rPr lang="en-US" sz="3200" b="1" i="1" u="sng" dirty="0" smtClean="0">
                <a:ln>
                  <a:solidFill>
                    <a:srgbClr val="6600CC"/>
                  </a:solidFill>
                </a:ln>
                <a:solidFill>
                  <a:srgbClr val="6600CC"/>
                </a:solidFill>
                <a:effectLst>
                  <a:outerShdw blurRad="38100" dist="38100" dir="2700000" algn="tl">
                    <a:srgbClr val="000000">
                      <a:alpha val="43137"/>
                    </a:srgbClr>
                  </a:outerShdw>
                </a:effectLst>
              </a:rPr>
              <a:t>Blessed</a:t>
            </a:r>
            <a:r>
              <a:rPr lang="en-US" sz="3200" b="1" i="1" dirty="0" smtClean="0">
                <a:ln>
                  <a:solidFill>
                    <a:srgbClr val="6600CC"/>
                  </a:solidFill>
                </a:ln>
                <a:solidFill>
                  <a:srgbClr val="6600CC"/>
                </a:solidFill>
                <a:effectLst>
                  <a:outerShdw blurRad="38100" dist="38100" dir="2700000" algn="tl">
                    <a:srgbClr val="000000">
                      <a:alpha val="43137"/>
                    </a:srgbClr>
                  </a:outerShdw>
                </a:effectLst>
              </a:rPr>
              <a:t>” </a:t>
            </a:r>
            <a:r>
              <a:rPr lang="en-US" sz="3200" b="1" dirty="0" smtClean="0">
                <a:effectLst>
                  <a:outerShdw blurRad="38100" dist="38100" dir="2700000" algn="tl">
                    <a:srgbClr val="000000">
                      <a:alpha val="43137"/>
                    </a:srgbClr>
                  </a:outerShdw>
                </a:effectLst>
              </a:rPr>
              <a:t>(St. Matthew </a:t>
            </a:r>
            <a:r>
              <a:rPr lang="en-US" sz="3200" b="1" dirty="0" smtClean="0">
                <a:effectLst>
                  <a:outerShdw blurRad="38100" dist="38100" dir="2700000" algn="tl">
                    <a:srgbClr val="000000">
                      <a:alpha val="43137"/>
                    </a:srgbClr>
                  </a:outerShdw>
                </a:effectLst>
              </a:rPr>
              <a:t>24:46; </a:t>
            </a:r>
            <a:r>
              <a:rPr lang="en-US" sz="3200" b="1" dirty="0" smtClean="0">
                <a:effectLst>
                  <a:outerShdw blurRad="38100" dist="38100" dir="2700000" algn="tl">
                    <a:srgbClr val="000000">
                      <a:alpha val="43137"/>
                    </a:srgbClr>
                  </a:outerShdw>
                </a:effectLst>
              </a:rPr>
              <a:t>St. Luke </a:t>
            </a:r>
            <a:r>
              <a:rPr lang="en-US" sz="3200" b="1" dirty="0" smtClean="0">
                <a:effectLst>
                  <a:outerShdw blurRad="38100" dist="38100" dir="2700000" algn="tl">
                    <a:srgbClr val="000000">
                      <a:alpha val="43137"/>
                    </a:srgbClr>
                  </a:outerShdw>
                </a:effectLst>
              </a:rPr>
              <a:t>12:37-38, 43</a:t>
            </a:r>
            <a:r>
              <a:rPr lang="en-US" sz="3200" b="1" dirty="0" smtClean="0">
                <a:effectLst>
                  <a:outerShdw blurRad="38100" dist="38100" dir="2700000" algn="tl">
                    <a:srgbClr val="000000">
                      <a:alpha val="43137"/>
                    </a:srgbClr>
                  </a:outerShdw>
                </a:effectLst>
              </a:rPr>
              <a:t>).</a:t>
            </a:r>
          </a:p>
          <a:p>
            <a:pPr>
              <a:spcAft>
                <a:spcPts val="600"/>
              </a:spcAft>
            </a:pPr>
            <a:r>
              <a:rPr lang="en-US" sz="3200" b="1" dirty="0" smtClean="0">
                <a:effectLst>
                  <a:outerShdw blurRad="38100" dist="38100" dir="2700000" algn="tl">
                    <a:srgbClr val="000000">
                      <a:alpha val="43137"/>
                    </a:srgbClr>
                  </a:outerShdw>
                </a:effectLst>
              </a:rPr>
              <a:t>Now we turn to the second scenario:  The wicked slave.</a:t>
            </a:r>
            <a:r>
              <a:rPr lang="en-US" sz="3200" b="1" dirty="0" smtClean="0">
                <a:effectLst>
                  <a:outerShdw blurRad="38100" dist="38100" dir="2700000" algn="tl">
                    <a:srgbClr val="000000">
                      <a:alpha val="43137"/>
                    </a:srgbClr>
                  </a:outerShdw>
                </a:effectLst>
              </a:rPr>
              <a:t> </a:t>
            </a:r>
            <a:r>
              <a:rPr lang="en-US" sz="3200" b="1" dirty="0" smtClean="0">
                <a:ln w="11430">
                  <a:solidFill>
                    <a:sysClr val="windowText" lastClr="000000"/>
                  </a:solidFill>
                </a:ln>
                <a:effectLst>
                  <a:outerShdw blurRad="38100" dist="38100" dir="2700000" algn="tl">
                    <a:srgbClr val="000000">
                      <a:alpha val="43137"/>
                    </a:srgbClr>
                  </a:outerShdw>
                </a:effectLst>
              </a:rPr>
              <a:t> </a:t>
            </a:r>
            <a:endParaRPr lang="en-US" sz="3200" b="1" dirty="0">
              <a:ln w="11430">
                <a:solidFill>
                  <a:schemeClr val="tx1"/>
                </a:solidFill>
              </a:ln>
              <a:effectLst>
                <a:outerShdw blurRad="38100" dist="38100" dir="2700000" algn="tl">
                  <a:srgbClr val="000000">
                    <a:alpha val="43137"/>
                  </a:srgbClr>
                </a:outerShdw>
              </a:effectLst>
            </a:endParaRPr>
          </a:p>
        </p:txBody>
      </p:sp>
      <p:pic>
        <p:nvPicPr>
          <p:cNvPr id="87042" name="Picture 2" descr="Matthew 24:45-51 Parable of the Wise and Foolish Servants | Prophecy  Countdown Podcast"/>
          <p:cNvPicPr>
            <a:picLocks noChangeAspect="1" noChangeArrowheads="1"/>
          </p:cNvPicPr>
          <p:nvPr/>
        </p:nvPicPr>
        <p:blipFill>
          <a:blip r:embed="rId3" cstate="print"/>
          <a:srcRect/>
          <a:stretch>
            <a:fillRect/>
          </a:stretch>
        </p:blipFill>
        <p:spPr bwMode="auto">
          <a:xfrm>
            <a:off x="2286000" y="4465325"/>
            <a:ext cx="4572000" cy="2392675"/>
          </a:xfrm>
          <a:prstGeom prst="rect">
            <a:avLst/>
          </a:prstGeom>
          <a:noFill/>
        </p:spPr>
      </p:pic>
      <p:pic>
        <p:nvPicPr>
          <p:cNvPr id="5" name="Picture 2" descr="Matthew 24:45-51 Devotional: The Faithful Servant: A Call to Diligence and  Vigilance | Bible Art"/>
          <p:cNvPicPr>
            <a:picLocks noChangeAspect="1" noChangeArrowheads="1"/>
          </p:cNvPicPr>
          <p:nvPr/>
        </p:nvPicPr>
        <p:blipFill>
          <a:blip r:embed="rId4" cstate="print"/>
          <a:srcRect/>
          <a:stretch>
            <a:fillRect/>
          </a:stretch>
        </p:blipFill>
        <p:spPr bwMode="auto">
          <a:xfrm>
            <a:off x="2286000" y="4419600"/>
            <a:ext cx="4572000" cy="2438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blinds(horizontal)">
                                      <p:cBhvr>
                                        <p:cTn id="7" dur="20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87042"/>
                                        </p:tgtEl>
                                        <p:attrNameLst>
                                          <p:attrName>style.visibility</p:attrName>
                                        </p:attrNameLst>
                                      </p:cBhvr>
                                      <p:to>
                                        <p:strVal val="hidden"/>
                                      </p:to>
                                    </p:set>
                                  </p:childTnLst>
                                </p:cTn>
                              </p:par>
                            </p:childTnLst>
                          </p:cTn>
                        </p:par>
                        <p:par>
                          <p:cTn id="12" fill="hold">
                            <p:stCondLst>
                              <p:cond delay="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Matthew 24:45-51 Devotional: The Faithful Servant: A Call to Diligence and  Vigilance | Bible Art"/>
          <p:cNvPicPr>
            <a:picLocks noChangeAspect="1" noChangeArrowheads="1"/>
          </p:cNvPicPr>
          <p:nvPr/>
        </p:nvPicPr>
        <p:blipFill>
          <a:blip r:embed="rId3" cstate="print"/>
          <a:srcRect/>
          <a:stretch>
            <a:fillRect/>
          </a:stretch>
        </p:blipFill>
        <p:spPr bwMode="auto">
          <a:xfrm>
            <a:off x="0" y="1752600"/>
            <a:ext cx="3657600" cy="3657601"/>
          </a:xfrm>
          <a:prstGeom prst="rect">
            <a:avLst/>
          </a:prstGeom>
          <a:noFill/>
        </p:spPr>
      </p:pic>
      <p:sp>
        <p:nvSpPr>
          <p:cNvPr id="6" name="TextBox 5"/>
          <p:cNvSpPr txBox="1"/>
          <p:nvPr/>
        </p:nvSpPr>
        <p:spPr>
          <a:xfrm>
            <a:off x="0" y="0"/>
            <a:ext cx="9144000" cy="113877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rgbClr val="996633"/>
                  </a:solidFill>
                </a:ln>
                <a:solidFill>
                  <a:srgbClr val="0070C0"/>
                </a:solidFill>
                <a:effectLst>
                  <a:outerShdw blurRad="50800" dist="39000" dir="5460000" algn="tl">
                    <a:srgbClr val="000000">
                      <a:alpha val="38000"/>
                    </a:srgbClr>
                  </a:outerShdw>
                </a:effectLst>
                <a:latin typeface="Arial Black" pitchFamily="34" charset="0"/>
              </a:rPr>
              <a:t>Part II</a:t>
            </a:r>
          </a:p>
          <a:p>
            <a:pPr algn="ctr"/>
            <a:r>
              <a:rPr lang="en-US" sz="3200" b="1" dirty="0" smtClean="0">
                <a:ln w="11430">
                  <a:solidFill>
                    <a:srgbClr val="996633"/>
                  </a:solidFill>
                </a:ln>
                <a:solidFill>
                  <a:srgbClr val="0070C0"/>
                </a:solidFill>
                <a:effectLst>
                  <a:outerShdw blurRad="50800" dist="39000" dir="5460000" algn="tl">
                    <a:srgbClr val="000000">
                      <a:alpha val="38000"/>
                    </a:srgbClr>
                  </a:outerShdw>
                </a:effectLst>
                <a:latin typeface="Arial Black" pitchFamily="34" charset="0"/>
              </a:rPr>
              <a:t>FAITHFUL OR WICKED </a:t>
            </a:r>
            <a:r>
              <a:rPr lang="en-US" sz="3200" b="1" dirty="0" smtClean="0">
                <a:ln w="11430">
                  <a:solidFill>
                    <a:srgbClr val="996633"/>
                  </a:solidFill>
                </a:ln>
                <a:solidFill>
                  <a:srgbClr val="0070C0"/>
                </a:solidFill>
                <a:effectLst>
                  <a:outerShdw blurRad="50800" dist="39000" dir="5460000" algn="tl">
                    <a:srgbClr val="000000">
                      <a:alpha val="38000"/>
                    </a:srgbClr>
                  </a:outerShdw>
                </a:effectLst>
                <a:latin typeface="Arial Black" pitchFamily="34" charset="0"/>
              </a:rPr>
              <a:t>(</a:t>
            </a:r>
            <a:r>
              <a:rPr lang="en-US" sz="3200" b="1" dirty="0" smtClean="0">
                <a:ln w="11430">
                  <a:solidFill>
                    <a:srgbClr val="996633"/>
                  </a:solidFill>
                </a:ln>
                <a:solidFill>
                  <a:srgbClr val="0070C0"/>
                </a:solidFill>
                <a:effectLst>
                  <a:outerShdw blurRad="50800" dist="39000" dir="5460000" algn="tl">
                    <a:srgbClr val="000000">
                      <a:alpha val="38000"/>
                    </a:srgbClr>
                  </a:outerShdw>
                </a:effectLst>
                <a:latin typeface="Arial Black" pitchFamily="34" charset="0"/>
              </a:rPr>
              <a:t>vv.45-51)</a:t>
            </a:r>
            <a:endParaRPr lang="en-US" sz="3200" b="1" dirty="0">
              <a:ln w="11430">
                <a:solidFill>
                  <a:srgbClr val="996633"/>
                </a:solidFill>
              </a:ln>
              <a:solidFill>
                <a:srgbClr val="0070C0"/>
              </a:solidFill>
              <a:effectLst>
                <a:outerShdw blurRad="50800" dist="39000" dir="5460000" algn="tl">
                  <a:srgbClr val="000000">
                    <a:alpha val="38000"/>
                  </a:srgbClr>
                </a:outerShdw>
              </a:effectLst>
              <a:latin typeface="Arial Black" pitchFamily="34" charset="0"/>
            </a:endParaRPr>
          </a:p>
        </p:txBody>
      </p:sp>
      <p:sp>
        <p:nvSpPr>
          <p:cNvPr id="4" name="Rectangle 3"/>
          <p:cNvSpPr/>
          <p:nvPr/>
        </p:nvSpPr>
        <p:spPr>
          <a:xfrm>
            <a:off x="152400" y="1066800"/>
            <a:ext cx="8839200" cy="5555367"/>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Aft>
                <a:spcPts val="600"/>
              </a:spcAft>
            </a:pPr>
            <a:r>
              <a:rPr lang="en-US" sz="3000" b="1" i="1" dirty="0" smtClean="0">
                <a:ln w="11430">
                  <a:solidFill>
                    <a:srgbClr val="6600CC"/>
                  </a:solidFill>
                </a:ln>
                <a:solidFill>
                  <a:srgbClr val="6600CC"/>
                </a:solidFill>
                <a:effectLst>
                  <a:outerShdw blurRad="50800" dist="39000" dir="5460000" algn="tl">
                    <a:srgbClr val="000000">
                      <a:alpha val="38000"/>
                    </a:srgbClr>
                  </a:outerShdw>
                </a:effectLst>
              </a:rPr>
              <a:t>Verses 48-51, The Wicked Slave</a:t>
            </a:r>
          </a:p>
          <a:p>
            <a:pPr>
              <a:spcAft>
                <a:spcPts val="600"/>
              </a:spcAft>
            </a:pPr>
            <a:r>
              <a:rPr lang="en-US" sz="3200" b="1" dirty="0" smtClean="0">
                <a:effectLst>
                  <a:outerShdw blurRad="38100" dist="38100" dir="2700000" algn="tl">
                    <a:srgbClr val="000000">
                      <a:alpha val="43137"/>
                    </a:srgbClr>
                  </a:outerShdw>
                </a:effectLst>
              </a:rPr>
              <a:t>				In this second scenario, 					Jesus intends to warn all His 				disciples, exhorting them to 				repent and to return to right 				understanding of who we are 			and   of the certainty  of His 					parousia!  You may note that 				this scenario consist of a long conditional sentence:  </a:t>
            </a:r>
            <a:r>
              <a:rPr lang="en-US" sz="3200" b="1" i="1" dirty="0" smtClean="0">
                <a:ln>
                  <a:solidFill>
                    <a:srgbClr val="6600CC"/>
                  </a:solidFill>
                </a:ln>
                <a:solidFill>
                  <a:srgbClr val="6600CC"/>
                </a:solidFill>
                <a:effectLst>
                  <a:outerShdw blurRad="38100" dist="38100" dir="2700000" algn="tl">
                    <a:srgbClr val="000000">
                      <a:alpha val="43137"/>
                    </a:srgbClr>
                  </a:outerShdw>
                </a:effectLst>
              </a:rPr>
              <a:t>“</a:t>
            </a:r>
            <a:r>
              <a:rPr lang="en-US" sz="3200" b="1" i="1" dirty="0" err="1" smtClean="0">
                <a:ln>
                  <a:solidFill>
                    <a:srgbClr val="6600CC"/>
                  </a:solidFill>
                </a:ln>
                <a:solidFill>
                  <a:srgbClr val="6600CC"/>
                </a:solidFill>
                <a:effectLst>
                  <a:outerShdw blurRad="38100" dist="38100" dir="2700000" algn="tl">
                    <a:srgbClr val="000000">
                      <a:alpha val="43137"/>
                    </a:srgbClr>
                  </a:outerShdw>
                </a:effectLst>
              </a:rPr>
              <a:t>if___happens</a:t>
            </a:r>
            <a:r>
              <a:rPr lang="en-US" sz="3200" b="1" i="1" dirty="0" smtClean="0">
                <a:ln>
                  <a:solidFill>
                    <a:srgbClr val="6600CC"/>
                  </a:solidFill>
                </a:ln>
                <a:solidFill>
                  <a:srgbClr val="6600CC"/>
                </a:solidFill>
                <a:effectLst>
                  <a:outerShdw blurRad="38100" dist="38100" dir="2700000" algn="tl">
                    <a:srgbClr val="000000">
                      <a:alpha val="43137"/>
                    </a:srgbClr>
                  </a:outerShdw>
                </a:effectLst>
              </a:rPr>
              <a:t>, </a:t>
            </a:r>
            <a:r>
              <a:rPr lang="en-US" sz="3200" b="1" i="1" dirty="0" err="1" smtClean="0">
                <a:ln>
                  <a:solidFill>
                    <a:srgbClr val="6600CC"/>
                  </a:solidFill>
                </a:ln>
                <a:solidFill>
                  <a:srgbClr val="6600CC"/>
                </a:solidFill>
                <a:effectLst>
                  <a:outerShdw blurRad="38100" dist="38100" dir="2700000" algn="tl">
                    <a:srgbClr val="000000">
                      <a:alpha val="43137"/>
                    </a:srgbClr>
                  </a:outerShdw>
                </a:effectLst>
              </a:rPr>
              <a:t>then___will</a:t>
            </a:r>
            <a:r>
              <a:rPr lang="en-US" sz="3200" b="1" i="1" dirty="0" smtClean="0">
                <a:ln>
                  <a:solidFill>
                    <a:srgbClr val="6600CC"/>
                  </a:solidFill>
                </a:ln>
                <a:solidFill>
                  <a:srgbClr val="6600CC"/>
                </a:solidFill>
                <a:effectLst>
                  <a:outerShdw blurRad="38100" dist="38100" dir="2700000" algn="tl">
                    <a:srgbClr val="000000">
                      <a:alpha val="43137"/>
                    </a:srgbClr>
                  </a:outerShdw>
                </a:effectLst>
              </a:rPr>
              <a:t> happen.”</a:t>
            </a:r>
            <a:r>
              <a:rPr lang="en-US" sz="3200" b="1" i="1" dirty="0" smtClean="0">
                <a:ln>
                  <a:solidFill>
                    <a:srgbClr val="6600CC"/>
                  </a:solidFill>
                </a:ln>
                <a:solidFill>
                  <a:srgbClr val="6600CC"/>
                </a:solidFill>
                <a:effectLst>
                  <a:outerShdw blurRad="38100" dist="38100" dir="2700000" algn="tl">
                    <a:srgbClr val="000000">
                      <a:alpha val="43137"/>
                    </a:srgbClr>
                  </a:outerShdw>
                </a:effectLst>
              </a:rPr>
              <a:t> </a:t>
            </a:r>
            <a:r>
              <a:rPr lang="en-US" sz="3200" b="1" dirty="0" smtClean="0">
                <a:ln w="11430">
                  <a:solidFill>
                    <a:sysClr val="windowText" lastClr="000000"/>
                  </a:solidFill>
                </a:ln>
                <a:effectLst>
                  <a:outerShdw blurRad="38100" dist="38100" dir="2700000" algn="tl">
                    <a:srgbClr val="000000">
                      <a:alpha val="43137"/>
                    </a:srgbClr>
                  </a:outerShdw>
                </a:effectLst>
              </a:rPr>
              <a:t> </a:t>
            </a:r>
            <a:endParaRPr lang="en-US" sz="3200" b="1" dirty="0">
              <a:ln w="11430">
                <a:solidFill>
                  <a:schemeClr val="tx1"/>
                </a:solidFill>
              </a:ln>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Matthew 24:45-51 Devotional: The Faithful Servant: A Call to Diligence and  Vigilance | Bible Art"/>
          <p:cNvPicPr>
            <a:picLocks noChangeAspect="1" noChangeArrowheads="1"/>
          </p:cNvPicPr>
          <p:nvPr/>
        </p:nvPicPr>
        <p:blipFill>
          <a:blip r:embed="rId3" cstate="print"/>
          <a:srcRect/>
          <a:stretch>
            <a:fillRect/>
          </a:stretch>
        </p:blipFill>
        <p:spPr bwMode="auto">
          <a:xfrm>
            <a:off x="0" y="1752600"/>
            <a:ext cx="3657600" cy="3657601"/>
          </a:xfrm>
          <a:prstGeom prst="rect">
            <a:avLst/>
          </a:prstGeom>
          <a:noFill/>
        </p:spPr>
      </p:pic>
      <p:sp>
        <p:nvSpPr>
          <p:cNvPr id="6" name="TextBox 5"/>
          <p:cNvSpPr txBox="1"/>
          <p:nvPr/>
        </p:nvSpPr>
        <p:spPr>
          <a:xfrm>
            <a:off x="0" y="0"/>
            <a:ext cx="9144000" cy="113877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rgbClr val="996633"/>
                  </a:solidFill>
                </a:ln>
                <a:solidFill>
                  <a:srgbClr val="0070C0"/>
                </a:solidFill>
                <a:effectLst>
                  <a:outerShdw blurRad="50800" dist="39000" dir="5460000" algn="tl">
                    <a:srgbClr val="000000">
                      <a:alpha val="38000"/>
                    </a:srgbClr>
                  </a:outerShdw>
                </a:effectLst>
                <a:latin typeface="Arial Black" pitchFamily="34" charset="0"/>
              </a:rPr>
              <a:t>Part II</a:t>
            </a:r>
          </a:p>
          <a:p>
            <a:pPr algn="ctr"/>
            <a:r>
              <a:rPr lang="en-US" sz="3200" b="1" dirty="0" smtClean="0">
                <a:ln w="11430">
                  <a:solidFill>
                    <a:srgbClr val="996633"/>
                  </a:solidFill>
                </a:ln>
                <a:solidFill>
                  <a:srgbClr val="0070C0"/>
                </a:solidFill>
                <a:effectLst>
                  <a:outerShdw blurRad="50800" dist="39000" dir="5460000" algn="tl">
                    <a:srgbClr val="000000">
                      <a:alpha val="38000"/>
                    </a:srgbClr>
                  </a:outerShdw>
                </a:effectLst>
                <a:latin typeface="Arial Black" pitchFamily="34" charset="0"/>
              </a:rPr>
              <a:t>FAITHFUL OR WICKED </a:t>
            </a:r>
            <a:r>
              <a:rPr lang="en-US" sz="3200" b="1" dirty="0" smtClean="0">
                <a:ln w="11430">
                  <a:solidFill>
                    <a:srgbClr val="996633"/>
                  </a:solidFill>
                </a:ln>
                <a:solidFill>
                  <a:srgbClr val="0070C0"/>
                </a:solidFill>
                <a:effectLst>
                  <a:outerShdw blurRad="50800" dist="39000" dir="5460000" algn="tl">
                    <a:srgbClr val="000000">
                      <a:alpha val="38000"/>
                    </a:srgbClr>
                  </a:outerShdw>
                </a:effectLst>
                <a:latin typeface="Arial Black" pitchFamily="34" charset="0"/>
              </a:rPr>
              <a:t>(</a:t>
            </a:r>
            <a:r>
              <a:rPr lang="en-US" sz="3200" b="1" dirty="0" smtClean="0">
                <a:ln w="11430">
                  <a:solidFill>
                    <a:srgbClr val="996633"/>
                  </a:solidFill>
                </a:ln>
                <a:solidFill>
                  <a:srgbClr val="0070C0"/>
                </a:solidFill>
                <a:effectLst>
                  <a:outerShdw blurRad="50800" dist="39000" dir="5460000" algn="tl">
                    <a:srgbClr val="000000">
                      <a:alpha val="38000"/>
                    </a:srgbClr>
                  </a:outerShdw>
                </a:effectLst>
                <a:latin typeface="Arial Black" pitchFamily="34" charset="0"/>
              </a:rPr>
              <a:t>vv.45-51)</a:t>
            </a:r>
            <a:endParaRPr lang="en-US" sz="3200" b="1" dirty="0">
              <a:ln w="11430">
                <a:solidFill>
                  <a:srgbClr val="996633"/>
                </a:solidFill>
              </a:ln>
              <a:solidFill>
                <a:srgbClr val="0070C0"/>
              </a:solidFill>
              <a:effectLst>
                <a:outerShdw blurRad="50800" dist="39000" dir="5460000" algn="tl">
                  <a:srgbClr val="000000">
                    <a:alpha val="38000"/>
                  </a:srgbClr>
                </a:outerShdw>
              </a:effectLst>
              <a:latin typeface="Arial Black" pitchFamily="34" charset="0"/>
            </a:endParaRPr>
          </a:p>
        </p:txBody>
      </p:sp>
      <p:sp>
        <p:nvSpPr>
          <p:cNvPr id="4" name="Rectangle 3"/>
          <p:cNvSpPr/>
          <p:nvPr/>
        </p:nvSpPr>
        <p:spPr>
          <a:xfrm>
            <a:off x="152400" y="1066800"/>
            <a:ext cx="8839200" cy="5555367"/>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Aft>
                <a:spcPts val="600"/>
              </a:spcAft>
            </a:pPr>
            <a:r>
              <a:rPr lang="en-US" sz="3000" b="1" i="1" dirty="0" smtClean="0">
                <a:ln w="11430">
                  <a:solidFill>
                    <a:srgbClr val="6600CC"/>
                  </a:solidFill>
                </a:ln>
                <a:solidFill>
                  <a:srgbClr val="6600CC"/>
                </a:solidFill>
                <a:effectLst>
                  <a:outerShdw blurRad="50800" dist="39000" dir="5460000" algn="tl">
                    <a:srgbClr val="000000">
                      <a:alpha val="38000"/>
                    </a:srgbClr>
                  </a:outerShdw>
                </a:effectLst>
              </a:rPr>
              <a:t>Verses 48-51, The Wicked Slave</a:t>
            </a:r>
          </a:p>
          <a:p>
            <a:pPr>
              <a:spcAft>
                <a:spcPts val="600"/>
              </a:spcAft>
            </a:pPr>
            <a:r>
              <a:rPr lang="en-US" sz="3200" b="1" dirty="0" smtClean="0">
                <a:effectLst>
                  <a:outerShdw blurRad="38100" dist="38100" dir="2700000" algn="tl">
                    <a:srgbClr val="000000">
                      <a:alpha val="43137"/>
                    </a:srgbClr>
                  </a:outerShdw>
                </a:effectLst>
              </a:rPr>
              <a:t>				The wicked slave doesn’t 					deny that he has a Master, a 				Lord!  His error is that he 					badly misinterprets the 					significance of the Master’s 				delay.  He takes the interval 				for granted and as an excuse 				to disobey his Master and to treat his fellow slaves as if he were the master… and an evil master at that!</a:t>
            </a:r>
            <a:r>
              <a:rPr lang="en-US" sz="3200" b="1" i="1" dirty="0" smtClean="0">
                <a:ln>
                  <a:solidFill>
                    <a:srgbClr val="6600CC"/>
                  </a:solidFill>
                </a:ln>
                <a:solidFill>
                  <a:srgbClr val="6600CC"/>
                </a:solidFill>
                <a:effectLst>
                  <a:outerShdw blurRad="38100" dist="38100" dir="2700000" algn="tl">
                    <a:srgbClr val="000000">
                      <a:alpha val="43137"/>
                    </a:srgbClr>
                  </a:outerShdw>
                </a:effectLst>
              </a:rPr>
              <a:t> </a:t>
            </a:r>
            <a:r>
              <a:rPr lang="en-US" sz="3200" b="1" dirty="0" smtClean="0">
                <a:ln w="11430">
                  <a:solidFill>
                    <a:sysClr val="windowText" lastClr="000000"/>
                  </a:solidFill>
                </a:ln>
                <a:effectLst>
                  <a:outerShdw blurRad="38100" dist="38100" dir="2700000" algn="tl">
                    <a:srgbClr val="000000">
                      <a:alpha val="43137"/>
                    </a:srgbClr>
                  </a:outerShdw>
                </a:effectLst>
              </a:rPr>
              <a:t> </a:t>
            </a:r>
            <a:endParaRPr lang="en-US" sz="3200" b="1" dirty="0">
              <a:ln w="11430">
                <a:solidFill>
                  <a:schemeClr val="tx1"/>
                </a:solidFill>
              </a:ln>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0"/>
            <a:ext cx="8839200" cy="110799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solidFill>
                    <a:sysClr val="windowText" lastClr="000000"/>
                  </a:solidFill>
                </a:ln>
                <a:effectLst>
                  <a:outerShdw blurRad="50800" dist="39000" dir="5460000" algn="tl">
                    <a:srgbClr val="000000">
                      <a:alpha val="38000"/>
                    </a:srgbClr>
                  </a:outerShdw>
                </a:effectLst>
                <a:latin typeface="+mj-lt"/>
              </a:rPr>
              <a:t>Introduction</a:t>
            </a:r>
            <a:endParaRPr lang="en-US" sz="6000" b="1" dirty="0">
              <a:ln w="11430">
                <a:solidFill>
                  <a:sysClr val="windowText" lastClr="000000"/>
                </a:solidFill>
              </a:ln>
              <a:effectLst>
                <a:outerShdw blurRad="50800" dist="39000" dir="5460000" algn="tl">
                  <a:srgbClr val="000000">
                    <a:alpha val="38000"/>
                  </a:srgbClr>
                </a:outerShdw>
              </a:effectLst>
              <a:latin typeface="+mj-lt"/>
            </a:endParaRPr>
          </a:p>
        </p:txBody>
      </p:sp>
      <p:sp>
        <p:nvSpPr>
          <p:cNvPr id="10" name="TextBox 9"/>
          <p:cNvSpPr txBox="1"/>
          <p:nvPr/>
        </p:nvSpPr>
        <p:spPr>
          <a:xfrm>
            <a:off x="152400" y="1045488"/>
            <a:ext cx="8839200" cy="524759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pPr>
            <a:r>
              <a:rPr lang="en-US" sz="30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rPr>
              <a:t>“Our Lord’s Great Eschatological Discourse continues this morning with a change of focus as Jesus begins to teach concerning the Parousia and the Consummation of the Age!  Our Lord’s teaching begins in v.36, ends at 25:46, and then is followed by a narrative conclusion in 26:1. </a:t>
            </a:r>
          </a:p>
          <a:p>
            <a:pPr>
              <a:spcAft>
                <a:spcPts val="600"/>
              </a:spcAft>
            </a:pPr>
            <a:r>
              <a:rPr lang="en-US" sz="30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rPr>
              <a:t>Jesus is very clear that His parousia and the consummation of the age is unknowable.  Therefore, do not be deceived by those who say the “know”; they do not!  What, however, is very important for every Christian is to be “watching!”      </a:t>
            </a:r>
            <a:endParaRPr lang="en-US" sz="3000" b="1" dirty="0">
              <a:ln w="11430">
                <a:solidFill>
                  <a:sysClr val="windowText" lastClr="000000"/>
                </a:solidFill>
              </a:ln>
              <a:solidFill>
                <a:sysClr val="windowText" lastClr="000000"/>
              </a:solidFill>
              <a:effectLst>
                <a:outerShdw blurRad="50800" dist="39000" dir="5460000" algn="tl">
                  <a:srgbClr val="000000">
                    <a:alpha val="38000"/>
                  </a:srgbClr>
                </a:outerShdw>
              </a:effectLst>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Matthew 24:45-51 Devotional: The Faithful Servant: A Call to Diligence and  Vigilance | Bible Art"/>
          <p:cNvPicPr>
            <a:picLocks noChangeAspect="1" noChangeArrowheads="1"/>
          </p:cNvPicPr>
          <p:nvPr/>
        </p:nvPicPr>
        <p:blipFill>
          <a:blip r:embed="rId3" cstate="print"/>
          <a:srcRect/>
          <a:stretch>
            <a:fillRect/>
          </a:stretch>
        </p:blipFill>
        <p:spPr bwMode="auto">
          <a:xfrm>
            <a:off x="0" y="1752600"/>
            <a:ext cx="3657600" cy="3657601"/>
          </a:xfrm>
          <a:prstGeom prst="rect">
            <a:avLst/>
          </a:prstGeom>
          <a:noFill/>
        </p:spPr>
      </p:pic>
      <p:sp>
        <p:nvSpPr>
          <p:cNvPr id="6" name="TextBox 5"/>
          <p:cNvSpPr txBox="1"/>
          <p:nvPr/>
        </p:nvSpPr>
        <p:spPr>
          <a:xfrm>
            <a:off x="0" y="0"/>
            <a:ext cx="9144000" cy="113877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rgbClr val="996633"/>
                  </a:solidFill>
                </a:ln>
                <a:solidFill>
                  <a:srgbClr val="0070C0"/>
                </a:solidFill>
                <a:effectLst>
                  <a:outerShdw blurRad="50800" dist="39000" dir="5460000" algn="tl">
                    <a:srgbClr val="000000">
                      <a:alpha val="38000"/>
                    </a:srgbClr>
                  </a:outerShdw>
                </a:effectLst>
                <a:latin typeface="Arial Black" pitchFamily="34" charset="0"/>
              </a:rPr>
              <a:t>Part II</a:t>
            </a:r>
          </a:p>
          <a:p>
            <a:pPr algn="ctr"/>
            <a:r>
              <a:rPr lang="en-US" sz="3200" b="1" dirty="0" smtClean="0">
                <a:ln w="11430">
                  <a:solidFill>
                    <a:srgbClr val="996633"/>
                  </a:solidFill>
                </a:ln>
                <a:solidFill>
                  <a:srgbClr val="0070C0"/>
                </a:solidFill>
                <a:effectLst>
                  <a:outerShdw blurRad="50800" dist="39000" dir="5460000" algn="tl">
                    <a:srgbClr val="000000">
                      <a:alpha val="38000"/>
                    </a:srgbClr>
                  </a:outerShdw>
                </a:effectLst>
                <a:latin typeface="Arial Black" pitchFamily="34" charset="0"/>
              </a:rPr>
              <a:t>FAITHFUL OR WICKED </a:t>
            </a:r>
            <a:r>
              <a:rPr lang="en-US" sz="3200" b="1" dirty="0" smtClean="0">
                <a:ln w="11430">
                  <a:solidFill>
                    <a:srgbClr val="996633"/>
                  </a:solidFill>
                </a:ln>
                <a:solidFill>
                  <a:srgbClr val="0070C0"/>
                </a:solidFill>
                <a:effectLst>
                  <a:outerShdw blurRad="50800" dist="39000" dir="5460000" algn="tl">
                    <a:srgbClr val="000000">
                      <a:alpha val="38000"/>
                    </a:srgbClr>
                  </a:outerShdw>
                </a:effectLst>
                <a:latin typeface="Arial Black" pitchFamily="34" charset="0"/>
              </a:rPr>
              <a:t>(</a:t>
            </a:r>
            <a:r>
              <a:rPr lang="en-US" sz="3200" b="1" dirty="0" smtClean="0">
                <a:ln w="11430">
                  <a:solidFill>
                    <a:srgbClr val="996633"/>
                  </a:solidFill>
                </a:ln>
                <a:solidFill>
                  <a:srgbClr val="0070C0"/>
                </a:solidFill>
                <a:effectLst>
                  <a:outerShdw blurRad="50800" dist="39000" dir="5460000" algn="tl">
                    <a:srgbClr val="000000">
                      <a:alpha val="38000"/>
                    </a:srgbClr>
                  </a:outerShdw>
                </a:effectLst>
                <a:latin typeface="Arial Black" pitchFamily="34" charset="0"/>
              </a:rPr>
              <a:t>vv.45-51)</a:t>
            </a:r>
            <a:endParaRPr lang="en-US" sz="3200" b="1" dirty="0">
              <a:ln w="11430">
                <a:solidFill>
                  <a:srgbClr val="996633"/>
                </a:solidFill>
              </a:ln>
              <a:solidFill>
                <a:srgbClr val="0070C0"/>
              </a:solidFill>
              <a:effectLst>
                <a:outerShdw blurRad="50800" dist="39000" dir="5460000" algn="tl">
                  <a:srgbClr val="000000">
                    <a:alpha val="38000"/>
                  </a:srgbClr>
                </a:outerShdw>
              </a:effectLst>
              <a:latin typeface="Arial Black" pitchFamily="34" charset="0"/>
            </a:endParaRPr>
          </a:p>
        </p:txBody>
      </p:sp>
      <p:sp>
        <p:nvSpPr>
          <p:cNvPr id="4" name="Rectangle 3"/>
          <p:cNvSpPr/>
          <p:nvPr/>
        </p:nvSpPr>
        <p:spPr>
          <a:xfrm>
            <a:off x="152400" y="1066800"/>
            <a:ext cx="8839200" cy="5309146"/>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Aft>
                <a:spcPts val="600"/>
              </a:spcAft>
            </a:pPr>
            <a:r>
              <a:rPr lang="en-US" sz="3000" b="1" i="1" dirty="0" smtClean="0">
                <a:ln w="11430">
                  <a:solidFill>
                    <a:srgbClr val="6600CC"/>
                  </a:solidFill>
                </a:ln>
                <a:solidFill>
                  <a:srgbClr val="6600CC"/>
                </a:solidFill>
                <a:effectLst>
                  <a:outerShdw blurRad="50800" dist="39000" dir="5460000" algn="tl">
                    <a:srgbClr val="000000">
                      <a:alpha val="38000"/>
                    </a:srgbClr>
                  </a:outerShdw>
                </a:effectLst>
              </a:rPr>
              <a:t>Verses 48-51, The Wicked Slave</a:t>
            </a:r>
          </a:p>
          <a:p>
            <a:pPr>
              <a:spcAft>
                <a:spcPts val="600"/>
              </a:spcAft>
            </a:pPr>
            <a:r>
              <a:rPr lang="en-US" sz="3200" b="1" dirty="0" smtClean="0">
                <a:effectLst>
                  <a:outerShdw blurRad="38100" dist="38100" dir="2700000" algn="tl">
                    <a:srgbClr val="000000">
                      <a:alpha val="43137"/>
                    </a:srgbClr>
                  </a:outerShdw>
                </a:effectLst>
              </a:rPr>
              <a:t>				</a:t>
            </a:r>
            <a:r>
              <a:rPr lang="en-US" sz="3000" b="1" dirty="0" smtClean="0">
                <a:effectLst>
                  <a:outerShdw blurRad="38100" dist="38100" dir="2700000" algn="tl">
                    <a:srgbClr val="000000">
                      <a:alpha val="43137"/>
                    </a:srgbClr>
                  </a:outerShdw>
                </a:effectLst>
              </a:rPr>
              <a:t>He also loses his way and 					joins in with other servants 					who are </a:t>
            </a:r>
            <a:r>
              <a:rPr lang="en-US" sz="3000" b="1" i="1" dirty="0" smtClean="0">
                <a:ln>
                  <a:solidFill>
                    <a:srgbClr val="6600CC"/>
                  </a:solidFill>
                </a:ln>
                <a:solidFill>
                  <a:srgbClr val="6600CC"/>
                </a:solidFill>
                <a:effectLst>
                  <a:outerShdw blurRad="38100" dist="38100" dir="2700000" algn="tl">
                    <a:srgbClr val="000000">
                      <a:alpha val="43137"/>
                    </a:srgbClr>
                  </a:outerShdw>
                </a:effectLst>
              </a:rPr>
              <a:t>“drunkards” </a:t>
            </a:r>
            <a:r>
              <a:rPr lang="en-US" sz="3000" b="1" dirty="0" smtClean="0">
                <a:ln>
                  <a:solidFill>
                    <a:srgbClr val="6600CC"/>
                  </a:solidFill>
                </a:ln>
                <a:solidFill>
                  <a:srgbClr val="6600CC"/>
                </a:solidFill>
                <a:effectLst>
                  <a:outerShdw blurRad="38100" dist="38100" dir="2700000" algn="tl">
                    <a:srgbClr val="000000">
                      <a:alpha val="43137"/>
                    </a:srgbClr>
                  </a:outerShdw>
                </a:effectLst>
              </a:rPr>
              <a:t>(</a:t>
            </a:r>
            <a:r>
              <a:rPr lang="en-US" sz="3000" b="1" dirty="0" err="1" smtClean="0">
                <a:ln>
                  <a:solidFill>
                    <a:srgbClr val="6600CC"/>
                  </a:solidFill>
                </a:ln>
                <a:solidFill>
                  <a:srgbClr val="6600CC"/>
                </a:solidFill>
                <a:effectLst>
                  <a:outerShdw blurRad="38100" dist="38100" dir="2700000" algn="tl">
                    <a:srgbClr val="000000">
                      <a:alpha val="43137"/>
                    </a:srgbClr>
                  </a:outerShdw>
                </a:effectLst>
                <a:latin typeface="TekniaGreek" pitchFamily="2" charset="0"/>
              </a:rPr>
              <a:t>mequvw</a:t>
            </a:r>
            <a:r>
              <a:rPr lang="en-US" sz="3000" b="1" dirty="0" smtClean="0">
                <a:ln>
                  <a:solidFill>
                    <a:srgbClr val="6600CC"/>
                  </a:solidFill>
                </a:ln>
                <a:solidFill>
                  <a:srgbClr val="6600CC"/>
                </a:solidFill>
                <a:effectLst>
                  <a:outerShdw blurRad="38100" dist="38100" dir="2700000" algn="tl">
                    <a:srgbClr val="000000">
                      <a:alpha val="43137"/>
                    </a:srgbClr>
                  </a:outerShdw>
                </a:effectLst>
              </a:rPr>
              <a:t>); 				</a:t>
            </a:r>
            <a:r>
              <a:rPr lang="en-US" sz="3000" b="1" dirty="0" smtClean="0">
                <a:effectLst>
                  <a:outerShdw blurRad="38100" dist="38100" dir="2700000" algn="tl">
                    <a:srgbClr val="000000">
                      <a:alpha val="43137"/>
                    </a:srgbClr>
                  </a:outerShdw>
                </a:effectLst>
              </a:rPr>
              <a:t>the implication being that they 				are no longer clear-minded or 				self-controlled; they are 					morally dull and spiritually 					unprepared.  They are so profoundly deceived that they bear the name of the Master’s enemies:  </a:t>
            </a:r>
            <a:r>
              <a:rPr lang="en-US" sz="3000" b="1" dirty="0" smtClean="0">
                <a:ln>
                  <a:solidFill>
                    <a:srgbClr val="C00000"/>
                  </a:solidFill>
                </a:ln>
                <a:effectLst>
                  <a:outerShdw blurRad="38100" dist="38100" dir="2700000" algn="tl">
                    <a:srgbClr val="000000">
                      <a:alpha val="43137"/>
                    </a:srgbClr>
                  </a:outerShdw>
                </a:effectLst>
              </a:rPr>
              <a:t>“hypocrites!”</a:t>
            </a:r>
            <a:r>
              <a:rPr lang="en-US" sz="3200" b="1" i="1" dirty="0" smtClean="0">
                <a:ln>
                  <a:solidFill>
                    <a:srgbClr val="6600CC"/>
                  </a:solidFill>
                </a:ln>
                <a:solidFill>
                  <a:srgbClr val="6600CC"/>
                </a:solidFill>
                <a:effectLst>
                  <a:outerShdw blurRad="38100" dist="38100" dir="2700000" algn="tl">
                    <a:srgbClr val="000000">
                      <a:alpha val="43137"/>
                    </a:srgbClr>
                  </a:outerShdw>
                </a:effectLst>
              </a:rPr>
              <a:t> </a:t>
            </a:r>
            <a:r>
              <a:rPr lang="en-US" sz="3200" b="1" dirty="0" smtClean="0">
                <a:ln w="11430">
                  <a:solidFill>
                    <a:sysClr val="windowText" lastClr="000000"/>
                  </a:solidFill>
                </a:ln>
                <a:effectLst>
                  <a:outerShdw blurRad="38100" dist="38100" dir="2700000" algn="tl">
                    <a:srgbClr val="000000">
                      <a:alpha val="43137"/>
                    </a:srgbClr>
                  </a:outerShdw>
                </a:effectLst>
              </a:rPr>
              <a:t> </a:t>
            </a:r>
            <a:endParaRPr lang="en-US" sz="3200" b="1" dirty="0">
              <a:ln w="11430">
                <a:solidFill>
                  <a:schemeClr val="tx1"/>
                </a:solidFill>
              </a:ln>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Matthew 24:45-51 Devotional: The Faithful Servant: A Call to Diligence and  Vigilance | Bible Art"/>
          <p:cNvPicPr>
            <a:picLocks noChangeAspect="1" noChangeArrowheads="1"/>
          </p:cNvPicPr>
          <p:nvPr/>
        </p:nvPicPr>
        <p:blipFill>
          <a:blip r:embed="rId3" cstate="print"/>
          <a:srcRect/>
          <a:stretch>
            <a:fillRect/>
          </a:stretch>
        </p:blipFill>
        <p:spPr bwMode="auto">
          <a:xfrm>
            <a:off x="0" y="1752600"/>
            <a:ext cx="3657600" cy="3657601"/>
          </a:xfrm>
          <a:prstGeom prst="rect">
            <a:avLst/>
          </a:prstGeom>
          <a:noFill/>
        </p:spPr>
      </p:pic>
      <p:sp>
        <p:nvSpPr>
          <p:cNvPr id="6" name="TextBox 5"/>
          <p:cNvSpPr txBox="1"/>
          <p:nvPr/>
        </p:nvSpPr>
        <p:spPr>
          <a:xfrm>
            <a:off x="0" y="0"/>
            <a:ext cx="9144000" cy="113877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rgbClr val="996633"/>
                  </a:solidFill>
                </a:ln>
                <a:solidFill>
                  <a:srgbClr val="0070C0"/>
                </a:solidFill>
                <a:effectLst>
                  <a:outerShdw blurRad="50800" dist="39000" dir="5460000" algn="tl">
                    <a:srgbClr val="000000">
                      <a:alpha val="38000"/>
                    </a:srgbClr>
                  </a:outerShdw>
                </a:effectLst>
                <a:latin typeface="Arial Black" pitchFamily="34" charset="0"/>
              </a:rPr>
              <a:t>Part II</a:t>
            </a:r>
          </a:p>
          <a:p>
            <a:pPr algn="ctr"/>
            <a:r>
              <a:rPr lang="en-US" sz="3200" b="1" dirty="0" smtClean="0">
                <a:ln w="11430">
                  <a:solidFill>
                    <a:srgbClr val="996633"/>
                  </a:solidFill>
                </a:ln>
                <a:solidFill>
                  <a:srgbClr val="0070C0"/>
                </a:solidFill>
                <a:effectLst>
                  <a:outerShdw blurRad="50800" dist="39000" dir="5460000" algn="tl">
                    <a:srgbClr val="000000">
                      <a:alpha val="38000"/>
                    </a:srgbClr>
                  </a:outerShdw>
                </a:effectLst>
                <a:latin typeface="Arial Black" pitchFamily="34" charset="0"/>
              </a:rPr>
              <a:t>FAITHFUL OR WICKED </a:t>
            </a:r>
            <a:r>
              <a:rPr lang="en-US" sz="3200" b="1" dirty="0" smtClean="0">
                <a:ln w="11430">
                  <a:solidFill>
                    <a:srgbClr val="996633"/>
                  </a:solidFill>
                </a:ln>
                <a:solidFill>
                  <a:srgbClr val="0070C0"/>
                </a:solidFill>
                <a:effectLst>
                  <a:outerShdw blurRad="50800" dist="39000" dir="5460000" algn="tl">
                    <a:srgbClr val="000000">
                      <a:alpha val="38000"/>
                    </a:srgbClr>
                  </a:outerShdw>
                </a:effectLst>
                <a:latin typeface="Arial Black" pitchFamily="34" charset="0"/>
              </a:rPr>
              <a:t>(</a:t>
            </a:r>
            <a:r>
              <a:rPr lang="en-US" sz="3200" b="1" dirty="0" smtClean="0">
                <a:ln w="11430">
                  <a:solidFill>
                    <a:srgbClr val="996633"/>
                  </a:solidFill>
                </a:ln>
                <a:solidFill>
                  <a:srgbClr val="0070C0"/>
                </a:solidFill>
                <a:effectLst>
                  <a:outerShdw blurRad="50800" dist="39000" dir="5460000" algn="tl">
                    <a:srgbClr val="000000">
                      <a:alpha val="38000"/>
                    </a:srgbClr>
                  </a:outerShdw>
                </a:effectLst>
                <a:latin typeface="Arial Black" pitchFamily="34" charset="0"/>
              </a:rPr>
              <a:t>vv.45-51)</a:t>
            </a:r>
            <a:endParaRPr lang="en-US" sz="3200" b="1" dirty="0">
              <a:ln w="11430">
                <a:solidFill>
                  <a:srgbClr val="996633"/>
                </a:solidFill>
              </a:ln>
              <a:solidFill>
                <a:srgbClr val="0070C0"/>
              </a:solidFill>
              <a:effectLst>
                <a:outerShdw blurRad="50800" dist="39000" dir="5460000" algn="tl">
                  <a:srgbClr val="000000">
                    <a:alpha val="38000"/>
                  </a:srgbClr>
                </a:outerShdw>
              </a:effectLst>
              <a:latin typeface="Arial Black" pitchFamily="34" charset="0"/>
            </a:endParaRPr>
          </a:p>
        </p:txBody>
      </p:sp>
      <p:sp>
        <p:nvSpPr>
          <p:cNvPr id="4" name="Rectangle 3"/>
          <p:cNvSpPr/>
          <p:nvPr/>
        </p:nvSpPr>
        <p:spPr>
          <a:xfrm>
            <a:off x="152400" y="1066800"/>
            <a:ext cx="8839200" cy="5539978"/>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Aft>
                <a:spcPts val="600"/>
              </a:spcAft>
            </a:pPr>
            <a:r>
              <a:rPr lang="en-US" sz="3000" b="1" i="1" dirty="0" smtClean="0">
                <a:ln w="11430">
                  <a:solidFill>
                    <a:srgbClr val="6600CC"/>
                  </a:solidFill>
                </a:ln>
                <a:solidFill>
                  <a:srgbClr val="6600CC"/>
                </a:solidFill>
                <a:effectLst>
                  <a:outerShdw blurRad="50800" dist="39000" dir="5460000" algn="tl">
                    <a:srgbClr val="000000">
                      <a:alpha val="38000"/>
                    </a:srgbClr>
                  </a:outerShdw>
                </a:effectLst>
              </a:rPr>
              <a:t>Verses 48-51, The Wicked Slave</a:t>
            </a:r>
          </a:p>
          <a:p>
            <a:pPr>
              <a:spcAft>
                <a:spcPts val="600"/>
              </a:spcAft>
            </a:pPr>
            <a:r>
              <a:rPr lang="en-US" sz="3200" b="1" dirty="0" smtClean="0">
                <a:effectLst>
                  <a:outerShdw blurRad="38100" dist="38100" dir="2700000" algn="tl">
                    <a:srgbClr val="000000">
                      <a:alpha val="43137"/>
                    </a:srgbClr>
                  </a:outerShdw>
                </a:effectLst>
              </a:rPr>
              <a:t>				</a:t>
            </a:r>
            <a:r>
              <a:rPr lang="en-US" sz="2800" b="1" dirty="0" smtClean="0">
                <a:effectLst>
                  <a:outerShdw blurRad="38100" dist="38100" dir="2700000" algn="tl">
                    <a:srgbClr val="000000">
                      <a:alpha val="43137"/>
                    </a:srgbClr>
                  </a:outerShdw>
                </a:effectLst>
              </a:rPr>
              <a:t>Suddenly, the Master returns 					and will judge the wicked servant 				so severely that the punishment 				stretches our understanding.  					What does Jesus mean by </a:t>
            </a:r>
            <a:r>
              <a:rPr lang="en-US" sz="2800" b="1" i="1" dirty="0" smtClean="0">
                <a:ln>
                  <a:solidFill>
                    <a:srgbClr val="6600CC"/>
                  </a:solidFill>
                </a:ln>
                <a:solidFill>
                  <a:srgbClr val="6600CC"/>
                </a:solidFill>
                <a:effectLst>
                  <a:outerShdw blurRad="38100" dist="38100" dir="2700000" algn="tl">
                    <a:srgbClr val="000000">
                      <a:alpha val="43137"/>
                    </a:srgbClr>
                  </a:outerShdw>
                </a:effectLst>
              </a:rPr>
              <a:t>“cut 				him in two” </a:t>
            </a:r>
            <a:r>
              <a:rPr lang="en-US" sz="2800" b="1" dirty="0" smtClean="0">
                <a:ln>
                  <a:solidFill>
                    <a:srgbClr val="6600CC"/>
                  </a:solidFill>
                </a:ln>
                <a:solidFill>
                  <a:srgbClr val="6600CC"/>
                </a:solidFill>
                <a:effectLst>
                  <a:outerShdw blurRad="38100" dist="38100" dir="2700000" algn="tl">
                    <a:srgbClr val="000000">
                      <a:alpha val="43137"/>
                    </a:srgbClr>
                  </a:outerShdw>
                </a:effectLst>
              </a:rPr>
              <a:t>(</a:t>
            </a:r>
            <a:r>
              <a:rPr lang="en-US" sz="2800" b="1" dirty="0" err="1" smtClean="0">
                <a:ln>
                  <a:solidFill>
                    <a:srgbClr val="6600CC"/>
                  </a:solidFill>
                </a:ln>
                <a:solidFill>
                  <a:srgbClr val="6600CC"/>
                </a:solidFill>
                <a:effectLst>
                  <a:outerShdw blurRad="38100" dist="38100" dir="2700000" algn="tl">
                    <a:srgbClr val="000000">
                      <a:alpha val="43137"/>
                    </a:srgbClr>
                  </a:outerShdw>
                </a:effectLst>
                <a:latin typeface="TekniaGreek" pitchFamily="2" charset="0"/>
              </a:rPr>
              <a:t>dicotomhvsei</a:t>
            </a:r>
            <a:r>
              <a:rPr lang="en-US" sz="2800" b="1" dirty="0" smtClean="0">
                <a:ln>
                  <a:solidFill>
                    <a:srgbClr val="6600CC"/>
                  </a:solidFill>
                </a:ln>
                <a:solidFill>
                  <a:srgbClr val="6600CC"/>
                </a:solidFill>
                <a:effectLst>
                  <a:outerShdw blurRad="38100" dist="38100" dir="2700000" algn="tl">
                    <a:srgbClr val="000000">
                      <a:alpha val="43137"/>
                    </a:srgbClr>
                  </a:outerShdw>
                </a:effectLst>
              </a:rPr>
              <a:t>)?</a:t>
            </a:r>
          </a:p>
          <a:p>
            <a:pPr>
              <a:spcAft>
                <a:spcPts val="600"/>
              </a:spcAft>
            </a:pPr>
            <a:r>
              <a:rPr lang="en-US" sz="3000" b="1" dirty="0" smtClean="0">
                <a:ln>
                  <a:solidFill>
                    <a:srgbClr val="6600CC"/>
                  </a:solidFill>
                </a:ln>
                <a:solidFill>
                  <a:srgbClr val="6600CC"/>
                </a:solidFill>
                <a:effectLst>
                  <a:outerShdw blurRad="38100" dist="38100" dir="2700000" algn="tl">
                    <a:srgbClr val="000000">
                      <a:alpha val="43137"/>
                    </a:srgbClr>
                  </a:outerShdw>
                </a:effectLst>
              </a:rPr>
              <a:t>	</a:t>
            </a:r>
            <a:r>
              <a:rPr lang="en-US" sz="3000" b="1" dirty="0" smtClean="0">
                <a:ln>
                  <a:solidFill>
                    <a:srgbClr val="6600CC"/>
                  </a:solidFill>
                </a:ln>
                <a:solidFill>
                  <a:srgbClr val="6600CC"/>
                </a:solidFill>
                <a:effectLst>
                  <a:outerShdw blurRad="38100" dist="38100" dir="2700000" algn="tl">
                    <a:srgbClr val="000000">
                      <a:alpha val="43137"/>
                    </a:srgbClr>
                  </a:outerShdw>
                </a:effectLst>
              </a:rPr>
              <a:t>			</a:t>
            </a:r>
            <a:r>
              <a:rPr lang="en-US" sz="2800" b="1" dirty="0" smtClean="0">
                <a:ln w="11430">
                  <a:solidFill>
                    <a:schemeClr val="tx1"/>
                  </a:solidFill>
                </a:ln>
                <a:effectLst>
                  <a:outerShdw blurRad="38100" dist="38100" dir="2700000" algn="tl">
                    <a:srgbClr val="000000">
                      <a:alpha val="43137"/>
                    </a:srgbClr>
                  </a:outerShdw>
                </a:effectLst>
              </a:rPr>
              <a:t>Such a punishment is horrific 					and  figurative, though clear:  the 				wicked will be cast out and eternally excluded from the Master’s presence where there will be </a:t>
            </a:r>
            <a:r>
              <a:rPr lang="en-US" sz="2800" b="1" i="1" dirty="0" smtClean="0">
                <a:ln w="11430">
                  <a:solidFill>
                    <a:srgbClr val="C00000"/>
                  </a:solidFill>
                </a:ln>
                <a:effectLst>
                  <a:outerShdw blurRad="38100" dist="38100" dir="2700000" algn="tl">
                    <a:srgbClr val="000000">
                      <a:alpha val="43137"/>
                    </a:srgbClr>
                  </a:outerShdw>
                </a:effectLst>
              </a:rPr>
              <a:t>“weeping and gnashing of teeth!” </a:t>
            </a:r>
            <a:endParaRPr lang="en-US" sz="2800" b="1" i="1" dirty="0">
              <a:ln w="11430">
                <a:solidFill>
                  <a:srgbClr val="C00000"/>
                </a:solidFill>
              </a:ln>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113877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rgbClr val="996633"/>
                  </a:solidFill>
                </a:ln>
                <a:solidFill>
                  <a:srgbClr val="0070C0"/>
                </a:solidFill>
                <a:effectLst>
                  <a:outerShdw blurRad="50800" dist="39000" dir="5460000" algn="tl">
                    <a:srgbClr val="000000">
                      <a:alpha val="38000"/>
                    </a:srgbClr>
                  </a:outerShdw>
                </a:effectLst>
                <a:latin typeface="Arial Black" pitchFamily="34" charset="0"/>
              </a:rPr>
              <a:t>Part II</a:t>
            </a:r>
          </a:p>
          <a:p>
            <a:pPr algn="ctr"/>
            <a:r>
              <a:rPr lang="en-US" sz="3200" b="1" dirty="0" smtClean="0">
                <a:ln w="11430">
                  <a:solidFill>
                    <a:srgbClr val="996633"/>
                  </a:solidFill>
                </a:ln>
                <a:solidFill>
                  <a:srgbClr val="0070C0"/>
                </a:solidFill>
                <a:effectLst>
                  <a:outerShdw blurRad="50800" dist="39000" dir="5460000" algn="tl">
                    <a:srgbClr val="000000">
                      <a:alpha val="38000"/>
                    </a:srgbClr>
                  </a:outerShdw>
                </a:effectLst>
                <a:latin typeface="Arial Black" pitchFamily="34" charset="0"/>
              </a:rPr>
              <a:t>Conclusion</a:t>
            </a:r>
            <a:endParaRPr lang="en-US" sz="3200" b="1" dirty="0">
              <a:ln w="11430">
                <a:solidFill>
                  <a:srgbClr val="996633"/>
                </a:solidFill>
              </a:ln>
              <a:solidFill>
                <a:srgbClr val="0070C0"/>
              </a:solidFill>
              <a:effectLst>
                <a:outerShdw blurRad="50800" dist="39000" dir="5460000" algn="tl">
                  <a:srgbClr val="000000">
                    <a:alpha val="38000"/>
                  </a:srgbClr>
                </a:outerShdw>
              </a:effectLst>
              <a:latin typeface="Arial Black" pitchFamily="34" charset="0"/>
            </a:endParaRPr>
          </a:p>
        </p:txBody>
      </p:sp>
      <p:sp>
        <p:nvSpPr>
          <p:cNvPr id="4" name="Rectangle 3"/>
          <p:cNvSpPr/>
          <p:nvPr/>
        </p:nvSpPr>
        <p:spPr>
          <a:xfrm>
            <a:off x="152400" y="1066800"/>
            <a:ext cx="8839200" cy="577081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pPr>
            <a:r>
              <a:rPr lang="en-US" sz="2800" b="1" dirty="0" smtClean="0">
                <a:effectLst>
                  <a:outerShdw blurRad="38100" dist="38100" dir="2700000" algn="tl">
                    <a:srgbClr val="000000">
                      <a:alpha val="43137"/>
                    </a:srgbClr>
                  </a:outerShdw>
                </a:effectLst>
              </a:rPr>
              <a:t>All that has been discussed today, especially concerning being “blessed” is all that God works and reveals.  In your Baptism, Jesus has called you to be His and to pickup your cross and follow Him.  Bearing your cross (suffering) and following Jesus become especially important after you are confirmed.  Then the Holy Spirit works to keep you in the one true Faith and Knowledge that you are who you are and God has worked this, also!</a:t>
            </a:r>
          </a:p>
          <a:p>
            <a:pPr>
              <a:spcAft>
                <a:spcPts val="600"/>
              </a:spcAft>
            </a:pPr>
            <a:r>
              <a:rPr lang="en-US" sz="2800" b="1" dirty="0" smtClean="0">
                <a:effectLst>
                  <a:outerShdw blurRad="38100" dist="38100" dir="2700000" algn="tl">
                    <a:srgbClr val="000000">
                      <a:alpha val="43137"/>
                    </a:srgbClr>
                  </a:outerShdw>
                </a:effectLst>
              </a:rPr>
              <a:t>There is a danger, however, if you do not follow Jesus and choose to be a wicked slave; you will be “taken away” and thrown into the outer darkness (Hell).  So you must remain awake and Watch!  Be ready! </a:t>
            </a:r>
            <a:r>
              <a:rPr lang="en-US" sz="2800" b="1" dirty="0" smtClean="0">
                <a:effectLst>
                  <a:outerShdw blurRad="38100" dist="38100" dir="2700000" algn="tl">
                    <a:srgbClr val="000000">
                      <a:alpha val="43137"/>
                    </a:srgbClr>
                  </a:outerShdw>
                </a:effectLst>
              </a:rPr>
              <a:t> </a:t>
            </a:r>
            <a:r>
              <a:rPr lang="en-US" sz="2800" b="1" dirty="0" smtClean="0">
                <a:effectLst>
                  <a:outerShdw blurRad="38100" dist="38100" dir="2700000" algn="tl">
                    <a:srgbClr val="000000">
                      <a:alpha val="43137"/>
                    </a:srgbClr>
                  </a:outerShdw>
                </a:effectLst>
              </a:rPr>
              <a:t>Remember, your Master is returning soon!  Keep on being READY!  </a:t>
            </a:r>
            <a:endParaRPr lang="en-US" sz="2800" b="1" i="1" dirty="0">
              <a:ln w="11430">
                <a:solidFill>
                  <a:srgbClr val="C00000"/>
                </a:solidFill>
              </a:ln>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linds(horizontal)">
                                      <p:cBhvr>
                                        <p:cTn id="7"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990600"/>
            <a:ext cx="8686800" cy="261610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571500" indent="-571500">
              <a:buAutoNum type="romanUcPeriod" startAt="8"/>
            </a:pPr>
            <a:r>
              <a:rPr lang="en-US" sz="2000" dirty="0" smtClean="0">
                <a:ln>
                  <a:solidFill>
                    <a:srgbClr val="C00000"/>
                  </a:solidFill>
                </a:ln>
                <a:solidFill>
                  <a:srgbClr val="6600CC"/>
                </a:solidFill>
                <a:effectLst>
                  <a:outerShdw blurRad="38100" dist="38100" dir="2700000" algn="tl">
                    <a:srgbClr val="000000">
                      <a:alpha val="43137"/>
                    </a:srgbClr>
                  </a:outerShdw>
                </a:effectLst>
              </a:rPr>
              <a:t>Passion Week (Chapters 21:1 – 27:66)</a:t>
            </a:r>
          </a:p>
          <a:p>
            <a:pPr marL="571500" indent="-571500"/>
            <a:r>
              <a:rPr lang="en-US" sz="2200" b="1" dirty="0" smtClean="0">
                <a:ln>
                  <a:solidFill>
                    <a:srgbClr val="6600CC"/>
                  </a:solidFill>
                </a:ln>
                <a:solidFill>
                  <a:srgbClr val="6600CC"/>
                </a:solidFill>
                <a:effectLst>
                  <a:outerShdw blurRad="38100" dist="38100" dir="2700000" algn="tl">
                    <a:srgbClr val="000000">
                      <a:alpha val="43137"/>
                    </a:srgbClr>
                  </a:outerShdw>
                </a:effectLst>
              </a:rPr>
              <a:t>	D.  The Fifth Discourse (Chapter 23:1 – 26:1)</a:t>
            </a:r>
            <a:endParaRPr lang="en-US" sz="2200" dirty="0" smtClean="0">
              <a:ln>
                <a:solidFill>
                  <a:srgbClr val="6600CC"/>
                </a:solidFill>
              </a:ln>
              <a:solidFill>
                <a:srgbClr val="6600CC"/>
              </a:solidFill>
              <a:effectLst>
                <a:outerShdw blurRad="38100" dist="38100" dir="2700000" algn="tl">
                  <a:srgbClr val="000000">
                    <a:alpha val="43137"/>
                  </a:srgbClr>
                </a:outerShdw>
              </a:effectLst>
            </a:endParaRPr>
          </a:p>
          <a:p>
            <a:r>
              <a:rPr lang="en-US" sz="2200" b="1" dirty="0" smtClean="0"/>
              <a:t>	</a:t>
            </a:r>
            <a:r>
              <a:rPr lang="en-US" sz="1400" b="1" strike="sngStrike" dirty="0" smtClean="0">
                <a:ln>
                  <a:solidFill>
                    <a:schemeClr val="tx1"/>
                  </a:solidFill>
                </a:ln>
              </a:rPr>
              <a:t>1.  Woe to the Scribes and Pharisees (23:1-36) (Aug 17)</a:t>
            </a:r>
          </a:p>
          <a:p>
            <a:r>
              <a:rPr lang="en-US" sz="1400" b="1" dirty="0" smtClean="0">
                <a:ln>
                  <a:solidFill>
                    <a:schemeClr val="tx1"/>
                  </a:solidFill>
                </a:ln>
              </a:rPr>
              <a:t>	</a:t>
            </a:r>
            <a:r>
              <a:rPr lang="en-US" sz="1400" b="1" strike="sngStrike" dirty="0" smtClean="0">
                <a:ln>
                  <a:solidFill>
                    <a:schemeClr val="tx1"/>
                  </a:solidFill>
                </a:ln>
              </a:rPr>
              <a:t>2.  The Lament over Jerusalem (23:37-39) (Aug 17)</a:t>
            </a:r>
          </a:p>
          <a:p>
            <a:r>
              <a:rPr lang="en-US" sz="1400" b="1" dirty="0" smtClean="0">
                <a:ln>
                  <a:solidFill>
                    <a:schemeClr val="tx1"/>
                  </a:solidFill>
                </a:ln>
              </a:rPr>
              <a:t>	</a:t>
            </a:r>
            <a:r>
              <a:rPr lang="en-US" sz="1400" b="1" strike="sngStrike" dirty="0" smtClean="0">
                <a:ln>
                  <a:solidFill>
                    <a:schemeClr val="tx1"/>
                  </a:solidFill>
                </a:ln>
              </a:rPr>
              <a:t>3</a:t>
            </a:r>
            <a:r>
              <a:rPr lang="en-US" sz="1400" b="1" strike="sngStrike" dirty="0" smtClean="0"/>
              <a:t>.  Prophecy of the Destruction of the Temple (24:1-35) (Sep </a:t>
            </a:r>
            <a:r>
              <a:rPr lang="en-US" sz="1400" b="1" strike="sngStrike" dirty="0" smtClean="0"/>
              <a:t>7)</a:t>
            </a:r>
          </a:p>
          <a:p>
            <a:r>
              <a:rPr lang="en-US" sz="1400" b="1" dirty="0" smtClean="0">
                <a:effectLst>
                  <a:outerShdw blurRad="38100" dist="38100" dir="2700000" algn="tl">
                    <a:srgbClr val="000000">
                      <a:alpha val="43137"/>
                    </a:srgbClr>
                  </a:outerShdw>
                </a:effectLst>
              </a:rPr>
              <a:t>	</a:t>
            </a:r>
            <a:r>
              <a:rPr lang="en-US" sz="1400" b="1" strike="sngStrike" dirty="0" smtClean="0">
                <a:effectLst>
                  <a:outerShdw blurRad="38100" dist="38100" dir="2700000" algn="tl">
                    <a:srgbClr val="000000">
                      <a:alpha val="43137"/>
                    </a:srgbClr>
                  </a:outerShdw>
                </a:effectLst>
              </a:rPr>
              <a:t>4</a:t>
            </a:r>
            <a:r>
              <a:rPr lang="en-US" sz="1400" b="1" strike="sngStrike" dirty="0" smtClean="0">
                <a:effectLst>
                  <a:outerShdw blurRad="38100" dist="38100" dir="2700000" algn="tl">
                    <a:srgbClr val="000000">
                      <a:alpha val="43137"/>
                    </a:srgbClr>
                  </a:outerShdw>
                </a:effectLst>
              </a:rPr>
              <a:t>.  The Parousia and the End of the Age (24:36-51) (Sep 14)</a:t>
            </a:r>
            <a:endParaRPr lang="en-US" sz="2200" b="1" strike="sngStrike" dirty="0" smtClean="0">
              <a:effectLst>
                <a:outerShdw blurRad="38100" dist="38100" dir="2700000" algn="tl">
                  <a:srgbClr val="000000">
                    <a:alpha val="43137"/>
                  </a:srgbClr>
                </a:outerShdw>
              </a:effectLst>
            </a:endParaRPr>
          </a:p>
          <a:p>
            <a:r>
              <a:rPr lang="en-US" sz="1600" b="1" dirty="0" smtClean="0"/>
              <a:t>	</a:t>
            </a:r>
            <a:r>
              <a:rPr lang="en-US" sz="2100" b="1" dirty="0" smtClean="0">
                <a:ln>
                  <a:solidFill>
                    <a:srgbClr val="FF66FF"/>
                  </a:solidFill>
                </a:ln>
                <a:solidFill>
                  <a:srgbClr val="FF66FF"/>
                </a:solidFill>
              </a:rPr>
              <a:t>5.  The Parable of the Wise and Foolish Virgins (25:1-13) (Sep 21)</a:t>
            </a:r>
            <a:endParaRPr lang="en-US" sz="2100" dirty="0" smtClean="0">
              <a:ln>
                <a:solidFill>
                  <a:srgbClr val="FF66FF"/>
                </a:solidFill>
              </a:ln>
              <a:solidFill>
                <a:srgbClr val="FF66FF"/>
              </a:solidFill>
            </a:endParaRPr>
          </a:p>
          <a:p>
            <a:r>
              <a:rPr lang="en-US" sz="2100" b="1" dirty="0" smtClean="0">
                <a:ln>
                  <a:solidFill>
                    <a:srgbClr val="FF66FF"/>
                  </a:solidFill>
                </a:ln>
                <a:solidFill>
                  <a:srgbClr val="FF66FF"/>
                </a:solidFill>
              </a:rPr>
              <a:t>	6.  The Parable of the Talents (25:14-30) (Sep 21)</a:t>
            </a:r>
            <a:endParaRPr lang="en-US" sz="2100" dirty="0" smtClean="0">
              <a:ln>
                <a:solidFill>
                  <a:srgbClr val="FF66FF"/>
                </a:solidFill>
              </a:ln>
              <a:solidFill>
                <a:srgbClr val="FF66FF"/>
              </a:solidFill>
            </a:endParaRPr>
          </a:p>
          <a:p>
            <a:r>
              <a:rPr lang="en-US" sz="1600" b="1" dirty="0" smtClean="0"/>
              <a:t>	</a:t>
            </a:r>
            <a:r>
              <a:rPr lang="en-US" sz="1600" b="1" dirty="0" smtClean="0">
                <a:ln>
                  <a:solidFill>
                    <a:srgbClr val="000000"/>
                  </a:solidFill>
                </a:ln>
                <a:effectLst>
                  <a:outerShdw blurRad="38100" dist="38100" dir="2700000" algn="tl">
                    <a:srgbClr val="000000">
                      <a:alpha val="43137"/>
                    </a:srgbClr>
                  </a:outerShdw>
                </a:effectLst>
              </a:rPr>
              <a:t>7.  The Great Judgment (25:31 – 26:1) (Sep 28)</a:t>
            </a:r>
            <a:endParaRPr lang="en-US" sz="1600" b="1" dirty="0" smtClean="0">
              <a:ln>
                <a:solidFill>
                  <a:srgbClr val="000000"/>
                </a:solidFill>
              </a:ln>
              <a:solidFill>
                <a:srgbClr val="6600CC"/>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Rectangle 2"/>
          <p:cNvSpPr/>
          <p:nvPr/>
        </p:nvSpPr>
        <p:spPr>
          <a:xfrm>
            <a:off x="0" y="76200"/>
            <a:ext cx="9144000" cy="923330"/>
          </a:xfrm>
          <a:prstGeom prst="rect">
            <a:avLst/>
          </a:prstGeom>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dirty="0" smtClean="0">
                <a:ln w="50800">
                  <a:solidFill>
                    <a:schemeClr val="tx1"/>
                  </a:solidFill>
                </a:ln>
              </a:rPr>
              <a:t>September Class Schedule</a:t>
            </a:r>
            <a:endParaRPr lang="en-US" sz="5400" b="1" dirty="0">
              <a:ln w="50800">
                <a:solidFill>
                  <a:schemeClr val="tx1"/>
                </a:solidFill>
              </a:ln>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fill="hold" nodeType="withEffect">
                                  <p:stCondLst>
                                    <p:cond delay="0"/>
                                  </p:stCondLst>
                                  <p:iterate type="lt">
                                    <p:tmPct val="10000"/>
                                  </p:iterate>
                                  <p:childTnLst>
                                    <p:animScale>
                                      <p:cBhvr>
                                        <p:cTn id="6" dur="1000" autoRev="1" fill="hold">
                                          <p:stCondLst>
                                            <p:cond delay="0"/>
                                          </p:stCondLst>
                                        </p:cTn>
                                        <p:tgtEl>
                                          <p:spTgt spid="5">
                                            <p:txEl>
                                              <p:pRg st="6" end="6"/>
                                            </p:txEl>
                                          </p:spTgt>
                                        </p:tgtEl>
                                      </p:cBhvr>
                                      <p:to x="80000" y="100000"/>
                                    </p:animScale>
                                    <p:anim by="(#ppt_w*0.10)" calcmode="lin" valueType="num">
                                      <p:cBhvr>
                                        <p:cTn id="7" dur="1000" autoRev="1" fill="hold">
                                          <p:stCondLst>
                                            <p:cond delay="0"/>
                                          </p:stCondLst>
                                        </p:cTn>
                                        <p:tgtEl>
                                          <p:spTgt spid="5">
                                            <p:txEl>
                                              <p:pRg st="6" end="6"/>
                                            </p:txEl>
                                          </p:spTgt>
                                        </p:tgtEl>
                                        <p:attrNameLst>
                                          <p:attrName>ppt_x</p:attrName>
                                        </p:attrNameLst>
                                      </p:cBhvr>
                                    </p:anim>
                                    <p:anim by="(-#ppt_w*0.10)" calcmode="lin" valueType="num">
                                      <p:cBhvr>
                                        <p:cTn id="8" dur="1000" autoRev="1" fill="hold">
                                          <p:stCondLst>
                                            <p:cond delay="0"/>
                                          </p:stCondLst>
                                        </p:cTn>
                                        <p:tgtEl>
                                          <p:spTgt spid="5">
                                            <p:txEl>
                                              <p:pRg st="6" end="6"/>
                                            </p:txEl>
                                          </p:spTgt>
                                        </p:tgtEl>
                                        <p:attrNameLst>
                                          <p:attrName>ppt_y</p:attrName>
                                        </p:attrNameLst>
                                      </p:cBhvr>
                                    </p:anim>
                                    <p:animRot by="-480000">
                                      <p:cBhvr>
                                        <p:cTn id="9" dur="1000" autoRev="1" fill="hold">
                                          <p:stCondLst>
                                            <p:cond delay="0"/>
                                          </p:stCondLst>
                                        </p:cTn>
                                        <p:tgtEl>
                                          <p:spTgt spid="5">
                                            <p:txEl>
                                              <p:pRg st="6" end="6"/>
                                            </p:txEl>
                                          </p:spTgt>
                                        </p:tgtEl>
                                        <p:attrNameLst>
                                          <p:attrName>r</p:attrName>
                                        </p:attrNameLst>
                                      </p:cBhvr>
                                    </p:animRot>
                                  </p:childTnLst>
                                </p:cTn>
                              </p:par>
                              <p:par>
                                <p:cTn id="10" presetID="36" presetClass="emph" presetSubtype="0" fill="hold" nodeType="withEffect">
                                  <p:stCondLst>
                                    <p:cond delay="0"/>
                                  </p:stCondLst>
                                  <p:iterate type="lt">
                                    <p:tmPct val="10000"/>
                                  </p:iterate>
                                  <p:childTnLst>
                                    <p:animScale>
                                      <p:cBhvr>
                                        <p:cTn id="11" dur="1000" autoRev="1" fill="hold">
                                          <p:stCondLst>
                                            <p:cond delay="0"/>
                                          </p:stCondLst>
                                        </p:cTn>
                                        <p:tgtEl>
                                          <p:spTgt spid="5">
                                            <p:txEl>
                                              <p:pRg st="7" end="7"/>
                                            </p:txEl>
                                          </p:spTgt>
                                        </p:tgtEl>
                                      </p:cBhvr>
                                      <p:to x="80000" y="100000"/>
                                    </p:animScale>
                                    <p:anim by="(#ppt_w*0.10)" calcmode="lin" valueType="num">
                                      <p:cBhvr>
                                        <p:cTn id="12" dur="1000" autoRev="1" fill="hold">
                                          <p:stCondLst>
                                            <p:cond delay="0"/>
                                          </p:stCondLst>
                                        </p:cTn>
                                        <p:tgtEl>
                                          <p:spTgt spid="5">
                                            <p:txEl>
                                              <p:pRg st="7" end="7"/>
                                            </p:txEl>
                                          </p:spTgt>
                                        </p:tgtEl>
                                        <p:attrNameLst>
                                          <p:attrName>ppt_x</p:attrName>
                                        </p:attrNameLst>
                                      </p:cBhvr>
                                    </p:anim>
                                    <p:anim by="(-#ppt_w*0.10)" calcmode="lin" valueType="num">
                                      <p:cBhvr>
                                        <p:cTn id="13" dur="1000" autoRev="1" fill="hold">
                                          <p:stCondLst>
                                            <p:cond delay="0"/>
                                          </p:stCondLst>
                                        </p:cTn>
                                        <p:tgtEl>
                                          <p:spTgt spid="5">
                                            <p:txEl>
                                              <p:pRg st="7" end="7"/>
                                            </p:txEl>
                                          </p:spTgt>
                                        </p:tgtEl>
                                        <p:attrNameLst>
                                          <p:attrName>ppt_y</p:attrName>
                                        </p:attrNameLst>
                                      </p:cBhvr>
                                    </p:anim>
                                    <p:animRot by="-480000">
                                      <p:cBhvr>
                                        <p:cTn id="14" dur="1000" autoRev="1" fill="hold">
                                          <p:stCondLst>
                                            <p:cond delay="0"/>
                                          </p:stCondLst>
                                        </p:cTn>
                                        <p:tgtEl>
                                          <p:spTgt spid="5">
                                            <p:txEl>
                                              <p:pRg st="7" end="7"/>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0" y="5334000"/>
            <a:ext cx="4572000" cy="1295400"/>
          </a:xfrm>
          <a:prstGeom prst="rect">
            <a:avLst/>
          </a:prstGeom>
        </p:spPr>
        <p:txBody>
          <a:bodyPr vert="horz" lIns="91440" tIns="45720" rIns="91440" bIns="45720" rtlCol="0">
            <a:no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4000" b="1" dirty="0" smtClean="0">
                <a:ln w="11430">
                  <a:solidFill>
                    <a:srgbClr val="FF66FF"/>
                  </a:solidFill>
                </a:ln>
                <a:solidFill>
                  <a:srgbClr val="6600CC"/>
                </a:solidFill>
                <a:latin typeface="Arial Black" pitchFamily="34" charset="0"/>
              </a:rPr>
              <a:t>St. </a:t>
            </a:r>
            <a:r>
              <a:rPr kumimoji="0" lang="en-US" sz="4000" b="1" i="0" u="none" strike="noStrike" kern="1200" normalizeH="0" baseline="0" noProof="0" dirty="0" smtClean="0">
                <a:ln w="11430">
                  <a:solidFill>
                    <a:srgbClr val="FF66FF"/>
                  </a:solidFill>
                </a:ln>
                <a:solidFill>
                  <a:srgbClr val="6600CC"/>
                </a:solidFill>
                <a:uLnTx/>
                <a:uFillTx/>
                <a:latin typeface="Arial Black" pitchFamily="34" charset="0"/>
              </a:rPr>
              <a:t>Matthew 25:1-13</a:t>
            </a:r>
            <a:endParaRPr kumimoji="0" lang="en-US" sz="4000" b="1" i="0" u="none" strike="noStrike" kern="1200" normalizeH="0" baseline="0" noProof="0" dirty="0">
              <a:ln w="11430">
                <a:solidFill>
                  <a:srgbClr val="FF66FF"/>
                </a:solidFill>
              </a:ln>
              <a:solidFill>
                <a:srgbClr val="6600CC"/>
              </a:solidFill>
              <a:uLnTx/>
              <a:uFillTx/>
              <a:latin typeface="Arial Black" pitchFamily="34" charset="0"/>
            </a:endParaRPr>
          </a:p>
        </p:txBody>
      </p:sp>
      <p:pic>
        <p:nvPicPr>
          <p:cNvPr id="20482" name="Picture 2" descr="The Parable of the Ten Virgins: It's About the Wait – By Common Consent, a  Mormon Blog"/>
          <p:cNvPicPr>
            <a:picLocks noChangeAspect="1" noChangeArrowheads="1"/>
          </p:cNvPicPr>
          <p:nvPr/>
        </p:nvPicPr>
        <p:blipFill>
          <a:blip r:embed="rId2" cstate="print"/>
          <a:srcRect/>
          <a:stretch>
            <a:fillRect/>
          </a:stretch>
        </p:blipFill>
        <p:spPr bwMode="auto">
          <a:xfrm>
            <a:off x="0" y="1742100"/>
            <a:ext cx="4572000" cy="2753700"/>
          </a:xfrm>
          <a:prstGeom prst="rect">
            <a:avLst/>
          </a:prstGeom>
          <a:noFill/>
        </p:spPr>
      </p:pic>
      <p:sp>
        <p:nvSpPr>
          <p:cNvPr id="6" name="Subtitle 2"/>
          <p:cNvSpPr txBox="1">
            <a:spLocks/>
          </p:cNvSpPr>
          <p:nvPr/>
        </p:nvSpPr>
        <p:spPr>
          <a:xfrm>
            <a:off x="0" y="0"/>
            <a:ext cx="4572000" cy="1371600"/>
          </a:xfrm>
          <a:prstGeom prst="rect">
            <a:avLst/>
          </a:prstGeom>
        </p:spPr>
        <p:txBody>
          <a:bodyPr vert="horz" lIns="91440" tIns="45720" rIns="91440" bIns="45720" rtlCol="0">
            <a:no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4000" b="1" dirty="0" smtClean="0">
                <a:ln w="11430">
                  <a:solidFill>
                    <a:srgbClr val="6600CC"/>
                  </a:solidFill>
                </a:ln>
                <a:solidFill>
                  <a:srgbClr val="FF6699"/>
                </a:solidFill>
                <a:latin typeface="Arial Black" pitchFamily="34" charset="0"/>
              </a:rPr>
              <a:t>The Parable of the Ten Virgins</a:t>
            </a:r>
            <a:endParaRPr kumimoji="0" lang="en-US" sz="4000" b="1" i="0" u="none" strike="noStrike" kern="1200" normalizeH="0" baseline="0" noProof="0" dirty="0">
              <a:ln w="11430">
                <a:solidFill>
                  <a:srgbClr val="6600CC"/>
                </a:solidFill>
              </a:ln>
              <a:solidFill>
                <a:srgbClr val="FF6699"/>
              </a:solidFill>
              <a:uLnTx/>
              <a:uFillTx/>
              <a:latin typeface="Arial Black" pitchFamily="34" charset="0"/>
            </a:endParaRPr>
          </a:p>
        </p:txBody>
      </p:sp>
      <p:pic>
        <p:nvPicPr>
          <p:cNvPr id="105474" name="Picture 2" descr="The parable of the 'talents' in Matthew 25 | Psephizo"/>
          <p:cNvPicPr>
            <a:picLocks noChangeAspect="1" noChangeArrowheads="1"/>
          </p:cNvPicPr>
          <p:nvPr/>
        </p:nvPicPr>
        <p:blipFill>
          <a:blip r:embed="rId3" cstate="print"/>
          <a:srcRect/>
          <a:stretch>
            <a:fillRect/>
          </a:stretch>
        </p:blipFill>
        <p:spPr bwMode="auto">
          <a:xfrm>
            <a:off x="4572000" y="1752600"/>
            <a:ext cx="4572000" cy="2743200"/>
          </a:xfrm>
          <a:prstGeom prst="rect">
            <a:avLst/>
          </a:prstGeom>
          <a:noFill/>
        </p:spPr>
      </p:pic>
      <p:sp>
        <p:nvSpPr>
          <p:cNvPr id="8" name="Subtitle 2"/>
          <p:cNvSpPr txBox="1">
            <a:spLocks/>
          </p:cNvSpPr>
          <p:nvPr/>
        </p:nvSpPr>
        <p:spPr>
          <a:xfrm>
            <a:off x="4572000" y="0"/>
            <a:ext cx="4572000" cy="1371600"/>
          </a:xfrm>
          <a:prstGeom prst="rect">
            <a:avLst/>
          </a:prstGeom>
        </p:spPr>
        <p:txBody>
          <a:bodyPr vert="horz" lIns="91440" tIns="45720" rIns="91440" bIns="45720" rtlCol="0">
            <a:no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4000" b="1" dirty="0" smtClean="0">
                <a:ln w="11430">
                  <a:solidFill>
                    <a:srgbClr val="996633"/>
                  </a:solidFill>
                </a:ln>
                <a:solidFill>
                  <a:srgbClr val="996633"/>
                </a:solidFill>
                <a:latin typeface="Arial Black" pitchFamily="34" charset="0"/>
              </a:rPr>
              <a:t>The Parable of the </a:t>
            </a:r>
            <a:r>
              <a:rPr lang="en-US" sz="4000" b="1" dirty="0" smtClean="0">
                <a:ln w="11430">
                  <a:solidFill>
                    <a:srgbClr val="996633"/>
                  </a:solidFill>
                </a:ln>
                <a:solidFill>
                  <a:srgbClr val="996633"/>
                </a:solidFill>
                <a:latin typeface="Arial Black" pitchFamily="34" charset="0"/>
              </a:rPr>
              <a:t>Talents</a:t>
            </a:r>
            <a:endParaRPr kumimoji="0" lang="en-US" sz="4000" b="1" i="0" u="none" strike="noStrike" kern="1200" normalizeH="0" baseline="0" noProof="0" dirty="0">
              <a:ln w="11430">
                <a:solidFill>
                  <a:srgbClr val="996633"/>
                </a:solidFill>
              </a:ln>
              <a:solidFill>
                <a:srgbClr val="996633"/>
              </a:solidFill>
              <a:uLnTx/>
              <a:uFillTx/>
              <a:latin typeface="Arial Black" pitchFamily="34" charset="0"/>
            </a:endParaRPr>
          </a:p>
        </p:txBody>
      </p:sp>
      <p:sp>
        <p:nvSpPr>
          <p:cNvPr id="9" name="Subtitle 2"/>
          <p:cNvSpPr txBox="1">
            <a:spLocks/>
          </p:cNvSpPr>
          <p:nvPr/>
        </p:nvSpPr>
        <p:spPr>
          <a:xfrm>
            <a:off x="4572000" y="5334000"/>
            <a:ext cx="4572000" cy="1295400"/>
          </a:xfrm>
          <a:prstGeom prst="rect">
            <a:avLst/>
          </a:prstGeom>
        </p:spPr>
        <p:txBody>
          <a:bodyPr vert="horz" lIns="91440" tIns="45720" rIns="91440" bIns="45720" rtlCol="0">
            <a:no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4000" b="1" dirty="0" smtClean="0">
                <a:ln w="11430">
                  <a:solidFill>
                    <a:srgbClr val="FF66FF"/>
                  </a:solidFill>
                </a:ln>
                <a:solidFill>
                  <a:srgbClr val="6600CC"/>
                </a:solidFill>
                <a:latin typeface="Arial Black" pitchFamily="34" charset="0"/>
              </a:rPr>
              <a:t>St. </a:t>
            </a:r>
            <a:r>
              <a:rPr kumimoji="0" lang="en-US" sz="4000" b="1" i="0" u="none" strike="noStrike" kern="1200" normalizeH="0" baseline="0" noProof="0" dirty="0" smtClean="0">
                <a:ln w="11430">
                  <a:solidFill>
                    <a:srgbClr val="FF66FF"/>
                  </a:solidFill>
                </a:ln>
                <a:solidFill>
                  <a:srgbClr val="6600CC"/>
                </a:solidFill>
                <a:uLnTx/>
                <a:uFillTx/>
                <a:latin typeface="Arial Black" pitchFamily="34" charset="0"/>
              </a:rPr>
              <a:t>Matthew </a:t>
            </a:r>
            <a:r>
              <a:rPr kumimoji="0" lang="en-US" sz="4000" b="1" i="0" u="none" strike="noStrike" kern="1200" normalizeH="0" baseline="0" noProof="0" dirty="0" smtClean="0">
                <a:ln w="11430">
                  <a:solidFill>
                    <a:srgbClr val="FF66FF"/>
                  </a:solidFill>
                </a:ln>
                <a:solidFill>
                  <a:srgbClr val="6600CC"/>
                </a:solidFill>
                <a:uLnTx/>
                <a:uFillTx/>
                <a:latin typeface="Arial Black" pitchFamily="34" charset="0"/>
              </a:rPr>
              <a:t>25:14-30</a:t>
            </a:r>
            <a:endParaRPr kumimoji="0" lang="en-US" sz="4000" b="1" i="0" u="none" strike="noStrike" kern="1200" normalizeH="0" baseline="0" noProof="0" dirty="0">
              <a:ln w="11430">
                <a:solidFill>
                  <a:srgbClr val="FF66FF"/>
                </a:solidFill>
              </a:ln>
              <a:solidFill>
                <a:srgbClr val="6600CC"/>
              </a:solidFill>
              <a:uLnTx/>
              <a:uFillTx/>
              <a:latin typeface="Arial Black" pitchFamily="34" charset="0"/>
            </a:endParaRPr>
          </a:p>
        </p:txBody>
      </p:sp>
      <p:sp>
        <p:nvSpPr>
          <p:cNvPr id="10" name="Subtitle 2"/>
          <p:cNvSpPr txBox="1">
            <a:spLocks/>
          </p:cNvSpPr>
          <p:nvPr/>
        </p:nvSpPr>
        <p:spPr>
          <a:xfrm>
            <a:off x="2286000" y="2667000"/>
            <a:ext cx="4572000" cy="685800"/>
          </a:xfrm>
          <a:prstGeom prst="rect">
            <a:avLst/>
          </a:prstGeom>
        </p:spPr>
        <p:txBody>
          <a:bodyPr vert="horz" lIns="91440" tIns="45720" rIns="91440" bIns="45720" rtlCol="0">
            <a:no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4000" b="1" dirty="0" smtClean="0">
                <a:ln w="11430">
                  <a:solidFill>
                    <a:schemeClr val="bg1"/>
                  </a:solidFill>
                </a:ln>
                <a:solidFill>
                  <a:schemeClr val="bg1"/>
                </a:solidFill>
                <a:latin typeface="Arial Black" pitchFamily="34" charset="0"/>
              </a:rPr>
              <a:t>&amp;</a:t>
            </a:r>
            <a:endParaRPr kumimoji="0" lang="en-US" sz="4000" b="1" i="0" u="none" strike="noStrike" kern="1200" normalizeH="0" baseline="0" noProof="0" dirty="0">
              <a:ln w="11430">
                <a:solidFill>
                  <a:schemeClr val="bg1"/>
                </a:solidFill>
              </a:ln>
              <a:solidFill>
                <a:schemeClr val="bg1"/>
              </a:solidFill>
              <a:uLnTx/>
              <a:uFillTx/>
              <a:latin typeface="Arial Black"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113877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rgbClr val="996633"/>
                  </a:solidFill>
                </a:ln>
                <a:solidFill>
                  <a:srgbClr val="0070C0"/>
                </a:solidFill>
                <a:effectLst>
                  <a:outerShdw blurRad="50800" dist="39000" dir="5460000" algn="tl">
                    <a:srgbClr val="000000">
                      <a:alpha val="38000"/>
                    </a:srgbClr>
                  </a:outerShdw>
                </a:effectLst>
                <a:latin typeface="Arial Black" pitchFamily="34" charset="0"/>
              </a:rPr>
              <a:t>Part II</a:t>
            </a:r>
          </a:p>
          <a:p>
            <a:pPr algn="ctr"/>
            <a:r>
              <a:rPr lang="en-US" sz="3200" b="1" dirty="0" smtClean="0">
                <a:ln w="11430">
                  <a:solidFill>
                    <a:srgbClr val="996633"/>
                  </a:solidFill>
                </a:ln>
                <a:solidFill>
                  <a:srgbClr val="0070C0"/>
                </a:solidFill>
                <a:effectLst>
                  <a:outerShdw blurRad="50800" dist="39000" dir="5460000" algn="tl">
                    <a:srgbClr val="000000">
                      <a:alpha val="38000"/>
                    </a:srgbClr>
                  </a:outerShdw>
                </a:effectLst>
                <a:latin typeface="Arial Black" pitchFamily="34" charset="0"/>
              </a:rPr>
              <a:t>WATCH! (vv.36-42)</a:t>
            </a:r>
            <a:endParaRPr lang="en-US" sz="3200" b="1" dirty="0">
              <a:ln w="11430">
                <a:solidFill>
                  <a:srgbClr val="996633"/>
                </a:solidFill>
              </a:ln>
              <a:solidFill>
                <a:srgbClr val="0070C0"/>
              </a:solidFill>
              <a:effectLst>
                <a:outerShdw blurRad="50800" dist="39000" dir="5460000" algn="tl">
                  <a:srgbClr val="000000">
                    <a:alpha val="38000"/>
                  </a:srgbClr>
                </a:outerShdw>
              </a:effectLst>
              <a:latin typeface="Arial Black" pitchFamily="34" charset="0"/>
            </a:endParaRPr>
          </a:p>
        </p:txBody>
      </p:sp>
      <p:sp>
        <p:nvSpPr>
          <p:cNvPr id="4" name="Rectangle 3"/>
          <p:cNvSpPr/>
          <p:nvPr/>
        </p:nvSpPr>
        <p:spPr>
          <a:xfrm>
            <a:off x="152400" y="1066800"/>
            <a:ext cx="8839200" cy="577081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pPr>
            <a:r>
              <a:rPr lang="en-US" sz="2800" b="1" dirty="0" smtClean="0">
                <a:ln w="11430">
                  <a:solidFill>
                    <a:sysClr val="windowText" lastClr="000000"/>
                  </a:solidFill>
                </a:ln>
                <a:effectLst>
                  <a:outerShdw blurRad="50800" dist="39000" dir="5460000" algn="tl">
                    <a:srgbClr val="000000">
                      <a:alpha val="38000"/>
                    </a:srgbClr>
                  </a:outerShdw>
                </a:effectLst>
              </a:rPr>
              <a:t>This section begins with a prepositional phrase (</a:t>
            </a:r>
            <a:r>
              <a:rPr lang="en-US" sz="2800" b="1" i="1" dirty="0" smtClean="0">
                <a:ln w="11430">
                  <a:solidFill>
                    <a:srgbClr val="6600CC"/>
                  </a:solidFill>
                </a:ln>
                <a:solidFill>
                  <a:srgbClr val="6600CC"/>
                </a:solidFill>
                <a:effectLst>
                  <a:outerShdw blurRad="50800" dist="39000" dir="5460000" algn="tl">
                    <a:srgbClr val="000000">
                      <a:alpha val="38000"/>
                    </a:srgbClr>
                  </a:outerShdw>
                </a:effectLst>
              </a:rPr>
              <a:t>“But concerning that day and hour…”</a:t>
            </a:r>
            <a:r>
              <a:rPr lang="en-US" sz="2800" b="1" dirty="0" smtClean="0">
                <a:ln w="11430">
                  <a:solidFill>
                    <a:sysClr val="windowText" lastClr="000000"/>
                  </a:solidFill>
                </a:ln>
                <a:effectLst>
                  <a:outerShdw blurRad="50800" dist="39000" dir="5460000" algn="tl">
                    <a:srgbClr val="000000">
                      <a:alpha val="38000"/>
                    </a:srgbClr>
                  </a:outerShdw>
                </a:effectLst>
              </a:rPr>
              <a:t>) which is a hinge phrase, where Jesus turns from discussing the fall of Jerusalem and the destruction of the Temple, to the  second part of His discourse</a:t>
            </a:r>
            <a:r>
              <a:rPr lang="en-US" sz="2800" b="1" dirty="0" smtClean="0">
                <a:ln w="11430">
                  <a:solidFill>
                    <a:schemeClr val="tx1"/>
                  </a:solidFill>
                </a:ln>
                <a:effectLst>
                  <a:outerShdw blurRad="50800" dist="39000" dir="5460000" algn="tl">
                    <a:srgbClr val="000000">
                      <a:alpha val="38000"/>
                    </a:srgbClr>
                  </a:outerShdw>
                </a:effectLst>
              </a:rPr>
              <a:t>.</a:t>
            </a:r>
          </a:p>
          <a:p>
            <a:r>
              <a:rPr lang="en-US" sz="2800" b="1" dirty="0" smtClean="0">
                <a:ln w="11430">
                  <a:solidFill>
                    <a:schemeClr val="tx1"/>
                  </a:solidFill>
                </a:ln>
                <a:effectLst>
                  <a:outerShdw blurRad="50800" dist="39000" dir="5460000" algn="tl">
                    <a:srgbClr val="000000">
                      <a:alpha val="38000"/>
                    </a:srgbClr>
                  </a:outerShdw>
                </a:effectLst>
              </a:rPr>
              <a:t>There are three words in v.36 that trouble many people:  </a:t>
            </a:r>
            <a:r>
              <a:rPr lang="en-US" sz="2800" b="1" i="1" dirty="0" smtClean="0">
                <a:ln w="11430">
                  <a:solidFill>
                    <a:srgbClr val="6600CC"/>
                  </a:solidFill>
                </a:ln>
                <a:solidFill>
                  <a:srgbClr val="6600CC"/>
                </a:solidFill>
                <a:effectLst>
                  <a:outerShdw blurRad="50800" dist="39000" dir="5460000" algn="tl">
                    <a:srgbClr val="000000">
                      <a:alpha val="38000"/>
                    </a:srgbClr>
                  </a:outerShdw>
                </a:effectLst>
              </a:rPr>
              <a:t>“…nor the Son…!”</a:t>
            </a:r>
            <a:r>
              <a:rPr lang="en-US" sz="2800" b="1" dirty="0" smtClean="0">
                <a:ln w="11430">
                  <a:solidFill>
                    <a:schemeClr val="tx1"/>
                  </a:solidFill>
                </a:ln>
                <a:effectLst>
                  <a:outerShdw blurRad="50800" dist="39000" dir="5460000" algn="tl">
                    <a:srgbClr val="000000">
                      <a:alpha val="38000"/>
                    </a:srgbClr>
                  </a:outerShdw>
                </a:effectLst>
              </a:rPr>
              <a:t> </a:t>
            </a:r>
            <a:r>
              <a:rPr lang="en-US" sz="2800" b="1" dirty="0" smtClean="0">
                <a:ln w="11430">
                  <a:solidFill>
                    <a:srgbClr val="6600CC"/>
                  </a:solidFill>
                </a:ln>
                <a:solidFill>
                  <a:srgbClr val="6600CC"/>
                </a:solidFill>
                <a:effectLst>
                  <a:outerShdw blurRad="50800" dist="39000" dir="5460000" algn="tl">
                    <a:srgbClr val="000000">
                      <a:alpha val="38000"/>
                    </a:srgbClr>
                  </a:outerShdw>
                </a:effectLst>
              </a:rPr>
              <a:t> </a:t>
            </a:r>
            <a:r>
              <a:rPr lang="en-US" sz="2800" b="1" dirty="0" smtClean="0">
                <a:ln w="11430">
                  <a:solidFill>
                    <a:schemeClr val="tx1"/>
                  </a:solidFill>
                </a:ln>
                <a:effectLst>
                  <a:outerShdw blurRad="50800" dist="39000" dir="5460000" algn="tl">
                    <a:srgbClr val="000000">
                      <a:alpha val="38000"/>
                    </a:srgbClr>
                  </a:outerShdw>
                </a:effectLst>
              </a:rPr>
              <a:t>You mean…Jesus doesn’t know…but, He is God!  How can that be?</a:t>
            </a:r>
          </a:p>
          <a:p>
            <a:r>
              <a:rPr lang="en-US" sz="2800" b="1" dirty="0" smtClean="0">
                <a:ln w="11430">
                  <a:solidFill>
                    <a:schemeClr val="tx1"/>
                  </a:solidFill>
                </a:ln>
                <a:effectLst>
                  <a:outerShdw blurRad="50800" dist="39000" dir="5460000" algn="tl">
                    <a:srgbClr val="000000">
                      <a:alpha val="38000"/>
                    </a:srgbClr>
                  </a:outerShdw>
                </a:effectLst>
              </a:rPr>
              <a:t>In traditional dogmatic terms, Jesus is pointing out His state of humiliation in which He willingly humbled Himself and did not fully use His Divine attributes.  Yes, Jesus does possess omniscience; yet, according to His human nature, His knowledge is limited (humiliation).</a:t>
            </a:r>
            <a:endParaRPr lang="en-US" sz="2800" b="1" dirty="0">
              <a:ln w="11430">
                <a:solidFill>
                  <a:schemeClr val="tx1"/>
                </a:solidFill>
              </a:ln>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80">
                                          <p:stCondLst>
                                            <p:cond delay="0"/>
                                          </p:stCondLst>
                                        </p:cTn>
                                        <p:tgtEl>
                                          <p:spTgt spid="4">
                                            <p:txEl>
                                              <p:pRg st="1" end="1"/>
                                            </p:txEl>
                                          </p:spTgt>
                                        </p:tgtEl>
                                      </p:cBhvr>
                                    </p:animEffect>
                                    <p:anim calcmode="lin" valueType="num">
                                      <p:cBhvr>
                                        <p:cTn id="13"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xEl>
                                              <p:pRg st="1" end="1"/>
                                            </p:txEl>
                                          </p:spTgt>
                                        </p:tgtEl>
                                      </p:cBhvr>
                                      <p:to x="100000" y="60000"/>
                                    </p:animScale>
                                    <p:animScale>
                                      <p:cBhvr>
                                        <p:cTn id="19" dur="166" decel="50000">
                                          <p:stCondLst>
                                            <p:cond delay="676"/>
                                          </p:stCondLst>
                                        </p:cTn>
                                        <p:tgtEl>
                                          <p:spTgt spid="4">
                                            <p:txEl>
                                              <p:pRg st="1" end="1"/>
                                            </p:txEl>
                                          </p:spTgt>
                                        </p:tgtEl>
                                      </p:cBhvr>
                                      <p:to x="100000" y="100000"/>
                                    </p:animScale>
                                    <p:animScale>
                                      <p:cBhvr>
                                        <p:cTn id="20" dur="26">
                                          <p:stCondLst>
                                            <p:cond delay="1312"/>
                                          </p:stCondLst>
                                        </p:cTn>
                                        <p:tgtEl>
                                          <p:spTgt spid="4">
                                            <p:txEl>
                                              <p:pRg st="1" end="1"/>
                                            </p:txEl>
                                          </p:spTgt>
                                        </p:tgtEl>
                                      </p:cBhvr>
                                      <p:to x="100000" y="80000"/>
                                    </p:animScale>
                                    <p:animScale>
                                      <p:cBhvr>
                                        <p:cTn id="21" dur="166" decel="50000">
                                          <p:stCondLst>
                                            <p:cond delay="1338"/>
                                          </p:stCondLst>
                                        </p:cTn>
                                        <p:tgtEl>
                                          <p:spTgt spid="4">
                                            <p:txEl>
                                              <p:pRg st="1" end="1"/>
                                            </p:txEl>
                                          </p:spTgt>
                                        </p:tgtEl>
                                      </p:cBhvr>
                                      <p:to x="100000" y="100000"/>
                                    </p:animScale>
                                    <p:animScale>
                                      <p:cBhvr>
                                        <p:cTn id="22" dur="26">
                                          <p:stCondLst>
                                            <p:cond delay="1642"/>
                                          </p:stCondLst>
                                        </p:cTn>
                                        <p:tgtEl>
                                          <p:spTgt spid="4">
                                            <p:txEl>
                                              <p:pRg st="1" end="1"/>
                                            </p:txEl>
                                          </p:spTgt>
                                        </p:tgtEl>
                                      </p:cBhvr>
                                      <p:to x="100000" y="90000"/>
                                    </p:animScale>
                                    <p:animScale>
                                      <p:cBhvr>
                                        <p:cTn id="23" dur="166" decel="50000">
                                          <p:stCondLst>
                                            <p:cond delay="1668"/>
                                          </p:stCondLst>
                                        </p:cTn>
                                        <p:tgtEl>
                                          <p:spTgt spid="4">
                                            <p:txEl>
                                              <p:pRg st="1" end="1"/>
                                            </p:txEl>
                                          </p:spTgt>
                                        </p:tgtEl>
                                      </p:cBhvr>
                                      <p:to x="100000" y="100000"/>
                                    </p:animScale>
                                    <p:animScale>
                                      <p:cBhvr>
                                        <p:cTn id="24" dur="26">
                                          <p:stCondLst>
                                            <p:cond delay="1808"/>
                                          </p:stCondLst>
                                        </p:cTn>
                                        <p:tgtEl>
                                          <p:spTgt spid="4">
                                            <p:txEl>
                                              <p:pRg st="1" end="1"/>
                                            </p:txEl>
                                          </p:spTgt>
                                        </p:tgtEl>
                                      </p:cBhvr>
                                      <p:to x="100000" y="95000"/>
                                    </p:animScale>
                                    <p:animScale>
                                      <p:cBhvr>
                                        <p:cTn id="25" dur="166" decel="50000">
                                          <p:stCondLst>
                                            <p:cond delay="1834"/>
                                          </p:stCondLst>
                                        </p:cTn>
                                        <p:tgtEl>
                                          <p:spTgt spid="4">
                                            <p:txEl>
                                              <p:pRg st="1" end="1"/>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wipe(down)">
                                      <p:cBhvr>
                                        <p:cTn id="30" dur="580">
                                          <p:stCondLst>
                                            <p:cond delay="0"/>
                                          </p:stCondLst>
                                        </p:cTn>
                                        <p:tgtEl>
                                          <p:spTgt spid="4">
                                            <p:txEl>
                                              <p:pRg st="2" end="2"/>
                                            </p:txEl>
                                          </p:spTgt>
                                        </p:tgtEl>
                                      </p:cBhvr>
                                    </p:animEffect>
                                    <p:anim calcmode="lin" valueType="num">
                                      <p:cBhvr>
                                        <p:cTn id="31"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4">
                                            <p:txEl>
                                              <p:pRg st="2" end="2"/>
                                            </p:txEl>
                                          </p:spTgt>
                                        </p:tgtEl>
                                      </p:cBhvr>
                                      <p:to x="100000" y="60000"/>
                                    </p:animScale>
                                    <p:animScale>
                                      <p:cBhvr>
                                        <p:cTn id="37" dur="166" decel="50000">
                                          <p:stCondLst>
                                            <p:cond delay="676"/>
                                          </p:stCondLst>
                                        </p:cTn>
                                        <p:tgtEl>
                                          <p:spTgt spid="4">
                                            <p:txEl>
                                              <p:pRg st="2" end="2"/>
                                            </p:txEl>
                                          </p:spTgt>
                                        </p:tgtEl>
                                      </p:cBhvr>
                                      <p:to x="100000" y="100000"/>
                                    </p:animScale>
                                    <p:animScale>
                                      <p:cBhvr>
                                        <p:cTn id="38" dur="26">
                                          <p:stCondLst>
                                            <p:cond delay="1312"/>
                                          </p:stCondLst>
                                        </p:cTn>
                                        <p:tgtEl>
                                          <p:spTgt spid="4">
                                            <p:txEl>
                                              <p:pRg st="2" end="2"/>
                                            </p:txEl>
                                          </p:spTgt>
                                        </p:tgtEl>
                                      </p:cBhvr>
                                      <p:to x="100000" y="80000"/>
                                    </p:animScale>
                                    <p:animScale>
                                      <p:cBhvr>
                                        <p:cTn id="39" dur="166" decel="50000">
                                          <p:stCondLst>
                                            <p:cond delay="1338"/>
                                          </p:stCondLst>
                                        </p:cTn>
                                        <p:tgtEl>
                                          <p:spTgt spid="4">
                                            <p:txEl>
                                              <p:pRg st="2" end="2"/>
                                            </p:txEl>
                                          </p:spTgt>
                                        </p:tgtEl>
                                      </p:cBhvr>
                                      <p:to x="100000" y="100000"/>
                                    </p:animScale>
                                    <p:animScale>
                                      <p:cBhvr>
                                        <p:cTn id="40" dur="26">
                                          <p:stCondLst>
                                            <p:cond delay="1642"/>
                                          </p:stCondLst>
                                        </p:cTn>
                                        <p:tgtEl>
                                          <p:spTgt spid="4">
                                            <p:txEl>
                                              <p:pRg st="2" end="2"/>
                                            </p:txEl>
                                          </p:spTgt>
                                        </p:tgtEl>
                                      </p:cBhvr>
                                      <p:to x="100000" y="90000"/>
                                    </p:animScale>
                                    <p:animScale>
                                      <p:cBhvr>
                                        <p:cTn id="41" dur="166" decel="50000">
                                          <p:stCondLst>
                                            <p:cond delay="1668"/>
                                          </p:stCondLst>
                                        </p:cTn>
                                        <p:tgtEl>
                                          <p:spTgt spid="4">
                                            <p:txEl>
                                              <p:pRg st="2" end="2"/>
                                            </p:txEl>
                                          </p:spTgt>
                                        </p:tgtEl>
                                      </p:cBhvr>
                                      <p:to x="100000" y="100000"/>
                                    </p:animScale>
                                    <p:animScale>
                                      <p:cBhvr>
                                        <p:cTn id="42" dur="26">
                                          <p:stCondLst>
                                            <p:cond delay="1808"/>
                                          </p:stCondLst>
                                        </p:cTn>
                                        <p:tgtEl>
                                          <p:spTgt spid="4">
                                            <p:txEl>
                                              <p:pRg st="2" end="2"/>
                                            </p:txEl>
                                          </p:spTgt>
                                        </p:tgtEl>
                                      </p:cBhvr>
                                      <p:to x="100000" y="95000"/>
                                    </p:animScale>
                                    <p:animScale>
                                      <p:cBhvr>
                                        <p:cTn id="43" dur="166" decel="50000">
                                          <p:stCondLst>
                                            <p:cond delay="1834"/>
                                          </p:stCondLst>
                                        </p:cTn>
                                        <p:tgtEl>
                                          <p:spTgt spid="4">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113877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rgbClr val="996633"/>
                  </a:solidFill>
                </a:ln>
                <a:solidFill>
                  <a:srgbClr val="0070C0"/>
                </a:solidFill>
                <a:effectLst>
                  <a:outerShdw blurRad="50800" dist="39000" dir="5460000" algn="tl">
                    <a:srgbClr val="000000">
                      <a:alpha val="38000"/>
                    </a:srgbClr>
                  </a:outerShdw>
                </a:effectLst>
                <a:latin typeface="Arial Black" pitchFamily="34" charset="0"/>
              </a:rPr>
              <a:t>Part II</a:t>
            </a:r>
          </a:p>
          <a:p>
            <a:pPr algn="ctr"/>
            <a:r>
              <a:rPr lang="en-US" sz="3200" b="1" dirty="0" smtClean="0">
                <a:ln w="11430">
                  <a:solidFill>
                    <a:srgbClr val="996633"/>
                  </a:solidFill>
                </a:ln>
                <a:solidFill>
                  <a:srgbClr val="0070C0"/>
                </a:solidFill>
                <a:effectLst>
                  <a:outerShdw blurRad="50800" dist="39000" dir="5460000" algn="tl">
                    <a:srgbClr val="000000">
                      <a:alpha val="38000"/>
                    </a:srgbClr>
                  </a:outerShdw>
                </a:effectLst>
                <a:latin typeface="Arial Black" pitchFamily="34" charset="0"/>
              </a:rPr>
              <a:t>WATCH! (vv.36-42)</a:t>
            </a:r>
            <a:endParaRPr lang="en-US" sz="3200" b="1" dirty="0">
              <a:ln w="11430">
                <a:solidFill>
                  <a:srgbClr val="996633"/>
                </a:solidFill>
              </a:ln>
              <a:solidFill>
                <a:srgbClr val="0070C0"/>
              </a:solidFill>
              <a:effectLst>
                <a:outerShdw blurRad="50800" dist="39000" dir="5460000" algn="tl">
                  <a:srgbClr val="000000">
                    <a:alpha val="38000"/>
                  </a:srgbClr>
                </a:outerShdw>
              </a:effectLst>
              <a:latin typeface="Arial Black" pitchFamily="34" charset="0"/>
            </a:endParaRPr>
          </a:p>
        </p:txBody>
      </p:sp>
      <p:sp>
        <p:nvSpPr>
          <p:cNvPr id="4" name="Rectangle 3"/>
          <p:cNvSpPr/>
          <p:nvPr/>
        </p:nvSpPr>
        <p:spPr>
          <a:xfrm>
            <a:off x="152400" y="1066800"/>
            <a:ext cx="8839200" cy="533992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pPr>
            <a:r>
              <a:rPr lang="en-US" sz="2800" b="1" dirty="0" smtClean="0">
                <a:ln w="11430">
                  <a:solidFill>
                    <a:sysClr val="windowText" lastClr="000000"/>
                  </a:solidFill>
                </a:ln>
                <a:effectLst>
                  <a:outerShdw blurRad="50800" dist="39000" dir="5460000" algn="tl">
                    <a:srgbClr val="000000">
                      <a:alpha val="38000"/>
                    </a:srgbClr>
                  </a:outerShdw>
                </a:effectLst>
              </a:rPr>
              <a:t>We see that Jesus employed His divine attributes throughout His ministry in a limited way</a:t>
            </a:r>
            <a:r>
              <a:rPr lang="en-US" sz="2800" b="1" dirty="0" smtClean="0">
                <a:ln w="11430">
                  <a:solidFill>
                    <a:schemeClr val="tx1"/>
                  </a:solidFill>
                </a:ln>
                <a:effectLst>
                  <a:outerShdw blurRad="50800" dist="39000" dir="5460000" algn="tl">
                    <a:srgbClr val="000000">
                      <a:alpha val="38000"/>
                    </a:srgbClr>
                  </a:outerShdw>
                </a:effectLst>
              </a:rPr>
              <a:t>.  In the case of Him not knowing, Jesus is pointing out to His disciples that He, in His humiliation, doesn’t know, along with all the angels.  This is truly a mystery how the Divine Son of God cannot know, however, it is a mystery of His Person!</a:t>
            </a:r>
          </a:p>
          <a:p>
            <a:r>
              <a:rPr lang="en-US" sz="2800" b="1" dirty="0" smtClean="0">
                <a:ln w="11430">
                  <a:solidFill>
                    <a:schemeClr val="tx1"/>
                  </a:solidFill>
                </a:ln>
                <a:effectLst>
                  <a:outerShdw blurRad="50800" dist="39000" dir="5460000" algn="tl">
                    <a:srgbClr val="000000">
                      <a:alpha val="38000"/>
                    </a:srgbClr>
                  </a:outerShdw>
                </a:effectLst>
              </a:rPr>
              <a:t>The most important aspect of our Lord’s words in v.36 is that the Father does know!  Thus, our Lord’s parousia and the consummation of the age will happen, since the Father will give the command and Jesus and the heavenly host will return as outlined in the Apocalypse of our Lord Jesus (Revelation)!  This is our unwavering  trust!</a:t>
            </a:r>
            <a:endParaRPr lang="en-US" sz="2800" b="1" dirty="0">
              <a:ln w="11430">
                <a:solidFill>
                  <a:schemeClr val="tx1"/>
                </a:solidFill>
              </a:ln>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80">
                                          <p:stCondLst>
                                            <p:cond delay="0"/>
                                          </p:stCondLst>
                                        </p:cTn>
                                        <p:tgtEl>
                                          <p:spTgt spid="4">
                                            <p:txEl>
                                              <p:pRg st="1" end="1"/>
                                            </p:txEl>
                                          </p:spTgt>
                                        </p:tgtEl>
                                      </p:cBhvr>
                                    </p:animEffect>
                                    <p:anim calcmode="lin" valueType="num">
                                      <p:cBhvr>
                                        <p:cTn id="13"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xEl>
                                              <p:pRg st="1" end="1"/>
                                            </p:txEl>
                                          </p:spTgt>
                                        </p:tgtEl>
                                      </p:cBhvr>
                                      <p:to x="100000" y="60000"/>
                                    </p:animScale>
                                    <p:animScale>
                                      <p:cBhvr>
                                        <p:cTn id="19" dur="166" decel="50000">
                                          <p:stCondLst>
                                            <p:cond delay="676"/>
                                          </p:stCondLst>
                                        </p:cTn>
                                        <p:tgtEl>
                                          <p:spTgt spid="4">
                                            <p:txEl>
                                              <p:pRg st="1" end="1"/>
                                            </p:txEl>
                                          </p:spTgt>
                                        </p:tgtEl>
                                      </p:cBhvr>
                                      <p:to x="100000" y="100000"/>
                                    </p:animScale>
                                    <p:animScale>
                                      <p:cBhvr>
                                        <p:cTn id="20" dur="26">
                                          <p:stCondLst>
                                            <p:cond delay="1312"/>
                                          </p:stCondLst>
                                        </p:cTn>
                                        <p:tgtEl>
                                          <p:spTgt spid="4">
                                            <p:txEl>
                                              <p:pRg st="1" end="1"/>
                                            </p:txEl>
                                          </p:spTgt>
                                        </p:tgtEl>
                                      </p:cBhvr>
                                      <p:to x="100000" y="80000"/>
                                    </p:animScale>
                                    <p:animScale>
                                      <p:cBhvr>
                                        <p:cTn id="21" dur="166" decel="50000">
                                          <p:stCondLst>
                                            <p:cond delay="1338"/>
                                          </p:stCondLst>
                                        </p:cTn>
                                        <p:tgtEl>
                                          <p:spTgt spid="4">
                                            <p:txEl>
                                              <p:pRg st="1" end="1"/>
                                            </p:txEl>
                                          </p:spTgt>
                                        </p:tgtEl>
                                      </p:cBhvr>
                                      <p:to x="100000" y="100000"/>
                                    </p:animScale>
                                    <p:animScale>
                                      <p:cBhvr>
                                        <p:cTn id="22" dur="26">
                                          <p:stCondLst>
                                            <p:cond delay="1642"/>
                                          </p:stCondLst>
                                        </p:cTn>
                                        <p:tgtEl>
                                          <p:spTgt spid="4">
                                            <p:txEl>
                                              <p:pRg st="1" end="1"/>
                                            </p:txEl>
                                          </p:spTgt>
                                        </p:tgtEl>
                                      </p:cBhvr>
                                      <p:to x="100000" y="90000"/>
                                    </p:animScale>
                                    <p:animScale>
                                      <p:cBhvr>
                                        <p:cTn id="23" dur="166" decel="50000">
                                          <p:stCondLst>
                                            <p:cond delay="1668"/>
                                          </p:stCondLst>
                                        </p:cTn>
                                        <p:tgtEl>
                                          <p:spTgt spid="4">
                                            <p:txEl>
                                              <p:pRg st="1" end="1"/>
                                            </p:txEl>
                                          </p:spTgt>
                                        </p:tgtEl>
                                      </p:cBhvr>
                                      <p:to x="100000" y="100000"/>
                                    </p:animScale>
                                    <p:animScale>
                                      <p:cBhvr>
                                        <p:cTn id="24" dur="26">
                                          <p:stCondLst>
                                            <p:cond delay="1808"/>
                                          </p:stCondLst>
                                        </p:cTn>
                                        <p:tgtEl>
                                          <p:spTgt spid="4">
                                            <p:txEl>
                                              <p:pRg st="1" end="1"/>
                                            </p:txEl>
                                          </p:spTgt>
                                        </p:tgtEl>
                                      </p:cBhvr>
                                      <p:to x="100000" y="95000"/>
                                    </p:animScale>
                                    <p:animScale>
                                      <p:cBhvr>
                                        <p:cTn id="25" dur="166" decel="50000">
                                          <p:stCondLst>
                                            <p:cond delay="1834"/>
                                          </p:stCondLst>
                                        </p:cTn>
                                        <p:tgtEl>
                                          <p:spTgt spid="4">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113877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rgbClr val="996633"/>
                  </a:solidFill>
                </a:ln>
                <a:solidFill>
                  <a:srgbClr val="0070C0"/>
                </a:solidFill>
                <a:effectLst>
                  <a:outerShdw blurRad="50800" dist="39000" dir="5460000" algn="tl">
                    <a:srgbClr val="000000">
                      <a:alpha val="38000"/>
                    </a:srgbClr>
                  </a:outerShdw>
                </a:effectLst>
                <a:latin typeface="Arial Black" pitchFamily="34" charset="0"/>
              </a:rPr>
              <a:t>Part II</a:t>
            </a:r>
          </a:p>
          <a:p>
            <a:pPr algn="ctr"/>
            <a:r>
              <a:rPr lang="en-US" sz="3200" b="1" dirty="0" smtClean="0">
                <a:ln w="11430">
                  <a:solidFill>
                    <a:srgbClr val="996633"/>
                  </a:solidFill>
                </a:ln>
                <a:solidFill>
                  <a:srgbClr val="0070C0"/>
                </a:solidFill>
                <a:effectLst>
                  <a:outerShdw blurRad="50800" dist="39000" dir="5460000" algn="tl">
                    <a:srgbClr val="000000">
                      <a:alpha val="38000"/>
                    </a:srgbClr>
                  </a:outerShdw>
                </a:effectLst>
                <a:latin typeface="Arial Black" pitchFamily="34" charset="0"/>
              </a:rPr>
              <a:t>WATCH! (vv.36-42)</a:t>
            </a:r>
            <a:endParaRPr lang="en-US" sz="3200" b="1" dirty="0">
              <a:ln w="11430">
                <a:solidFill>
                  <a:srgbClr val="996633"/>
                </a:solidFill>
              </a:ln>
              <a:solidFill>
                <a:srgbClr val="0070C0"/>
              </a:solidFill>
              <a:effectLst>
                <a:outerShdw blurRad="50800" dist="39000" dir="5460000" algn="tl">
                  <a:srgbClr val="000000">
                    <a:alpha val="38000"/>
                  </a:srgbClr>
                </a:outerShdw>
              </a:effectLst>
              <a:latin typeface="Arial Black" pitchFamily="34" charset="0"/>
            </a:endParaRPr>
          </a:p>
        </p:txBody>
      </p:sp>
      <p:sp>
        <p:nvSpPr>
          <p:cNvPr id="4" name="Rectangle 3"/>
          <p:cNvSpPr/>
          <p:nvPr/>
        </p:nvSpPr>
        <p:spPr>
          <a:xfrm>
            <a:off x="152400" y="1066800"/>
            <a:ext cx="8839200" cy="533992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pPr>
            <a:r>
              <a:rPr lang="en-US" sz="2800" b="1" dirty="0" smtClean="0">
                <a:ln w="11430">
                  <a:solidFill>
                    <a:sysClr val="windowText" lastClr="000000"/>
                  </a:solidFill>
                </a:ln>
                <a:effectLst>
                  <a:outerShdw blurRad="50800" dist="39000" dir="5460000" algn="tl">
                    <a:srgbClr val="000000">
                      <a:alpha val="38000"/>
                    </a:srgbClr>
                  </a:outerShdw>
                </a:effectLst>
              </a:rPr>
              <a:t>In vv.37-41, Jesus uses a very familiar example for His disciples – Noah and the Great Flood!  So the period that will lead up to the consummation of the age will be like that period leading up to the Great Flood</a:t>
            </a:r>
            <a:r>
              <a:rPr lang="en-US" sz="2800" b="1" dirty="0" smtClean="0">
                <a:ln w="11430">
                  <a:solidFill>
                    <a:schemeClr val="tx1"/>
                  </a:solidFill>
                </a:ln>
                <a:effectLst>
                  <a:outerShdw blurRad="50800" dist="39000" dir="5460000" algn="tl">
                    <a:srgbClr val="000000">
                      <a:alpha val="38000"/>
                    </a:srgbClr>
                  </a:outerShdw>
                </a:effectLst>
              </a:rPr>
              <a:t>!  Here is the point that Jesus is making:  the </a:t>
            </a:r>
            <a:r>
              <a:rPr lang="en-US" sz="2800" b="1" i="1" dirty="0" smtClean="0">
                <a:ln w="11430">
                  <a:solidFill>
                    <a:srgbClr val="C00000"/>
                  </a:solidFill>
                </a:ln>
                <a:effectLst>
                  <a:outerShdw blurRad="50800" dist="39000" dir="5460000" algn="tl">
                    <a:srgbClr val="000000">
                      <a:alpha val="38000"/>
                    </a:srgbClr>
                  </a:outerShdw>
                </a:effectLst>
              </a:rPr>
              <a:t>“</a:t>
            </a:r>
            <a:r>
              <a:rPr lang="en-US" sz="2800" b="1" i="1" u="sng" dirty="0" smtClean="0">
                <a:ln w="11430">
                  <a:solidFill>
                    <a:srgbClr val="C00000"/>
                  </a:solidFill>
                </a:ln>
                <a:effectLst>
                  <a:outerShdw blurRad="50800" dist="39000" dir="5460000" algn="tl">
                    <a:srgbClr val="000000">
                      <a:alpha val="38000"/>
                    </a:srgbClr>
                  </a:outerShdw>
                </a:effectLst>
              </a:rPr>
              <a:t>suddenness</a:t>
            </a:r>
            <a:r>
              <a:rPr lang="en-US" sz="2800" b="1" i="1" dirty="0" smtClean="0">
                <a:ln w="11430">
                  <a:solidFill>
                    <a:srgbClr val="C00000"/>
                  </a:solidFill>
                </a:ln>
                <a:effectLst>
                  <a:outerShdw blurRad="50800" dist="39000" dir="5460000" algn="tl">
                    <a:srgbClr val="000000">
                      <a:alpha val="38000"/>
                    </a:srgbClr>
                  </a:outerShdw>
                </a:effectLst>
              </a:rPr>
              <a:t>” </a:t>
            </a:r>
            <a:r>
              <a:rPr lang="en-US" sz="2800" b="1" dirty="0" smtClean="0">
                <a:ln w="11430">
                  <a:solidFill>
                    <a:schemeClr val="tx1"/>
                  </a:solidFill>
                </a:ln>
                <a:effectLst>
                  <a:outerShdw blurRad="50800" dist="39000" dir="5460000" algn="tl">
                    <a:srgbClr val="000000">
                      <a:alpha val="38000"/>
                    </a:srgbClr>
                  </a:outerShdw>
                </a:effectLst>
              </a:rPr>
              <a:t>and the lack of warning (though you have been given signs to discern!).  </a:t>
            </a:r>
          </a:p>
          <a:p>
            <a:r>
              <a:rPr lang="en-US" sz="2800" b="1" dirty="0" smtClean="0">
                <a:ln w="11430">
                  <a:solidFill>
                    <a:schemeClr val="tx1"/>
                  </a:solidFill>
                </a:ln>
                <a:effectLst>
                  <a:outerShdw blurRad="50800" dist="39000" dir="5460000" algn="tl">
                    <a:srgbClr val="000000">
                      <a:alpha val="38000"/>
                    </a:srgbClr>
                  </a:outerShdw>
                </a:effectLst>
              </a:rPr>
              <a:t>Jesus merely emphasizes that it was business as usual.  Note that He says nothing of the evil of mankind, then and today!  Only that mankind will be about their daily and normal patterns of life.  In v.39, again, Jesus repeats His most important point…</a:t>
            </a:r>
            <a:r>
              <a:rPr lang="en-US" sz="2800" b="1" i="1" dirty="0" smtClean="0">
                <a:ln w="11430">
                  <a:solidFill>
                    <a:srgbClr val="6600CC"/>
                  </a:solidFill>
                </a:ln>
                <a:solidFill>
                  <a:srgbClr val="6600CC"/>
                </a:solidFill>
                <a:effectLst>
                  <a:outerShdw blurRad="50800" dist="39000" dir="5460000" algn="tl">
                    <a:srgbClr val="000000">
                      <a:alpha val="38000"/>
                    </a:srgbClr>
                  </a:outerShdw>
                </a:effectLst>
              </a:rPr>
              <a:t>“they did not know!”</a:t>
            </a:r>
            <a:endParaRPr lang="en-US" sz="2800" b="1" i="1" dirty="0">
              <a:ln w="11430">
                <a:solidFill>
                  <a:srgbClr val="6600CC"/>
                </a:solidFill>
              </a:ln>
              <a:solidFill>
                <a:srgbClr val="6600CC"/>
              </a:soli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80">
                                          <p:stCondLst>
                                            <p:cond delay="0"/>
                                          </p:stCondLst>
                                        </p:cTn>
                                        <p:tgtEl>
                                          <p:spTgt spid="4">
                                            <p:txEl>
                                              <p:pRg st="1" end="1"/>
                                            </p:txEl>
                                          </p:spTgt>
                                        </p:tgtEl>
                                      </p:cBhvr>
                                    </p:animEffect>
                                    <p:anim calcmode="lin" valueType="num">
                                      <p:cBhvr>
                                        <p:cTn id="13"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xEl>
                                              <p:pRg st="1" end="1"/>
                                            </p:txEl>
                                          </p:spTgt>
                                        </p:tgtEl>
                                      </p:cBhvr>
                                      <p:to x="100000" y="60000"/>
                                    </p:animScale>
                                    <p:animScale>
                                      <p:cBhvr>
                                        <p:cTn id="19" dur="166" decel="50000">
                                          <p:stCondLst>
                                            <p:cond delay="676"/>
                                          </p:stCondLst>
                                        </p:cTn>
                                        <p:tgtEl>
                                          <p:spTgt spid="4">
                                            <p:txEl>
                                              <p:pRg st="1" end="1"/>
                                            </p:txEl>
                                          </p:spTgt>
                                        </p:tgtEl>
                                      </p:cBhvr>
                                      <p:to x="100000" y="100000"/>
                                    </p:animScale>
                                    <p:animScale>
                                      <p:cBhvr>
                                        <p:cTn id="20" dur="26">
                                          <p:stCondLst>
                                            <p:cond delay="1312"/>
                                          </p:stCondLst>
                                        </p:cTn>
                                        <p:tgtEl>
                                          <p:spTgt spid="4">
                                            <p:txEl>
                                              <p:pRg st="1" end="1"/>
                                            </p:txEl>
                                          </p:spTgt>
                                        </p:tgtEl>
                                      </p:cBhvr>
                                      <p:to x="100000" y="80000"/>
                                    </p:animScale>
                                    <p:animScale>
                                      <p:cBhvr>
                                        <p:cTn id="21" dur="166" decel="50000">
                                          <p:stCondLst>
                                            <p:cond delay="1338"/>
                                          </p:stCondLst>
                                        </p:cTn>
                                        <p:tgtEl>
                                          <p:spTgt spid="4">
                                            <p:txEl>
                                              <p:pRg st="1" end="1"/>
                                            </p:txEl>
                                          </p:spTgt>
                                        </p:tgtEl>
                                      </p:cBhvr>
                                      <p:to x="100000" y="100000"/>
                                    </p:animScale>
                                    <p:animScale>
                                      <p:cBhvr>
                                        <p:cTn id="22" dur="26">
                                          <p:stCondLst>
                                            <p:cond delay="1642"/>
                                          </p:stCondLst>
                                        </p:cTn>
                                        <p:tgtEl>
                                          <p:spTgt spid="4">
                                            <p:txEl>
                                              <p:pRg st="1" end="1"/>
                                            </p:txEl>
                                          </p:spTgt>
                                        </p:tgtEl>
                                      </p:cBhvr>
                                      <p:to x="100000" y="90000"/>
                                    </p:animScale>
                                    <p:animScale>
                                      <p:cBhvr>
                                        <p:cTn id="23" dur="166" decel="50000">
                                          <p:stCondLst>
                                            <p:cond delay="1668"/>
                                          </p:stCondLst>
                                        </p:cTn>
                                        <p:tgtEl>
                                          <p:spTgt spid="4">
                                            <p:txEl>
                                              <p:pRg st="1" end="1"/>
                                            </p:txEl>
                                          </p:spTgt>
                                        </p:tgtEl>
                                      </p:cBhvr>
                                      <p:to x="100000" y="100000"/>
                                    </p:animScale>
                                    <p:animScale>
                                      <p:cBhvr>
                                        <p:cTn id="24" dur="26">
                                          <p:stCondLst>
                                            <p:cond delay="1808"/>
                                          </p:stCondLst>
                                        </p:cTn>
                                        <p:tgtEl>
                                          <p:spTgt spid="4">
                                            <p:txEl>
                                              <p:pRg st="1" end="1"/>
                                            </p:txEl>
                                          </p:spTgt>
                                        </p:tgtEl>
                                      </p:cBhvr>
                                      <p:to x="100000" y="95000"/>
                                    </p:animScale>
                                    <p:animScale>
                                      <p:cBhvr>
                                        <p:cTn id="25" dur="166" decel="50000">
                                          <p:stCondLst>
                                            <p:cond delay="1834"/>
                                          </p:stCondLst>
                                        </p:cTn>
                                        <p:tgtEl>
                                          <p:spTgt spid="4">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eft Behind' in Matt. 24 — Good or Bad? | faith by hearing"/>
          <p:cNvPicPr>
            <a:picLocks noChangeAspect="1" noChangeArrowheads="1"/>
          </p:cNvPicPr>
          <p:nvPr/>
        </p:nvPicPr>
        <p:blipFill>
          <a:blip r:embed="rId3" cstate="print"/>
          <a:srcRect t="5352" b="13521"/>
          <a:stretch>
            <a:fillRect/>
          </a:stretch>
        </p:blipFill>
        <p:spPr bwMode="auto">
          <a:xfrm>
            <a:off x="0" y="1066801"/>
            <a:ext cx="2834640" cy="1814167"/>
          </a:xfrm>
          <a:prstGeom prst="rect">
            <a:avLst/>
          </a:prstGeom>
          <a:noFill/>
        </p:spPr>
      </p:pic>
      <p:sp>
        <p:nvSpPr>
          <p:cNvPr id="6" name="TextBox 5"/>
          <p:cNvSpPr txBox="1"/>
          <p:nvPr/>
        </p:nvSpPr>
        <p:spPr>
          <a:xfrm>
            <a:off x="0" y="0"/>
            <a:ext cx="9144000" cy="113877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rgbClr val="996633"/>
                  </a:solidFill>
                </a:ln>
                <a:solidFill>
                  <a:srgbClr val="0070C0"/>
                </a:solidFill>
                <a:effectLst>
                  <a:outerShdw blurRad="50800" dist="39000" dir="5460000" algn="tl">
                    <a:srgbClr val="000000">
                      <a:alpha val="38000"/>
                    </a:srgbClr>
                  </a:outerShdw>
                </a:effectLst>
                <a:latin typeface="Arial Black" pitchFamily="34" charset="0"/>
              </a:rPr>
              <a:t>Part II</a:t>
            </a:r>
          </a:p>
          <a:p>
            <a:pPr algn="ctr"/>
            <a:r>
              <a:rPr lang="en-US" sz="3200" b="1" dirty="0" smtClean="0">
                <a:ln w="11430">
                  <a:solidFill>
                    <a:srgbClr val="996633"/>
                  </a:solidFill>
                </a:ln>
                <a:solidFill>
                  <a:srgbClr val="0070C0"/>
                </a:solidFill>
                <a:effectLst>
                  <a:outerShdw blurRad="50800" dist="39000" dir="5460000" algn="tl">
                    <a:srgbClr val="000000">
                      <a:alpha val="38000"/>
                    </a:srgbClr>
                  </a:outerShdw>
                </a:effectLst>
                <a:latin typeface="Arial Black" pitchFamily="34" charset="0"/>
              </a:rPr>
              <a:t>WATCH! (vv.36-42)</a:t>
            </a:r>
            <a:endParaRPr lang="en-US" sz="3200" b="1" dirty="0">
              <a:ln w="11430">
                <a:solidFill>
                  <a:srgbClr val="996633"/>
                </a:solidFill>
              </a:ln>
              <a:solidFill>
                <a:srgbClr val="0070C0"/>
              </a:solidFill>
              <a:effectLst>
                <a:outerShdw blurRad="50800" dist="39000" dir="5460000" algn="tl">
                  <a:srgbClr val="000000">
                    <a:alpha val="38000"/>
                  </a:srgbClr>
                </a:outerShdw>
              </a:effectLst>
              <a:latin typeface="Arial Black" pitchFamily="34" charset="0"/>
            </a:endParaRPr>
          </a:p>
        </p:txBody>
      </p:sp>
      <p:sp>
        <p:nvSpPr>
          <p:cNvPr id="4" name="Rectangle 3"/>
          <p:cNvSpPr/>
          <p:nvPr/>
        </p:nvSpPr>
        <p:spPr>
          <a:xfrm>
            <a:off x="152400" y="1066800"/>
            <a:ext cx="8839200" cy="6109365"/>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pPr>
            <a:r>
              <a:rPr lang="en-US" sz="2800" b="1" dirty="0" smtClean="0">
                <a:ln w="11430">
                  <a:solidFill>
                    <a:sysClr val="windowText" lastClr="000000"/>
                  </a:solidFill>
                </a:ln>
                <a:effectLst>
                  <a:outerShdw blurRad="50800" dist="39000" dir="5460000" algn="tl">
                    <a:srgbClr val="000000">
                      <a:alpha val="38000"/>
                    </a:srgbClr>
                  </a:outerShdw>
                </a:effectLst>
              </a:rPr>
              <a:t>			</a:t>
            </a:r>
            <a:r>
              <a:rPr lang="en-US" sz="3000" b="1" dirty="0" smtClean="0">
                <a:ln w="11430">
                  <a:solidFill>
                    <a:sysClr val="windowText" lastClr="000000"/>
                  </a:solidFill>
                </a:ln>
                <a:effectLst>
                  <a:outerShdw blurRad="50800" dist="39000" dir="5460000" algn="tl">
                    <a:srgbClr val="000000">
                      <a:alpha val="38000"/>
                    </a:srgbClr>
                  </a:outerShdw>
                </a:effectLst>
              </a:rPr>
              <a:t>Jesus then begins to speak of a 				“separation” in v.40 and 41.  There 			are two pairs of people; two men 				farming and two women grinding flour.  In each case, one is separated from the other…one </a:t>
            </a:r>
            <a:r>
              <a:rPr lang="en-US" sz="3000" b="1" i="1" dirty="0" smtClean="0">
                <a:ln w="11430">
                  <a:solidFill>
                    <a:srgbClr val="6600CC"/>
                  </a:solidFill>
                </a:ln>
                <a:solidFill>
                  <a:srgbClr val="6600CC"/>
                </a:solidFill>
                <a:effectLst>
                  <a:outerShdw blurRad="50800" dist="39000" dir="5460000" algn="tl">
                    <a:srgbClr val="000000">
                      <a:alpha val="38000"/>
                    </a:srgbClr>
                  </a:outerShdw>
                </a:effectLst>
              </a:rPr>
              <a:t>“will be taken” </a:t>
            </a:r>
            <a:r>
              <a:rPr lang="en-US" sz="3000" b="1" dirty="0" smtClean="0">
                <a:ln w="11430">
                  <a:solidFill>
                    <a:sysClr val="windowText" lastClr="000000"/>
                  </a:solidFill>
                </a:ln>
                <a:effectLst>
                  <a:outerShdw blurRad="50800" dist="39000" dir="5460000" algn="tl">
                    <a:srgbClr val="000000">
                      <a:alpha val="38000"/>
                    </a:srgbClr>
                  </a:outerShdw>
                </a:effectLst>
              </a:rPr>
              <a:t>and </a:t>
            </a:r>
            <a:r>
              <a:rPr lang="en-US" sz="3000" b="1" i="1" dirty="0" smtClean="0">
                <a:ln w="11430">
                  <a:solidFill>
                    <a:srgbClr val="6600CC"/>
                  </a:solidFill>
                </a:ln>
                <a:solidFill>
                  <a:srgbClr val="6600CC"/>
                </a:solidFill>
                <a:effectLst>
                  <a:outerShdw blurRad="50800" dist="39000" dir="5460000" algn="tl">
                    <a:srgbClr val="000000">
                      <a:alpha val="38000"/>
                    </a:srgbClr>
                  </a:outerShdw>
                </a:effectLst>
              </a:rPr>
              <a:t>“one being left.”</a:t>
            </a:r>
            <a:r>
              <a:rPr lang="en-US" sz="3000" b="1" dirty="0" smtClean="0">
                <a:ln w="11430">
                  <a:solidFill>
                    <a:sysClr val="windowText" lastClr="000000"/>
                  </a:solidFill>
                </a:ln>
                <a:effectLst>
                  <a:outerShdw blurRad="50800" dist="39000" dir="5460000" algn="tl">
                    <a:srgbClr val="000000">
                      <a:alpha val="38000"/>
                    </a:srgbClr>
                  </a:outerShdw>
                </a:effectLst>
              </a:rPr>
              <a:t> </a:t>
            </a:r>
            <a:endParaRPr lang="en-US" sz="3000" b="1" dirty="0" smtClean="0">
              <a:ln w="11430">
                <a:solidFill>
                  <a:schemeClr val="tx1"/>
                </a:solidFill>
              </a:ln>
              <a:effectLst>
                <a:outerShdw blurRad="50800" dist="39000" dir="5460000" algn="tl">
                  <a:srgbClr val="000000">
                    <a:alpha val="38000"/>
                  </a:srgbClr>
                </a:outerShdw>
              </a:effectLst>
            </a:endParaRPr>
          </a:p>
          <a:p>
            <a:r>
              <a:rPr lang="en-US" sz="3000" b="1" dirty="0" smtClean="0">
                <a:ln w="11430">
                  <a:solidFill>
                    <a:schemeClr val="tx1"/>
                  </a:solidFill>
                </a:ln>
                <a:effectLst>
                  <a:outerShdw blurRad="50800" dist="39000" dir="5460000" algn="tl">
                    <a:srgbClr val="000000">
                      <a:alpha val="38000"/>
                    </a:srgbClr>
                  </a:outerShdw>
                </a:effectLst>
              </a:rPr>
              <a:t>So this leads to a natural question, “What doe that mean?”  Is “being taken” a positive or is it “being left?”  Again, Scripture interprets Scripture!  And we shall see that there are three factors that are to be considered!</a:t>
            </a:r>
          </a:p>
          <a:p>
            <a:endParaRPr lang="en-US" sz="2800" b="1" dirty="0" smtClean="0">
              <a:ln w="11430">
                <a:solidFill>
                  <a:schemeClr val="tx1"/>
                </a:solidFill>
              </a:ln>
              <a:effectLst>
                <a:outerShdw blurRad="50800" dist="39000" dir="5460000" algn="tl">
                  <a:srgbClr val="000000">
                    <a:alpha val="38000"/>
                  </a:srgbClr>
                </a:outerShdw>
              </a:effectLst>
            </a:endParaRPr>
          </a:p>
          <a:p>
            <a:endParaRPr lang="en-US" sz="2800" b="1" i="1" dirty="0">
              <a:ln w="11430">
                <a:solidFill>
                  <a:srgbClr val="6600CC"/>
                </a:solidFill>
              </a:ln>
              <a:solidFill>
                <a:srgbClr val="6600CC"/>
              </a:soli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80">
                                          <p:stCondLst>
                                            <p:cond delay="0"/>
                                          </p:stCondLst>
                                        </p:cTn>
                                        <p:tgtEl>
                                          <p:spTgt spid="4">
                                            <p:txEl>
                                              <p:pRg st="1" end="1"/>
                                            </p:txEl>
                                          </p:spTgt>
                                        </p:tgtEl>
                                      </p:cBhvr>
                                    </p:animEffect>
                                    <p:anim calcmode="lin" valueType="num">
                                      <p:cBhvr>
                                        <p:cTn id="13"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xEl>
                                              <p:pRg st="1" end="1"/>
                                            </p:txEl>
                                          </p:spTgt>
                                        </p:tgtEl>
                                      </p:cBhvr>
                                      <p:to x="100000" y="60000"/>
                                    </p:animScale>
                                    <p:animScale>
                                      <p:cBhvr>
                                        <p:cTn id="19" dur="166" decel="50000">
                                          <p:stCondLst>
                                            <p:cond delay="676"/>
                                          </p:stCondLst>
                                        </p:cTn>
                                        <p:tgtEl>
                                          <p:spTgt spid="4">
                                            <p:txEl>
                                              <p:pRg st="1" end="1"/>
                                            </p:txEl>
                                          </p:spTgt>
                                        </p:tgtEl>
                                      </p:cBhvr>
                                      <p:to x="100000" y="100000"/>
                                    </p:animScale>
                                    <p:animScale>
                                      <p:cBhvr>
                                        <p:cTn id="20" dur="26">
                                          <p:stCondLst>
                                            <p:cond delay="1312"/>
                                          </p:stCondLst>
                                        </p:cTn>
                                        <p:tgtEl>
                                          <p:spTgt spid="4">
                                            <p:txEl>
                                              <p:pRg st="1" end="1"/>
                                            </p:txEl>
                                          </p:spTgt>
                                        </p:tgtEl>
                                      </p:cBhvr>
                                      <p:to x="100000" y="80000"/>
                                    </p:animScale>
                                    <p:animScale>
                                      <p:cBhvr>
                                        <p:cTn id="21" dur="166" decel="50000">
                                          <p:stCondLst>
                                            <p:cond delay="1338"/>
                                          </p:stCondLst>
                                        </p:cTn>
                                        <p:tgtEl>
                                          <p:spTgt spid="4">
                                            <p:txEl>
                                              <p:pRg st="1" end="1"/>
                                            </p:txEl>
                                          </p:spTgt>
                                        </p:tgtEl>
                                      </p:cBhvr>
                                      <p:to x="100000" y="100000"/>
                                    </p:animScale>
                                    <p:animScale>
                                      <p:cBhvr>
                                        <p:cTn id="22" dur="26">
                                          <p:stCondLst>
                                            <p:cond delay="1642"/>
                                          </p:stCondLst>
                                        </p:cTn>
                                        <p:tgtEl>
                                          <p:spTgt spid="4">
                                            <p:txEl>
                                              <p:pRg st="1" end="1"/>
                                            </p:txEl>
                                          </p:spTgt>
                                        </p:tgtEl>
                                      </p:cBhvr>
                                      <p:to x="100000" y="90000"/>
                                    </p:animScale>
                                    <p:animScale>
                                      <p:cBhvr>
                                        <p:cTn id="23" dur="166" decel="50000">
                                          <p:stCondLst>
                                            <p:cond delay="1668"/>
                                          </p:stCondLst>
                                        </p:cTn>
                                        <p:tgtEl>
                                          <p:spTgt spid="4">
                                            <p:txEl>
                                              <p:pRg st="1" end="1"/>
                                            </p:txEl>
                                          </p:spTgt>
                                        </p:tgtEl>
                                      </p:cBhvr>
                                      <p:to x="100000" y="100000"/>
                                    </p:animScale>
                                    <p:animScale>
                                      <p:cBhvr>
                                        <p:cTn id="24" dur="26">
                                          <p:stCondLst>
                                            <p:cond delay="1808"/>
                                          </p:stCondLst>
                                        </p:cTn>
                                        <p:tgtEl>
                                          <p:spTgt spid="4">
                                            <p:txEl>
                                              <p:pRg st="1" end="1"/>
                                            </p:txEl>
                                          </p:spTgt>
                                        </p:tgtEl>
                                      </p:cBhvr>
                                      <p:to x="100000" y="95000"/>
                                    </p:animScale>
                                    <p:animScale>
                                      <p:cBhvr>
                                        <p:cTn id="25" dur="166" decel="50000">
                                          <p:stCondLst>
                                            <p:cond delay="1834"/>
                                          </p:stCondLst>
                                        </p:cTn>
                                        <p:tgtEl>
                                          <p:spTgt spid="4">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eft Behind' in Matt. 24 — Good or Bad? | faith by hearing"/>
          <p:cNvPicPr>
            <a:picLocks noChangeAspect="1" noChangeArrowheads="1"/>
          </p:cNvPicPr>
          <p:nvPr/>
        </p:nvPicPr>
        <p:blipFill>
          <a:blip r:embed="rId3" cstate="print"/>
          <a:srcRect t="5352" b="13521"/>
          <a:stretch>
            <a:fillRect/>
          </a:stretch>
        </p:blipFill>
        <p:spPr bwMode="auto">
          <a:xfrm>
            <a:off x="0" y="1066801"/>
            <a:ext cx="2834640" cy="1814167"/>
          </a:xfrm>
          <a:prstGeom prst="rect">
            <a:avLst/>
          </a:prstGeom>
          <a:noFill/>
        </p:spPr>
      </p:pic>
      <p:sp>
        <p:nvSpPr>
          <p:cNvPr id="6" name="TextBox 5"/>
          <p:cNvSpPr txBox="1"/>
          <p:nvPr/>
        </p:nvSpPr>
        <p:spPr>
          <a:xfrm>
            <a:off x="0" y="0"/>
            <a:ext cx="9144000" cy="113877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rgbClr val="996633"/>
                  </a:solidFill>
                </a:ln>
                <a:solidFill>
                  <a:srgbClr val="0070C0"/>
                </a:solidFill>
                <a:effectLst>
                  <a:outerShdw blurRad="50800" dist="39000" dir="5460000" algn="tl">
                    <a:srgbClr val="000000">
                      <a:alpha val="38000"/>
                    </a:srgbClr>
                  </a:outerShdw>
                </a:effectLst>
                <a:latin typeface="Arial Black" pitchFamily="34" charset="0"/>
              </a:rPr>
              <a:t>Part II</a:t>
            </a:r>
          </a:p>
          <a:p>
            <a:pPr algn="ctr"/>
            <a:r>
              <a:rPr lang="en-US" sz="3200" b="1" dirty="0" smtClean="0">
                <a:ln w="11430">
                  <a:solidFill>
                    <a:srgbClr val="996633"/>
                  </a:solidFill>
                </a:ln>
                <a:solidFill>
                  <a:srgbClr val="0070C0"/>
                </a:solidFill>
                <a:effectLst>
                  <a:outerShdw blurRad="50800" dist="39000" dir="5460000" algn="tl">
                    <a:srgbClr val="000000">
                      <a:alpha val="38000"/>
                    </a:srgbClr>
                  </a:outerShdw>
                </a:effectLst>
                <a:latin typeface="Arial Black" pitchFamily="34" charset="0"/>
              </a:rPr>
              <a:t>WATCH! (vv.36-42)</a:t>
            </a:r>
            <a:endParaRPr lang="en-US" sz="3200" b="1" dirty="0">
              <a:ln w="11430">
                <a:solidFill>
                  <a:srgbClr val="996633"/>
                </a:solidFill>
              </a:ln>
              <a:solidFill>
                <a:srgbClr val="0070C0"/>
              </a:solidFill>
              <a:effectLst>
                <a:outerShdw blurRad="50800" dist="39000" dir="5460000" algn="tl">
                  <a:srgbClr val="000000">
                    <a:alpha val="38000"/>
                  </a:srgbClr>
                </a:outerShdw>
              </a:effectLst>
              <a:latin typeface="Arial Black" pitchFamily="34" charset="0"/>
            </a:endParaRPr>
          </a:p>
        </p:txBody>
      </p:sp>
      <p:sp>
        <p:nvSpPr>
          <p:cNvPr id="4" name="Rectangle 3"/>
          <p:cNvSpPr/>
          <p:nvPr/>
        </p:nvSpPr>
        <p:spPr>
          <a:xfrm>
            <a:off x="152400" y="1066800"/>
            <a:ext cx="8839200" cy="524759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pPr>
            <a:r>
              <a:rPr lang="en-US" sz="2800" b="1" dirty="0" smtClean="0">
                <a:ln w="11430">
                  <a:solidFill>
                    <a:sysClr val="windowText" lastClr="000000"/>
                  </a:solidFill>
                </a:ln>
                <a:effectLst>
                  <a:outerShdw blurRad="50800" dist="39000" dir="5460000" algn="tl">
                    <a:srgbClr val="000000">
                      <a:alpha val="38000"/>
                    </a:srgbClr>
                  </a:outerShdw>
                </a:effectLst>
              </a:rPr>
              <a:t>			</a:t>
            </a:r>
            <a:r>
              <a:rPr lang="en-US" sz="3000" b="1" dirty="0" smtClean="0">
                <a:ln w="11430">
                  <a:solidFill>
                    <a:sysClr val="windowText" lastClr="000000"/>
                  </a:solidFill>
                </a:ln>
                <a:effectLst>
                  <a:outerShdw blurRad="50800" dist="39000" dir="5460000" algn="tl">
                    <a:srgbClr val="000000">
                      <a:alpha val="38000"/>
                    </a:srgbClr>
                  </a:outerShdw>
                </a:effectLst>
              </a:rPr>
              <a:t>The first factor is the Great Flood</a:t>
            </a:r>
            <a:r>
              <a:rPr lang="en-US" sz="3000" b="1" dirty="0" smtClean="0">
                <a:ln w="11430">
                  <a:solidFill>
                    <a:schemeClr val="tx1"/>
                  </a:solidFill>
                </a:ln>
                <a:effectLst>
                  <a:outerShdw blurRad="50800" dist="39000" dir="5460000" algn="tl">
                    <a:srgbClr val="000000">
                      <a:alpha val="38000"/>
                    </a:srgbClr>
                  </a:outerShdw>
                </a:effectLst>
              </a:rPr>
              <a:t>!  			Contrasting with Noah, Jesus just 				said that </a:t>
            </a:r>
            <a:r>
              <a:rPr lang="en-US" sz="3000" b="1" i="1" dirty="0" smtClean="0">
                <a:ln w="11430">
                  <a:solidFill>
                    <a:srgbClr val="6600CC"/>
                  </a:solidFill>
                </a:ln>
                <a:solidFill>
                  <a:srgbClr val="6600CC"/>
                </a:solidFill>
                <a:effectLst>
                  <a:outerShdw blurRad="50800" dist="39000" dir="5460000" algn="tl">
                    <a:srgbClr val="000000">
                      <a:alpha val="38000"/>
                    </a:srgbClr>
                  </a:outerShdw>
                </a:effectLst>
              </a:rPr>
              <a:t>“the flood came and took 			them all”</a:t>
            </a:r>
            <a:r>
              <a:rPr lang="en-US" sz="3000" b="1" dirty="0" smtClean="0">
                <a:ln w="11430">
                  <a:solidFill>
                    <a:schemeClr val="tx1"/>
                  </a:solidFill>
                </a:ln>
                <a:effectLst>
                  <a:outerShdw blurRad="50800" dist="39000" dir="5460000" algn="tl">
                    <a:srgbClr val="000000">
                      <a:alpha val="38000"/>
                    </a:srgbClr>
                  </a:outerShdw>
                </a:effectLst>
              </a:rPr>
              <a:t> (v.39).  Thus in light of the what Jesus just said, to </a:t>
            </a:r>
            <a:r>
              <a:rPr lang="en-US" sz="3000" b="1" i="1" dirty="0" smtClean="0">
                <a:ln w="11430">
                  <a:solidFill>
                    <a:srgbClr val="6600CC"/>
                  </a:solidFill>
                </a:ln>
                <a:solidFill>
                  <a:srgbClr val="6600CC"/>
                </a:solidFill>
                <a:effectLst>
                  <a:outerShdw blurRad="50800" dist="39000" dir="5460000" algn="tl">
                    <a:srgbClr val="000000">
                      <a:alpha val="38000"/>
                    </a:srgbClr>
                  </a:outerShdw>
                </a:effectLst>
              </a:rPr>
              <a:t>“be taken” </a:t>
            </a:r>
            <a:r>
              <a:rPr lang="en-US" sz="3000" b="1" dirty="0" smtClean="0">
                <a:ln w="11430">
                  <a:solidFill>
                    <a:schemeClr val="tx1"/>
                  </a:solidFill>
                </a:ln>
                <a:effectLst>
                  <a:outerShdw blurRad="50800" dist="39000" dir="5460000" algn="tl">
                    <a:srgbClr val="000000">
                      <a:alpha val="38000"/>
                    </a:srgbClr>
                  </a:outerShdw>
                </a:effectLst>
              </a:rPr>
              <a:t>corresponds with judgment (eternal death)!</a:t>
            </a:r>
          </a:p>
          <a:p>
            <a:pPr>
              <a:spcAft>
                <a:spcPts val="600"/>
              </a:spcAft>
            </a:pPr>
            <a:r>
              <a:rPr lang="en-US" sz="3000" b="1" dirty="0" smtClean="0">
                <a:ln w="11430">
                  <a:solidFill>
                    <a:schemeClr val="tx1"/>
                  </a:solidFill>
                </a:ln>
                <a:effectLst>
                  <a:outerShdw blurRad="50800" dist="39000" dir="5460000" algn="tl">
                    <a:srgbClr val="000000">
                      <a:alpha val="38000"/>
                    </a:srgbClr>
                  </a:outerShdw>
                </a:effectLst>
              </a:rPr>
              <a:t>Secondly, and this is a major theme in the OT, the prophets often spoke of God’s judgment suddenly coming upon Israel in terms of the apostates being taken away into exile, or being taken from the land, and the other’s being left as the faithful remnant!</a:t>
            </a:r>
            <a:endParaRPr lang="en-US" sz="2800" b="1" i="1" dirty="0">
              <a:ln w="11430">
                <a:solidFill>
                  <a:srgbClr val="6600CC"/>
                </a:solidFill>
              </a:ln>
              <a:solidFill>
                <a:srgbClr val="6600CC"/>
              </a:soli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eft Behind' in Matt. 24 — Good or Bad? | faith by hearing"/>
          <p:cNvPicPr>
            <a:picLocks noChangeAspect="1" noChangeArrowheads="1"/>
          </p:cNvPicPr>
          <p:nvPr/>
        </p:nvPicPr>
        <p:blipFill>
          <a:blip r:embed="rId3" cstate="print"/>
          <a:srcRect t="5352" b="13521"/>
          <a:stretch>
            <a:fillRect/>
          </a:stretch>
        </p:blipFill>
        <p:spPr bwMode="auto">
          <a:xfrm>
            <a:off x="0" y="1066801"/>
            <a:ext cx="2834640" cy="1814167"/>
          </a:xfrm>
          <a:prstGeom prst="rect">
            <a:avLst/>
          </a:prstGeom>
          <a:noFill/>
        </p:spPr>
      </p:pic>
      <p:sp>
        <p:nvSpPr>
          <p:cNvPr id="6" name="TextBox 5"/>
          <p:cNvSpPr txBox="1"/>
          <p:nvPr/>
        </p:nvSpPr>
        <p:spPr>
          <a:xfrm>
            <a:off x="0" y="0"/>
            <a:ext cx="9144000" cy="113877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rgbClr val="996633"/>
                  </a:solidFill>
                </a:ln>
                <a:solidFill>
                  <a:srgbClr val="0070C0"/>
                </a:solidFill>
                <a:effectLst>
                  <a:outerShdw blurRad="50800" dist="39000" dir="5460000" algn="tl">
                    <a:srgbClr val="000000">
                      <a:alpha val="38000"/>
                    </a:srgbClr>
                  </a:outerShdw>
                </a:effectLst>
                <a:latin typeface="Arial Black" pitchFamily="34" charset="0"/>
              </a:rPr>
              <a:t>Part II</a:t>
            </a:r>
          </a:p>
          <a:p>
            <a:pPr algn="ctr"/>
            <a:r>
              <a:rPr lang="en-US" sz="3200" b="1" dirty="0" smtClean="0">
                <a:ln w="11430">
                  <a:solidFill>
                    <a:srgbClr val="996633"/>
                  </a:solidFill>
                </a:ln>
                <a:solidFill>
                  <a:srgbClr val="0070C0"/>
                </a:solidFill>
                <a:effectLst>
                  <a:outerShdw blurRad="50800" dist="39000" dir="5460000" algn="tl">
                    <a:srgbClr val="000000">
                      <a:alpha val="38000"/>
                    </a:srgbClr>
                  </a:outerShdw>
                </a:effectLst>
                <a:latin typeface="Arial Black" pitchFamily="34" charset="0"/>
              </a:rPr>
              <a:t>WATCH! (vv.36-42)</a:t>
            </a:r>
            <a:endParaRPr lang="en-US" sz="3200" b="1" dirty="0">
              <a:ln w="11430">
                <a:solidFill>
                  <a:srgbClr val="996633"/>
                </a:solidFill>
              </a:ln>
              <a:solidFill>
                <a:srgbClr val="0070C0"/>
              </a:solidFill>
              <a:effectLst>
                <a:outerShdw blurRad="50800" dist="39000" dir="5460000" algn="tl">
                  <a:srgbClr val="000000">
                    <a:alpha val="38000"/>
                  </a:srgbClr>
                </a:outerShdw>
              </a:effectLst>
              <a:latin typeface="Arial Black" pitchFamily="34" charset="0"/>
            </a:endParaRPr>
          </a:p>
        </p:txBody>
      </p:sp>
      <p:sp>
        <p:nvSpPr>
          <p:cNvPr id="4" name="Rectangle 3"/>
          <p:cNvSpPr/>
          <p:nvPr/>
        </p:nvSpPr>
        <p:spPr>
          <a:xfrm>
            <a:off x="152400" y="1066800"/>
            <a:ext cx="8839200" cy="5709255"/>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pPr>
            <a:r>
              <a:rPr lang="en-US" sz="2800" b="1" dirty="0" smtClean="0">
                <a:ln w="11430">
                  <a:solidFill>
                    <a:sysClr val="windowText" lastClr="000000"/>
                  </a:solidFill>
                </a:ln>
                <a:effectLst>
                  <a:outerShdw blurRad="50800" dist="39000" dir="5460000" algn="tl">
                    <a:srgbClr val="000000">
                      <a:alpha val="38000"/>
                    </a:srgbClr>
                  </a:outerShdw>
                </a:effectLst>
              </a:rPr>
              <a:t>			</a:t>
            </a:r>
            <a:r>
              <a:rPr lang="en-US" sz="3000" b="1" dirty="0" smtClean="0">
                <a:ln w="11430">
                  <a:solidFill>
                    <a:sysClr val="windowText" lastClr="000000"/>
                  </a:solidFill>
                </a:ln>
                <a:effectLst>
                  <a:outerShdw blurRad="50800" dist="39000" dir="5460000" algn="tl">
                    <a:srgbClr val="000000">
                      <a:alpha val="38000"/>
                    </a:srgbClr>
                  </a:outerShdw>
                </a:effectLst>
              </a:rPr>
              <a:t>Lastly, there is no doubt that Jesus 			often depicts the final judgment as 			separation</a:t>
            </a:r>
            <a:r>
              <a:rPr lang="en-US" sz="3000" b="1" dirty="0" smtClean="0">
                <a:ln w="11430">
                  <a:solidFill>
                    <a:schemeClr val="tx1"/>
                  </a:solidFill>
                </a:ln>
                <a:effectLst>
                  <a:outerShdw blurRad="50800" dist="39000" dir="5460000" algn="tl">
                    <a:srgbClr val="000000">
                      <a:alpha val="38000"/>
                    </a:srgbClr>
                  </a:outerShdw>
                </a:effectLst>
              </a:rPr>
              <a:t>!  In the scene that are 				listed here, those who are being judged are being separated and rejected; they are being excluded (we’ll discuss further in 25:11-12); they are told to depart (7:21-23); or they are cast out (8:11-12; 13:41-42, 49-50; also in </a:t>
            </a:r>
            <a:r>
              <a:rPr lang="en-US" sz="3000" b="1" dirty="0" err="1" smtClean="0">
                <a:ln w="11430">
                  <a:solidFill>
                    <a:schemeClr val="tx1"/>
                  </a:solidFill>
                </a:ln>
                <a:effectLst>
                  <a:outerShdw blurRad="50800" dist="39000" dir="5460000" algn="tl">
                    <a:srgbClr val="000000">
                      <a:alpha val="38000"/>
                    </a:srgbClr>
                  </a:outerShdw>
                </a:effectLst>
              </a:rPr>
              <a:t>chs</a:t>
            </a:r>
            <a:r>
              <a:rPr lang="en-US" sz="3000" b="1" dirty="0" smtClean="0">
                <a:ln w="11430">
                  <a:solidFill>
                    <a:schemeClr val="tx1"/>
                  </a:solidFill>
                </a:ln>
                <a:effectLst>
                  <a:outerShdw blurRad="50800" dist="39000" dir="5460000" algn="tl">
                    <a:srgbClr val="000000">
                      <a:alpha val="38000"/>
                    </a:srgbClr>
                  </a:outerShdw>
                </a:effectLst>
              </a:rPr>
              <a:t>. 22, 24, 25).</a:t>
            </a:r>
          </a:p>
          <a:p>
            <a:pPr>
              <a:spcAft>
                <a:spcPts val="600"/>
              </a:spcAft>
            </a:pPr>
            <a:r>
              <a:rPr lang="en-US" sz="3000" b="1" dirty="0" smtClean="0">
                <a:ln w="11430">
                  <a:solidFill>
                    <a:schemeClr val="tx1"/>
                  </a:solidFill>
                </a:ln>
                <a:effectLst>
                  <a:outerShdw blurRad="50800" dist="39000" dir="5460000" algn="tl">
                    <a:srgbClr val="000000">
                      <a:alpha val="38000"/>
                    </a:srgbClr>
                  </a:outerShdw>
                </a:effectLst>
              </a:rPr>
              <a:t>Thus, the concept of being </a:t>
            </a:r>
            <a:r>
              <a:rPr lang="en-US" sz="3000" b="1" i="1" dirty="0" smtClean="0">
                <a:ln w="11430">
                  <a:solidFill>
                    <a:srgbClr val="6600CC"/>
                  </a:solidFill>
                </a:ln>
                <a:solidFill>
                  <a:srgbClr val="6600CC"/>
                </a:solidFill>
                <a:effectLst>
                  <a:outerShdw blurRad="50800" dist="39000" dir="5460000" algn="tl">
                    <a:srgbClr val="000000">
                      <a:alpha val="38000"/>
                    </a:srgbClr>
                  </a:outerShdw>
                </a:effectLst>
              </a:rPr>
              <a:t>“taken away”</a:t>
            </a:r>
            <a:r>
              <a:rPr lang="en-US" sz="3000" b="1" dirty="0" smtClean="0">
                <a:ln w="11430">
                  <a:solidFill>
                    <a:schemeClr val="tx1"/>
                  </a:solidFill>
                </a:ln>
                <a:effectLst>
                  <a:outerShdw blurRad="50800" dist="39000" dir="5460000" algn="tl">
                    <a:srgbClr val="000000">
                      <a:alpha val="38000"/>
                    </a:srgbClr>
                  </a:outerShdw>
                </a:effectLst>
              </a:rPr>
              <a:t> fits with judgment and condemnation.  The bottom line:  those taken refers to the fate of the unbelievers; and you, His children…you’ll be left…saved at His parousia!!! </a:t>
            </a:r>
            <a:endParaRPr lang="en-US" sz="2800" b="1" i="1" dirty="0">
              <a:ln w="11430">
                <a:solidFill>
                  <a:srgbClr val="6600CC"/>
                </a:solidFill>
              </a:ln>
              <a:solidFill>
                <a:srgbClr val="6600CC"/>
              </a:soli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113877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rgbClr val="996633"/>
                  </a:solidFill>
                </a:ln>
                <a:solidFill>
                  <a:srgbClr val="0070C0"/>
                </a:solidFill>
                <a:effectLst>
                  <a:outerShdw blurRad="50800" dist="39000" dir="5460000" algn="tl">
                    <a:srgbClr val="000000">
                      <a:alpha val="38000"/>
                    </a:srgbClr>
                  </a:outerShdw>
                </a:effectLst>
                <a:latin typeface="Arial Black" pitchFamily="34" charset="0"/>
              </a:rPr>
              <a:t>Part II</a:t>
            </a:r>
          </a:p>
          <a:p>
            <a:pPr algn="ctr"/>
            <a:r>
              <a:rPr lang="en-US" sz="3200" b="1" dirty="0" smtClean="0">
                <a:ln w="11430">
                  <a:solidFill>
                    <a:srgbClr val="996633"/>
                  </a:solidFill>
                </a:ln>
                <a:solidFill>
                  <a:srgbClr val="0070C0"/>
                </a:solidFill>
                <a:effectLst>
                  <a:outerShdw blurRad="50800" dist="39000" dir="5460000" algn="tl">
                    <a:srgbClr val="000000">
                      <a:alpha val="38000"/>
                    </a:srgbClr>
                  </a:outerShdw>
                </a:effectLst>
                <a:latin typeface="Arial Black" pitchFamily="34" charset="0"/>
              </a:rPr>
              <a:t>BE READY! </a:t>
            </a:r>
            <a:r>
              <a:rPr lang="en-US" sz="3200" b="1" dirty="0" smtClean="0">
                <a:ln w="11430">
                  <a:solidFill>
                    <a:srgbClr val="996633"/>
                  </a:solidFill>
                </a:ln>
                <a:solidFill>
                  <a:srgbClr val="0070C0"/>
                </a:solidFill>
                <a:effectLst>
                  <a:outerShdw blurRad="50800" dist="39000" dir="5460000" algn="tl">
                    <a:srgbClr val="000000">
                      <a:alpha val="38000"/>
                    </a:srgbClr>
                  </a:outerShdw>
                </a:effectLst>
                <a:latin typeface="Arial Black" pitchFamily="34" charset="0"/>
              </a:rPr>
              <a:t>(</a:t>
            </a:r>
            <a:r>
              <a:rPr lang="en-US" sz="3200" b="1" dirty="0" smtClean="0">
                <a:ln w="11430">
                  <a:solidFill>
                    <a:srgbClr val="996633"/>
                  </a:solidFill>
                </a:ln>
                <a:solidFill>
                  <a:srgbClr val="0070C0"/>
                </a:solidFill>
                <a:effectLst>
                  <a:outerShdw blurRad="50800" dist="39000" dir="5460000" algn="tl">
                    <a:srgbClr val="000000">
                      <a:alpha val="38000"/>
                    </a:srgbClr>
                  </a:outerShdw>
                </a:effectLst>
                <a:latin typeface="Arial Black" pitchFamily="34" charset="0"/>
              </a:rPr>
              <a:t>vv.43-44)</a:t>
            </a:r>
            <a:endParaRPr lang="en-US" sz="3200" b="1" dirty="0">
              <a:ln w="11430">
                <a:solidFill>
                  <a:srgbClr val="996633"/>
                </a:solidFill>
              </a:ln>
              <a:solidFill>
                <a:srgbClr val="0070C0"/>
              </a:solidFill>
              <a:effectLst>
                <a:outerShdw blurRad="50800" dist="39000" dir="5460000" algn="tl">
                  <a:srgbClr val="000000">
                    <a:alpha val="38000"/>
                  </a:srgbClr>
                </a:outerShdw>
              </a:effectLst>
              <a:latin typeface="Arial Black" pitchFamily="34" charset="0"/>
            </a:endParaRPr>
          </a:p>
        </p:txBody>
      </p:sp>
      <p:sp>
        <p:nvSpPr>
          <p:cNvPr id="4" name="Rectangle 3"/>
          <p:cNvSpPr/>
          <p:nvPr/>
        </p:nvSpPr>
        <p:spPr>
          <a:xfrm>
            <a:off x="152400" y="1066800"/>
            <a:ext cx="8839200" cy="524759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pPr>
            <a:r>
              <a:rPr lang="en-US" sz="3000" b="1" dirty="0" smtClean="0">
                <a:ln w="11430">
                  <a:solidFill>
                    <a:sysClr val="windowText" lastClr="000000"/>
                  </a:solidFill>
                </a:ln>
                <a:effectLst>
                  <a:outerShdw blurRad="50800" dist="39000" dir="5460000" algn="tl">
                    <a:srgbClr val="000000">
                      <a:alpha val="38000"/>
                    </a:srgbClr>
                  </a:outerShdw>
                </a:effectLst>
              </a:rPr>
              <a:t>Next, Jesus discusses that which is, again, familiar with the disciples and it actually is a message that is, in general, identical to vv.36-42</a:t>
            </a:r>
            <a:r>
              <a:rPr lang="en-US" sz="3000" b="1" dirty="0" smtClean="0">
                <a:ln w="11430">
                  <a:solidFill>
                    <a:schemeClr val="tx1"/>
                  </a:solidFill>
                </a:ln>
                <a:effectLst>
                  <a:outerShdw blurRad="50800" dist="39000" dir="5460000" algn="tl">
                    <a:srgbClr val="000000">
                      <a:alpha val="38000"/>
                    </a:srgbClr>
                  </a:outerShdw>
                </a:effectLst>
              </a:rPr>
              <a:t>.</a:t>
            </a:r>
          </a:p>
          <a:p>
            <a:r>
              <a:rPr lang="en-US" sz="3000" b="1" dirty="0" smtClean="0">
                <a:ln w="11430">
                  <a:solidFill>
                    <a:schemeClr val="tx1"/>
                  </a:solidFill>
                </a:ln>
                <a:effectLst>
                  <a:outerShdw blurRad="50800" dist="39000" dir="5460000" algn="tl">
                    <a:srgbClr val="000000">
                      <a:alpha val="38000"/>
                    </a:srgbClr>
                  </a:outerShdw>
                </a:effectLst>
              </a:rPr>
              <a:t>In v.43, the householder stands for any given believer listening to Jesus’ teaching, and the</a:t>
            </a:r>
          </a:p>
          <a:p>
            <a:r>
              <a:rPr lang="en-US" sz="3000" b="1" dirty="0" smtClean="0">
                <a:ln w="11430">
                  <a:solidFill>
                    <a:schemeClr val="tx1"/>
                  </a:solidFill>
                </a:ln>
                <a:effectLst>
                  <a:outerShdw blurRad="50800" dist="39000" dir="5460000" algn="tl">
                    <a:srgbClr val="000000">
                      <a:alpha val="38000"/>
                    </a:srgbClr>
                  </a:outerShdw>
                </a:effectLst>
              </a:rPr>
              <a:t>Lord Jesus compares Himself with a</a:t>
            </a:r>
          </a:p>
          <a:p>
            <a:r>
              <a:rPr lang="en-US" sz="3000" b="1" dirty="0" smtClean="0">
                <a:ln w="11430">
                  <a:solidFill>
                    <a:schemeClr val="tx1"/>
                  </a:solidFill>
                </a:ln>
                <a:effectLst>
                  <a:outerShdw blurRad="50800" dist="39000" dir="5460000" algn="tl">
                    <a:srgbClr val="000000">
                      <a:alpha val="38000"/>
                    </a:srgbClr>
                  </a:outerShdw>
                </a:effectLst>
              </a:rPr>
              <a:t>thief who suddenly appears in the night</a:t>
            </a:r>
          </a:p>
          <a:p>
            <a:r>
              <a:rPr lang="en-US" sz="3000" b="1" dirty="0" smtClean="0">
                <a:ln w="11430">
                  <a:solidFill>
                    <a:schemeClr val="tx1"/>
                  </a:solidFill>
                </a:ln>
                <a:effectLst>
                  <a:outerShdw blurRad="50800" dist="39000" dir="5460000" algn="tl">
                    <a:srgbClr val="000000">
                      <a:alpha val="38000"/>
                    </a:srgbClr>
                  </a:outerShdw>
                </a:effectLst>
              </a:rPr>
              <a:t>to break in and “steal!”  This is very</a:t>
            </a:r>
          </a:p>
          <a:p>
            <a:r>
              <a:rPr lang="en-US" sz="3000" b="1" dirty="0" smtClean="0">
                <a:ln w="11430">
                  <a:solidFill>
                    <a:schemeClr val="tx1"/>
                  </a:solidFill>
                </a:ln>
                <a:effectLst>
                  <a:outerShdw blurRad="50800" dist="39000" dir="5460000" algn="tl">
                    <a:srgbClr val="000000">
                      <a:alpha val="38000"/>
                    </a:srgbClr>
                  </a:outerShdw>
                </a:effectLst>
              </a:rPr>
              <a:t>hard to prevent – especially since you</a:t>
            </a:r>
          </a:p>
          <a:p>
            <a:r>
              <a:rPr lang="en-US" sz="3000" b="1" dirty="0" smtClean="0">
                <a:ln w="11430">
                  <a:solidFill>
                    <a:schemeClr val="tx1"/>
                  </a:solidFill>
                </a:ln>
                <a:effectLst>
                  <a:outerShdw blurRad="50800" dist="39000" dir="5460000" algn="tl">
                    <a:srgbClr val="000000">
                      <a:alpha val="38000"/>
                    </a:srgbClr>
                  </a:outerShdw>
                </a:effectLst>
              </a:rPr>
              <a:t>do not know when the thief will appear.</a:t>
            </a:r>
          </a:p>
          <a:p>
            <a:r>
              <a:rPr lang="en-US" sz="3000" b="1" dirty="0" smtClean="0">
                <a:ln w="11430">
                  <a:solidFill>
                    <a:schemeClr val="tx1"/>
                  </a:solidFill>
                </a:ln>
                <a:effectLst>
                  <a:outerShdw blurRad="50800" dist="39000" dir="5460000" algn="tl">
                    <a:srgbClr val="000000">
                      <a:alpha val="38000"/>
                    </a:srgbClr>
                  </a:outerShdw>
                </a:effectLst>
              </a:rPr>
              <a:t>All you can to is to be aware…be ready!  </a:t>
            </a:r>
            <a:endParaRPr lang="en-US" sz="2800" b="1" i="1" dirty="0">
              <a:ln w="11430">
                <a:solidFill>
                  <a:srgbClr val="6600CC"/>
                </a:solidFill>
              </a:ln>
              <a:solidFill>
                <a:srgbClr val="6600CC"/>
              </a:solidFill>
              <a:effectLst>
                <a:outerShdw blurRad="50800" dist="39000" dir="5460000" algn="tl">
                  <a:srgbClr val="000000">
                    <a:alpha val="38000"/>
                  </a:srgbClr>
                </a:outerShdw>
              </a:effectLst>
            </a:endParaRPr>
          </a:p>
        </p:txBody>
      </p:sp>
      <p:pic>
        <p:nvPicPr>
          <p:cNvPr id="80898" name="Picture 2" descr="1,700+ Thief House Burglary Door Stock Photos, Pictures &amp; Royalty-Free  Images - iStock"/>
          <p:cNvPicPr>
            <a:picLocks noChangeAspect="1" noChangeArrowheads="1"/>
          </p:cNvPicPr>
          <p:nvPr/>
        </p:nvPicPr>
        <p:blipFill>
          <a:blip r:embed="rId3" cstate="print"/>
          <a:srcRect/>
          <a:stretch>
            <a:fillRect/>
          </a:stretch>
        </p:blipFill>
        <p:spPr bwMode="auto">
          <a:xfrm>
            <a:off x="6675120" y="3078479"/>
            <a:ext cx="2468880" cy="370332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2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linds(horizontal)">
                                      <p:cBhvr>
                                        <p:cTn id="27" dur="2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linds(horizontal)">
                                      <p:cBhvr>
                                        <p:cTn id="32" dur="20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blinds(horizontal)">
                                      <p:cBhvr>
                                        <p:cTn id="37" dur="20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blinds(horizontal)">
                                      <p:cBhvr>
                                        <p:cTn id="42" dur="2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11084</TotalTime>
  <Words>1515</Words>
  <Application>Microsoft Office PowerPoint</Application>
  <PresentationFormat>On-screen Show (4:3)</PresentationFormat>
  <Paragraphs>157</Paragraphs>
  <Slides>24</Slides>
  <Notes>20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Trek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LUKE 2:22-40</dc:title>
  <dc:creator>Jeff</dc:creator>
  <cp:lastModifiedBy>Jeff</cp:lastModifiedBy>
  <cp:revision>1034</cp:revision>
  <dcterms:created xsi:type="dcterms:W3CDTF">2006-08-16T00:00:00Z</dcterms:created>
  <dcterms:modified xsi:type="dcterms:W3CDTF">2025-09-10T00:10:27Z</dcterms:modified>
</cp:coreProperties>
</file>