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notesMasterIdLst>
    <p:notesMasterId r:id="rId36"/>
  </p:notesMasterIdLst>
  <p:sldIdLst>
    <p:sldId id="500" r:id="rId2"/>
    <p:sldId id="270" r:id="rId3"/>
    <p:sldId id="527" r:id="rId4"/>
    <p:sldId id="528" r:id="rId5"/>
    <p:sldId id="529" r:id="rId6"/>
    <p:sldId id="427" r:id="rId7"/>
    <p:sldId id="501" r:id="rId8"/>
    <p:sldId id="502" r:id="rId9"/>
    <p:sldId id="503" r:id="rId10"/>
    <p:sldId id="504" r:id="rId11"/>
    <p:sldId id="505" r:id="rId12"/>
    <p:sldId id="506" r:id="rId13"/>
    <p:sldId id="507" r:id="rId14"/>
    <p:sldId id="508" r:id="rId15"/>
    <p:sldId id="509" r:id="rId16"/>
    <p:sldId id="510" r:id="rId17"/>
    <p:sldId id="511" r:id="rId18"/>
    <p:sldId id="512" r:id="rId19"/>
    <p:sldId id="513" r:id="rId20"/>
    <p:sldId id="514" r:id="rId21"/>
    <p:sldId id="515" r:id="rId22"/>
    <p:sldId id="516" r:id="rId23"/>
    <p:sldId id="517" r:id="rId24"/>
    <p:sldId id="518" r:id="rId25"/>
    <p:sldId id="519" r:id="rId26"/>
    <p:sldId id="520" r:id="rId27"/>
    <p:sldId id="521" r:id="rId28"/>
    <p:sldId id="522" r:id="rId29"/>
    <p:sldId id="523" r:id="rId30"/>
    <p:sldId id="524" r:id="rId31"/>
    <p:sldId id="525" r:id="rId32"/>
    <p:sldId id="526" r:id="rId33"/>
    <p:sldId id="271" r:id="rId34"/>
    <p:sldId id="388"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CC"/>
    <a:srgbClr val="006600"/>
    <a:srgbClr val="996633"/>
    <a:srgbClr val="FF66FF"/>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8C1072-95BF-426C-A282-7C6AE774D203}" v="7" dt="2025-09-07T13:04:18.4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2" autoAdjust="0"/>
    <p:restoredTop sz="94628" autoAdjust="0"/>
  </p:normalViewPr>
  <p:slideViewPr>
    <p:cSldViewPr>
      <p:cViewPr varScale="1">
        <p:scale>
          <a:sx n="104" d="100"/>
          <a:sy n="104" d="100"/>
        </p:scale>
        <p:origin x="1026"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na Kuberski" userId="ce2528c44b3aa556" providerId="LiveId" clId="{95433A95-22CE-4EB4-9F57-8D8793A92B94}"/>
    <pc:docChg chg="addSld modSld">
      <pc:chgData name="Nina Kuberski" userId="ce2528c44b3aa556" providerId="LiveId" clId="{95433A95-22CE-4EB4-9F57-8D8793A92B94}" dt="2025-09-07T13:05:51.631" v="50" actId="20577"/>
      <pc:docMkLst>
        <pc:docMk/>
      </pc:docMkLst>
      <pc:sldChg chg="addSp modSp new mod">
        <pc:chgData name="Nina Kuberski" userId="ce2528c44b3aa556" providerId="LiveId" clId="{95433A95-22CE-4EB4-9F57-8D8793A92B94}" dt="2025-09-07T13:04:56.834" v="24" actId="1038"/>
        <pc:sldMkLst>
          <pc:docMk/>
          <pc:sldMk cId="3072323129" sldId="527"/>
        </pc:sldMkLst>
        <pc:spChg chg="add mod">
          <ac:chgData name="Nina Kuberski" userId="ce2528c44b3aa556" providerId="LiveId" clId="{95433A95-22CE-4EB4-9F57-8D8793A92B94}" dt="2025-09-07T13:04:56.834" v="24" actId="1038"/>
          <ac:spMkLst>
            <pc:docMk/>
            <pc:sldMk cId="3072323129" sldId="527"/>
            <ac:spMk id="2" creationId="{C7617FF9-B752-3FA0-4DE3-B5F1997FFA65}"/>
          </ac:spMkLst>
        </pc:spChg>
      </pc:sldChg>
      <pc:sldChg chg="addSp modSp new mod">
        <pc:chgData name="Nina Kuberski" userId="ce2528c44b3aa556" providerId="LiveId" clId="{95433A95-22CE-4EB4-9F57-8D8793A92B94}" dt="2025-09-07T13:05:51.631" v="50" actId="20577"/>
        <pc:sldMkLst>
          <pc:docMk/>
          <pc:sldMk cId="1061024978" sldId="528"/>
        </pc:sldMkLst>
        <pc:spChg chg="add mod">
          <ac:chgData name="Nina Kuberski" userId="ce2528c44b3aa556" providerId="LiveId" clId="{95433A95-22CE-4EB4-9F57-8D8793A92B94}" dt="2025-09-07T13:05:51.631" v="50" actId="20577"/>
          <ac:spMkLst>
            <pc:docMk/>
            <pc:sldMk cId="1061024978" sldId="528"/>
            <ac:spMk id="2" creationId="{FFE56172-AF7B-4D47-2D56-22D2A7324046}"/>
          </ac:spMkLst>
        </pc:spChg>
      </pc:sldChg>
      <pc:sldChg chg="addSp modSp new mod">
        <pc:chgData name="Nina Kuberski" userId="ce2528c44b3aa556" providerId="LiveId" clId="{95433A95-22CE-4EB4-9F57-8D8793A92B94}" dt="2025-09-07T13:05:08.428" v="26" actId="1035"/>
        <pc:sldMkLst>
          <pc:docMk/>
          <pc:sldMk cId="2906446930" sldId="529"/>
        </pc:sldMkLst>
        <pc:spChg chg="add mod">
          <ac:chgData name="Nina Kuberski" userId="ce2528c44b3aa556" providerId="LiveId" clId="{95433A95-22CE-4EB4-9F57-8D8793A92B94}" dt="2025-09-07T13:05:08.428" v="26" actId="1035"/>
          <ac:spMkLst>
            <pc:docMk/>
            <pc:sldMk cId="2906446930" sldId="529"/>
            <ac:spMk id="2" creationId="{FDDF388D-4B54-4559-66CB-937FAF38CA5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ACE0A2-89D6-49FA-9E4A-7A2A8AE52F6E}" type="datetimeFigureOut">
              <a:rPr lang="en-US" smtClean="0"/>
              <a:pPr/>
              <a:t>9/7/2025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A47D50-E87B-48E8-9309-3486EE8F82C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6</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15</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16</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17</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18</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19</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20</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21</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22</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23</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24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7</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25</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26</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27</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28</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29</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30</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31</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32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10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11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47D50-E87B-48E8-9309-3486EE8F82C8}"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6" name="Date Placeholder 15"/>
          <p:cNvSpPr>
            <a:spLocks noGrp="1"/>
          </p:cNvSpPr>
          <p:nvPr>
            <p:ph type="dt" sz="half" idx="10"/>
          </p:nvPr>
        </p:nvSpPr>
        <p:spPr/>
        <p:txBody>
          <a:bodyPr/>
          <a:lstStyle/>
          <a:p>
            <a:fld id="{1D8BD707-D9CF-40AE-B4C6-C98DA3205C09}" type="datetimeFigureOut">
              <a:rPr lang="en-US" smtClean="0"/>
              <a:pPr/>
              <a:t>9/7/2025</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a:t>Click to edit Master title style</a:t>
            </a:r>
          </a:p>
        </p:txBody>
      </p:sp>
      <p:sp>
        <p:nvSpPr>
          <p:cNvPr id="27" name="Content Placeholder 26"/>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9/7/2025</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9/7/2025</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9/7/2025</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9/7/2025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a:t>Click to edit Master title style</a:t>
            </a:r>
          </a:p>
        </p:txBody>
      </p:sp>
      <p:sp>
        <p:nvSpPr>
          <p:cNvPr id="12" name="Date Placeholder 11"/>
          <p:cNvSpPr>
            <a:spLocks noGrp="1"/>
          </p:cNvSpPr>
          <p:nvPr>
            <p:ph type="dt" sz="half" idx="10"/>
          </p:nvPr>
        </p:nvSpPr>
        <p:spPr/>
        <p:txBody>
          <a:bodyPr/>
          <a:lstStyle/>
          <a:p>
            <a:fld id="{1D8BD707-D9CF-40AE-B4C6-C98DA3205C09}" type="datetimeFigureOut">
              <a:rPr lang="en-US" smtClean="0"/>
              <a:pPr/>
              <a:t>9/7/2025</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9/7/2025</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9/7/2025</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9/7/2025</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9/7/2025</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a:t>Click to edit Master title style</a:t>
            </a:r>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970865"/>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600" b="1" dirty="0">
                <a:ln w="11430">
                  <a:solidFill>
                    <a:srgbClr val="C00000"/>
                  </a:solidFill>
                </a:ln>
                <a:solidFill>
                  <a:srgbClr val="6600CC"/>
                </a:solidFill>
                <a:effectLst>
                  <a:outerShdw blurRad="80000" dist="40000" dir="5040000" algn="tl">
                    <a:srgbClr val="000000">
                      <a:alpha val="30000"/>
                    </a:srgbClr>
                  </a:outerShdw>
                </a:effectLst>
                <a:latin typeface="Arial Rounded MT Bold" pitchFamily="34" charset="0"/>
              </a:rPr>
              <a:t>Passion Week</a:t>
            </a:r>
          </a:p>
          <a:p>
            <a:pPr algn="ctr"/>
            <a:r>
              <a:rPr lang="en-US" sz="26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rPr>
              <a:t>St. Matthew 24:1-35</a:t>
            </a:r>
          </a:p>
          <a:p>
            <a:pPr algn="ctr"/>
            <a:endParaRPr lang="en-US" sz="20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r>
              <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rPr>
              <a:t>                                                          </a:t>
            </a: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1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p:txBody>
      </p:sp>
      <p:sp>
        <p:nvSpPr>
          <p:cNvPr id="7" name="Rectangle 6"/>
          <p:cNvSpPr/>
          <p:nvPr/>
        </p:nvSpPr>
        <p:spPr>
          <a:xfrm>
            <a:off x="0" y="5334000"/>
            <a:ext cx="4724400" cy="1384995"/>
          </a:xfrm>
          <a:prstGeom prst="rect">
            <a:avLst/>
          </a:prstGeom>
        </p:spPr>
        <p:txBody>
          <a:bodyPr wrap="square">
            <a:spAutoFit/>
          </a:bodyPr>
          <a:lstStyle/>
          <a:p>
            <a:pPr algn="ctr"/>
            <a:r>
              <a:rPr lang="en-US" sz="2800" b="1" dirty="0">
                <a:ln w="11430">
                  <a:solidFill>
                    <a:srgbClr val="6600CC"/>
                  </a:solidFill>
                </a:ln>
                <a:solidFill>
                  <a:srgbClr val="6600CC"/>
                </a:solidFill>
                <a:effectLst>
                  <a:outerShdw blurRad="50800" dist="39000" dir="5460000" algn="tl">
                    <a:srgbClr val="000000">
                      <a:alpha val="38000"/>
                    </a:srgbClr>
                  </a:outerShdw>
                </a:effectLst>
                <a:latin typeface="Arial Rounded MT Bold" pitchFamily="34" charset="0"/>
              </a:rPr>
              <a:t>The Lament Over Jerusalem</a:t>
            </a:r>
          </a:p>
          <a:p>
            <a:pPr algn="ctr"/>
            <a:r>
              <a:rPr lang="en-US" sz="2800" b="1" dirty="0">
                <a:ln w="11430">
                  <a:solidFill>
                    <a:srgbClr val="6600CC"/>
                  </a:solidFill>
                </a:ln>
                <a:solidFill>
                  <a:srgbClr val="6600CC"/>
                </a:solidFill>
                <a:effectLst>
                  <a:outerShdw blurRad="50800" dist="39000" dir="5460000" algn="tl">
                    <a:srgbClr val="000000">
                      <a:alpha val="38000"/>
                    </a:srgbClr>
                  </a:outerShdw>
                </a:effectLst>
                <a:latin typeface="Arial Rounded MT Bold" pitchFamily="34" charset="0"/>
              </a:rPr>
              <a:t>(37-39)</a:t>
            </a:r>
          </a:p>
        </p:txBody>
      </p:sp>
      <p:pic>
        <p:nvPicPr>
          <p:cNvPr id="3074" name="Picture 2" descr="Matthew 24 &amp; the End of the Age – Raef Chenery Ministries"/>
          <p:cNvPicPr>
            <a:picLocks noChangeAspect="1" noChangeArrowheads="1"/>
          </p:cNvPicPr>
          <p:nvPr/>
        </p:nvPicPr>
        <p:blipFill>
          <a:blip r:embed="rId2" cstate="print"/>
          <a:srcRect/>
          <a:stretch>
            <a:fillRect/>
          </a:stretch>
        </p:blipFill>
        <p:spPr bwMode="auto">
          <a:xfrm>
            <a:off x="0" y="1066800"/>
            <a:ext cx="9144000" cy="5600700"/>
          </a:xfrm>
          <a:prstGeom prst="rect">
            <a:avLst/>
          </a:prstGeom>
          <a:noFill/>
        </p:spPr>
      </p:pic>
      <p:sp>
        <p:nvSpPr>
          <p:cNvPr id="12" name="TextBox 11"/>
          <p:cNvSpPr txBox="1"/>
          <p:nvPr/>
        </p:nvSpPr>
        <p:spPr>
          <a:xfrm>
            <a:off x="1981200" y="990600"/>
            <a:ext cx="7162800" cy="163121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400" b="1" dirty="0">
                <a:ln w="11430">
                  <a:solidFill>
                    <a:srgbClr val="FFC000"/>
                  </a:solidFill>
                </a:ln>
                <a:solidFill>
                  <a:srgbClr val="FFC000"/>
                </a:solidFill>
                <a:effectLst>
                  <a:outerShdw blurRad="50800" dist="39000" dir="5460000" algn="tl">
                    <a:srgbClr val="000000">
                      <a:alpha val="38000"/>
                    </a:srgbClr>
                  </a:outerShdw>
                </a:effectLst>
                <a:latin typeface="Arial Rounded MT Bold" pitchFamily="34" charset="0"/>
              </a:rPr>
              <a:t>The Prophecy of the Destruction of the Temple</a:t>
            </a:r>
          </a:p>
          <a:p>
            <a:pPr algn="ctr"/>
            <a:r>
              <a:rPr lang="en-US" sz="3200" b="1" dirty="0">
                <a:ln w="11430">
                  <a:solidFill>
                    <a:srgbClr val="FFC000"/>
                  </a:solidFill>
                </a:ln>
                <a:solidFill>
                  <a:srgbClr val="FFC000"/>
                </a:solidFill>
                <a:effectLst>
                  <a:outerShdw blurRad="50800" dist="39000" dir="5460000" algn="tl">
                    <a:srgbClr val="000000">
                      <a:alpha val="38000"/>
                    </a:srgbClr>
                  </a:outerShdw>
                </a:effectLst>
                <a:latin typeface="Arial Rounded MT Bold" pitchFamily="34" charset="0"/>
              </a:rPr>
              <a:t>(vv.1-3)</a:t>
            </a:r>
          </a:p>
        </p:txBody>
      </p:sp>
      <p:pic>
        <p:nvPicPr>
          <p:cNvPr id="3076" name="Picture 4" descr="Are Matthew 24 and Luke 21 Parallel Records? | The End of Religion"/>
          <p:cNvPicPr>
            <a:picLocks noChangeAspect="1" noChangeArrowheads="1"/>
          </p:cNvPicPr>
          <p:nvPr/>
        </p:nvPicPr>
        <p:blipFill>
          <a:blip r:embed="rId3" cstate="print"/>
          <a:srcRect/>
          <a:stretch>
            <a:fillRect/>
          </a:stretch>
        </p:blipFill>
        <p:spPr bwMode="auto">
          <a:xfrm>
            <a:off x="0" y="2209800"/>
            <a:ext cx="9144000" cy="4648200"/>
          </a:xfrm>
          <a:prstGeom prst="rect">
            <a:avLst/>
          </a:prstGeom>
          <a:noFill/>
        </p:spPr>
      </p:pic>
      <p:sp>
        <p:nvSpPr>
          <p:cNvPr id="9" name="TextBox 8"/>
          <p:cNvSpPr txBox="1"/>
          <p:nvPr/>
        </p:nvSpPr>
        <p:spPr>
          <a:xfrm>
            <a:off x="2362200" y="2209800"/>
            <a:ext cx="67818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400" b="1" dirty="0">
                <a:ln w="11430">
                  <a:solidFill>
                    <a:schemeClr val="tx1"/>
                  </a:solidFill>
                </a:ln>
                <a:effectLst>
                  <a:outerShdw blurRad="50800" dist="39000" dir="5460000" algn="tl">
                    <a:srgbClr val="000000">
                      <a:alpha val="38000"/>
                    </a:srgbClr>
                  </a:outerShdw>
                </a:effectLst>
                <a:latin typeface="Arial Rounded MT Bold" pitchFamily="34" charset="0"/>
              </a:rPr>
              <a:t>The Eschatological Discourse</a:t>
            </a:r>
          </a:p>
          <a:p>
            <a:pPr algn="ctr"/>
            <a:r>
              <a:rPr lang="en-US" sz="3200" b="1" dirty="0">
                <a:ln w="11430">
                  <a:solidFill>
                    <a:schemeClr val="tx1"/>
                  </a:solidFill>
                </a:ln>
                <a:effectLst>
                  <a:outerShdw blurRad="50800" dist="39000" dir="5460000" algn="tl">
                    <a:srgbClr val="000000">
                      <a:alpha val="38000"/>
                    </a:srgbClr>
                  </a:outerShdw>
                </a:effectLst>
                <a:latin typeface="Arial Rounded MT Bold" pitchFamily="34" charset="0"/>
              </a:rPr>
              <a:t>(vv.4-35)</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6"/>
                                        </p:tgtEl>
                                        <p:attrNameLst>
                                          <p:attrName>style.visibility</p:attrName>
                                        </p:attrNameLst>
                                      </p:cBhvr>
                                      <p:to>
                                        <p:strVal val="visible"/>
                                      </p:to>
                                    </p:set>
                                    <p:animEffect transition="in" filter="fade">
                                      <p:cBhvr>
                                        <p:cTn id="7" dur="2000"/>
                                        <p:tgtEl>
                                          <p:spTgt spid="307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9144000" cy="113877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Part I, Unit I</a:t>
            </a:r>
          </a:p>
          <a:p>
            <a:pPr algn="ctr"/>
            <a:r>
              <a:rPr lang="en-US" sz="3100" b="1" dirty="0">
                <a:ln w="11430">
                  <a:solidFill>
                    <a:schemeClr val="tx1"/>
                  </a:solidFill>
                </a:ln>
                <a:effectLst>
                  <a:outerShdw blurRad="50800" dist="39000" dir="5460000" algn="tl">
                    <a:srgbClr val="000000">
                      <a:alpha val="38000"/>
                    </a:srgbClr>
                  </a:outerShdw>
                </a:effectLst>
                <a:latin typeface="Arial Black" pitchFamily="34" charset="0"/>
              </a:rPr>
              <a:t>Troubles and Tumults (vv.4-14)</a:t>
            </a:r>
          </a:p>
        </p:txBody>
      </p:sp>
      <p:sp>
        <p:nvSpPr>
          <p:cNvPr id="4" name="Rectangle 3"/>
          <p:cNvSpPr/>
          <p:nvPr/>
        </p:nvSpPr>
        <p:spPr>
          <a:xfrm>
            <a:off x="76200" y="1194911"/>
            <a:ext cx="8839200" cy="5170646"/>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000" b="1" dirty="0">
                <a:ln w="11430">
                  <a:solidFill>
                    <a:schemeClr val="tx1"/>
                  </a:solidFill>
                </a:ln>
                <a:effectLst>
                  <a:outerShdw blurRad="50800" dist="39000" dir="5460000" algn="tl">
                    <a:srgbClr val="000000">
                      <a:alpha val="38000"/>
                    </a:srgbClr>
                  </a:outerShdw>
                </a:effectLst>
              </a:rPr>
              <a:t>Jesus responds to their questions by telling them, </a:t>
            </a:r>
            <a:r>
              <a:rPr lang="en-US" sz="3000" b="1" i="1" dirty="0">
                <a:ln w="11430">
                  <a:solidFill>
                    <a:srgbClr val="6600CC"/>
                  </a:solidFill>
                </a:ln>
                <a:solidFill>
                  <a:srgbClr val="6600CC"/>
                </a:solidFill>
                <a:effectLst>
                  <a:outerShdw blurRad="50800" dist="39000" dir="5460000" algn="tl">
                    <a:srgbClr val="000000">
                      <a:alpha val="38000"/>
                    </a:srgbClr>
                  </a:outerShdw>
                </a:effectLst>
              </a:rPr>
              <a:t>“Keep watching, lest someone deceive you” (v.4)!</a:t>
            </a:r>
            <a:r>
              <a:rPr lang="en-US" sz="3000" b="1" dirty="0">
                <a:ln w="11430">
                  <a:solidFill>
                    <a:srgbClr val="6600CC"/>
                  </a:solidFill>
                </a:ln>
                <a:solidFill>
                  <a:srgbClr val="6600CC"/>
                </a:solidFill>
                <a:effectLst>
                  <a:outerShdw blurRad="50800" dist="39000" dir="5460000" algn="tl">
                    <a:srgbClr val="000000">
                      <a:alpha val="38000"/>
                    </a:srgbClr>
                  </a:outerShdw>
                </a:effectLst>
              </a:rPr>
              <a:t>  </a:t>
            </a:r>
            <a:r>
              <a:rPr lang="en-US" sz="3000" b="1" dirty="0">
                <a:ln w="11430">
                  <a:solidFill>
                    <a:schemeClr val="tx1"/>
                  </a:solidFill>
                </a:ln>
                <a:effectLst>
                  <a:outerShdw blurRad="50800" dist="39000" dir="5460000" algn="tl">
                    <a:srgbClr val="000000">
                      <a:alpha val="38000"/>
                    </a:srgbClr>
                  </a:outerShdw>
                </a:effectLst>
              </a:rPr>
              <a:t>His response is telling, since it’s quite clear that they have been deceived!  Therefore, this first Unit will direct the disciples not to be confused by what is about to take place (in </a:t>
            </a:r>
            <a:r>
              <a:rPr lang="en-US" sz="2400" b="1" dirty="0">
                <a:ln w="11430">
                  <a:solidFill>
                    <a:schemeClr val="tx1"/>
                  </a:solidFill>
                </a:ln>
                <a:effectLst>
                  <a:outerShdw blurRad="50800" dist="39000" dir="5460000" algn="tl">
                    <a:srgbClr val="000000">
                      <a:alpha val="38000"/>
                    </a:srgbClr>
                  </a:outerShdw>
                </a:effectLst>
              </a:rPr>
              <a:t>AD</a:t>
            </a:r>
            <a:r>
              <a:rPr lang="en-US" sz="3000" b="1" dirty="0">
                <a:ln w="11430">
                  <a:solidFill>
                    <a:schemeClr val="tx1"/>
                  </a:solidFill>
                </a:ln>
                <a:effectLst>
                  <a:outerShdw blurRad="50800" dist="39000" dir="5460000" algn="tl">
                    <a:srgbClr val="000000">
                      <a:alpha val="38000"/>
                    </a:srgbClr>
                  </a:outerShdw>
                </a:effectLst>
              </a:rPr>
              <a:t> 70), especially the troubles and tumults in Judea and Jerusalem.  All these troubles and tumults do NOT signal the end of the age.  So don’t be deceived!  Additionally, these troubles and tumults will persist throughout the Age of Grace until His Second Advent.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9144000" cy="113877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Part I, Unit I</a:t>
            </a:r>
          </a:p>
          <a:p>
            <a:pPr algn="ctr"/>
            <a:r>
              <a:rPr lang="en-US" sz="3100" b="1" dirty="0">
                <a:ln w="11430">
                  <a:solidFill>
                    <a:schemeClr val="tx1"/>
                  </a:solidFill>
                </a:ln>
                <a:effectLst>
                  <a:outerShdw blurRad="50800" dist="39000" dir="5460000" algn="tl">
                    <a:srgbClr val="000000">
                      <a:alpha val="38000"/>
                    </a:srgbClr>
                  </a:outerShdw>
                </a:effectLst>
                <a:latin typeface="Arial Black" pitchFamily="34" charset="0"/>
              </a:rPr>
              <a:t>Troubles and Tumults (vv.4-14)</a:t>
            </a:r>
          </a:p>
        </p:txBody>
      </p:sp>
      <p:sp>
        <p:nvSpPr>
          <p:cNvPr id="4" name="Rectangle 3"/>
          <p:cNvSpPr/>
          <p:nvPr/>
        </p:nvSpPr>
        <p:spPr>
          <a:xfrm>
            <a:off x="76200" y="1194911"/>
            <a:ext cx="8839200" cy="4785926"/>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000" b="1" dirty="0">
                <a:ln w="11430">
                  <a:solidFill>
                    <a:schemeClr val="tx1"/>
                  </a:solidFill>
                </a:ln>
                <a:effectLst>
                  <a:outerShdw blurRad="50800" dist="39000" dir="5460000" algn="tl">
                    <a:srgbClr val="000000">
                      <a:alpha val="38000"/>
                    </a:srgbClr>
                  </a:outerShdw>
                </a:effectLst>
              </a:rPr>
              <a:t>Jesus, in v.5, describes false “Christ” or false “Messiahs” that will appear throughout the span of world history until His </a:t>
            </a:r>
            <a:r>
              <a:rPr lang="en-US" sz="3000" b="1" dirty="0" err="1">
                <a:ln w="11430">
                  <a:solidFill>
                    <a:schemeClr val="tx1"/>
                  </a:solidFill>
                </a:ln>
                <a:effectLst>
                  <a:outerShdw blurRad="50800" dist="39000" dir="5460000" algn="tl">
                    <a:srgbClr val="000000">
                      <a:alpha val="38000"/>
                    </a:srgbClr>
                  </a:outerShdw>
                </a:effectLst>
              </a:rPr>
              <a:t>parousia</a:t>
            </a:r>
            <a:r>
              <a:rPr lang="en-US" sz="3000" b="1" dirty="0">
                <a:ln w="11430">
                  <a:solidFill>
                    <a:schemeClr val="tx1"/>
                  </a:solidFill>
                </a:ln>
                <a:effectLst>
                  <a:outerShdw blurRad="50800" dist="39000" dir="5460000" algn="tl">
                    <a:srgbClr val="000000">
                      <a:alpha val="38000"/>
                    </a:srgbClr>
                  </a:outerShdw>
                </a:effectLst>
              </a:rPr>
              <a:t>.  The sad reality is that they exist today, as they have in the past, and they do destroy the faith of many people!</a:t>
            </a:r>
          </a:p>
          <a:p>
            <a:pPr>
              <a:spcAft>
                <a:spcPts val="600"/>
              </a:spcAft>
            </a:pPr>
            <a:r>
              <a:rPr lang="en-US" sz="3000" b="1" dirty="0">
                <a:ln w="11430">
                  <a:solidFill>
                    <a:schemeClr val="tx1"/>
                  </a:solidFill>
                </a:ln>
                <a:effectLst>
                  <a:outerShdw blurRad="50800" dist="39000" dir="5460000" algn="tl">
                    <a:srgbClr val="000000">
                      <a:alpha val="38000"/>
                    </a:srgbClr>
                  </a:outerShdw>
                </a:effectLst>
              </a:rPr>
              <a:t>The ravages of sin that creates anger and hatred (war) are not the only signs of brokenness; there will be famines, earthquakes (various natural disasters) that will remind the Lord’s disciples (then and today) that this world is fallen; that nature, too, is corrupted.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p:cTn id="7" dur="2000" fill="hold"/>
                                        <p:tgtEl>
                                          <p:spTgt spid="4">
                                            <p:txEl>
                                              <p:pRg st="1" end="1"/>
                                            </p:txEl>
                                          </p:spTgt>
                                        </p:tgtEl>
                                        <p:attrNameLst>
                                          <p:attrName>ppt_w</p:attrName>
                                        </p:attrNameLst>
                                      </p:cBhvr>
                                      <p:tavLst>
                                        <p:tav tm="0">
                                          <p:val>
                                            <p:strVal val="#ppt_w*2.5"/>
                                          </p:val>
                                        </p:tav>
                                        <p:tav tm="100000">
                                          <p:val>
                                            <p:strVal val="#ppt_w"/>
                                          </p:val>
                                        </p:tav>
                                      </p:tavLst>
                                    </p:anim>
                                    <p:anim calcmode="lin" valueType="num">
                                      <p:cBhvr>
                                        <p:cTn id="8" dur="2000" fill="hold"/>
                                        <p:tgtEl>
                                          <p:spTgt spid="4">
                                            <p:txEl>
                                              <p:pRg st="1" end="1"/>
                                            </p:txEl>
                                          </p:spTgt>
                                        </p:tgtEl>
                                        <p:attrNameLst>
                                          <p:attrName>ppt_h</p:attrName>
                                        </p:attrNameLst>
                                      </p:cBhvr>
                                      <p:tavLst>
                                        <p:tav tm="0">
                                          <p:val>
                                            <p:strVal val="#ppt_h*0.01"/>
                                          </p:val>
                                        </p:tav>
                                        <p:tav tm="100000">
                                          <p:val>
                                            <p:strVal val="#ppt_h"/>
                                          </p:val>
                                        </p:tav>
                                      </p:tavLst>
                                    </p:anim>
                                    <p:anim calcmode="lin" valueType="num">
                                      <p:cBhvr>
                                        <p:cTn id="9" dur="2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0" dur="2000" fill="hold"/>
                                        <p:tgtEl>
                                          <p:spTgt spid="4">
                                            <p:txEl>
                                              <p:pRg st="1" end="1"/>
                                            </p:txEl>
                                          </p:spTgt>
                                        </p:tgtEl>
                                        <p:attrNameLst>
                                          <p:attrName>ppt_y</p:attrName>
                                        </p:attrNameLst>
                                      </p:cBhvr>
                                      <p:tavLst>
                                        <p:tav tm="0">
                                          <p:val>
                                            <p:strVal val="#ppt_h+1"/>
                                          </p:val>
                                        </p:tav>
                                        <p:tav tm="100000">
                                          <p:val>
                                            <p:strVal val="#ppt_y"/>
                                          </p:val>
                                        </p:tav>
                                      </p:tavLst>
                                    </p:anim>
                                    <p:animEffect transition="in" filter="fade">
                                      <p:cBhvr>
                                        <p:cTn id="11"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9144000" cy="113877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Part I, Unit I</a:t>
            </a:r>
          </a:p>
          <a:p>
            <a:pPr algn="ctr"/>
            <a:r>
              <a:rPr lang="en-US" sz="3100" b="1" dirty="0">
                <a:ln w="11430">
                  <a:solidFill>
                    <a:schemeClr val="tx1"/>
                  </a:solidFill>
                </a:ln>
                <a:effectLst>
                  <a:outerShdw blurRad="50800" dist="39000" dir="5460000" algn="tl">
                    <a:srgbClr val="000000">
                      <a:alpha val="38000"/>
                    </a:srgbClr>
                  </a:outerShdw>
                </a:effectLst>
                <a:latin typeface="Arial Black" pitchFamily="34" charset="0"/>
              </a:rPr>
              <a:t>Troubles and Tumults (vv.4-14)</a:t>
            </a:r>
          </a:p>
        </p:txBody>
      </p:sp>
      <p:sp>
        <p:nvSpPr>
          <p:cNvPr id="4" name="Rectangle 3"/>
          <p:cNvSpPr/>
          <p:nvPr/>
        </p:nvSpPr>
        <p:spPr>
          <a:xfrm>
            <a:off x="76200" y="1194911"/>
            <a:ext cx="8839200" cy="524759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000" b="1" dirty="0">
                <a:ln w="11430">
                  <a:solidFill>
                    <a:schemeClr val="tx1"/>
                  </a:solidFill>
                </a:ln>
                <a:effectLst>
                  <a:outerShdw blurRad="50800" dist="39000" dir="5460000" algn="tl">
                    <a:srgbClr val="000000">
                      <a:alpha val="38000"/>
                    </a:srgbClr>
                  </a:outerShdw>
                </a:effectLst>
              </a:rPr>
              <a:t>Even though the reign of God has begun in Christ Jesus, His reign will reach its climax in His death and resurrection, still the world will remain broken until the day of the Wedding Feast of the Lamb!</a:t>
            </a:r>
          </a:p>
          <a:p>
            <a:pPr>
              <a:spcAft>
                <a:spcPts val="600"/>
              </a:spcAft>
            </a:pPr>
            <a:r>
              <a:rPr lang="en-US" sz="3000" b="1" dirty="0">
                <a:ln w="11430">
                  <a:solidFill>
                    <a:schemeClr val="tx1"/>
                  </a:solidFill>
                </a:ln>
                <a:effectLst>
                  <a:outerShdw blurRad="50800" dist="39000" dir="5460000" algn="tl">
                    <a:srgbClr val="000000">
                      <a:alpha val="38000"/>
                    </a:srgbClr>
                  </a:outerShdw>
                </a:effectLst>
              </a:rPr>
              <a:t>Please note that Jesus, twice, (in vv. 6, 8) denies that these troubles and tumults have any chronological significance as historical markers that would enable anyone to “time” the consummation of the age.  As bad as the troubles and tumults may become, it’s not the End…</a:t>
            </a:r>
            <a:r>
              <a:rPr lang="en-US" sz="3000" b="1" u="sng" dirty="0">
                <a:ln w="11430">
                  <a:solidFill>
                    <a:schemeClr val="tx1"/>
                  </a:solidFill>
                </a:ln>
                <a:effectLst>
                  <a:outerShdw blurRad="50800" dist="39000" dir="5460000" algn="tl">
                    <a:srgbClr val="000000">
                      <a:alpha val="38000"/>
                    </a:srgbClr>
                  </a:outerShdw>
                </a:effectLst>
              </a:rPr>
              <a:t>not yet</a:t>
            </a:r>
            <a:r>
              <a:rPr lang="en-US" sz="3000" b="1" dirty="0">
                <a:ln w="11430">
                  <a:solidFill>
                    <a:schemeClr val="tx1"/>
                  </a:solidFill>
                </a:ln>
                <a:effectLst>
                  <a:outerShdw blurRad="50800" dist="39000" dir="5460000" algn="tl">
                    <a:srgbClr val="000000">
                      <a:alpha val="38000"/>
                    </a:srgbClr>
                  </a:outerShdw>
                </a:effectLst>
              </a:rPr>
              <a:t>!  All these are just the </a:t>
            </a:r>
            <a:r>
              <a:rPr lang="en-US" sz="3000" b="1" i="1" dirty="0">
                <a:ln w="11430">
                  <a:solidFill>
                    <a:srgbClr val="6600CC"/>
                  </a:solidFill>
                </a:ln>
                <a:solidFill>
                  <a:srgbClr val="6600CC"/>
                </a:solidFill>
                <a:effectLst>
                  <a:outerShdw blurRad="50800" dist="39000" dir="5460000" algn="tl">
                    <a:srgbClr val="000000">
                      <a:alpha val="38000"/>
                    </a:srgbClr>
                  </a:outerShdw>
                </a:effectLst>
              </a:rPr>
              <a:t>“beginning of the birth pangs” </a:t>
            </a:r>
            <a:r>
              <a:rPr lang="en-US" sz="3000" b="1" dirty="0">
                <a:ln w="11430">
                  <a:solidFill>
                    <a:srgbClr val="6600CC"/>
                  </a:solidFill>
                </a:ln>
                <a:solidFill>
                  <a:srgbClr val="6600CC"/>
                </a:solidFill>
                <a:effectLst>
                  <a:outerShdw blurRad="50800" dist="39000" dir="5460000" algn="tl">
                    <a:srgbClr val="000000">
                      <a:alpha val="38000"/>
                    </a:srgbClr>
                  </a:outerShdw>
                </a:effectLst>
              </a:rPr>
              <a:t>(v.8).  </a:t>
            </a:r>
            <a:r>
              <a:rPr lang="en-US" sz="3000" b="1" dirty="0">
                <a:ln w="11430">
                  <a:solidFill>
                    <a:schemeClr val="tx1"/>
                  </a:solidFill>
                </a:ln>
                <a:effectLst>
                  <a:outerShdw blurRad="50800" dist="39000" dir="5460000" algn="tl">
                    <a:srgbClr val="000000">
                      <a:alpha val="38000"/>
                    </a:srgbClr>
                  </a:outerShdw>
                </a:effectLst>
              </a:rPr>
              <a:t>Again, do NOT be deceived!</a:t>
            </a:r>
            <a:endParaRPr lang="en-US" sz="3000" b="1" dirty="0">
              <a:ln w="11430">
                <a:solidFill>
                  <a:srgbClr val="6600CC"/>
                </a:solidFill>
              </a:ln>
              <a:solidFill>
                <a:srgbClr val="6600CC"/>
              </a:soli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9144000" cy="113877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Part I, Unit I</a:t>
            </a:r>
          </a:p>
          <a:p>
            <a:pPr algn="ctr"/>
            <a:r>
              <a:rPr lang="en-US" sz="3100" b="1" dirty="0">
                <a:ln w="11430">
                  <a:solidFill>
                    <a:schemeClr val="tx1"/>
                  </a:solidFill>
                </a:ln>
                <a:effectLst>
                  <a:outerShdw blurRad="50800" dist="39000" dir="5460000" algn="tl">
                    <a:srgbClr val="000000">
                      <a:alpha val="38000"/>
                    </a:srgbClr>
                  </a:outerShdw>
                </a:effectLst>
                <a:latin typeface="Arial Black" pitchFamily="34" charset="0"/>
              </a:rPr>
              <a:t>Troubles and Tumults (vv.4-14)</a:t>
            </a:r>
          </a:p>
        </p:txBody>
      </p:sp>
      <p:sp>
        <p:nvSpPr>
          <p:cNvPr id="4" name="Rectangle 3"/>
          <p:cNvSpPr/>
          <p:nvPr/>
        </p:nvSpPr>
        <p:spPr>
          <a:xfrm>
            <a:off x="76200" y="1194911"/>
            <a:ext cx="8839200" cy="5170646"/>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000" b="1" dirty="0">
                <a:ln w="11430">
                  <a:solidFill>
                    <a:schemeClr val="tx1"/>
                  </a:solidFill>
                </a:ln>
                <a:effectLst>
                  <a:outerShdw blurRad="50800" dist="39000" dir="5460000" algn="tl">
                    <a:srgbClr val="000000">
                      <a:alpha val="38000"/>
                    </a:srgbClr>
                  </a:outerShdw>
                </a:effectLst>
              </a:rPr>
              <a:t>In verses 9-14, Jesus narrows His focus!  He speaks directly about persecutions that will happen to His disciples.  The reason they will be persecuted (and martyred, except for St. John) is because they will be making disciples of all nations (28:16-20).  The devil and the world cannot stand the proclamation of the Holy Gospel (then and today), so they will attempt to thwart and destroy, even putting the disciples to death.  All this will be on account of our Lord’s name (v.9), that is, because your Lord Jesus’ disciples (you) will be active in proclaiming His blessed Holy Gospel!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9144000" cy="113877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Part I, Unit I</a:t>
            </a:r>
          </a:p>
          <a:p>
            <a:pPr algn="ctr"/>
            <a:r>
              <a:rPr lang="en-US" sz="3100" b="1" dirty="0">
                <a:ln w="11430">
                  <a:solidFill>
                    <a:schemeClr val="tx1"/>
                  </a:solidFill>
                </a:ln>
                <a:effectLst>
                  <a:outerShdw blurRad="50800" dist="39000" dir="5460000" algn="tl">
                    <a:srgbClr val="000000">
                      <a:alpha val="38000"/>
                    </a:srgbClr>
                  </a:outerShdw>
                </a:effectLst>
                <a:latin typeface="Arial Black" pitchFamily="34" charset="0"/>
              </a:rPr>
              <a:t>Troubles and Tumults (vv.4-14)</a:t>
            </a:r>
          </a:p>
        </p:txBody>
      </p:sp>
      <p:sp>
        <p:nvSpPr>
          <p:cNvPr id="4" name="Rectangle 3"/>
          <p:cNvSpPr/>
          <p:nvPr/>
        </p:nvSpPr>
        <p:spPr>
          <a:xfrm>
            <a:off x="152400" y="1066800"/>
            <a:ext cx="8839200" cy="5709255"/>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000" b="1" dirty="0">
                <a:ln w="11430">
                  <a:solidFill>
                    <a:schemeClr val="tx1"/>
                  </a:solidFill>
                </a:ln>
                <a:effectLst>
                  <a:outerShdw blurRad="50800" dist="39000" dir="5460000" algn="tl">
                    <a:srgbClr val="000000">
                      <a:alpha val="38000"/>
                    </a:srgbClr>
                  </a:outerShdw>
                </a:effectLst>
              </a:rPr>
              <a:t>Verses 10-13, are quite clear.  What our Lord speaks of in 10-12, you are quite familiar with…if you are paying attention to our society today!  It’s happening now!  Your Lord is always true!  </a:t>
            </a:r>
          </a:p>
          <a:p>
            <a:pPr>
              <a:spcAft>
                <a:spcPts val="600"/>
              </a:spcAft>
            </a:pPr>
            <a:r>
              <a:rPr lang="en-US" sz="3000" b="1" dirty="0">
                <a:ln w="11430">
                  <a:solidFill>
                    <a:schemeClr val="tx1"/>
                  </a:solidFill>
                </a:ln>
                <a:effectLst>
                  <a:outerShdw blurRad="50800" dist="39000" dir="5460000" algn="tl">
                    <a:srgbClr val="000000">
                      <a:alpha val="38000"/>
                    </a:srgbClr>
                  </a:outerShdw>
                </a:effectLst>
              </a:rPr>
              <a:t>So, then, v.14 and when many read this verse they think it’s a way to perceive the </a:t>
            </a:r>
            <a:r>
              <a:rPr lang="en-US" sz="3000" b="1" dirty="0" err="1">
                <a:ln w="11430">
                  <a:solidFill>
                    <a:schemeClr val="tx1"/>
                  </a:solidFill>
                </a:ln>
                <a:effectLst>
                  <a:outerShdw blurRad="50800" dist="39000" dir="5460000" algn="tl">
                    <a:srgbClr val="000000">
                      <a:alpha val="38000"/>
                    </a:srgbClr>
                  </a:outerShdw>
                </a:effectLst>
              </a:rPr>
              <a:t>parousia</a:t>
            </a:r>
            <a:r>
              <a:rPr lang="en-US" sz="3000" b="1" dirty="0">
                <a:ln w="11430">
                  <a:solidFill>
                    <a:schemeClr val="tx1"/>
                  </a:solidFill>
                </a:ln>
                <a:effectLst>
                  <a:outerShdw blurRad="50800" dist="39000" dir="5460000" algn="tl">
                    <a:srgbClr val="000000">
                      <a:alpha val="38000"/>
                    </a:srgbClr>
                  </a:outerShdw>
                </a:effectLst>
              </a:rPr>
              <a:t>!  They wonder how many </a:t>
            </a:r>
            <a:r>
              <a:rPr lang="en-US" sz="3000" b="1" i="1" dirty="0">
                <a:ln w="11430">
                  <a:solidFill>
                    <a:schemeClr val="tx1"/>
                  </a:solidFill>
                </a:ln>
                <a:effectLst>
                  <a:outerShdw blurRad="50800" dist="39000" dir="5460000" algn="tl">
                    <a:srgbClr val="000000">
                      <a:alpha val="38000"/>
                    </a:srgbClr>
                  </a:outerShdw>
                </a:effectLst>
              </a:rPr>
              <a:t>“people-groups”</a:t>
            </a:r>
            <a:r>
              <a:rPr lang="en-US" sz="3000" b="1" dirty="0">
                <a:ln w="11430">
                  <a:solidFill>
                    <a:schemeClr val="tx1"/>
                  </a:solidFill>
                </a:ln>
                <a:effectLst>
                  <a:outerShdw blurRad="50800" dist="39000" dir="5460000" algn="tl">
                    <a:srgbClr val="000000">
                      <a:alpha val="38000"/>
                    </a:srgbClr>
                  </a:outerShdw>
                </a:effectLst>
              </a:rPr>
              <a:t> there are and whether the Gospel has been (or hasn’t been) proclaimed to them.  Yet, as soon as they can calculate that the Holy Gospel has been preached to them…then Jesus </a:t>
            </a:r>
            <a:r>
              <a:rPr lang="en-US" sz="3000" b="1" i="1" u="sng" dirty="0">
                <a:ln w="11430">
                  <a:solidFill>
                    <a:schemeClr val="tx1"/>
                  </a:solidFill>
                </a:ln>
                <a:effectLst>
                  <a:outerShdw blurRad="50800" dist="39000" dir="5460000" algn="tl">
                    <a:srgbClr val="000000">
                      <a:alpha val="38000"/>
                    </a:srgbClr>
                  </a:outerShdw>
                </a:effectLst>
              </a:rPr>
              <a:t>has</a:t>
            </a:r>
            <a:r>
              <a:rPr lang="en-US" sz="3000" b="1" dirty="0">
                <a:ln w="11430">
                  <a:solidFill>
                    <a:schemeClr val="tx1"/>
                  </a:solidFill>
                </a:ln>
                <a:effectLst>
                  <a:outerShdw blurRad="50800" dist="39000" dir="5460000" algn="tl">
                    <a:srgbClr val="000000">
                      <a:alpha val="38000"/>
                    </a:srgbClr>
                  </a:outerShdw>
                </a:effectLst>
              </a:rPr>
              <a:t> to return!  </a:t>
            </a:r>
            <a:r>
              <a:rPr lang="en-US" sz="3000" b="1" u="sng" dirty="0">
                <a:ln w="11430">
                  <a:solidFill>
                    <a:schemeClr val="tx1"/>
                  </a:solidFill>
                </a:ln>
                <a:effectLst>
                  <a:outerShdw blurRad="50800" dist="39000" dir="5460000" algn="tl">
                    <a:srgbClr val="000000">
                      <a:alpha val="38000"/>
                    </a:srgbClr>
                  </a:outerShdw>
                </a:effectLst>
              </a:rPr>
              <a:t>This is misguided thinking</a:t>
            </a:r>
            <a:r>
              <a:rPr lang="en-US" sz="3000" b="1" dirty="0">
                <a:ln w="11430">
                  <a:solidFill>
                    <a:schemeClr val="tx1"/>
                  </a:solidFill>
                </a:ln>
                <a:effectLst>
                  <a:outerShdw blurRad="50800" dist="39000" dir="5460000" algn="tl">
                    <a:srgbClr val="000000">
                      <a:alpha val="38000"/>
                    </a:srgbClr>
                  </a:outerShdw>
                </a:effectLst>
              </a:rPr>
              <a:t>!  What your Lord is teaching is that His Church is a missionary Church!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770" decel="100000"/>
                                        <p:tgtEl>
                                          <p:spTgt spid="4">
                                            <p:txEl>
                                              <p:pRg st="1" end="1"/>
                                            </p:txEl>
                                          </p:spTgt>
                                        </p:tgtEl>
                                      </p:cBhvr>
                                    </p:animEffect>
                                    <p:animScale>
                                      <p:cBhvr>
                                        <p:cTn id="8" dur="770" decel="100000"/>
                                        <p:tgtEl>
                                          <p:spTgt spid="4">
                                            <p:txEl>
                                              <p:pRg st="1" end="1"/>
                                            </p:txEl>
                                          </p:spTgt>
                                        </p:tgtEl>
                                      </p:cBhvr>
                                      <p:from x="10000" y="10000"/>
                                      <p:to x="200000" y="450000"/>
                                    </p:animScale>
                                    <p:animScale>
                                      <p:cBhvr>
                                        <p:cTn id="9" dur="1230" accel="100000" fill="hold">
                                          <p:stCondLst>
                                            <p:cond delay="770"/>
                                          </p:stCondLst>
                                        </p:cTn>
                                        <p:tgtEl>
                                          <p:spTgt spid="4">
                                            <p:txEl>
                                              <p:pRg st="1" end="1"/>
                                            </p:txEl>
                                          </p:spTgt>
                                        </p:tgtEl>
                                      </p:cBhvr>
                                      <p:from x="200000" y="450000"/>
                                      <p:to x="100000" y="100000"/>
                                    </p:animScale>
                                    <p:set>
                                      <p:cBhvr>
                                        <p:cTn id="10" dur="770" fill="hold"/>
                                        <p:tgtEl>
                                          <p:spTgt spid="4">
                                            <p:txEl>
                                              <p:pRg st="1" end="1"/>
                                            </p:txEl>
                                          </p:spTgt>
                                        </p:tgtEl>
                                        <p:attrNameLst>
                                          <p:attrName>ppt_x</p:attrName>
                                        </p:attrNameLst>
                                      </p:cBhvr>
                                      <p:to>
                                        <p:strVal val="(0.5)"/>
                                      </p:to>
                                    </p:set>
                                    <p:anim from="(0.5)" to="(#ppt_x)" calcmode="lin" valueType="num">
                                      <p:cBhvr>
                                        <p:cTn id="11" dur="1230" accel="100000" fill="hold">
                                          <p:stCondLst>
                                            <p:cond delay="770"/>
                                          </p:stCondLst>
                                        </p:cTn>
                                        <p:tgtEl>
                                          <p:spTgt spid="4">
                                            <p:txEl>
                                              <p:pRg st="1" end="1"/>
                                            </p:txEl>
                                          </p:spTgt>
                                        </p:tgtEl>
                                        <p:attrNameLst>
                                          <p:attrName>ppt_x</p:attrName>
                                        </p:attrNameLst>
                                      </p:cBhvr>
                                    </p:anim>
                                    <p:set>
                                      <p:cBhvr>
                                        <p:cTn id="12" dur="770" fill="hold"/>
                                        <p:tgtEl>
                                          <p:spTgt spid="4">
                                            <p:txEl>
                                              <p:pRg st="1" end="1"/>
                                            </p:txEl>
                                          </p:spTgt>
                                        </p:tgtEl>
                                        <p:attrNameLst>
                                          <p:attrName>ppt_y</p:attrName>
                                        </p:attrNameLst>
                                      </p:cBhvr>
                                      <p:to>
                                        <p:strVal val="(#ppt_y+0.4)"/>
                                      </p:to>
                                    </p:set>
                                    <p:anim from="(#ppt_y+0.4)" to="(#ppt_y)" calcmode="lin" valueType="num">
                                      <p:cBhvr>
                                        <p:cTn id="13" dur="1230" accel="100000" fill="hold">
                                          <p:stCondLst>
                                            <p:cond delay="770"/>
                                          </p:stCondLst>
                                        </p:cTn>
                                        <p:tgtEl>
                                          <p:spTgt spid="4">
                                            <p:txEl>
                                              <p:pRg st="1" end="1"/>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9144000" cy="113877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Part I, Unit I</a:t>
            </a:r>
          </a:p>
          <a:p>
            <a:pPr algn="ctr"/>
            <a:r>
              <a:rPr lang="en-US" sz="3100" b="1" dirty="0">
                <a:ln w="11430">
                  <a:solidFill>
                    <a:schemeClr val="tx1"/>
                  </a:solidFill>
                </a:ln>
                <a:effectLst>
                  <a:outerShdw blurRad="50800" dist="39000" dir="5460000" algn="tl">
                    <a:srgbClr val="000000">
                      <a:alpha val="38000"/>
                    </a:srgbClr>
                  </a:outerShdw>
                </a:effectLst>
                <a:latin typeface="Arial Black" pitchFamily="34" charset="0"/>
              </a:rPr>
              <a:t>Troubles and Tumults (vv.4-14)</a:t>
            </a:r>
          </a:p>
        </p:txBody>
      </p:sp>
      <p:sp>
        <p:nvSpPr>
          <p:cNvPr id="4" name="Rectangle 3"/>
          <p:cNvSpPr/>
          <p:nvPr/>
        </p:nvSpPr>
        <p:spPr>
          <a:xfrm>
            <a:off x="152400" y="1066800"/>
            <a:ext cx="8839200" cy="524759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000" b="1" dirty="0">
                <a:ln w="11430">
                  <a:solidFill>
                    <a:schemeClr val="tx1"/>
                  </a:solidFill>
                </a:ln>
                <a:effectLst>
                  <a:outerShdw blurRad="50800" dist="39000" dir="5460000" algn="tl">
                    <a:srgbClr val="000000">
                      <a:alpha val="38000"/>
                    </a:srgbClr>
                  </a:outerShdw>
                </a:effectLst>
              </a:rPr>
              <a:t>To summarize this first unit, Jesus separates what the disciples had joined together, namely, their two-parts of one question!  And, then, the troubles and tumults that His original disciples will experience are but a piece of all troubles and tumults that will run through world history up to the consummation of the age. </a:t>
            </a:r>
          </a:p>
          <a:p>
            <a:pPr>
              <a:spcAft>
                <a:spcPts val="600"/>
              </a:spcAft>
            </a:pPr>
            <a:r>
              <a:rPr lang="en-US" sz="3000" b="1" dirty="0">
                <a:ln w="11430">
                  <a:solidFill>
                    <a:schemeClr val="tx1"/>
                  </a:solidFill>
                </a:ln>
                <a:effectLst>
                  <a:outerShdw blurRad="50800" dist="39000" dir="5460000" algn="tl">
                    <a:srgbClr val="000000">
                      <a:alpha val="38000"/>
                    </a:srgbClr>
                  </a:outerShdw>
                </a:effectLst>
              </a:rPr>
              <a:t>Then, and now, the message is the very same; you must NOT be deceived!  All the troubles and tumults of this life are but “signs” of the brokenness of humanity and of this fallen world.  Yet, you must not fear; Jesus has overcome the world!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diamond(in)">
                                      <p:cBhvr>
                                        <p:cTn id="7"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9144000" cy="113877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Part I, Unit II</a:t>
            </a:r>
          </a:p>
          <a:p>
            <a:pPr algn="ctr"/>
            <a:r>
              <a:rPr lang="en-US" sz="3100" b="1" dirty="0">
                <a:ln w="11430">
                  <a:solidFill>
                    <a:srgbClr val="00B050"/>
                  </a:solidFill>
                </a:ln>
                <a:solidFill>
                  <a:srgbClr val="00B050"/>
                </a:solidFill>
                <a:effectLst>
                  <a:outerShdw blurRad="50800" dist="39000" dir="5460000" algn="tl">
                    <a:srgbClr val="000000">
                      <a:alpha val="38000"/>
                    </a:srgbClr>
                  </a:outerShdw>
                </a:effectLst>
                <a:latin typeface="Arial Black" pitchFamily="34" charset="0"/>
              </a:rPr>
              <a:t>Read the Signs and Flee (vv.15-22)</a:t>
            </a:r>
          </a:p>
        </p:txBody>
      </p:sp>
      <p:sp>
        <p:nvSpPr>
          <p:cNvPr id="4" name="Rectangle 3"/>
          <p:cNvSpPr/>
          <p:nvPr/>
        </p:nvSpPr>
        <p:spPr>
          <a:xfrm>
            <a:off x="152400" y="1066800"/>
            <a:ext cx="8839200" cy="4785926"/>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000" b="1" dirty="0">
                <a:ln w="11430">
                  <a:solidFill>
                    <a:schemeClr val="tx1"/>
                  </a:solidFill>
                </a:ln>
                <a:effectLst>
                  <a:outerShdw blurRad="50800" dist="39000" dir="5460000" algn="tl">
                    <a:srgbClr val="000000">
                      <a:alpha val="38000"/>
                    </a:srgbClr>
                  </a:outerShdw>
                </a:effectLst>
              </a:rPr>
              <a:t>In Unit II, Jesus brings His disciples back to the events that are about to occur in Judea, and Judea only!  What our Lord will be discussing only refers to the first part of their two-part question:  </a:t>
            </a:r>
            <a:r>
              <a:rPr lang="en-US" sz="3000" b="1" i="1" dirty="0">
                <a:ln w="11430">
                  <a:solidFill>
                    <a:schemeClr val="tx1"/>
                  </a:solidFill>
                </a:ln>
                <a:effectLst>
                  <a:outerShdw blurRad="50800" dist="39000" dir="5460000" algn="tl">
                    <a:srgbClr val="000000">
                      <a:alpha val="38000"/>
                    </a:srgbClr>
                  </a:outerShdw>
                </a:effectLst>
              </a:rPr>
              <a:t>“…when will these things be?”  </a:t>
            </a:r>
            <a:r>
              <a:rPr lang="en-US" sz="3000" b="1" dirty="0">
                <a:ln w="11430">
                  <a:solidFill>
                    <a:schemeClr val="tx1"/>
                  </a:solidFill>
                </a:ln>
                <a:effectLst>
                  <a:outerShdw blurRad="50800" dist="39000" dir="5460000" algn="tl">
                    <a:srgbClr val="000000">
                      <a:alpha val="38000"/>
                    </a:srgbClr>
                  </a:outerShdw>
                </a:effectLst>
              </a:rPr>
              <a:t>[The destruction of the Temple]  </a:t>
            </a:r>
          </a:p>
          <a:p>
            <a:pPr>
              <a:spcAft>
                <a:spcPts val="600"/>
              </a:spcAft>
            </a:pPr>
            <a:r>
              <a:rPr lang="en-US" sz="3000" b="1" dirty="0">
                <a:ln w="11430">
                  <a:solidFill>
                    <a:schemeClr val="tx1"/>
                  </a:solidFill>
                </a:ln>
                <a:effectLst>
                  <a:outerShdw blurRad="50800" dist="39000" dir="5460000" algn="tl">
                    <a:srgbClr val="000000">
                      <a:alpha val="38000"/>
                    </a:srgbClr>
                  </a:outerShdw>
                </a:effectLst>
              </a:rPr>
              <a:t>In v.15, Jesus begins to talk about </a:t>
            </a:r>
            <a:r>
              <a:rPr lang="en-US" sz="3000" b="1" i="1" dirty="0">
                <a:ln w="11430">
                  <a:solidFill>
                    <a:srgbClr val="6600CC"/>
                  </a:solidFill>
                </a:ln>
                <a:solidFill>
                  <a:srgbClr val="6600CC"/>
                </a:solidFill>
                <a:effectLst>
                  <a:outerShdw blurRad="50800" dist="39000" dir="5460000" algn="tl">
                    <a:srgbClr val="000000">
                      <a:alpha val="38000"/>
                    </a:srgbClr>
                  </a:outerShdw>
                </a:effectLst>
              </a:rPr>
              <a:t>“the abomination of desolation”</a:t>
            </a:r>
            <a:r>
              <a:rPr lang="en-US" sz="3000" b="1" dirty="0">
                <a:ln w="11430">
                  <a:solidFill>
                    <a:schemeClr val="tx1"/>
                  </a:solidFill>
                </a:ln>
                <a:effectLst>
                  <a:outerShdw blurRad="50800" dist="39000" dir="5460000" algn="tl">
                    <a:srgbClr val="000000">
                      <a:alpha val="38000"/>
                    </a:srgbClr>
                  </a:outerShdw>
                </a:effectLst>
              </a:rPr>
              <a:t> and then St. Matthew writes </a:t>
            </a:r>
            <a:r>
              <a:rPr lang="en-US" sz="3000" b="1" i="1" dirty="0">
                <a:ln w="11430">
                  <a:solidFill>
                    <a:srgbClr val="0070C0"/>
                  </a:solidFill>
                </a:ln>
                <a:solidFill>
                  <a:srgbClr val="0070C0"/>
                </a:solidFill>
                <a:effectLst>
                  <a:outerShdw blurRad="50800" dist="39000" dir="5460000" algn="tl">
                    <a:srgbClr val="000000">
                      <a:alpha val="38000"/>
                    </a:srgbClr>
                  </a:outerShdw>
                </a:effectLst>
              </a:rPr>
              <a:t>“let the reader understand”</a:t>
            </a:r>
            <a:r>
              <a:rPr lang="en-US" sz="3000" b="1" dirty="0">
                <a:ln w="11430">
                  <a:solidFill>
                    <a:schemeClr val="tx1"/>
                  </a:solidFill>
                </a:ln>
                <a:effectLst>
                  <a:outerShdw blurRad="50800" dist="39000" dir="5460000" algn="tl">
                    <a:srgbClr val="000000">
                      <a:alpha val="38000"/>
                    </a:srgbClr>
                  </a:outerShdw>
                </a:effectLst>
              </a:rPr>
              <a:t> are references to what is about to occur in Jerusalem.  So that you can understand, let’s discuss just what is </a:t>
            </a:r>
            <a:r>
              <a:rPr lang="en-US" sz="3000" b="1" i="1" dirty="0">
                <a:ln w="11430">
                  <a:solidFill>
                    <a:srgbClr val="6600CC"/>
                  </a:solidFill>
                </a:ln>
                <a:solidFill>
                  <a:srgbClr val="6600CC"/>
                </a:solidFill>
                <a:effectLst>
                  <a:outerShdw blurRad="50800" dist="39000" dir="5460000" algn="tl">
                    <a:srgbClr val="000000">
                      <a:alpha val="38000"/>
                    </a:srgbClr>
                  </a:outerShdw>
                </a:effectLst>
              </a:rPr>
              <a:t>“the abomination of desolation?”</a:t>
            </a:r>
            <a:endParaRPr lang="en-US" sz="3000" b="1" dirty="0">
              <a:ln w="11430">
                <a:solidFill>
                  <a:schemeClr val="tx1"/>
                </a:solidFill>
              </a:ln>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down)">
                                      <p:cBhvr>
                                        <p:cTn id="7" dur="580">
                                          <p:stCondLst>
                                            <p:cond delay="0"/>
                                          </p:stCondLst>
                                        </p:cTn>
                                        <p:tgtEl>
                                          <p:spTgt spid="4">
                                            <p:txEl>
                                              <p:pRg st="1" end="1"/>
                                            </p:txEl>
                                          </p:spTgt>
                                        </p:tgtEl>
                                      </p:cBhvr>
                                    </p:animEffect>
                                    <p:anim calcmode="lin" valueType="num">
                                      <p:cBhvr>
                                        <p:cTn id="8" dur="1822" tmFilter="0,0; 0.14,0.36; 0.43,0.73; 0.71,0.91; 1.0,1.0">
                                          <p:stCondLst>
                                            <p:cond delay="0"/>
                                          </p:stCondLst>
                                        </p:cTn>
                                        <p:tgtEl>
                                          <p:spTgt spid="4">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xEl>
                                              <p:pRg st="1" end="1"/>
                                            </p:txEl>
                                          </p:spTgt>
                                        </p:tgtEl>
                                      </p:cBhvr>
                                      <p:to x="100000" y="60000"/>
                                    </p:animScale>
                                    <p:animScale>
                                      <p:cBhvr>
                                        <p:cTn id="14" dur="166" decel="50000">
                                          <p:stCondLst>
                                            <p:cond delay="676"/>
                                          </p:stCondLst>
                                        </p:cTn>
                                        <p:tgtEl>
                                          <p:spTgt spid="4">
                                            <p:txEl>
                                              <p:pRg st="1" end="1"/>
                                            </p:txEl>
                                          </p:spTgt>
                                        </p:tgtEl>
                                      </p:cBhvr>
                                      <p:to x="100000" y="100000"/>
                                    </p:animScale>
                                    <p:animScale>
                                      <p:cBhvr>
                                        <p:cTn id="15" dur="26">
                                          <p:stCondLst>
                                            <p:cond delay="1312"/>
                                          </p:stCondLst>
                                        </p:cTn>
                                        <p:tgtEl>
                                          <p:spTgt spid="4">
                                            <p:txEl>
                                              <p:pRg st="1" end="1"/>
                                            </p:txEl>
                                          </p:spTgt>
                                        </p:tgtEl>
                                      </p:cBhvr>
                                      <p:to x="100000" y="80000"/>
                                    </p:animScale>
                                    <p:animScale>
                                      <p:cBhvr>
                                        <p:cTn id="16" dur="166" decel="50000">
                                          <p:stCondLst>
                                            <p:cond delay="1338"/>
                                          </p:stCondLst>
                                        </p:cTn>
                                        <p:tgtEl>
                                          <p:spTgt spid="4">
                                            <p:txEl>
                                              <p:pRg st="1" end="1"/>
                                            </p:txEl>
                                          </p:spTgt>
                                        </p:tgtEl>
                                      </p:cBhvr>
                                      <p:to x="100000" y="100000"/>
                                    </p:animScale>
                                    <p:animScale>
                                      <p:cBhvr>
                                        <p:cTn id="17" dur="26">
                                          <p:stCondLst>
                                            <p:cond delay="1642"/>
                                          </p:stCondLst>
                                        </p:cTn>
                                        <p:tgtEl>
                                          <p:spTgt spid="4">
                                            <p:txEl>
                                              <p:pRg st="1" end="1"/>
                                            </p:txEl>
                                          </p:spTgt>
                                        </p:tgtEl>
                                      </p:cBhvr>
                                      <p:to x="100000" y="90000"/>
                                    </p:animScale>
                                    <p:animScale>
                                      <p:cBhvr>
                                        <p:cTn id="18" dur="166" decel="50000">
                                          <p:stCondLst>
                                            <p:cond delay="1668"/>
                                          </p:stCondLst>
                                        </p:cTn>
                                        <p:tgtEl>
                                          <p:spTgt spid="4">
                                            <p:txEl>
                                              <p:pRg st="1" end="1"/>
                                            </p:txEl>
                                          </p:spTgt>
                                        </p:tgtEl>
                                      </p:cBhvr>
                                      <p:to x="100000" y="100000"/>
                                    </p:animScale>
                                    <p:animScale>
                                      <p:cBhvr>
                                        <p:cTn id="19" dur="26">
                                          <p:stCondLst>
                                            <p:cond delay="1808"/>
                                          </p:stCondLst>
                                        </p:cTn>
                                        <p:tgtEl>
                                          <p:spTgt spid="4">
                                            <p:txEl>
                                              <p:pRg st="1" end="1"/>
                                            </p:txEl>
                                          </p:spTgt>
                                        </p:tgtEl>
                                      </p:cBhvr>
                                      <p:to x="100000" y="95000"/>
                                    </p:animScale>
                                    <p:animScale>
                                      <p:cBhvr>
                                        <p:cTn id="20" dur="166" decel="50000">
                                          <p:stCondLst>
                                            <p:cond delay="1834"/>
                                          </p:stCondLst>
                                        </p:cTn>
                                        <p:tgtEl>
                                          <p:spTgt spid="4">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0" name="Picture 2" descr="3. Matthew 24 - The Historical Fulfillment Pastor Stephen Bohr  #SecretsUnsealed #adventbroadcastnetwork #sdasermons #amazingfacts | Advent  Broadcast Network | Facebook"/>
          <p:cNvPicPr>
            <a:picLocks noChangeAspect="1" noChangeArrowheads="1"/>
          </p:cNvPicPr>
          <p:nvPr/>
        </p:nvPicPr>
        <p:blipFill>
          <a:blip r:embed="rId3" cstate="print">
            <a:lum bright="30000" contrast="10000"/>
          </a:blip>
          <a:srcRect/>
          <a:stretch>
            <a:fillRect/>
          </a:stretch>
        </p:blipFill>
        <p:spPr bwMode="auto">
          <a:xfrm>
            <a:off x="1" y="1066801"/>
            <a:ext cx="5105400" cy="2590799"/>
          </a:xfrm>
          <a:prstGeom prst="rect">
            <a:avLst/>
          </a:prstGeom>
          <a:noFill/>
        </p:spPr>
      </p:pic>
      <p:sp>
        <p:nvSpPr>
          <p:cNvPr id="6" name="TextBox 5"/>
          <p:cNvSpPr txBox="1"/>
          <p:nvPr/>
        </p:nvSpPr>
        <p:spPr>
          <a:xfrm>
            <a:off x="0" y="0"/>
            <a:ext cx="9144000" cy="113877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Part I, Unit II</a:t>
            </a:r>
          </a:p>
          <a:p>
            <a:pPr algn="ctr"/>
            <a:r>
              <a:rPr lang="en-US" sz="3100" b="1" dirty="0">
                <a:ln w="11430">
                  <a:solidFill>
                    <a:srgbClr val="00B050"/>
                  </a:solidFill>
                </a:ln>
                <a:solidFill>
                  <a:srgbClr val="00B050"/>
                </a:solidFill>
                <a:effectLst>
                  <a:outerShdw blurRad="50800" dist="39000" dir="5460000" algn="tl">
                    <a:srgbClr val="000000">
                      <a:alpha val="38000"/>
                    </a:srgbClr>
                  </a:outerShdw>
                </a:effectLst>
                <a:latin typeface="Arial Black" pitchFamily="34" charset="0"/>
              </a:rPr>
              <a:t>Read the Signs and Flee (vv.15-22)</a:t>
            </a:r>
          </a:p>
        </p:txBody>
      </p:sp>
      <p:sp>
        <p:nvSpPr>
          <p:cNvPr id="4" name="Rectangle 3"/>
          <p:cNvSpPr/>
          <p:nvPr/>
        </p:nvSpPr>
        <p:spPr>
          <a:xfrm>
            <a:off x="152400" y="1066800"/>
            <a:ext cx="8839200" cy="5801588"/>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000" b="1" dirty="0">
                <a:ln w="11430">
                  <a:solidFill>
                    <a:schemeClr val="tx1"/>
                  </a:solidFill>
                </a:ln>
                <a:effectLst>
                  <a:outerShdw blurRad="50800" dist="39000" dir="5460000" algn="tl">
                    <a:srgbClr val="000000">
                      <a:alpha val="38000"/>
                    </a:srgbClr>
                  </a:outerShdw>
                </a:effectLst>
              </a:rPr>
              <a:t>					    </a:t>
            </a:r>
            <a:r>
              <a:rPr lang="en-US" sz="2800" b="1" dirty="0">
                <a:ln w="11430">
                  <a:solidFill>
                    <a:schemeClr val="tx1"/>
                  </a:solidFill>
                </a:ln>
                <a:effectLst>
                  <a:outerShdw blurRad="50800" dist="39000" dir="5460000" algn="tl">
                    <a:srgbClr val="000000">
                      <a:alpha val="38000"/>
                    </a:srgbClr>
                  </a:outerShdw>
                </a:effectLst>
              </a:rPr>
              <a:t>The Abomination of 						    Desolation must be 						    understood in light of 					              Dan. 9-12.  Then, with 					    Scripture interpreting 						    Scripture we must then add St. Luke 21:20-21.</a:t>
            </a:r>
          </a:p>
          <a:p>
            <a:pPr>
              <a:spcAft>
                <a:spcPts val="600"/>
              </a:spcAft>
            </a:pPr>
            <a:r>
              <a:rPr lang="en-US" sz="2800" b="1" dirty="0">
                <a:ln w="11430">
                  <a:solidFill>
                    <a:schemeClr val="tx1"/>
                  </a:solidFill>
                </a:ln>
                <a:effectLst>
                  <a:outerShdw blurRad="50800" dist="39000" dir="5460000" algn="tl">
                    <a:srgbClr val="000000">
                      <a:alpha val="38000"/>
                    </a:srgbClr>
                  </a:outerShdw>
                </a:effectLst>
              </a:rPr>
              <a:t>St. Luke reports that when armies (legions) are seen surrounding the city, know that her desolation is near.  The citizens of Judea must flee to the mountains.  Luther advised that vv.15-22 must be interpreted in light of St. Luke’s text.  </a:t>
            </a:r>
            <a:r>
              <a:rPr lang="en-US" sz="2800" b="1" u="sng" dirty="0">
                <a:ln w="11430">
                  <a:solidFill>
                    <a:schemeClr val="tx1"/>
                  </a:solidFill>
                </a:ln>
                <a:effectLst>
                  <a:outerShdw blurRad="50800" dist="39000" dir="5460000" algn="tl">
                    <a:srgbClr val="000000">
                      <a:alpha val="38000"/>
                    </a:srgbClr>
                  </a:outerShdw>
                </a:effectLst>
              </a:rPr>
              <a:t>The Abomination of Desolation</a:t>
            </a:r>
            <a:r>
              <a:rPr lang="en-US" sz="2800" b="1" dirty="0">
                <a:ln w="11430">
                  <a:solidFill>
                    <a:schemeClr val="tx1"/>
                  </a:solidFill>
                </a:ln>
                <a:effectLst>
                  <a:outerShdw blurRad="50800" dist="39000" dir="5460000" algn="tl">
                    <a:srgbClr val="000000">
                      <a:alpha val="38000"/>
                    </a:srgbClr>
                  </a:outerShdw>
                </a:effectLst>
              </a:rPr>
              <a:t> = the Roman legions under the command of Titus.   </a:t>
            </a:r>
            <a:endParaRPr lang="en-US" sz="3000" b="1" dirty="0">
              <a:ln w="11430">
                <a:solidFill>
                  <a:schemeClr val="tx1"/>
                </a:solidFill>
              </a:ln>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linds(horizontal)">
                                      <p:cBhvr>
                                        <p:cTn id="7"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0" name="Picture 2" descr="3. Matthew 24 - The Historical Fulfillment Pastor Stephen Bohr  #SecretsUnsealed #adventbroadcastnetwork #sdasermons #amazingfacts | Advent  Broadcast Network | Facebook"/>
          <p:cNvPicPr>
            <a:picLocks noChangeAspect="1" noChangeArrowheads="1"/>
          </p:cNvPicPr>
          <p:nvPr/>
        </p:nvPicPr>
        <p:blipFill>
          <a:blip r:embed="rId3" cstate="print">
            <a:lum bright="30000" contrast="10000"/>
          </a:blip>
          <a:srcRect/>
          <a:stretch>
            <a:fillRect/>
          </a:stretch>
        </p:blipFill>
        <p:spPr bwMode="auto">
          <a:xfrm>
            <a:off x="1" y="1066801"/>
            <a:ext cx="5105400" cy="2590799"/>
          </a:xfrm>
          <a:prstGeom prst="rect">
            <a:avLst/>
          </a:prstGeom>
          <a:noFill/>
        </p:spPr>
      </p:pic>
      <p:sp>
        <p:nvSpPr>
          <p:cNvPr id="6" name="TextBox 5"/>
          <p:cNvSpPr txBox="1"/>
          <p:nvPr/>
        </p:nvSpPr>
        <p:spPr>
          <a:xfrm>
            <a:off x="0" y="0"/>
            <a:ext cx="9144000" cy="113877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Part I, Unit II</a:t>
            </a:r>
          </a:p>
          <a:p>
            <a:pPr algn="ctr"/>
            <a:r>
              <a:rPr lang="en-US" sz="3100" b="1" dirty="0">
                <a:ln w="11430">
                  <a:solidFill>
                    <a:srgbClr val="00B050"/>
                  </a:solidFill>
                </a:ln>
                <a:solidFill>
                  <a:srgbClr val="00B050"/>
                </a:solidFill>
                <a:effectLst>
                  <a:outerShdw blurRad="50800" dist="39000" dir="5460000" algn="tl">
                    <a:srgbClr val="000000">
                      <a:alpha val="38000"/>
                    </a:srgbClr>
                  </a:outerShdw>
                </a:effectLst>
                <a:latin typeface="Arial Black" pitchFamily="34" charset="0"/>
              </a:rPr>
              <a:t>Read the Signs and Flee (vv.15-22)</a:t>
            </a:r>
          </a:p>
        </p:txBody>
      </p:sp>
      <p:sp>
        <p:nvSpPr>
          <p:cNvPr id="4" name="Rectangle 3"/>
          <p:cNvSpPr/>
          <p:nvPr/>
        </p:nvSpPr>
        <p:spPr>
          <a:xfrm>
            <a:off x="152400" y="1066800"/>
            <a:ext cx="8839200" cy="564770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000" b="1" dirty="0">
                <a:ln w="11430">
                  <a:solidFill>
                    <a:schemeClr val="tx1"/>
                  </a:solidFill>
                </a:ln>
                <a:effectLst>
                  <a:outerShdw blurRad="50800" dist="39000" dir="5460000" algn="tl">
                    <a:srgbClr val="000000">
                      <a:alpha val="38000"/>
                    </a:srgbClr>
                  </a:outerShdw>
                </a:effectLst>
              </a:rPr>
              <a:t>					    </a:t>
            </a:r>
            <a:r>
              <a:rPr lang="en-US" sz="2800" b="1" dirty="0">
                <a:ln w="11430">
                  <a:solidFill>
                    <a:schemeClr val="tx1"/>
                  </a:solidFill>
                </a:ln>
                <a:effectLst>
                  <a:outerShdw blurRad="50800" dist="39000" dir="5460000" algn="tl">
                    <a:srgbClr val="000000">
                      <a:alpha val="38000"/>
                    </a:srgbClr>
                  </a:outerShdw>
                </a:effectLst>
              </a:rPr>
              <a:t>The following three 						    points are important:</a:t>
            </a:r>
          </a:p>
          <a:p>
            <a:pPr>
              <a:spcAft>
                <a:spcPts val="600"/>
              </a:spcAft>
            </a:pPr>
            <a:r>
              <a:rPr lang="en-US" sz="2800" b="1" dirty="0">
                <a:ln w="11430">
                  <a:solidFill>
                    <a:schemeClr val="tx1"/>
                  </a:solidFill>
                </a:ln>
                <a:effectLst>
                  <a:outerShdw blurRad="50800" dist="39000" dir="5460000" algn="tl">
                    <a:srgbClr val="000000">
                      <a:alpha val="38000"/>
                    </a:srgbClr>
                  </a:outerShdw>
                </a:effectLst>
              </a:rPr>
              <a:t>					    </a:t>
            </a:r>
            <a:r>
              <a:rPr lang="en-US" sz="2600" b="1" dirty="0">
                <a:ln w="11430">
                  <a:solidFill>
                    <a:schemeClr val="tx1"/>
                  </a:solidFill>
                </a:ln>
                <a:effectLst>
                  <a:outerShdw blurRad="50800" dist="39000" dir="5460000" algn="tl">
                    <a:srgbClr val="000000">
                      <a:alpha val="38000"/>
                    </a:srgbClr>
                  </a:outerShdw>
                </a:effectLst>
              </a:rPr>
              <a:t>1.  Jesus is prophesying 					    about events that will 						    occur in the lifespan of 					    	    </a:t>
            </a:r>
            <a:r>
              <a:rPr lang="en-US" sz="2600" b="1" i="1" dirty="0">
                <a:ln w="11430">
                  <a:solidFill>
                    <a:srgbClr val="6600CC"/>
                  </a:solidFill>
                </a:ln>
                <a:solidFill>
                  <a:srgbClr val="6600CC"/>
                </a:solidFill>
                <a:effectLst>
                  <a:outerShdw blurRad="50800" dist="39000" dir="5460000" algn="tl">
                    <a:srgbClr val="000000">
                      <a:alpha val="38000"/>
                    </a:srgbClr>
                  </a:outerShdw>
                </a:effectLst>
              </a:rPr>
              <a:t>“this generation”</a:t>
            </a:r>
            <a:r>
              <a:rPr lang="en-US" sz="2600" b="1" dirty="0">
                <a:ln w="11430">
                  <a:solidFill>
                    <a:schemeClr val="tx1"/>
                  </a:solidFill>
                </a:ln>
                <a:effectLst>
                  <a:outerShdw blurRad="50800" dist="39000" dir="5460000" algn="tl">
                    <a:srgbClr val="000000">
                      <a:alpha val="38000"/>
                    </a:srgbClr>
                  </a:outerShdw>
                </a:effectLst>
              </a:rPr>
              <a:t> </a:t>
            </a:r>
            <a:r>
              <a:rPr lang="en-US" sz="2400" b="1" dirty="0">
                <a:ln w="11430">
                  <a:solidFill>
                    <a:schemeClr val="tx1"/>
                  </a:solidFill>
                </a:ln>
                <a:effectLst>
                  <a:outerShdw blurRad="50800" dist="39000" dir="5460000" algn="tl">
                    <a:srgbClr val="000000">
                      <a:alpha val="38000"/>
                    </a:srgbClr>
                  </a:outerShdw>
                </a:effectLst>
              </a:rPr>
              <a:t>(23:36; 24:34)</a:t>
            </a:r>
            <a:r>
              <a:rPr lang="en-US" sz="2600" b="1" dirty="0">
                <a:ln w="11430">
                  <a:solidFill>
                    <a:schemeClr val="tx1"/>
                  </a:solidFill>
                </a:ln>
                <a:effectLst>
                  <a:outerShdw blurRad="50800" dist="39000" dir="5460000" algn="tl">
                    <a:srgbClr val="000000">
                      <a:alpha val="38000"/>
                    </a:srgbClr>
                  </a:outerShdw>
                </a:effectLst>
              </a:rPr>
              <a:t>, which happened in </a:t>
            </a:r>
            <a:r>
              <a:rPr lang="en-US" sz="2000" b="1" dirty="0">
                <a:ln w="11430">
                  <a:solidFill>
                    <a:schemeClr val="tx1"/>
                  </a:solidFill>
                </a:ln>
                <a:effectLst>
                  <a:outerShdw blurRad="50800" dist="39000" dir="5460000" algn="tl">
                    <a:srgbClr val="000000">
                      <a:alpha val="38000"/>
                    </a:srgbClr>
                  </a:outerShdw>
                </a:effectLst>
              </a:rPr>
              <a:t>AD</a:t>
            </a:r>
            <a:r>
              <a:rPr lang="en-US" sz="2600" b="1" dirty="0">
                <a:ln w="11430">
                  <a:solidFill>
                    <a:schemeClr val="tx1"/>
                  </a:solidFill>
                </a:ln>
                <a:effectLst>
                  <a:outerShdw blurRad="50800" dist="39000" dir="5460000" algn="tl">
                    <a:srgbClr val="000000">
                      <a:alpha val="38000"/>
                    </a:srgbClr>
                  </a:outerShdw>
                </a:effectLst>
              </a:rPr>
              <a:t>70;</a:t>
            </a:r>
          </a:p>
          <a:p>
            <a:pPr marL="514350" indent="-514350">
              <a:spcAft>
                <a:spcPts val="600"/>
              </a:spcAft>
              <a:buAutoNum type="arabicPeriod" startAt="2"/>
            </a:pPr>
            <a:r>
              <a:rPr lang="en-US" sz="2600" b="1" dirty="0">
                <a:ln w="11430">
                  <a:solidFill>
                    <a:schemeClr val="tx1"/>
                  </a:solidFill>
                </a:ln>
                <a:effectLst>
                  <a:outerShdw blurRad="50800" dist="39000" dir="5460000" algn="tl">
                    <a:srgbClr val="000000">
                      <a:alpha val="38000"/>
                    </a:srgbClr>
                  </a:outerShdw>
                </a:effectLst>
              </a:rPr>
              <a:t>The sign of this coming judgment would be visible, discernible:  </a:t>
            </a:r>
            <a:r>
              <a:rPr lang="en-US" sz="2600" b="1" i="1" dirty="0">
                <a:ln w="11430">
                  <a:solidFill>
                    <a:srgbClr val="6600CC"/>
                  </a:solidFill>
                </a:ln>
                <a:solidFill>
                  <a:srgbClr val="6600CC"/>
                </a:solidFill>
                <a:effectLst>
                  <a:outerShdw blurRad="50800" dist="39000" dir="5460000" algn="tl">
                    <a:srgbClr val="000000">
                      <a:alpha val="38000"/>
                    </a:srgbClr>
                  </a:outerShdw>
                </a:effectLst>
              </a:rPr>
              <a:t>“When YOU shall the abomination…!”</a:t>
            </a:r>
          </a:p>
          <a:p>
            <a:pPr marL="514350" indent="-514350">
              <a:spcAft>
                <a:spcPts val="600"/>
              </a:spcAft>
              <a:buAutoNum type="arabicPeriod" startAt="2"/>
            </a:pPr>
            <a:r>
              <a:rPr lang="en-US" sz="2600" b="1" dirty="0">
                <a:ln w="11430">
                  <a:solidFill>
                    <a:schemeClr val="tx1"/>
                  </a:solidFill>
                </a:ln>
                <a:effectLst>
                  <a:outerShdw blurRad="50800" dist="39000" dir="5460000" algn="tl">
                    <a:srgbClr val="000000">
                      <a:alpha val="38000"/>
                    </a:srgbClr>
                  </a:outerShdw>
                </a:effectLst>
              </a:rPr>
              <a:t>The abomination also has a spiritual and theological character.  It will be used to purge, to depopulate, to devastate.  The Temple (no longer necessary) will be removed!  This is their judgment for killing the Royal Son!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diamond(in)">
                                      <p:cBhvr>
                                        <p:cTn id="7" dur="20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32"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diamond(out)">
                                      <p:cBhvr>
                                        <p:cTn id="12" dur="20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8" presetClass="entr" presetSubtype="0" accel="10000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 calcmode="lin" valueType="num">
                                      <p:cBhvr>
                                        <p:cTn id="17" dur="2000" fill="hold"/>
                                        <p:tgtEl>
                                          <p:spTgt spid="4">
                                            <p:txEl>
                                              <p:pRg st="3" end="3"/>
                                            </p:txEl>
                                          </p:spTgt>
                                        </p:tgtEl>
                                        <p:attrNameLst>
                                          <p:attrName>ppt_w</p:attrName>
                                        </p:attrNameLst>
                                      </p:cBhvr>
                                      <p:tavLst>
                                        <p:tav tm="0">
                                          <p:val>
                                            <p:strVal val="#ppt_w*2.5"/>
                                          </p:val>
                                        </p:tav>
                                        <p:tav tm="100000">
                                          <p:val>
                                            <p:strVal val="#ppt_w"/>
                                          </p:val>
                                        </p:tav>
                                      </p:tavLst>
                                    </p:anim>
                                    <p:anim calcmode="lin" valueType="num">
                                      <p:cBhvr>
                                        <p:cTn id="18" dur="2000" fill="hold"/>
                                        <p:tgtEl>
                                          <p:spTgt spid="4">
                                            <p:txEl>
                                              <p:pRg st="3" end="3"/>
                                            </p:txEl>
                                          </p:spTgt>
                                        </p:tgtEl>
                                        <p:attrNameLst>
                                          <p:attrName>ppt_h</p:attrName>
                                        </p:attrNameLst>
                                      </p:cBhvr>
                                      <p:tavLst>
                                        <p:tav tm="0">
                                          <p:val>
                                            <p:strVal val="#ppt_h*0.01"/>
                                          </p:val>
                                        </p:tav>
                                        <p:tav tm="100000">
                                          <p:val>
                                            <p:strVal val="#ppt_h"/>
                                          </p:val>
                                        </p:tav>
                                      </p:tavLst>
                                    </p:anim>
                                    <p:anim calcmode="lin" valueType="num">
                                      <p:cBhvr>
                                        <p:cTn id="19" dur="2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0" dur="2000" fill="hold"/>
                                        <p:tgtEl>
                                          <p:spTgt spid="4">
                                            <p:txEl>
                                              <p:pRg st="3" end="3"/>
                                            </p:txEl>
                                          </p:spTgt>
                                        </p:tgtEl>
                                        <p:attrNameLst>
                                          <p:attrName>ppt_y</p:attrName>
                                        </p:attrNameLst>
                                      </p:cBhvr>
                                      <p:tavLst>
                                        <p:tav tm="0">
                                          <p:val>
                                            <p:strVal val="#ppt_h+1"/>
                                          </p:val>
                                        </p:tav>
                                        <p:tav tm="100000">
                                          <p:val>
                                            <p:strVal val="#ppt_y"/>
                                          </p:val>
                                        </p:tav>
                                      </p:tavLst>
                                    </p:anim>
                                    <p:animEffect transition="in" filter="fade">
                                      <p:cBhvr>
                                        <p:cTn id="21" dur="2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898" name="Picture 2" descr="Flight to Pella - Wikipedia"/>
          <p:cNvPicPr>
            <a:picLocks noChangeAspect="1" noChangeArrowheads="1"/>
          </p:cNvPicPr>
          <p:nvPr/>
        </p:nvPicPr>
        <p:blipFill>
          <a:blip r:embed="rId3" cstate="print"/>
          <a:srcRect/>
          <a:stretch>
            <a:fillRect/>
          </a:stretch>
        </p:blipFill>
        <p:spPr bwMode="auto">
          <a:xfrm>
            <a:off x="6309360" y="2684384"/>
            <a:ext cx="2834640" cy="4155256"/>
          </a:xfrm>
          <a:prstGeom prst="rect">
            <a:avLst/>
          </a:prstGeom>
          <a:noFill/>
        </p:spPr>
      </p:pic>
      <p:sp>
        <p:nvSpPr>
          <p:cNvPr id="6" name="TextBox 5"/>
          <p:cNvSpPr txBox="1"/>
          <p:nvPr/>
        </p:nvSpPr>
        <p:spPr>
          <a:xfrm>
            <a:off x="0" y="0"/>
            <a:ext cx="9144000" cy="113877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Part I, Unit II</a:t>
            </a:r>
          </a:p>
          <a:p>
            <a:pPr algn="ctr"/>
            <a:r>
              <a:rPr lang="en-US" sz="3100" b="1" dirty="0">
                <a:ln w="11430">
                  <a:solidFill>
                    <a:srgbClr val="00B050"/>
                  </a:solidFill>
                </a:ln>
                <a:solidFill>
                  <a:srgbClr val="00B050"/>
                </a:solidFill>
                <a:effectLst>
                  <a:outerShdw blurRad="50800" dist="39000" dir="5460000" algn="tl">
                    <a:srgbClr val="000000">
                      <a:alpha val="38000"/>
                    </a:srgbClr>
                  </a:outerShdw>
                </a:effectLst>
                <a:latin typeface="Arial Black" pitchFamily="34" charset="0"/>
              </a:rPr>
              <a:t>Read the Signs and Flee (vv.15-22)</a:t>
            </a:r>
          </a:p>
        </p:txBody>
      </p:sp>
      <p:sp>
        <p:nvSpPr>
          <p:cNvPr id="4" name="Rectangle 3"/>
          <p:cNvSpPr/>
          <p:nvPr/>
        </p:nvSpPr>
        <p:spPr>
          <a:xfrm>
            <a:off x="152400" y="1066800"/>
            <a:ext cx="8839200" cy="460126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200" b="1" dirty="0">
                <a:ln w="11430">
                  <a:solidFill>
                    <a:schemeClr val="tx1"/>
                  </a:solidFill>
                </a:ln>
                <a:effectLst>
                  <a:outerShdw blurRad="50800" dist="39000" dir="5460000" algn="tl">
                    <a:srgbClr val="000000">
                      <a:alpha val="38000"/>
                    </a:srgbClr>
                  </a:outerShdw>
                </a:effectLst>
              </a:rPr>
              <a:t>Jesus lists the results of the abomination of desolation and what the citizens of Judea (Jerusalem) must and should do in vv.16-22!  </a:t>
            </a:r>
          </a:p>
          <a:p>
            <a:r>
              <a:rPr lang="en-US" sz="3200" b="1" dirty="0">
                <a:ln w="11430">
                  <a:solidFill>
                    <a:schemeClr val="tx1"/>
                  </a:solidFill>
                </a:ln>
                <a:effectLst>
                  <a:outerShdw blurRad="50800" dist="39000" dir="5460000" algn="tl">
                    <a:srgbClr val="000000">
                      <a:alpha val="38000"/>
                    </a:srgbClr>
                  </a:outerShdw>
                </a:effectLst>
              </a:rPr>
              <a:t>All that Jesus is describing is local</a:t>
            </a:r>
          </a:p>
          <a:p>
            <a:r>
              <a:rPr lang="en-US" sz="3200" b="1" dirty="0">
                <a:ln w="11430">
                  <a:solidFill>
                    <a:schemeClr val="tx1"/>
                  </a:solidFill>
                </a:ln>
                <a:effectLst>
                  <a:outerShdw blurRad="50800" dist="39000" dir="5460000" algn="tl">
                    <a:srgbClr val="000000">
                      <a:alpha val="38000"/>
                    </a:srgbClr>
                  </a:outerShdw>
                </a:effectLst>
              </a:rPr>
              <a:t>and limited.  And for those who</a:t>
            </a:r>
          </a:p>
          <a:p>
            <a:r>
              <a:rPr lang="en-US" sz="3200" b="1" dirty="0">
                <a:ln w="11430">
                  <a:solidFill>
                    <a:schemeClr val="tx1"/>
                  </a:solidFill>
                </a:ln>
                <a:effectLst>
                  <a:outerShdw blurRad="50800" dist="39000" dir="5460000" algn="tl">
                    <a:srgbClr val="000000">
                      <a:alpha val="38000"/>
                    </a:srgbClr>
                  </a:outerShdw>
                </a:effectLst>
              </a:rPr>
              <a:t>were discerning, they did </a:t>
            </a:r>
            <a:r>
              <a:rPr lang="en-US" sz="3200" b="1" i="1" dirty="0">
                <a:ln w="11430">
                  <a:solidFill>
                    <a:srgbClr val="6600CC"/>
                  </a:solidFill>
                </a:ln>
                <a:solidFill>
                  <a:srgbClr val="6600CC"/>
                </a:solidFill>
                <a:effectLst>
                  <a:outerShdw blurRad="50800" dist="39000" dir="5460000" algn="tl">
                    <a:srgbClr val="000000">
                      <a:alpha val="38000"/>
                    </a:srgbClr>
                  </a:outerShdw>
                </a:effectLst>
              </a:rPr>
              <a:t>“flee to</a:t>
            </a:r>
          </a:p>
          <a:p>
            <a:r>
              <a:rPr lang="en-US" sz="3200" b="1" i="1" dirty="0">
                <a:ln w="11430">
                  <a:solidFill>
                    <a:srgbClr val="6600CC"/>
                  </a:solidFill>
                </a:ln>
                <a:solidFill>
                  <a:srgbClr val="6600CC"/>
                </a:solidFill>
                <a:effectLst>
                  <a:outerShdw blurRad="50800" dist="39000" dir="5460000" algn="tl">
                    <a:srgbClr val="000000">
                      <a:alpha val="38000"/>
                    </a:srgbClr>
                  </a:outerShdw>
                </a:effectLst>
              </a:rPr>
              <a:t>the mountains”</a:t>
            </a:r>
            <a:r>
              <a:rPr lang="en-US" sz="3200" b="1" dirty="0">
                <a:ln w="11430">
                  <a:solidFill>
                    <a:schemeClr val="tx1"/>
                  </a:solidFill>
                </a:ln>
                <a:effectLst>
                  <a:outerShdw blurRad="50800" dist="39000" dir="5460000" algn="tl">
                    <a:srgbClr val="000000">
                      <a:alpha val="38000"/>
                    </a:srgbClr>
                  </a:outerShdw>
                </a:effectLst>
              </a:rPr>
              <a:t> with a majority</a:t>
            </a:r>
          </a:p>
          <a:p>
            <a:r>
              <a:rPr lang="en-US" sz="3200" b="1" dirty="0">
                <a:ln w="11430">
                  <a:solidFill>
                    <a:schemeClr val="tx1"/>
                  </a:solidFill>
                </a:ln>
                <a:effectLst>
                  <a:outerShdw blurRad="50800" dist="39000" dir="5460000" algn="tl">
                    <a:srgbClr val="000000">
                      <a:alpha val="38000"/>
                    </a:srgbClr>
                  </a:outerShdw>
                </a:effectLst>
              </a:rPr>
              <a:t>fleeing east into the area of the</a:t>
            </a:r>
          </a:p>
          <a:p>
            <a:r>
              <a:rPr lang="en-US" sz="3200" b="1" dirty="0">
                <a:ln w="11430">
                  <a:solidFill>
                    <a:schemeClr val="tx1"/>
                  </a:solidFill>
                </a:ln>
                <a:effectLst>
                  <a:outerShdw blurRad="50800" dist="39000" dir="5460000" algn="tl">
                    <a:srgbClr val="000000">
                      <a:alpha val="38000"/>
                    </a:srgbClr>
                  </a:outerShdw>
                </a:effectLst>
              </a:rPr>
              <a:t>Decapolis.  </a:t>
            </a:r>
          </a:p>
        </p:txBody>
      </p:sp>
      <p:cxnSp>
        <p:nvCxnSpPr>
          <p:cNvPr id="9" name="Straight Arrow Connector 8"/>
          <p:cNvCxnSpPr/>
          <p:nvPr/>
        </p:nvCxnSpPr>
        <p:spPr>
          <a:xfrm flipV="1">
            <a:off x="7239000" y="4800600"/>
            <a:ext cx="381000" cy="7620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770" decel="100000"/>
                                        <p:tgtEl>
                                          <p:spTgt spid="4">
                                            <p:txEl>
                                              <p:pRg st="1" end="1"/>
                                            </p:txEl>
                                          </p:spTgt>
                                        </p:tgtEl>
                                      </p:cBhvr>
                                    </p:animEffect>
                                    <p:animScale>
                                      <p:cBhvr>
                                        <p:cTn id="8" dur="770" decel="100000"/>
                                        <p:tgtEl>
                                          <p:spTgt spid="4">
                                            <p:txEl>
                                              <p:pRg st="1" end="1"/>
                                            </p:txEl>
                                          </p:spTgt>
                                        </p:tgtEl>
                                      </p:cBhvr>
                                      <p:from x="10000" y="10000"/>
                                      <p:to x="200000" y="450000"/>
                                    </p:animScale>
                                    <p:animScale>
                                      <p:cBhvr>
                                        <p:cTn id="9" dur="1230" accel="100000" fill="hold">
                                          <p:stCondLst>
                                            <p:cond delay="770"/>
                                          </p:stCondLst>
                                        </p:cTn>
                                        <p:tgtEl>
                                          <p:spTgt spid="4">
                                            <p:txEl>
                                              <p:pRg st="1" end="1"/>
                                            </p:txEl>
                                          </p:spTgt>
                                        </p:tgtEl>
                                      </p:cBhvr>
                                      <p:from x="200000" y="450000"/>
                                      <p:to x="100000" y="100000"/>
                                    </p:animScale>
                                    <p:set>
                                      <p:cBhvr>
                                        <p:cTn id="10" dur="770" fill="hold"/>
                                        <p:tgtEl>
                                          <p:spTgt spid="4">
                                            <p:txEl>
                                              <p:pRg st="1" end="1"/>
                                            </p:txEl>
                                          </p:spTgt>
                                        </p:tgtEl>
                                        <p:attrNameLst>
                                          <p:attrName>ppt_x</p:attrName>
                                        </p:attrNameLst>
                                      </p:cBhvr>
                                      <p:to>
                                        <p:strVal val="(0.5)"/>
                                      </p:to>
                                    </p:set>
                                    <p:anim from="(0.5)" to="(#ppt_x)" calcmode="lin" valueType="num">
                                      <p:cBhvr>
                                        <p:cTn id="11" dur="1230" accel="100000" fill="hold">
                                          <p:stCondLst>
                                            <p:cond delay="770"/>
                                          </p:stCondLst>
                                        </p:cTn>
                                        <p:tgtEl>
                                          <p:spTgt spid="4">
                                            <p:txEl>
                                              <p:pRg st="1" end="1"/>
                                            </p:txEl>
                                          </p:spTgt>
                                        </p:tgtEl>
                                        <p:attrNameLst>
                                          <p:attrName>ppt_x</p:attrName>
                                        </p:attrNameLst>
                                      </p:cBhvr>
                                    </p:anim>
                                    <p:set>
                                      <p:cBhvr>
                                        <p:cTn id="12" dur="770" fill="hold"/>
                                        <p:tgtEl>
                                          <p:spTgt spid="4">
                                            <p:txEl>
                                              <p:pRg st="1" end="1"/>
                                            </p:txEl>
                                          </p:spTgt>
                                        </p:tgtEl>
                                        <p:attrNameLst>
                                          <p:attrName>ppt_y</p:attrName>
                                        </p:attrNameLst>
                                      </p:cBhvr>
                                      <p:to>
                                        <p:strVal val="(#ppt_y+0.4)"/>
                                      </p:to>
                                    </p:set>
                                    <p:anim from="(#ppt_y+0.4)" to="(#ppt_y)" calcmode="lin" valueType="num">
                                      <p:cBhvr>
                                        <p:cTn id="13" dur="1230" accel="100000" fill="hold">
                                          <p:stCondLst>
                                            <p:cond delay="770"/>
                                          </p:stCondLst>
                                        </p:cTn>
                                        <p:tgtEl>
                                          <p:spTgt spid="4">
                                            <p:txEl>
                                              <p:pRg st="1" end="1"/>
                                            </p:txEl>
                                          </p:spTgt>
                                        </p:tgtEl>
                                        <p:attrNameLst>
                                          <p:attrName>ppt_y</p:attrName>
                                        </p:attrNameLst>
                                      </p:cBhvr>
                                    </p:anim>
                                  </p:childTnLst>
                                </p:cTn>
                              </p:par>
                              <p:par>
                                <p:cTn id="14" presetID="51" presetClass="entr" presetSubtype="0" fill="hold" nodeType="with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Effect transition="in" filter="fade">
                                      <p:cBhvr>
                                        <p:cTn id="16" dur="770" decel="100000"/>
                                        <p:tgtEl>
                                          <p:spTgt spid="4">
                                            <p:txEl>
                                              <p:pRg st="2" end="2"/>
                                            </p:txEl>
                                          </p:spTgt>
                                        </p:tgtEl>
                                      </p:cBhvr>
                                    </p:animEffect>
                                    <p:animScale>
                                      <p:cBhvr>
                                        <p:cTn id="17" dur="770" decel="100000"/>
                                        <p:tgtEl>
                                          <p:spTgt spid="4">
                                            <p:txEl>
                                              <p:pRg st="2" end="2"/>
                                            </p:txEl>
                                          </p:spTgt>
                                        </p:tgtEl>
                                      </p:cBhvr>
                                      <p:from x="10000" y="10000"/>
                                      <p:to x="200000" y="450000"/>
                                    </p:animScale>
                                    <p:animScale>
                                      <p:cBhvr>
                                        <p:cTn id="18" dur="1230" accel="100000" fill="hold">
                                          <p:stCondLst>
                                            <p:cond delay="770"/>
                                          </p:stCondLst>
                                        </p:cTn>
                                        <p:tgtEl>
                                          <p:spTgt spid="4">
                                            <p:txEl>
                                              <p:pRg st="2" end="2"/>
                                            </p:txEl>
                                          </p:spTgt>
                                        </p:tgtEl>
                                      </p:cBhvr>
                                      <p:from x="200000" y="450000"/>
                                      <p:to x="100000" y="100000"/>
                                    </p:animScale>
                                    <p:set>
                                      <p:cBhvr>
                                        <p:cTn id="19" dur="770" fill="hold"/>
                                        <p:tgtEl>
                                          <p:spTgt spid="4">
                                            <p:txEl>
                                              <p:pRg st="2" end="2"/>
                                            </p:txEl>
                                          </p:spTgt>
                                        </p:tgtEl>
                                        <p:attrNameLst>
                                          <p:attrName>ppt_x</p:attrName>
                                        </p:attrNameLst>
                                      </p:cBhvr>
                                      <p:to>
                                        <p:strVal val="(0.5)"/>
                                      </p:to>
                                    </p:set>
                                    <p:anim from="(0.5)" to="(#ppt_x)" calcmode="lin" valueType="num">
                                      <p:cBhvr>
                                        <p:cTn id="20" dur="1230" accel="100000" fill="hold">
                                          <p:stCondLst>
                                            <p:cond delay="770"/>
                                          </p:stCondLst>
                                        </p:cTn>
                                        <p:tgtEl>
                                          <p:spTgt spid="4">
                                            <p:txEl>
                                              <p:pRg st="2" end="2"/>
                                            </p:txEl>
                                          </p:spTgt>
                                        </p:tgtEl>
                                        <p:attrNameLst>
                                          <p:attrName>ppt_x</p:attrName>
                                        </p:attrNameLst>
                                      </p:cBhvr>
                                    </p:anim>
                                    <p:set>
                                      <p:cBhvr>
                                        <p:cTn id="21" dur="770" fill="hold"/>
                                        <p:tgtEl>
                                          <p:spTgt spid="4">
                                            <p:txEl>
                                              <p:pRg st="2" end="2"/>
                                            </p:txEl>
                                          </p:spTgt>
                                        </p:tgtEl>
                                        <p:attrNameLst>
                                          <p:attrName>ppt_y</p:attrName>
                                        </p:attrNameLst>
                                      </p:cBhvr>
                                      <p:to>
                                        <p:strVal val="(#ppt_y+0.4)"/>
                                      </p:to>
                                    </p:set>
                                    <p:anim from="(#ppt_y+0.4)" to="(#ppt_y)" calcmode="lin" valueType="num">
                                      <p:cBhvr>
                                        <p:cTn id="22" dur="1230" accel="100000" fill="hold">
                                          <p:stCondLst>
                                            <p:cond delay="770"/>
                                          </p:stCondLst>
                                        </p:cTn>
                                        <p:tgtEl>
                                          <p:spTgt spid="4">
                                            <p:txEl>
                                              <p:pRg st="2" end="2"/>
                                            </p:txEl>
                                          </p:spTgt>
                                        </p:tgtEl>
                                        <p:attrNameLst>
                                          <p:attrName>ppt_y</p:attrName>
                                        </p:attrNameLst>
                                      </p:cBhvr>
                                    </p:anim>
                                  </p:childTnLst>
                                </p:cTn>
                              </p:par>
                              <p:par>
                                <p:cTn id="23" presetID="51" presetClass="entr" presetSubtype="0" fill="hold" nodeType="with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Effect transition="in" filter="fade">
                                      <p:cBhvr>
                                        <p:cTn id="25" dur="770" decel="100000"/>
                                        <p:tgtEl>
                                          <p:spTgt spid="4">
                                            <p:txEl>
                                              <p:pRg st="3" end="3"/>
                                            </p:txEl>
                                          </p:spTgt>
                                        </p:tgtEl>
                                      </p:cBhvr>
                                    </p:animEffect>
                                    <p:animScale>
                                      <p:cBhvr>
                                        <p:cTn id="26" dur="770" decel="100000"/>
                                        <p:tgtEl>
                                          <p:spTgt spid="4">
                                            <p:txEl>
                                              <p:pRg st="3" end="3"/>
                                            </p:txEl>
                                          </p:spTgt>
                                        </p:tgtEl>
                                      </p:cBhvr>
                                      <p:from x="10000" y="10000"/>
                                      <p:to x="200000" y="450000"/>
                                    </p:animScale>
                                    <p:animScale>
                                      <p:cBhvr>
                                        <p:cTn id="27" dur="1230" accel="100000" fill="hold">
                                          <p:stCondLst>
                                            <p:cond delay="770"/>
                                          </p:stCondLst>
                                        </p:cTn>
                                        <p:tgtEl>
                                          <p:spTgt spid="4">
                                            <p:txEl>
                                              <p:pRg st="3" end="3"/>
                                            </p:txEl>
                                          </p:spTgt>
                                        </p:tgtEl>
                                      </p:cBhvr>
                                      <p:from x="200000" y="450000"/>
                                      <p:to x="100000" y="100000"/>
                                    </p:animScale>
                                    <p:set>
                                      <p:cBhvr>
                                        <p:cTn id="28" dur="770" fill="hold"/>
                                        <p:tgtEl>
                                          <p:spTgt spid="4">
                                            <p:txEl>
                                              <p:pRg st="3" end="3"/>
                                            </p:txEl>
                                          </p:spTgt>
                                        </p:tgtEl>
                                        <p:attrNameLst>
                                          <p:attrName>ppt_x</p:attrName>
                                        </p:attrNameLst>
                                      </p:cBhvr>
                                      <p:to>
                                        <p:strVal val="(0.5)"/>
                                      </p:to>
                                    </p:set>
                                    <p:anim from="(0.5)" to="(#ppt_x)" calcmode="lin" valueType="num">
                                      <p:cBhvr>
                                        <p:cTn id="29" dur="1230" accel="100000" fill="hold">
                                          <p:stCondLst>
                                            <p:cond delay="770"/>
                                          </p:stCondLst>
                                        </p:cTn>
                                        <p:tgtEl>
                                          <p:spTgt spid="4">
                                            <p:txEl>
                                              <p:pRg st="3" end="3"/>
                                            </p:txEl>
                                          </p:spTgt>
                                        </p:tgtEl>
                                        <p:attrNameLst>
                                          <p:attrName>ppt_x</p:attrName>
                                        </p:attrNameLst>
                                      </p:cBhvr>
                                    </p:anim>
                                    <p:set>
                                      <p:cBhvr>
                                        <p:cTn id="30" dur="770" fill="hold"/>
                                        <p:tgtEl>
                                          <p:spTgt spid="4">
                                            <p:txEl>
                                              <p:pRg st="3" end="3"/>
                                            </p:txEl>
                                          </p:spTgt>
                                        </p:tgtEl>
                                        <p:attrNameLst>
                                          <p:attrName>ppt_y</p:attrName>
                                        </p:attrNameLst>
                                      </p:cBhvr>
                                      <p:to>
                                        <p:strVal val="(#ppt_y+0.4)"/>
                                      </p:to>
                                    </p:set>
                                    <p:anim from="(#ppt_y+0.4)" to="(#ppt_y)" calcmode="lin" valueType="num">
                                      <p:cBhvr>
                                        <p:cTn id="31" dur="1230" accel="100000" fill="hold">
                                          <p:stCondLst>
                                            <p:cond delay="770"/>
                                          </p:stCondLst>
                                        </p:cTn>
                                        <p:tgtEl>
                                          <p:spTgt spid="4">
                                            <p:txEl>
                                              <p:pRg st="3" end="3"/>
                                            </p:txEl>
                                          </p:spTgt>
                                        </p:tgtEl>
                                        <p:attrNameLst>
                                          <p:attrName>ppt_y</p:attrName>
                                        </p:attrNameLst>
                                      </p:cBhvr>
                                    </p:anim>
                                  </p:childTnLst>
                                </p:cTn>
                              </p:par>
                              <p:par>
                                <p:cTn id="32" presetID="51" presetClass="entr" presetSubtype="0" fill="hold" nodeType="withEffect">
                                  <p:stCondLst>
                                    <p:cond delay="0"/>
                                  </p:stCondLst>
                                  <p:childTnLst>
                                    <p:set>
                                      <p:cBhvr>
                                        <p:cTn id="33" dur="1" fill="hold">
                                          <p:stCondLst>
                                            <p:cond delay="0"/>
                                          </p:stCondLst>
                                        </p:cTn>
                                        <p:tgtEl>
                                          <p:spTgt spid="4">
                                            <p:txEl>
                                              <p:pRg st="4" end="4"/>
                                            </p:txEl>
                                          </p:spTgt>
                                        </p:tgtEl>
                                        <p:attrNameLst>
                                          <p:attrName>style.visibility</p:attrName>
                                        </p:attrNameLst>
                                      </p:cBhvr>
                                      <p:to>
                                        <p:strVal val="visible"/>
                                      </p:to>
                                    </p:set>
                                    <p:animEffect transition="in" filter="fade">
                                      <p:cBhvr>
                                        <p:cTn id="34" dur="770" decel="100000"/>
                                        <p:tgtEl>
                                          <p:spTgt spid="4">
                                            <p:txEl>
                                              <p:pRg st="4" end="4"/>
                                            </p:txEl>
                                          </p:spTgt>
                                        </p:tgtEl>
                                      </p:cBhvr>
                                    </p:animEffect>
                                    <p:animScale>
                                      <p:cBhvr>
                                        <p:cTn id="35" dur="770" decel="100000"/>
                                        <p:tgtEl>
                                          <p:spTgt spid="4">
                                            <p:txEl>
                                              <p:pRg st="4" end="4"/>
                                            </p:txEl>
                                          </p:spTgt>
                                        </p:tgtEl>
                                      </p:cBhvr>
                                      <p:from x="10000" y="10000"/>
                                      <p:to x="200000" y="450000"/>
                                    </p:animScale>
                                    <p:animScale>
                                      <p:cBhvr>
                                        <p:cTn id="36" dur="1230" accel="100000" fill="hold">
                                          <p:stCondLst>
                                            <p:cond delay="770"/>
                                          </p:stCondLst>
                                        </p:cTn>
                                        <p:tgtEl>
                                          <p:spTgt spid="4">
                                            <p:txEl>
                                              <p:pRg st="4" end="4"/>
                                            </p:txEl>
                                          </p:spTgt>
                                        </p:tgtEl>
                                      </p:cBhvr>
                                      <p:from x="200000" y="450000"/>
                                      <p:to x="100000" y="100000"/>
                                    </p:animScale>
                                    <p:set>
                                      <p:cBhvr>
                                        <p:cTn id="37" dur="770" fill="hold"/>
                                        <p:tgtEl>
                                          <p:spTgt spid="4">
                                            <p:txEl>
                                              <p:pRg st="4" end="4"/>
                                            </p:txEl>
                                          </p:spTgt>
                                        </p:tgtEl>
                                        <p:attrNameLst>
                                          <p:attrName>ppt_x</p:attrName>
                                        </p:attrNameLst>
                                      </p:cBhvr>
                                      <p:to>
                                        <p:strVal val="(0.5)"/>
                                      </p:to>
                                    </p:set>
                                    <p:anim from="(0.5)" to="(#ppt_x)" calcmode="lin" valueType="num">
                                      <p:cBhvr>
                                        <p:cTn id="38" dur="1230" accel="100000" fill="hold">
                                          <p:stCondLst>
                                            <p:cond delay="770"/>
                                          </p:stCondLst>
                                        </p:cTn>
                                        <p:tgtEl>
                                          <p:spTgt spid="4">
                                            <p:txEl>
                                              <p:pRg st="4" end="4"/>
                                            </p:txEl>
                                          </p:spTgt>
                                        </p:tgtEl>
                                        <p:attrNameLst>
                                          <p:attrName>ppt_x</p:attrName>
                                        </p:attrNameLst>
                                      </p:cBhvr>
                                    </p:anim>
                                    <p:set>
                                      <p:cBhvr>
                                        <p:cTn id="39" dur="770" fill="hold"/>
                                        <p:tgtEl>
                                          <p:spTgt spid="4">
                                            <p:txEl>
                                              <p:pRg st="4" end="4"/>
                                            </p:txEl>
                                          </p:spTgt>
                                        </p:tgtEl>
                                        <p:attrNameLst>
                                          <p:attrName>ppt_y</p:attrName>
                                        </p:attrNameLst>
                                      </p:cBhvr>
                                      <p:to>
                                        <p:strVal val="(#ppt_y+0.4)"/>
                                      </p:to>
                                    </p:set>
                                    <p:anim from="(#ppt_y+0.4)" to="(#ppt_y)" calcmode="lin" valueType="num">
                                      <p:cBhvr>
                                        <p:cTn id="40" dur="1230" accel="100000" fill="hold">
                                          <p:stCondLst>
                                            <p:cond delay="770"/>
                                          </p:stCondLst>
                                        </p:cTn>
                                        <p:tgtEl>
                                          <p:spTgt spid="4">
                                            <p:txEl>
                                              <p:pRg st="4" end="4"/>
                                            </p:txEl>
                                          </p:spTgt>
                                        </p:tgtEl>
                                        <p:attrNameLst>
                                          <p:attrName>ppt_y</p:attrName>
                                        </p:attrNameLst>
                                      </p:cBhvr>
                                    </p:anim>
                                  </p:childTnLst>
                                </p:cTn>
                              </p:par>
                              <p:par>
                                <p:cTn id="41" presetID="51" presetClass="entr" presetSubtype="0" fill="hold" nodeType="withEffect">
                                  <p:stCondLst>
                                    <p:cond delay="0"/>
                                  </p:stCondLst>
                                  <p:childTnLst>
                                    <p:set>
                                      <p:cBhvr>
                                        <p:cTn id="42" dur="1" fill="hold">
                                          <p:stCondLst>
                                            <p:cond delay="0"/>
                                          </p:stCondLst>
                                        </p:cTn>
                                        <p:tgtEl>
                                          <p:spTgt spid="4">
                                            <p:txEl>
                                              <p:pRg st="5" end="5"/>
                                            </p:txEl>
                                          </p:spTgt>
                                        </p:tgtEl>
                                        <p:attrNameLst>
                                          <p:attrName>style.visibility</p:attrName>
                                        </p:attrNameLst>
                                      </p:cBhvr>
                                      <p:to>
                                        <p:strVal val="visible"/>
                                      </p:to>
                                    </p:set>
                                    <p:animEffect transition="in" filter="fade">
                                      <p:cBhvr>
                                        <p:cTn id="43" dur="770" decel="100000"/>
                                        <p:tgtEl>
                                          <p:spTgt spid="4">
                                            <p:txEl>
                                              <p:pRg st="5" end="5"/>
                                            </p:txEl>
                                          </p:spTgt>
                                        </p:tgtEl>
                                      </p:cBhvr>
                                    </p:animEffect>
                                    <p:animScale>
                                      <p:cBhvr>
                                        <p:cTn id="44" dur="770" decel="100000"/>
                                        <p:tgtEl>
                                          <p:spTgt spid="4">
                                            <p:txEl>
                                              <p:pRg st="5" end="5"/>
                                            </p:txEl>
                                          </p:spTgt>
                                        </p:tgtEl>
                                      </p:cBhvr>
                                      <p:from x="10000" y="10000"/>
                                      <p:to x="200000" y="450000"/>
                                    </p:animScale>
                                    <p:animScale>
                                      <p:cBhvr>
                                        <p:cTn id="45" dur="1230" accel="100000" fill="hold">
                                          <p:stCondLst>
                                            <p:cond delay="770"/>
                                          </p:stCondLst>
                                        </p:cTn>
                                        <p:tgtEl>
                                          <p:spTgt spid="4">
                                            <p:txEl>
                                              <p:pRg st="5" end="5"/>
                                            </p:txEl>
                                          </p:spTgt>
                                        </p:tgtEl>
                                      </p:cBhvr>
                                      <p:from x="200000" y="450000"/>
                                      <p:to x="100000" y="100000"/>
                                    </p:animScale>
                                    <p:set>
                                      <p:cBhvr>
                                        <p:cTn id="46" dur="770" fill="hold"/>
                                        <p:tgtEl>
                                          <p:spTgt spid="4">
                                            <p:txEl>
                                              <p:pRg st="5" end="5"/>
                                            </p:txEl>
                                          </p:spTgt>
                                        </p:tgtEl>
                                        <p:attrNameLst>
                                          <p:attrName>ppt_x</p:attrName>
                                        </p:attrNameLst>
                                      </p:cBhvr>
                                      <p:to>
                                        <p:strVal val="(0.5)"/>
                                      </p:to>
                                    </p:set>
                                    <p:anim from="(0.5)" to="(#ppt_x)" calcmode="lin" valueType="num">
                                      <p:cBhvr>
                                        <p:cTn id="47" dur="1230" accel="100000" fill="hold">
                                          <p:stCondLst>
                                            <p:cond delay="770"/>
                                          </p:stCondLst>
                                        </p:cTn>
                                        <p:tgtEl>
                                          <p:spTgt spid="4">
                                            <p:txEl>
                                              <p:pRg st="5" end="5"/>
                                            </p:txEl>
                                          </p:spTgt>
                                        </p:tgtEl>
                                        <p:attrNameLst>
                                          <p:attrName>ppt_x</p:attrName>
                                        </p:attrNameLst>
                                      </p:cBhvr>
                                    </p:anim>
                                    <p:set>
                                      <p:cBhvr>
                                        <p:cTn id="48" dur="770" fill="hold"/>
                                        <p:tgtEl>
                                          <p:spTgt spid="4">
                                            <p:txEl>
                                              <p:pRg st="5" end="5"/>
                                            </p:txEl>
                                          </p:spTgt>
                                        </p:tgtEl>
                                        <p:attrNameLst>
                                          <p:attrName>ppt_y</p:attrName>
                                        </p:attrNameLst>
                                      </p:cBhvr>
                                      <p:to>
                                        <p:strVal val="(#ppt_y+0.4)"/>
                                      </p:to>
                                    </p:set>
                                    <p:anim from="(#ppt_y+0.4)" to="(#ppt_y)" calcmode="lin" valueType="num">
                                      <p:cBhvr>
                                        <p:cTn id="49" dur="1230" accel="100000" fill="hold">
                                          <p:stCondLst>
                                            <p:cond delay="770"/>
                                          </p:stCondLst>
                                        </p:cTn>
                                        <p:tgtEl>
                                          <p:spTgt spid="4">
                                            <p:txEl>
                                              <p:pRg st="5" end="5"/>
                                            </p:txEl>
                                          </p:spTgt>
                                        </p:tgtEl>
                                        <p:attrNameLst>
                                          <p:attrName>ppt_y</p:attrName>
                                        </p:attrNameLst>
                                      </p:cBhvr>
                                    </p:anim>
                                  </p:childTnLst>
                                </p:cTn>
                              </p:par>
                              <p:par>
                                <p:cTn id="50" presetID="51" presetClass="entr" presetSubtype="0" fill="hold" nodeType="withEffect">
                                  <p:stCondLst>
                                    <p:cond delay="0"/>
                                  </p:stCondLst>
                                  <p:childTnLst>
                                    <p:set>
                                      <p:cBhvr>
                                        <p:cTn id="51" dur="1" fill="hold">
                                          <p:stCondLst>
                                            <p:cond delay="0"/>
                                          </p:stCondLst>
                                        </p:cTn>
                                        <p:tgtEl>
                                          <p:spTgt spid="4">
                                            <p:txEl>
                                              <p:pRg st="6" end="6"/>
                                            </p:txEl>
                                          </p:spTgt>
                                        </p:tgtEl>
                                        <p:attrNameLst>
                                          <p:attrName>style.visibility</p:attrName>
                                        </p:attrNameLst>
                                      </p:cBhvr>
                                      <p:to>
                                        <p:strVal val="visible"/>
                                      </p:to>
                                    </p:set>
                                    <p:animEffect transition="in" filter="fade">
                                      <p:cBhvr>
                                        <p:cTn id="52" dur="770" decel="100000"/>
                                        <p:tgtEl>
                                          <p:spTgt spid="4">
                                            <p:txEl>
                                              <p:pRg st="6" end="6"/>
                                            </p:txEl>
                                          </p:spTgt>
                                        </p:tgtEl>
                                      </p:cBhvr>
                                    </p:animEffect>
                                    <p:animScale>
                                      <p:cBhvr>
                                        <p:cTn id="53" dur="770" decel="100000"/>
                                        <p:tgtEl>
                                          <p:spTgt spid="4">
                                            <p:txEl>
                                              <p:pRg st="6" end="6"/>
                                            </p:txEl>
                                          </p:spTgt>
                                        </p:tgtEl>
                                      </p:cBhvr>
                                      <p:from x="10000" y="10000"/>
                                      <p:to x="200000" y="450000"/>
                                    </p:animScale>
                                    <p:animScale>
                                      <p:cBhvr>
                                        <p:cTn id="54" dur="1230" accel="100000" fill="hold">
                                          <p:stCondLst>
                                            <p:cond delay="770"/>
                                          </p:stCondLst>
                                        </p:cTn>
                                        <p:tgtEl>
                                          <p:spTgt spid="4">
                                            <p:txEl>
                                              <p:pRg st="6" end="6"/>
                                            </p:txEl>
                                          </p:spTgt>
                                        </p:tgtEl>
                                      </p:cBhvr>
                                      <p:from x="200000" y="450000"/>
                                      <p:to x="100000" y="100000"/>
                                    </p:animScale>
                                    <p:set>
                                      <p:cBhvr>
                                        <p:cTn id="55" dur="770" fill="hold"/>
                                        <p:tgtEl>
                                          <p:spTgt spid="4">
                                            <p:txEl>
                                              <p:pRg st="6" end="6"/>
                                            </p:txEl>
                                          </p:spTgt>
                                        </p:tgtEl>
                                        <p:attrNameLst>
                                          <p:attrName>ppt_x</p:attrName>
                                        </p:attrNameLst>
                                      </p:cBhvr>
                                      <p:to>
                                        <p:strVal val="(0.5)"/>
                                      </p:to>
                                    </p:set>
                                    <p:anim from="(0.5)" to="(#ppt_x)" calcmode="lin" valueType="num">
                                      <p:cBhvr>
                                        <p:cTn id="56" dur="1230" accel="100000" fill="hold">
                                          <p:stCondLst>
                                            <p:cond delay="770"/>
                                          </p:stCondLst>
                                        </p:cTn>
                                        <p:tgtEl>
                                          <p:spTgt spid="4">
                                            <p:txEl>
                                              <p:pRg st="6" end="6"/>
                                            </p:txEl>
                                          </p:spTgt>
                                        </p:tgtEl>
                                        <p:attrNameLst>
                                          <p:attrName>ppt_x</p:attrName>
                                        </p:attrNameLst>
                                      </p:cBhvr>
                                    </p:anim>
                                    <p:set>
                                      <p:cBhvr>
                                        <p:cTn id="57" dur="770" fill="hold"/>
                                        <p:tgtEl>
                                          <p:spTgt spid="4">
                                            <p:txEl>
                                              <p:pRg st="6" end="6"/>
                                            </p:txEl>
                                          </p:spTgt>
                                        </p:tgtEl>
                                        <p:attrNameLst>
                                          <p:attrName>ppt_y</p:attrName>
                                        </p:attrNameLst>
                                      </p:cBhvr>
                                      <p:to>
                                        <p:strVal val="(#ppt_y+0.4)"/>
                                      </p:to>
                                    </p:set>
                                    <p:anim from="(#ppt_y+0.4)" to="(#ppt_y)" calcmode="lin" valueType="num">
                                      <p:cBhvr>
                                        <p:cTn id="58" dur="1230" accel="100000" fill="hold">
                                          <p:stCondLst>
                                            <p:cond delay="770"/>
                                          </p:stCondLst>
                                        </p:cTn>
                                        <p:tgtEl>
                                          <p:spTgt spid="4">
                                            <p:txEl>
                                              <p:pRg st="6" end="6"/>
                                            </p:txEl>
                                          </p:spTgt>
                                        </p:tgtEl>
                                        <p:attrNameLst>
                                          <p:attrName>ppt_y</p:attrName>
                                        </p:attrNameLst>
                                      </p:cBhvr>
                                    </p:anim>
                                  </p:childTnLst>
                                </p:cTn>
                              </p:par>
                              <p:par>
                                <p:cTn id="59" presetID="51" presetClass="entr" presetSubtype="0" fill="hold" nodeType="withEffect">
                                  <p:stCondLst>
                                    <p:cond delay="0"/>
                                  </p:stCondLst>
                                  <p:childTnLst>
                                    <p:set>
                                      <p:cBhvr>
                                        <p:cTn id="60" dur="1" fill="hold">
                                          <p:stCondLst>
                                            <p:cond delay="0"/>
                                          </p:stCondLst>
                                        </p:cTn>
                                        <p:tgtEl>
                                          <p:spTgt spid="80898"/>
                                        </p:tgtEl>
                                        <p:attrNameLst>
                                          <p:attrName>style.visibility</p:attrName>
                                        </p:attrNameLst>
                                      </p:cBhvr>
                                      <p:to>
                                        <p:strVal val="visible"/>
                                      </p:to>
                                    </p:set>
                                    <p:animEffect transition="in" filter="fade">
                                      <p:cBhvr>
                                        <p:cTn id="61" dur="770" decel="100000"/>
                                        <p:tgtEl>
                                          <p:spTgt spid="80898"/>
                                        </p:tgtEl>
                                      </p:cBhvr>
                                    </p:animEffect>
                                    <p:animScale>
                                      <p:cBhvr>
                                        <p:cTn id="62" dur="770" decel="100000"/>
                                        <p:tgtEl>
                                          <p:spTgt spid="80898"/>
                                        </p:tgtEl>
                                      </p:cBhvr>
                                      <p:from x="10000" y="10000"/>
                                      <p:to x="200000" y="450000"/>
                                    </p:animScale>
                                    <p:animScale>
                                      <p:cBhvr>
                                        <p:cTn id="63" dur="1230" accel="100000" fill="hold">
                                          <p:stCondLst>
                                            <p:cond delay="770"/>
                                          </p:stCondLst>
                                        </p:cTn>
                                        <p:tgtEl>
                                          <p:spTgt spid="80898"/>
                                        </p:tgtEl>
                                      </p:cBhvr>
                                      <p:from x="200000" y="450000"/>
                                      <p:to x="100000" y="100000"/>
                                    </p:animScale>
                                    <p:set>
                                      <p:cBhvr>
                                        <p:cTn id="64" dur="770" fill="hold"/>
                                        <p:tgtEl>
                                          <p:spTgt spid="80898"/>
                                        </p:tgtEl>
                                        <p:attrNameLst>
                                          <p:attrName>ppt_x</p:attrName>
                                        </p:attrNameLst>
                                      </p:cBhvr>
                                      <p:to>
                                        <p:strVal val="(0.5)"/>
                                      </p:to>
                                    </p:set>
                                    <p:anim from="(0.5)" to="(#ppt_x)" calcmode="lin" valueType="num">
                                      <p:cBhvr>
                                        <p:cTn id="65" dur="1230" accel="100000" fill="hold">
                                          <p:stCondLst>
                                            <p:cond delay="770"/>
                                          </p:stCondLst>
                                        </p:cTn>
                                        <p:tgtEl>
                                          <p:spTgt spid="80898"/>
                                        </p:tgtEl>
                                        <p:attrNameLst>
                                          <p:attrName>ppt_x</p:attrName>
                                        </p:attrNameLst>
                                      </p:cBhvr>
                                    </p:anim>
                                    <p:set>
                                      <p:cBhvr>
                                        <p:cTn id="66" dur="770" fill="hold"/>
                                        <p:tgtEl>
                                          <p:spTgt spid="80898"/>
                                        </p:tgtEl>
                                        <p:attrNameLst>
                                          <p:attrName>ppt_y</p:attrName>
                                        </p:attrNameLst>
                                      </p:cBhvr>
                                      <p:to>
                                        <p:strVal val="(#ppt_y+0.4)"/>
                                      </p:to>
                                    </p:set>
                                    <p:anim from="(#ppt_y+0.4)" to="(#ppt_y)" calcmode="lin" valueType="num">
                                      <p:cBhvr>
                                        <p:cTn id="67" dur="1230" accel="100000" fill="hold">
                                          <p:stCondLst>
                                            <p:cond delay="770"/>
                                          </p:stCondLst>
                                        </p:cTn>
                                        <p:tgtEl>
                                          <p:spTgt spid="80898"/>
                                        </p:tgtEl>
                                        <p:attrNameLst>
                                          <p:attrName>ppt_y</p:attrName>
                                        </p:attrNameLst>
                                      </p:cBhvr>
                                    </p:anim>
                                  </p:childTnLst>
                                </p:cTn>
                              </p:par>
                            </p:childTnLst>
                          </p:cTn>
                        </p:par>
                        <p:par>
                          <p:cTn id="68" fill="hold">
                            <p:stCondLst>
                              <p:cond delay="2000"/>
                            </p:stCondLst>
                            <p:childTnLst>
                              <p:par>
                                <p:cTn id="69" presetID="26" presetClass="entr" presetSubtype="0" fill="hold" nodeType="afterEffect">
                                  <p:stCondLst>
                                    <p:cond delay="5000"/>
                                  </p:stCondLst>
                                  <p:childTnLst>
                                    <p:set>
                                      <p:cBhvr>
                                        <p:cTn id="70" dur="1" fill="hold">
                                          <p:stCondLst>
                                            <p:cond delay="0"/>
                                          </p:stCondLst>
                                        </p:cTn>
                                        <p:tgtEl>
                                          <p:spTgt spid="9"/>
                                        </p:tgtEl>
                                        <p:attrNameLst>
                                          <p:attrName>style.visibility</p:attrName>
                                        </p:attrNameLst>
                                      </p:cBhvr>
                                      <p:to>
                                        <p:strVal val="visible"/>
                                      </p:to>
                                    </p:set>
                                    <p:animEffect transition="in" filter="wipe(down)">
                                      <p:cBhvr>
                                        <p:cTn id="71" dur="580">
                                          <p:stCondLst>
                                            <p:cond delay="0"/>
                                          </p:stCondLst>
                                        </p:cTn>
                                        <p:tgtEl>
                                          <p:spTgt spid="9"/>
                                        </p:tgtEl>
                                      </p:cBhvr>
                                    </p:animEffect>
                                    <p:anim calcmode="lin" valueType="num">
                                      <p:cBhvr>
                                        <p:cTn id="72"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77" dur="26">
                                          <p:stCondLst>
                                            <p:cond delay="650"/>
                                          </p:stCondLst>
                                        </p:cTn>
                                        <p:tgtEl>
                                          <p:spTgt spid="9"/>
                                        </p:tgtEl>
                                      </p:cBhvr>
                                      <p:to x="100000" y="60000"/>
                                    </p:animScale>
                                    <p:animScale>
                                      <p:cBhvr>
                                        <p:cTn id="78" dur="166" decel="50000">
                                          <p:stCondLst>
                                            <p:cond delay="676"/>
                                          </p:stCondLst>
                                        </p:cTn>
                                        <p:tgtEl>
                                          <p:spTgt spid="9"/>
                                        </p:tgtEl>
                                      </p:cBhvr>
                                      <p:to x="100000" y="100000"/>
                                    </p:animScale>
                                    <p:animScale>
                                      <p:cBhvr>
                                        <p:cTn id="79" dur="26">
                                          <p:stCondLst>
                                            <p:cond delay="1312"/>
                                          </p:stCondLst>
                                        </p:cTn>
                                        <p:tgtEl>
                                          <p:spTgt spid="9"/>
                                        </p:tgtEl>
                                      </p:cBhvr>
                                      <p:to x="100000" y="80000"/>
                                    </p:animScale>
                                    <p:animScale>
                                      <p:cBhvr>
                                        <p:cTn id="80" dur="166" decel="50000">
                                          <p:stCondLst>
                                            <p:cond delay="1338"/>
                                          </p:stCondLst>
                                        </p:cTn>
                                        <p:tgtEl>
                                          <p:spTgt spid="9"/>
                                        </p:tgtEl>
                                      </p:cBhvr>
                                      <p:to x="100000" y="100000"/>
                                    </p:animScale>
                                    <p:animScale>
                                      <p:cBhvr>
                                        <p:cTn id="81" dur="26">
                                          <p:stCondLst>
                                            <p:cond delay="1642"/>
                                          </p:stCondLst>
                                        </p:cTn>
                                        <p:tgtEl>
                                          <p:spTgt spid="9"/>
                                        </p:tgtEl>
                                      </p:cBhvr>
                                      <p:to x="100000" y="90000"/>
                                    </p:animScale>
                                    <p:animScale>
                                      <p:cBhvr>
                                        <p:cTn id="82" dur="166" decel="50000">
                                          <p:stCondLst>
                                            <p:cond delay="1668"/>
                                          </p:stCondLst>
                                        </p:cTn>
                                        <p:tgtEl>
                                          <p:spTgt spid="9"/>
                                        </p:tgtEl>
                                      </p:cBhvr>
                                      <p:to x="100000" y="100000"/>
                                    </p:animScale>
                                    <p:animScale>
                                      <p:cBhvr>
                                        <p:cTn id="83" dur="26">
                                          <p:stCondLst>
                                            <p:cond delay="1808"/>
                                          </p:stCondLst>
                                        </p:cTn>
                                        <p:tgtEl>
                                          <p:spTgt spid="9"/>
                                        </p:tgtEl>
                                      </p:cBhvr>
                                      <p:to x="100000" y="95000"/>
                                    </p:animScale>
                                    <p:animScale>
                                      <p:cBhvr>
                                        <p:cTn id="84"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a:ln w="11430">
                  <a:solidFill>
                    <a:sysClr val="windowText" lastClr="000000"/>
                  </a:solidFill>
                </a:ln>
                <a:effectLst>
                  <a:outerShdw blurRad="50800" dist="39000" dir="5460000" algn="tl">
                    <a:srgbClr val="000000">
                      <a:alpha val="38000"/>
                    </a:srgbClr>
                  </a:outerShdw>
                </a:effectLst>
                <a:latin typeface="+mj-lt"/>
              </a:rPr>
              <a:t>Introduction</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5524589"/>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2800" b="1" i="1" dirty="0">
                <a:ln w="11430">
                  <a:solidFill>
                    <a:sysClr val="windowText" lastClr="000000"/>
                  </a:solidFill>
                </a:ln>
                <a:solidFill>
                  <a:srgbClr val="C00000"/>
                </a:solidFill>
                <a:effectLst>
                  <a:outerShdw blurRad="50800" dist="39000" dir="5460000" algn="tl">
                    <a:srgbClr val="000000">
                      <a:alpha val="38000"/>
                    </a:srgbClr>
                  </a:outerShdw>
                </a:effectLst>
              </a:rPr>
              <a:t>“Confrontation Tuesday” </a:t>
            </a:r>
            <a:r>
              <a:rPr lang="en-US" sz="2800" b="1" dirty="0">
                <a:ln w="11430">
                  <a:solidFill>
                    <a:sysClr val="windowText" lastClr="000000"/>
                  </a:solidFill>
                </a:ln>
                <a:solidFill>
                  <a:sysClr val="windowText" lastClr="000000"/>
                </a:solidFill>
                <a:effectLst>
                  <a:outerShdw blurRad="50800" dist="39000" dir="5460000" algn="tl">
                    <a:srgbClr val="000000">
                      <a:alpha val="38000"/>
                    </a:srgbClr>
                  </a:outerShdw>
                </a:effectLst>
              </a:rPr>
              <a:t>is now coming to its consummation as Jesus leaves the Temple grounds and travels to the Mount of Olives.  Please see the outline handout that will, prayerfully, open up this chapter to you and prevent confusion.</a:t>
            </a:r>
          </a:p>
          <a:p>
            <a:pPr>
              <a:spcAft>
                <a:spcPts val="600"/>
              </a:spcAft>
            </a:pPr>
            <a:r>
              <a:rPr lang="en-US" sz="2600" b="1" dirty="0">
                <a:ln w="11430">
                  <a:solidFill>
                    <a:sysClr val="windowText" lastClr="000000"/>
                  </a:solidFill>
                </a:ln>
                <a:solidFill>
                  <a:sysClr val="windowText" lastClr="000000"/>
                </a:solidFill>
                <a:effectLst>
                  <a:outerShdw blurRad="50800" dist="39000" dir="5460000" algn="tl">
                    <a:srgbClr val="000000">
                      <a:alpha val="38000"/>
                    </a:srgbClr>
                  </a:outerShdw>
                </a:effectLst>
              </a:rPr>
              <a:t>Before we begin our study, however, it’s important for you to know what Jesus means by </a:t>
            </a:r>
            <a:r>
              <a:rPr lang="en-US" sz="2600" b="1" i="1" dirty="0">
                <a:ln w="11430">
                  <a:solidFill>
                    <a:srgbClr val="6600CC"/>
                  </a:solidFill>
                </a:ln>
                <a:solidFill>
                  <a:srgbClr val="6600CC"/>
                </a:solidFill>
                <a:effectLst>
                  <a:outerShdw blurRad="50800" dist="39000" dir="5460000" algn="tl">
                    <a:srgbClr val="000000">
                      <a:alpha val="38000"/>
                    </a:srgbClr>
                  </a:outerShdw>
                </a:effectLst>
              </a:rPr>
              <a:t>“this generation”</a:t>
            </a:r>
            <a:r>
              <a:rPr lang="en-US" sz="2600" b="1" dirty="0">
                <a:ln w="11430">
                  <a:solidFill>
                    <a:sysClr val="windowText" lastClr="000000"/>
                  </a:solidFill>
                </a:ln>
                <a:solidFill>
                  <a:sysClr val="windowText" lastClr="000000"/>
                </a:solidFill>
                <a:effectLst>
                  <a:outerShdw blurRad="50800" dist="39000" dir="5460000" algn="tl">
                    <a:srgbClr val="000000">
                      <a:alpha val="38000"/>
                    </a:srgbClr>
                  </a:outerShdw>
                </a:effectLst>
              </a:rPr>
              <a:t> </a:t>
            </a:r>
            <a:r>
              <a:rPr lang="en-US" sz="2600" b="1" dirty="0">
                <a:ln w="11430">
                  <a:solidFill>
                    <a:srgbClr val="6600CC"/>
                  </a:solidFill>
                </a:ln>
                <a:solidFill>
                  <a:srgbClr val="6600CC"/>
                </a:solidFill>
                <a:effectLst>
                  <a:outerShdw blurRad="50800" dist="39000" dir="5460000" algn="tl">
                    <a:srgbClr val="000000">
                      <a:alpha val="38000"/>
                    </a:srgbClr>
                  </a:outerShdw>
                </a:effectLst>
              </a:rPr>
              <a:t>(v.34).</a:t>
            </a:r>
            <a:r>
              <a:rPr lang="en-US" sz="2600" b="1" dirty="0">
                <a:ln w="11430">
                  <a:solidFill>
                    <a:sysClr val="windowText" lastClr="000000"/>
                  </a:solidFill>
                </a:ln>
                <a:solidFill>
                  <a:sysClr val="windowText" lastClr="000000"/>
                </a:solidFill>
                <a:effectLst>
                  <a:outerShdw blurRad="50800" dist="39000" dir="5460000" algn="tl">
                    <a:srgbClr val="000000">
                      <a:alpha val="38000"/>
                    </a:srgbClr>
                  </a:outerShdw>
                </a:effectLst>
              </a:rPr>
              <a:t>  It’s the Jews living at the time of our Lord’s ministry through the siege of Jerusalem and the destruction of the Temple in 70 </a:t>
            </a:r>
            <a:r>
              <a:rPr lang="en-US" sz="2000" b="1" dirty="0">
                <a:ln w="11430">
                  <a:solidFill>
                    <a:sysClr val="windowText" lastClr="000000"/>
                  </a:solidFill>
                </a:ln>
                <a:solidFill>
                  <a:sysClr val="windowText" lastClr="000000"/>
                </a:solidFill>
                <a:effectLst>
                  <a:outerShdw blurRad="50800" dist="39000" dir="5460000" algn="tl">
                    <a:srgbClr val="000000">
                      <a:alpha val="38000"/>
                    </a:srgbClr>
                  </a:outerShdw>
                </a:effectLst>
              </a:rPr>
              <a:t>AD</a:t>
            </a:r>
            <a:r>
              <a:rPr lang="en-US" sz="2600" b="1" dirty="0">
                <a:ln w="11430">
                  <a:solidFill>
                    <a:sysClr val="windowText" lastClr="000000"/>
                  </a:solidFill>
                </a:ln>
                <a:solidFill>
                  <a:sysClr val="windowText" lastClr="000000"/>
                </a:solidFill>
                <a:effectLst>
                  <a:outerShdw blurRad="50800" dist="39000" dir="5460000" algn="tl">
                    <a:srgbClr val="000000">
                      <a:alpha val="38000"/>
                    </a:srgbClr>
                  </a:outerShdw>
                </a:effectLst>
              </a:rPr>
              <a:t>.  It’s the </a:t>
            </a:r>
            <a:r>
              <a:rPr lang="en-US" sz="2600" b="1" i="1" dirty="0">
                <a:ln w="11430">
                  <a:solidFill>
                    <a:srgbClr val="6600CC"/>
                  </a:solidFill>
                </a:ln>
                <a:solidFill>
                  <a:srgbClr val="6600CC"/>
                </a:solidFill>
                <a:effectLst>
                  <a:outerShdw blurRad="50800" dist="39000" dir="5460000" algn="tl">
                    <a:srgbClr val="000000">
                      <a:alpha val="38000"/>
                    </a:srgbClr>
                  </a:outerShdw>
                </a:effectLst>
              </a:rPr>
              <a:t>“generation” </a:t>
            </a:r>
            <a:r>
              <a:rPr lang="en-US" sz="2600" b="1" dirty="0">
                <a:ln w="11430">
                  <a:solidFill>
                    <a:sysClr val="windowText" lastClr="000000"/>
                  </a:solidFill>
                </a:ln>
                <a:solidFill>
                  <a:sysClr val="windowText" lastClr="000000"/>
                </a:solidFill>
                <a:effectLst>
                  <a:outerShdw blurRad="50800" dist="39000" dir="5460000" algn="tl">
                    <a:srgbClr val="000000">
                      <a:alpha val="38000"/>
                    </a:srgbClr>
                  </a:outerShdw>
                </a:effectLst>
              </a:rPr>
              <a:t>that rejected the Stone (21:42).   As with the obliteration of Israel (N. Kingdom) in the 8 c. </a:t>
            </a:r>
            <a:r>
              <a:rPr lang="en-US" sz="2000" b="1" dirty="0">
                <a:ln w="11430">
                  <a:solidFill>
                    <a:sysClr val="windowText" lastClr="000000"/>
                  </a:solidFill>
                </a:ln>
                <a:solidFill>
                  <a:sysClr val="windowText" lastClr="000000"/>
                </a:solidFill>
                <a:effectLst>
                  <a:outerShdw blurRad="50800" dist="39000" dir="5460000" algn="tl">
                    <a:srgbClr val="000000">
                      <a:alpha val="38000"/>
                    </a:srgbClr>
                  </a:outerShdw>
                </a:effectLst>
              </a:rPr>
              <a:t>BC</a:t>
            </a:r>
            <a:r>
              <a:rPr lang="en-US" sz="2600" b="1" dirty="0">
                <a:ln w="11430">
                  <a:solidFill>
                    <a:sysClr val="windowText" lastClr="000000"/>
                  </a:solidFill>
                </a:ln>
                <a:solidFill>
                  <a:sysClr val="windowText" lastClr="000000"/>
                </a:solidFill>
                <a:effectLst>
                  <a:outerShdw blurRad="50800" dist="39000" dir="5460000" algn="tl">
                    <a:srgbClr val="000000">
                      <a:alpha val="38000"/>
                    </a:srgbClr>
                  </a:outerShdw>
                </a:effectLst>
              </a:rPr>
              <a:t> and the Babylonian captivity of Judea (S. Kingdom) in the 6c. </a:t>
            </a:r>
            <a:r>
              <a:rPr lang="en-US" sz="2000" b="1" dirty="0">
                <a:ln w="11430">
                  <a:solidFill>
                    <a:sysClr val="windowText" lastClr="000000"/>
                  </a:solidFill>
                </a:ln>
                <a:solidFill>
                  <a:sysClr val="windowText" lastClr="000000"/>
                </a:solidFill>
                <a:effectLst>
                  <a:outerShdw blurRad="50800" dist="39000" dir="5460000" algn="tl">
                    <a:srgbClr val="000000">
                      <a:alpha val="38000"/>
                    </a:srgbClr>
                  </a:outerShdw>
                </a:effectLst>
              </a:rPr>
              <a:t>BC</a:t>
            </a:r>
            <a:r>
              <a:rPr lang="en-US" sz="2600" b="1" dirty="0">
                <a:ln w="11430">
                  <a:solidFill>
                    <a:sysClr val="windowText" lastClr="000000"/>
                  </a:solidFill>
                </a:ln>
                <a:solidFill>
                  <a:sysClr val="windowText" lastClr="000000"/>
                </a:solidFill>
                <a:effectLst>
                  <a:outerShdw blurRad="50800" dist="39000" dir="5460000" algn="tl">
                    <a:srgbClr val="000000">
                      <a:alpha val="38000"/>
                    </a:srgbClr>
                  </a:outerShdw>
                </a:effectLst>
              </a:rPr>
              <a:t>; so this generation will also be judged to be apostate! </a:t>
            </a:r>
            <a:endParaRPr lang="en-US" sz="2800" b="1" dirty="0">
              <a:ln w="11430">
                <a:solidFill>
                  <a:sysClr val="windowText" lastClr="000000"/>
                </a:solidFill>
              </a:ln>
              <a:solidFill>
                <a:sysClr val="windowText" lastClr="000000"/>
              </a:solidFill>
              <a:effectLst>
                <a:outerShdw blurRad="50800" dist="39000" dir="5460000" algn="tl">
                  <a:srgbClr val="000000">
                    <a:alpha val="38000"/>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diamond(in)">
                                      <p:cBhvr>
                                        <p:cTn id="7" dur="20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9144000" cy="113877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Part I, Unit II</a:t>
            </a:r>
          </a:p>
          <a:p>
            <a:pPr algn="ctr"/>
            <a:r>
              <a:rPr lang="en-US" sz="3100" b="1" dirty="0">
                <a:ln w="11430">
                  <a:solidFill>
                    <a:srgbClr val="00B050"/>
                  </a:solidFill>
                </a:ln>
                <a:solidFill>
                  <a:srgbClr val="00B050"/>
                </a:solidFill>
                <a:effectLst>
                  <a:outerShdw blurRad="50800" dist="39000" dir="5460000" algn="tl">
                    <a:srgbClr val="000000">
                      <a:alpha val="38000"/>
                    </a:srgbClr>
                  </a:outerShdw>
                </a:effectLst>
                <a:latin typeface="Arial Black" pitchFamily="34" charset="0"/>
              </a:rPr>
              <a:t>Read the Signs and Flee (vv.15-22)</a:t>
            </a:r>
          </a:p>
        </p:txBody>
      </p:sp>
      <p:sp>
        <p:nvSpPr>
          <p:cNvPr id="4" name="Rectangle 3"/>
          <p:cNvSpPr/>
          <p:nvPr/>
        </p:nvSpPr>
        <p:spPr>
          <a:xfrm>
            <a:off x="152400" y="1066800"/>
            <a:ext cx="8839200" cy="5709255"/>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000" b="1" dirty="0">
                <a:ln w="11430">
                  <a:solidFill>
                    <a:schemeClr val="tx1"/>
                  </a:solidFill>
                </a:ln>
                <a:effectLst>
                  <a:outerShdw blurRad="50800" dist="39000" dir="5460000" algn="tl">
                    <a:srgbClr val="000000">
                      <a:alpha val="38000"/>
                    </a:srgbClr>
                  </a:outerShdw>
                </a:effectLst>
              </a:rPr>
              <a:t>If Jesus were talking about the consummation of the age (Judgment Day), then all that He is commanding would make no sense; especially fleeing, which would be futile (cf. Rev 6:12-17; 20:11-15).</a:t>
            </a:r>
          </a:p>
          <a:p>
            <a:pPr>
              <a:spcAft>
                <a:spcPts val="600"/>
              </a:spcAft>
            </a:pPr>
            <a:r>
              <a:rPr lang="en-US" sz="3000" b="1" dirty="0">
                <a:ln w="11430">
                  <a:solidFill>
                    <a:schemeClr val="tx1"/>
                  </a:solidFill>
                </a:ln>
                <a:effectLst>
                  <a:outerShdw blurRad="50800" dist="39000" dir="5460000" algn="tl">
                    <a:srgbClr val="000000">
                      <a:alpha val="38000"/>
                    </a:srgbClr>
                  </a:outerShdw>
                </a:effectLst>
              </a:rPr>
              <a:t>Finally, and to summarize and paraphrase our Lord’s prophecy:  </a:t>
            </a:r>
            <a:r>
              <a:rPr lang="en-US" sz="3000" b="1" i="1" dirty="0">
                <a:ln w="11430">
                  <a:solidFill>
                    <a:srgbClr val="6600CC"/>
                  </a:solidFill>
                </a:ln>
                <a:solidFill>
                  <a:srgbClr val="6600CC"/>
                </a:solidFill>
                <a:effectLst>
                  <a:outerShdw blurRad="50800" dist="39000" dir="5460000" algn="tl">
                    <a:srgbClr val="000000">
                      <a:alpha val="38000"/>
                    </a:srgbClr>
                  </a:outerShdw>
                </a:effectLst>
              </a:rPr>
              <a:t>Pray that you do not have to flee during difficult conditions, since a horrific catastrophe is about to fall upon the people of Judea.  It will be the worse trouble that they will ever encounter.  No one would have survived, if God had not intervened for the sake of the elect (those Jews who believed in Jesus as the Messiah).</a:t>
            </a:r>
            <a:r>
              <a:rPr lang="en-US" sz="3000" b="1" dirty="0">
                <a:ln w="11430">
                  <a:solidFill>
                    <a:srgbClr val="6600CC"/>
                  </a:solidFill>
                </a:ln>
                <a:solidFill>
                  <a:srgbClr val="6600CC"/>
                </a:solidFill>
                <a:effectLst>
                  <a:outerShdw blurRad="50800" dist="39000" dir="5460000" algn="tl">
                    <a:srgbClr val="000000">
                      <a:alpha val="38000"/>
                    </a:srgbClr>
                  </a:outerShdw>
                </a:effectLst>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diamond(in)">
                                      <p:cBhvr>
                                        <p:cTn id="7"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9144000" cy="1123384"/>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Part I, Unit III</a:t>
            </a:r>
          </a:p>
          <a:p>
            <a:pPr algn="ctr"/>
            <a:r>
              <a:rPr lang="en-US" sz="3100" b="1" dirty="0">
                <a:ln w="11430">
                  <a:solidFill>
                    <a:srgbClr val="FF0000"/>
                  </a:solidFill>
                </a:ln>
                <a:effectLst>
                  <a:outerShdw blurRad="50800" dist="39000" dir="5460000" algn="tl">
                    <a:srgbClr val="000000">
                      <a:alpha val="38000"/>
                    </a:srgbClr>
                  </a:outerShdw>
                </a:effectLst>
                <a:latin typeface="Arial Black" pitchFamily="34" charset="0"/>
              </a:rPr>
              <a:t>Do Not Believe False Prophets </a:t>
            </a:r>
            <a:r>
              <a:rPr lang="en-US" sz="2800" b="1" dirty="0">
                <a:ln w="11430">
                  <a:solidFill>
                    <a:srgbClr val="FF0000"/>
                  </a:solidFill>
                </a:ln>
                <a:effectLst>
                  <a:outerShdw blurRad="50800" dist="39000" dir="5460000" algn="tl">
                    <a:srgbClr val="000000">
                      <a:alpha val="38000"/>
                    </a:srgbClr>
                  </a:outerShdw>
                </a:effectLst>
                <a:latin typeface="Arial Black" pitchFamily="34" charset="0"/>
              </a:rPr>
              <a:t>(vv.23-28)</a:t>
            </a:r>
            <a:endParaRPr lang="en-US" sz="3100" b="1" dirty="0">
              <a:ln w="11430">
                <a:solidFill>
                  <a:srgbClr val="FF0000"/>
                </a:solidFill>
              </a:ln>
              <a:effectLst>
                <a:outerShdw blurRad="50800" dist="39000" dir="5460000" algn="tl">
                  <a:srgbClr val="000000">
                    <a:alpha val="38000"/>
                  </a:srgbClr>
                </a:outerShdw>
              </a:effectLst>
              <a:latin typeface="Arial Black" pitchFamily="34" charset="0"/>
            </a:endParaRPr>
          </a:p>
        </p:txBody>
      </p:sp>
      <p:sp>
        <p:nvSpPr>
          <p:cNvPr id="4" name="Rectangle 3"/>
          <p:cNvSpPr/>
          <p:nvPr/>
        </p:nvSpPr>
        <p:spPr>
          <a:xfrm>
            <a:off x="152400" y="1066800"/>
            <a:ext cx="8839200" cy="5709255"/>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000" b="1" dirty="0">
                <a:ln w="11430">
                  <a:solidFill>
                    <a:schemeClr val="tx1"/>
                  </a:solidFill>
                </a:ln>
                <a:effectLst>
                  <a:outerShdw blurRad="50800" dist="39000" dir="5460000" algn="tl">
                    <a:srgbClr val="000000">
                      <a:alpha val="38000"/>
                    </a:srgbClr>
                  </a:outerShdw>
                </a:effectLst>
              </a:rPr>
              <a:t>You should remember that Jesus (though God) is also a Jewish Rabbi; therefore, He teaches in accord with the traditional ancient eastern style that we know as circular teaching.  This is what we see in Unit III as Jesus </a:t>
            </a:r>
            <a:r>
              <a:rPr lang="en-US" sz="3000" b="1" i="1" dirty="0">
                <a:ln w="11430">
                  <a:solidFill>
                    <a:schemeClr val="tx1"/>
                  </a:solidFill>
                </a:ln>
                <a:effectLst>
                  <a:outerShdw blurRad="50800" dist="39000" dir="5460000" algn="tl">
                    <a:srgbClr val="000000">
                      <a:alpha val="38000"/>
                    </a:srgbClr>
                  </a:outerShdw>
                </a:effectLst>
              </a:rPr>
              <a:t>“circles”</a:t>
            </a:r>
            <a:r>
              <a:rPr lang="en-US" sz="3000" b="1" dirty="0">
                <a:ln w="11430">
                  <a:solidFill>
                    <a:schemeClr val="tx1"/>
                  </a:solidFill>
                </a:ln>
                <a:effectLst>
                  <a:outerShdw blurRad="50800" dist="39000" dir="5460000" algn="tl">
                    <a:srgbClr val="000000">
                      <a:alpha val="38000"/>
                    </a:srgbClr>
                  </a:outerShdw>
                </a:effectLst>
              </a:rPr>
              <a:t> back to His warning about eschatological confusion and false teachers. </a:t>
            </a:r>
          </a:p>
          <a:p>
            <a:pPr>
              <a:spcAft>
                <a:spcPts val="600"/>
              </a:spcAft>
            </a:pPr>
            <a:r>
              <a:rPr lang="en-US" sz="3000" b="1" dirty="0">
                <a:ln w="11430">
                  <a:solidFill>
                    <a:schemeClr val="tx1"/>
                  </a:solidFill>
                </a:ln>
                <a:effectLst>
                  <a:outerShdw blurRad="50800" dist="39000" dir="5460000" algn="tl">
                    <a:srgbClr val="000000">
                      <a:alpha val="38000"/>
                    </a:srgbClr>
                  </a:outerShdw>
                </a:effectLst>
              </a:rPr>
              <a:t>Jesus is taking His disciples (then and today) forward to the consummation of the age and His </a:t>
            </a:r>
            <a:r>
              <a:rPr lang="en-US" sz="3000" b="1" dirty="0" err="1">
                <a:ln w="11430">
                  <a:solidFill>
                    <a:schemeClr val="tx1"/>
                  </a:solidFill>
                </a:ln>
                <a:effectLst>
                  <a:outerShdw blurRad="50800" dist="39000" dir="5460000" algn="tl">
                    <a:srgbClr val="000000">
                      <a:alpha val="38000"/>
                    </a:srgbClr>
                  </a:outerShdw>
                </a:effectLst>
              </a:rPr>
              <a:t>parousia</a:t>
            </a:r>
            <a:r>
              <a:rPr lang="en-US" sz="3000" b="1" dirty="0">
                <a:ln w="11430">
                  <a:solidFill>
                    <a:schemeClr val="tx1"/>
                  </a:solidFill>
                </a:ln>
                <a:effectLst>
                  <a:outerShdw blurRad="50800" dist="39000" dir="5460000" algn="tl">
                    <a:srgbClr val="000000">
                      <a:alpha val="38000"/>
                    </a:srgbClr>
                  </a:outerShdw>
                </a:effectLst>
              </a:rPr>
              <a:t>.  And His warning is clear…do Not believe false teachers who teach about His </a:t>
            </a:r>
            <a:r>
              <a:rPr lang="en-US" sz="3000" b="1" dirty="0" err="1">
                <a:ln w="11430">
                  <a:solidFill>
                    <a:schemeClr val="tx1"/>
                  </a:solidFill>
                </a:ln>
                <a:effectLst>
                  <a:outerShdw blurRad="50800" dist="39000" dir="5460000" algn="tl">
                    <a:srgbClr val="000000">
                      <a:alpha val="38000"/>
                    </a:srgbClr>
                  </a:outerShdw>
                </a:effectLst>
              </a:rPr>
              <a:t>parousia</a:t>
            </a:r>
            <a:r>
              <a:rPr lang="en-US" sz="3000" b="1" dirty="0">
                <a:ln w="11430">
                  <a:solidFill>
                    <a:schemeClr val="tx1"/>
                  </a:solidFill>
                </a:ln>
                <a:effectLst>
                  <a:outerShdw blurRad="50800" dist="39000" dir="5460000" algn="tl">
                    <a:srgbClr val="000000">
                      <a:alpha val="38000"/>
                    </a:srgbClr>
                  </a:outerShdw>
                </a:effectLst>
              </a:rPr>
              <a:t> that isn’t in harmony with His Holy Word!  And we have a plethora of that today!</a:t>
            </a:r>
            <a:r>
              <a:rPr lang="en-US" sz="3000" b="1" dirty="0">
                <a:ln w="11430">
                  <a:solidFill>
                    <a:srgbClr val="6600CC"/>
                  </a:solidFill>
                </a:ln>
                <a:solidFill>
                  <a:srgbClr val="6600CC"/>
                </a:solidFill>
                <a:effectLst>
                  <a:outerShdw blurRad="50800" dist="39000" dir="5460000" algn="tl">
                    <a:srgbClr val="000000">
                      <a:alpha val="38000"/>
                    </a:srgbClr>
                  </a:outerShdw>
                </a:effectLst>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80">
                                          <p:stCondLst>
                                            <p:cond delay="0"/>
                                          </p:stCondLst>
                                        </p:cTn>
                                        <p:tgtEl>
                                          <p:spTgt spid="4">
                                            <p:txEl>
                                              <p:pRg st="0" end="0"/>
                                            </p:txEl>
                                          </p:spTgt>
                                        </p:tgtEl>
                                      </p:cBhvr>
                                    </p:animEffect>
                                    <p:anim calcmode="lin" valueType="num">
                                      <p:cBhvr>
                                        <p:cTn id="8"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xEl>
                                              <p:pRg st="0" end="0"/>
                                            </p:txEl>
                                          </p:spTgt>
                                        </p:tgtEl>
                                      </p:cBhvr>
                                      <p:to x="100000" y="60000"/>
                                    </p:animScale>
                                    <p:animScale>
                                      <p:cBhvr>
                                        <p:cTn id="14" dur="166" decel="50000">
                                          <p:stCondLst>
                                            <p:cond delay="676"/>
                                          </p:stCondLst>
                                        </p:cTn>
                                        <p:tgtEl>
                                          <p:spTgt spid="4">
                                            <p:txEl>
                                              <p:pRg st="0" end="0"/>
                                            </p:txEl>
                                          </p:spTgt>
                                        </p:tgtEl>
                                      </p:cBhvr>
                                      <p:to x="100000" y="100000"/>
                                    </p:animScale>
                                    <p:animScale>
                                      <p:cBhvr>
                                        <p:cTn id="15" dur="26">
                                          <p:stCondLst>
                                            <p:cond delay="1312"/>
                                          </p:stCondLst>
                                        </p:cTn>
                                        <p:tgtEl>
                                          <p:spTgt spid="4">
                                            <p:txEl>
                                              <p:pRg st="0" end="0"/>
                                            </p:txEl>
                                          </p:spTgt>
                                        </p:tgtEl>
                                      </p:cBhvr>
                                      <p:to x="100000" y="80000"/>
                                    </p:animScale>
                                    <p:animScale>
                                      <p:cBhvr>
                                        <p:cTn id="16" dur="166" decel="50000">
                                          <p:stCondLst>
                                            <p:cond delay="1338"/>
                                          </p:stCondLst>
                                        </p:cTn>
                                        <p:tgtEl>
                                          <p:spTgt spid="4">
                                            <p:txEl>
                                              <p:pRg st="0" end="0"/>
                                            </p:txEl>
                                          </p:spTgt>
                                        </p:tgtEl>
                                      </p:cBhvr>
                                      <p:to x="100000" y="100000"/>
                                    </p:animScale>
                                    <p:animScale>
                                      <p:cBhvr>
                                        <p:cTn id="17" dur="26">
                                          <p:stCondLst>
                                            <p:cond delay="1642"/>
                                          </p:stCondLst>
                                        </p:cTn>
                                        <p:tgtEl>
                                          <p:spTgt spid="4">
                                            <p:txEl>
                                              <p:pRg st="0" end="0"/>
                                            </p:txEl>
                                          </p:spTgt>
                                        </p:tgtEl>
                                      </p:cBhvr>
                                      <p:to x="100000" y="90000"/>
                                    </p:animScale>
                                    <p:animScale>
                                      <p:cBhvr>
                                        <p:cTn id="18" dur="166" decel="50000">
                                          <p:stCondLst>
                                            <p:cond delay="1668"/>
                                          </p:stCondLst>
                                        </p:cTn>
                                        <p:tgtEl>
                                          <p:spTgt spid="4">
                                            <p:txEl>
                                              <p:pRg st="0" end="0"/>
                                            </p:txEl>
                                          </p:spTgt>
                                        </p:tgtEl>
                                      </p:cBhvr>
                                      <p:to x="100000" y="100000"/>
                                    </p:animScale>
                                    <p:animScale>
                                      <p:cBhvr>
                                        <p:cTn id="19" dur="26">
                                          <p:stCondLst>
                                            <p:cond delay="1808"/>
                                          </p:stCondLst>
                                        </p:cTn>
                                        <p:tgtEl>
                                          <p:spTgt spid="4">
                                            <p:txEl>
                                              <p:pRg st="0" end="0"/>
                                            </p:txEl>
                                          </p:spTgt>
                                        </p:tgtEl>
                                      </p:cBhvr>
                                      <p:to x="100000" y="95000"/>
                                    </p:animScale>
                                    <p:animScale>
                                      <p:cBhvr>
                                        <p:cTn id="20" dur="166" decel="50000">
                                          <p:stCondLst>
                                            <p:cond delay="1834"/>
                                          </p:stCondLst>
                                        </p:cTn>
                                        <p:tgtEl>
                                          <p:spTgt spid="4">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Effect transition="in" filter="wipe(down)">
                                      <p:cBhvr>
                                        <p:cTn id="25" dur="580">
                                          <p:stCondLst>
                                            <p:cond delay="0"/>
                                          </p:stCondLst>
                                        </p:cTn>
                                        <p:tgtEl>
                                          <p:spTgt spid="4">
                                            <p:txEl>
                                              <p:pRg st="1" end="1"/>
                                            </p:txEl>
                                          </p:spTgt>
                                        </p:tgtEl>
                                      </p:cBhvr>
                                    </p:animEffect>
                                    <p:anim calcmode="lin" valueType="num">
                                      <p:cBhvr>
                                        <p:cTn id="26" dur="1822" tmFilter="0,0; 0.14,0.36; 0.43,0.73; 0.71,0.91; 1.0,1.0">
                                          <p:stCondLst>
                                            <p:cond delay="0"/>
                                          </p:stCondLst>
                                        </p:cTn>
                                        <p:tgtEl>
                                          <p:spTgt spid="4">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txEl>
                                              <p:pRg st="1" end="1"/>
                                            </p:txEl>
                                          </p:spTgt>
                                        </p:tgtEl>
                                      </p:cBhvr>
                                      <p:to x="100000" y="60000"/>
                                    </p:animScale>
                                    <p:animScale>
                                      <p:cBhvr>
                                        <p:cTn id="32" dur="166" decel="50000">
                                          <p:stCondLst>
                                            <p:cond delay="676"/>
                                          </p:stCondLst>
                                        </p:cTn>
                                        <p:tgtEl>
                                          <p:spTgt spid="4">
                                            <p:txEl>
                                              <p:pRg st="1" end="1"/>
                                            </p:txEl>
                                          </p:spTgt>
                                        </p:tgtEl>
                                      </p:cBhvr>
                                      <p:to x="100000" y="100000"/>
                                    </p:animScale>
                                    <p:animScale>
                                      <p:cBhvr>
                                        <p:cTn id="33" dur="26">
                                          <p:stCondLst>
                                            <p:cond delay="1312"/>
                                          </p:stCondLst>
                                        </p:cTn>
                                        <p:tgtEl>
                                          <p:spTgt spid="4">
                                            <p:txEl>
                                              <p:pRg st="1" end="1"/>
                                            </p:txEl>
                                          </p:spTgt>
                                        </p:tgtEl>
                                      </p:cBhvr>
                                      <p:to x="100000" y="80000"/>
                                    </p:animScale>
                                    <p:animScale>
                                      <p:cBhvr>
                                        <p:cTn id="34" dur="166" decel="50000">
                                          <p:stCondLst>
                                            <p:cond delay="1338"/>
                                          </p:stCondLst>
                                        </p:cTn>
                                        <p:tgtEl>
                                          <p:spTgt spid="4">
                                            <p:txEl>
                                              <p:pRg st="1" end="1"/>
                                            </p:txEl>
                                          </p:spTgt>
                                        </p:tgtEl>
                                      </p:cBhvr>
                                      <p:to x="100000" y="100000"/>
                                    </p:animScale>
                                    <p:animScale>
                                      <p:cBhvr>
                                        <p:cTn id="35" dur="26">
                                          <p:stCondLst>
                                            <p:cond delay="1642"/>
                                          </p:stCondLst>
                                        </p:cTn>
                                        <p:tgtEl>
                                          <p:spTgt spid="4">
                                            <p:txEl>
                                              <p:pRg st="1" end="1"/>
                                            </p:txEl>
                                          </p:spTgt>
                                        </p:tgtEl>
                                      </p:cBhvr>
                                      <p:to x="100000" y="90000"/>
                                    </p:animScale>
                                    <p:animScale>
                                      <p:cBhvr>
                                        <p:cTn id="36" dur="166" decel="50000">
                                          <p:stCondLst>
                                            <p:cond delay="1668"/>
                                          </p:stCondLst>
                                        </p:cTn>
                                        <p:tgtEl>
                                          <p:spTgt spid="4">
                                            <p:txEl>
                                              <p:pRg st="1" end="1"/>
                                            </p:txEl>
                                          </p:spTgt>
                                        </p:tgtEl>
                                      </p:cBhvr>
                                      <p:to x="100000" y="100000"/>
                                    </p:animScale>
                                    <p:animScale>
                                      <p:cBhvr>
                                        <p:cTn id="37" dur="26">
                                          <p:stCondLst>
                                            <p:cond delay="1808"/>
                                          </p:stCondLst>
                                        </p:cTn>
                                        <p:tgtEl>
                                          <p:spTgt spid="4">
                                            <p:txEl>
                                              <p:pRg st="1" end="1"/>
                                            </p:txEl>
                                          </p:spTgt>
                                        </p:tgtEl>
                                      </p:cBhvr>
                                      <p:to x="100000" y="95000"/>
                                    </p:animScale>
                                    <p:animScale>
                                      <p:cBhvr>
                                        <p:cTn id="38" dur="166" decel="50000">
                                          <p:stCondLst>
                                            <p:cond delay="1834"/>
                                          </p:stCondLst>
                                        </p:cTn>
                                        <p:tgtEl>
                                          <p:spTgt spid="4">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9144000" cy="1123384"/>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Part I, Unit III</a:t>
            </a:r>
          </a:p>
          <a:p>
            <a:pPr algn="ctr"/>
            <a:r>
              <a:rPr lang="en-US" sz="3100" b="1" dirty="0">
                <a:ln w="11430">
                  <a:solidFill>
                    <a:srgbClr val="FF0000"/>
                  </a:solidFill>
                </a:ln>
                <a:effectLst>
                  <a:outerShdw blurRad="50800" dist="39000" dir="5460000" algn="tl">
                    <a:srgbClr val="000000">
                      <a:alpha val="38000"/>
                    </a:srgbClr>
                  </a:outerShdw>
                </a:effectLst>
                <a:latin typeface="Arial Black" pitchFamily="34" charset="0"/>
              </a:rPr>
              <a:t>Do Not Believe False Prophets </a:t>
            </a:r>
            <a:r>
              <a:rPr lang="en-US" sz="2800" b="1" dirty="0">
                <a:ln w="11430">
                  <a:solidFill>
                    <a:srgbClr val="FF0000"/>
                  </a:solidFill>
                </a:ln>
                <a:effectLst>
                  <a:outerShdw blurRad="50800" dist="39000" dir="5460000" algn="tl">
                    <a:srgbClr val="000000">
                      <a:alpha val="38000"/>
                    </a:srgbClr>
                  </a:outerShdw>
                </a:effectLst>
                <a:latin typeface="Arial Black" pitchFamily="34" charset="0"/>
              </a:rPr>
              <a:t>(vv.23-28)</a:t>
            </a:r>
            <a:endParaRPr lang="en-US" sz="3100" b="1" dirty="0">
              <a:ln w="11430">
                <a:solidFill>
                  <a:srgbClr val="FF0000"/>
                </a:solidFill>
              </a:ln>
              <a:effectLst>
                <a:outerShdw blurRad="50800" dist="39000" dir="5460000" algn="tl">
                  <a:srgbClr val="000000">
                    <a:alpha val="38000"/>
                  </a:srgbClr>
                </a:outerShdw>
              </a:effectLst>
              <a:latin typeface="Arial Black" pitchFamily="34" charset="0"/>
            </a:endParaRPr>
          </a:p>
        </p:txBody>
      </p:sp>
      <p:sp>
        <p:nvSpPr>
          <p:cNvPr id="4" name="Rectangle 3"/>
          <p:cNvSpPr/>
          <p:nvPr/>
        </p:nvSpPr>
        <p:spPr>
          <a:xfrm>
            <a:off x="152400" y="1066800"/>
            <a:ext cx="8839200" cy="5432256"/>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200" b="1" dirty="0">
                <a:ln w="11430">
                  <a:solidFill>
                    <a:schemeClr val="tx1"/>
                  </a:solidFill>
                </a:ln>
                <a:effectLst>
                  <a:outerShdw blurRad="50800" dist="39000" dir="5460000" algn="tl">
                    <a:srgbClr val="000000">
                      <a:alpha val="38000"/>
                    </a:srgbClr>
                  </a:outerShdw>
                </a:effectLst>
              </a:rPr>
              <a:t>Specifically, Jesus is taking direct aim at those who desire to predict the Second Advent of our Lord (there are also those who have predicted that He has already returned).  The message our Lord has is both negative (vv.23-26) and [grimly] positive (vv.27-28).</a:t>
            </a:r>
            <a:r>
              <a:rPr lang="en-US" sz="3000" b="1" dirty="0">
                <a:ln w="11430">
                  <a:solidFill>
                    <a:schemeClr val="tx1"/>
                  </a:solidFill>
                </a:ln>
                <a:effectLst>
                  <a:outerShdw blurRad="50800" dist="39000" dir="5460000" algn="tl">
                    <a:srgbClr val="000000">
                      <a:alpha val="38000"/>
                    </a:srgbClr>
                  </a:outerShdw>
                </a:effectLst>
              </a:rPr>
              <a:t> </a:t>
            </a:r>
          </a:p>
          <a:p>
            <a:pPr>
              <a:spcAft>
                <a:spcPts val="600"/>
              </a:spcAft>
            </a:pPr>
            <a:r>
              <a:rPr lang="en-US" sz="3000" b="1" u="sng" dirty="0">
                <a:ln w="11430">
                  <a:solidFill>
                    <a:schemeClr val="tx1"/>
                  </a:solidFill>
                </a:ln>
                <a:solidFill>
                  <a:srgbClr val="C00000"/>
                </a:solidFill>
                <a:effectLst>
                  <a:outerShdw blurRad="50800" dist="39000" dir="5460000" algn="tl">
                    <a:srgbClr val="000000">
                      <a:alpha val="38000"/>
                    </a:srgbClr>
                  </a:outerShdw>
                </a:effectLst>
              </a:rPr>
              <a:t>Negative (vv.23-26)</a:t>
            </a:r>
            <a:r>
              <a:rPr lang="en-US" sz="3000" b="1" dirty="0">
                <a:ln w="11430">
                  <a:solidFill>
                    <a:schemeClr val="tx1"/>
                  </a:solidFill>
                </a:ln>
                <a:solidFill>
                  <a:srgbClr val="C00000"/>
                </a:solidFill>
                <a:effectLst>
                  <a:outerShdw blurRad="50800" dist="39000" dir="5460000" algn="tl">
                    <a:srgbClr val="000000">
                      <a:alpha val="38000"/>
                    </a:srgbClr>
                  </a:outerShdw>
                </a:effectLst>
              </a:rPr>
              <a:t>:  </a:t>
            </a:r>
            <a:r>
              <a:rPr lang="en-US" sz="3000" b="1" i="1" dirty="0">
                <a:ln w="11430">
                  <a:solidFill>
                    <a:schemeClr val="tx1"/>
                  </a:solidFill>
                </a:ln>
                <a:solidFill>
                  <a:srgbClr val="C00000"/>
                </a:solidFill>
                <a:effectLst>
                  <a:outerShdw blurRad="50800" dist="39000" dir="5460000" algn="tl">
                    <a:srgbClr val="000000">
                      <a:alpha val="38000"/>
                    </a:srgbClr>
                  </a:outerShdw>
                </a:effectLst>
              </a:rPr>
              <a:t>When anyone claims to know that the Christ has returned (or is returning on a certain day); even if they seemingly have supernatural power – never believe them!  You’ve been warned – in advance!</a:t>
            </a:r>
            <a:endParaRPr lang="en-US" sz="3000" b="1" dirty="0">
              <a:ln w="11430">
                <a:solidFill>
                  <a:schemeClr val="tx1"/>
                </a:solidFill>
              </a:ln>
              <a:solidFill>
                <a:srgbClr val="C00000"/>
              </a:soli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p:cTn id="7" dur="2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8" dur="2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9" dur="2000" fill="hold"/>
                                        <p:tgtEl>
                                          <p:spTgt spid="4">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4">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9144000" cy="1123384"/>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Part I, Unit III</a:t>
            </a:r>
          </a:p>
          <a:p>
            <a:pPr algn="ctr"/>
            <a:r>
              <a:rPr lang="en-US" sz="3100" b="1" dirty="0">
                <a:ln w="11430">
                  <a:solidFill>
                    <a:srgbClr val="FF0000"/>
                  </a:solidFill>
                </a:ln>
                <a:effectLst>
                  <a:outerShdw blurRad="50800" dist="39000" dir="5460000" algn="tl">
                    <a:srgbClr val="000000">
                      <a:alpha val="38000"/>
                    </a:srgbClr>
                  </a:outerShdw>
                </a:effectLst>
                <a:latin typeface="Arial Black" pitchFamily="34" charset="0"/>
              </a:rPr>
              <a:t>Do Not Believe False Prophets </a:t>
            </a:r>
            <a:r>
              <a:rPr lang="en-US" sz="2800" b="1" dirty="0">
                <a:ln w="11430">
                  <a:solidFill>
                    <a:srgbClr val="FF0000"/>
                  </a:solidFill>
                </a:ln>
                <a:effectLst>
                  <a:outerShdw blurRad="50800" dist="39000" dir="5460000" algn="tl">
                    <a:srgbClr val="000000">
                      <a:alpha val="38000"/>
                    </a:srgbClr>
                  </a:outerShdw>
                </a:effectLst>
                <a:latin typeface="Arial Black" pitchFamily="34" charset="0"/>
              </a:rPr>
              <a:t>(vv.23-28)</a:t>
            </a:r>
            <a:endParaRPr lang="en-US" sz="3100" b="1" dirty="0">
              <a:ln w="11430">
                <a:solidFill>
                  <a:srgbClr val="FF0000"/>
                </a:solidFill>
              </a:ln>
              <a:effectLst>
                <a:outerShdw blurRad="50800" dist="39000" dir="5460000" algn="tl">
                  <a:srgbClr val="000000">
                    <a:alpha val="38000"/>
                  </a:srgbClr>
                </a:outerShdw>
              </a:effectLst>
              <a:latin typeface="Arial Black" pitchFamily="34" charset="0"/>
            </a:endParaRPr>
          </a:p>
        </p:txBody>
      </p:sp>
      <p:sp>
        <p:nvSpPr>
          <p:cNvPr id="4" name="Rectangle 3"/>
          <p:cNvSpPr/>
          <p:nvPr/>
        </p:nvSpPr>
        <p:spPr>
          <a:xfrm>
            <a:off x="152400" y="1066800"/>
            <a:ext cx="8839200" cy="5740033"/>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200" b="1" i="1" dirty="0">
                <a:ln w="11430">
                  <a:solidFill>
                    <a:srgbClr val="6600CC"/>
                  </a:solidFill>
                </a:ln>
                <a:solidFill>
                  <a:srgbClr val="6600CC"/>
                </a:solidFill>
                <a:effectLst>
                  <a:outerShdw blurRad="50800" dist="39000" dir="5460000" algn="tl">
                    <a:srgbClr val="000000">
                      <a:alpha val="38000"/>
                    </a:srgbClr>
                  </a:outerShdw>
                </a:effectLst>
              </a:rPr>
              <a:t>The Positive (vv.27-28):  The </a:t>
            </a:r>
            <a:r>
              <a:rPr lang="en-US" sz="3200" b="1" i="1" dirty="0" err="1">
                <a:ln w="11430">
                  <a:solidFill>
                    <a:srgbClr val="6600CC"/>
                  </a:solidFill>
                </a:ln>
                <a:solidFill>
                  <a:srgbClr val="6600CC"/>
                </a:solidFill>
                <a:effectLst>
                  <a:outerShdw blurRad="50800" dist="39000" dir="5460000" algn="tl">
                    <a:srgbClr val="000000">
                      <a:alpha val="38000"/>
                    </a:srgbClr>
                  </a:outerShdw>
                </a:effectLst>
              </a:rPr>
              <a:t>parousia</a:t>
            </a:r>
            <a:r>
              <a:rPr lang="en-US" sz="3200" b="1" i="1" dirty="0">
                <a:ln w="11430">
                  <a:solidFill>
                    <a:srgbClr val="6600CC"/>
                  </a:solidFill>
                </a:ln>
                <a:solidFill>
                  <a:srgbClr val="6600CC"/>
                </a:solidFill>
                <a:effectLst>
                  <a:outerShdw blurRad="50800" dist="39000" dir="5460000" algn="tl">
                    <a:srgbClr val="000000">
                      <a:alpha val="38000"/>
                    </a:srgbClr>
                  </a:outerShdw>
                </a:effectLst>
              </a:rPr>
              <a:t> of the Son of Man will be known to all when it </a:t>
            </a:r>
            <a:r>
              <a:rPr lang="en-US" sz="3200" b="1" i="1" u="sng" dirty="0">
                <a:ln w="11430">
                  <a:solidFill>
                    <a:srgbClr val="6600CC"/>
                  </a:solidFill>
                </a:ln>
                <a:solidFill>
                  <a:srgbClr val="6600CC"/>
                </a:solidFill>
                <a:effectLst>
                  <a:outerShdw blurRad="50800" dist="39000" dir="5460000" algn="tl">
                    <a:srgbClr val="000000">
                      <a:alpha val="38000"/>
                    </a:srgbClr>
                  </a:outerShdw>
                </a:effectLst>
              </a:rPr>
              <a:t>does</a:t>
            </a:r>
            <a:r>
              <a:rPr lang="en-US" sz="3200" b="1" i="1" dirty="0">
                <a:ln w="11430">
                  <a:solidFill>
                    <a:srgbClr val="6600CC"/>
                  </a:solidFill>
                </a:ln>
                <a:solidFill>
                  <a:srgbClr val="6600CC"/>
                </a:solidFill>
                <a:effectLst>
                  <a:outerShdw blurRad="50800" dist="39000" dir="5460000" algn="tl">
                    <a:srgbClr val="000000">
                      <a:alpha val="38000"/>
                    </a:srgbClr>
                  </a:outerShdw>
                </a:effectLst>
              </a:rPr>
              <a:t> happen.</a:t>
            </a:r>
            <a:r>
              <a:rPr lang="en-US" sz="3000" b="1" i="1" dirty="0">
                <a:ln w="11430">
                  <a:solidFill>
                    <a:srgbClr val="6600CC"/>
                  </a:solidFill>
                </a:ln>
                <a:solidFill>
                  <a:srgbClr val="6600CC"/>
                </a:solidFill>
                <a:effectLst>
                  <a:outerShdw blurRad="50800" dist="39000" dir="5460000" algn="tl">
                    <a:srgbClr val="000000">
                      <a:alpha val="38000"/>
                    </a:srgbClr>
                  </a:outerShdw>
                </a:effectLst>
              </a:rPr>
              <a:t> </a:t>
            </a:r>
          </a:p>
          <a:p>
            <a:pPr>
              <a:spcAft>
                <a:spcPts val="600"/>
              </a:spcAft>
            </a:pPr>
            <a:r>
              <a:rPr lang="en-US" sz="3000" b="1" dirty="0">
                <a:ln w="11430">
                  <a:solidFill>
                    <a:schemeClr val="tx1"/>
                  </a:solidFill>
                </a:ln>
                <a:effectLst>
                  <a:outerShdw blurRad="50800" dist="39000" dir="5460000" algn="tl">
                    <a:srgbClr val="000000">
                      <a:alpha val="38000"/>
                    </a:srgbClr>
                  </a:outerShdw>
                </a:effectLst>
              </a:rPr>
              <a:t>With this positive message there are two comparisons that our Lord uses:</a:t>
            </a:r>
          </a:p>
          <a:p>
            <a:pPr>
              <a:spcAft>
                <a:spcPts val="600"/>
              </a:spcAft>
            </a:pPr>
            <a:r>
              <a:rPr lang="en-US" sz="3000" b="1" dirty="0">
                <a:ln w="11430">
                  <a:solidFill>
                    <a:srgbClr val="FF0000"/>
                  </a:solidFill>
                </a:ln>
                <a:effectLst>
                  <a:outerShdw blurRad="50800" dist="39000" dir="5460000" algn="tl">
                    <a:srgbClr val="000000">
                      <a:alpha val="38000"/>
                    </a:srgbClr>
                  </a:outerShdw>
                </a:effectLst>
              </a:rPr>
              <a:t>	</a:t>
            </a:r>
            <a:r>
              <a:rPr lang="en-US" sz="3000" b="1" dirty="0">
                <a:ln w="11430">
                  <a:solidFill>
                    <a:srgbClr val="0070C0"/>
                  </a:solidFill>
                </a:ln>
                <a:solidFill>
                  <a:srgbClr val="0070C0"/>
                </a:solidFill>
                <a:effectLst>
                  <a:outerShdw blurRad="50800" dist="39000" dir="5460000" algn="tl">
                    <a:srgbClr val="000000">
                      <a:alpha val="38000"/>
                    </a:srgbClr>
                  </a:outerShdw>
                </a:effectLst>
              </a:rPr>
              <a:t>1.  The analogy of a thunderstorm!  Everyone knows when a t-storm is approaching…it’s not a secret!  Thus, when our Lord’s Second Advent occurs, all will know…it won’t be a secret!  So, all those who claim a “special” knowledge or have a private revelation are </a:t>
            </a:r>
            <a:r>
              <a:rPr lang="en-US" sz="3000" b="1" u="sng" dirty="0">
                <a:ln w="11430">
                  <a:solidFill>
                    <a:srgbClr val="0070C0"/>
                  </a:solidFill>
                </a:ln>
                <a:solidFill>
                  <a:srgbClr val="0070C0"/>
                </a:solidFill>
                <a:effectLst>
                  <a:outerShdw blurRad="50800" dist="39000" dir="5460000" algn="tl">
                    <a:srgbClr val="000000">
                      <a:alpha val="38000"/>
                    </a:srgbClr>
                  </a:outerShdw>
                </a:effectLst>
              </a:rPr>
              <a:t>false teachers</a:t>
            </a:r>
            <a:r>
              <a:rPr lang="en-US" sz="3000" b="1" dirty="0">
                <a:ln w="11430">
                  <a:solidFill>
                    <a:srgbClr val="0070C0"/>
                  </a:solidFill>
                </a:ln>
                <a:solidFill>
                  <a:srgbClr val="0070C0"/>
                </a:solidFill>
                <a:effectLst>
                  <a:outerShdw blurRad="50800" dist="39000" dir="5460000" algn="tl">
                    <a:srgbClr val="000000">
                      <a:alpha val="38000"/>
                    </a:srgbClr>
                  </a:outerShdw>
                </a:effectLst>
              </a:rPr>
              <a:t>!</a:t>
            </a:r>
          </a:p>
          <a:p>
            <a:pPr algn="ctr">
              <a:spcAft>
                <a:spcPts val="600"/>
              </a:spcAft>
            </a:pPr>
            <a:r>
              <a:rPr lang="en-US" sz="4800" b="1" dirty="0">
                <a:ln w="11430">
                  <a:solidFill>
                    <a:srgbClr val="C00000"/>
                  </a:solidFill>
                </a:ln>
                <a:effectLst>
                  <a:outerShdw blurRad="50800" dist="39000" dir="5460000" algn="tl">
                    <a:srgbClr val="000000">
                      <a:alpha val="38000"/>
                    </a:srgbClr>
                  </a:outerShdw>
                </a:effectLst>
              </a:rPr>
              <a:t>DO NOT BELIEVE THEM!!!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diamond(in)">
                                      <p:cBhvr>
                                        <p:cTn id="7" dur="20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32"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diamond(out)">
                                      <p:cBhvr>
                                        <p:cTn id="12" dur="2000"/>
                                        <p:tgtEl>
                                          <p:spTgt spid="4">
                                            <p:txEl>
                                              <p:pRg st="2" end="2"/>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3" name="explode.wav"/>
                                        </p:tgtEl>
                                      </p:cMediaNode>
                                    </p:audio>
                                  </p:subTnLst>
                                </p:cTn>
                              </p:par>
                            </p:childTnLst>
                          </p:cTn>
                        </p:par>
                      </p:childTnLst>
                    </p:cTn>
                  </p:par>
                  <p:par>
                    <p:cTn id="13" fill="hold">
                      <p:stCondLst>
                        <p:cond delay="indefinite"/>
                      </p:stCondLst>
                      <p:childTnLst>
                        <p:par>
                          <p:cTn id="14" fill="hold">
                            <p:stCondLst>
                              <p:cond delay="0"/>
                            </p:stCondLst>
                            <p:childTnLst>
                              <p:par>
                                <p:cTn id="15" presetID="38" presetClass="entr" presetSubtype="0" accel="50000" fill="hold" nodeType="clickEffect">
                                  <p:stCondLst>
                                    <p:cond delay="0"/>
                                  </p:stCondLst>
                                  <p:iterate type="lt">
                                    <p:tmPct val="50000"/>
                                  </p:iterate>
                                  <p:childTnLst>
                                    <p:set>
                                      <p:cBhvr>
                                        <p:cTn id="16" dur="1" fill="hold">
                                          <p:stCondLst>
                                            <p:cond delay="0"/>
                                          </p:stCondLst>
                                        </p:cTn>
                                        <p:tgtEl>
                                          <p:spTgt spid="4">
                                            <p:txEl>
                                              <p:pRg st="3" end="3"/>
                                            </p:txEl>
                                          </p:spTgt>
                                        </p:tgtEl>
                                        <p:attrNameLst>
                                          <p:attrName>style.visibility</p:attrName>
                                        </p:attrNameLst>
                                      </p:cBhvr>
                                      <p:to>
                                        <p:strVal val="visible"/>
                                      </p:to>
                                    </p:set>
                                    <p:set>
                                      <p:cBhvr>
                                        <p:cTn id="17" dur="455" fill="hold">
                                          <p:stCondLst>
                                            <p:cond delay="0"/>
                                          </p:stCondLst>
                                        </p:cTn>
                                        <p:tgtEl>
                                          <p:spTgt spid="4">
                                            <p:txEl>
                                              <p:pRg st="3" end="3"/>
                                            </p:txEl>
                                          </p:spTgt>
                                        </p:tgtEl>
                                        <p:attrNameLst>
                                          <p:attrName>style.rotation</p:attrName>
                                        </p:attrNameLst>
                                      </p:cBhvr>
                                      <p:to>
                                        <p:strVal val="-45.0"/>
                                      </p:to>
                                    </p:set>
                                    <p:anim calcmode="lin" valueType="num">
                                      <p:cBhvr>
                                        <p:cTn id="18" dur="455" fill="hold">
                                          <p:stCondLst>
                                            <p:cond delay="455"/>
                                          </p:stCondLst>
                                        </p:cTn>
                                        <p:tgtEl>
                                          <p:spTgt spid="4">
                                            <p:txEl>
                                              <p:pRg st="3" end="3"/>
                                            </p:txEl>
                                          </p:spTgt>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4">
                                            <p:txEl>
                                              <p:pRg st="3" end="3"/>
                                            </p:txEl>
                                          </p:spTgt>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4">
                                            <p:txEl>
                                              <p:pRg st="3" end="3"/>
                                            </p:txEl>
                                          </p:spTgt>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4">
                                            <p:txEl>
                                              <p:pRg st="3" end="3"/>
                                            </p:txEl>
                                          </p:spTgt>
                                        </p:tgtEl>
                                        <p:attrNameLst>
                                          <p:attrName>ppt_y</p:attrName>
                                        </p:attrNameLst>
                                      </p:cBhvr>
                                      <p:tavLst>
                                        <p:tav tm="0">
                                          <p:val>
                                            <p:strVal val="#ppt_y-(0.354*#ppt_w-0.172*#ppt_h)"/>
                                          </p:val>
                                        </p:tav>
                                        <p:tav tm="100000">
                                          <p:val>
                                            <p:strVal val="#ppt_y"/>
                                          </p:val>
                                        </p:tav>
                                      </p:tavLst>
                                    </p:anim>
                                  </p:childTnLst>
                                  <p:subTnLst>
                                    <p:cmd type="evt" cmd="onstopaudio">
                                      <p:cBhvr>
                                        <p:cTn display="0" masterRel="sameClick">
                                          <p:stCondLst>
                                            <p:cond evt="begin" delay="0">
                                              <p:tn val="15"/>
                                            </p:cond>
                                          </p:stCondLst>
                                        </p:cTn>
                                        <p:tgtEl>
                                          <p:sldTgt/>
                                        </p:tgtEl>
                                      </p:cBhvr>
                                    </p:cmd>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9144000" cy="1123384"/>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Part I, Unit III</a:t>
            </a:r>
          </a:p>
          <a:p>
            <a:pPr algn="ctr"/>
            <a:r>
              <a:rPr lang="en-US" sz="3100" b="1" dirty="0">
                <a:ln w="11430">
                  <a:solidFill>
                    <a:srgbClr val="FF0000"/>
                  </a:solidFill>
                </a:ln>
                <a:effectLst>
                  <a:outerShdw blurRad="50800" dist="39000" dir="5460000" algn="tl">
                    <a:srgbClr val="000000">
                      <a:alpha val="38000"/>
                    </a:srgbClr>
                  </a:outerShdw>
                </a:effectLst>
                <a:latin typeface="Arial Black" pitchFamily="34" charset="0"/>
              </a:rPr>
              <a:t>Do Not Believe False Prophets </a:t>
            </a:r>
            <a:r>
              <a:rPr lang="en-US" sz="2800" b="1" dirty="0">
                <a:ln w="11430">
                  <a:solidFill>
                    <a:srgbClr val="FF0000"/>
                  </a:solidFill>
                </a:ln>
                <a:effectLst>
                  <a:outerShdw blurRad="50800" dist="39000" dir="5460000" algn="tl">
                    <a:srgbClr val="000000">
                      <a:alpha val="38000"/>
                    </a:srgbClr>
                  </a:outerShdw>
                </a:effectLst>
                <a:latin typeface="Arial Black" pitchFamily="34" charset="0"/>
              </a:rPr>
              <a:t>(vv.23-28)</a:t>
            </a:r>
            <a:endParaRPr lang="en-US" sz="3100" b="1" dirty="0">
              <a:ln w="11430">
                <a:solidFill>
                  <a:srgbClr val="FF0000"/>
                </a:solidFill>
              </a:ln>
              <a:effectLst>
                <a:outerShdw blurRad="50800" dist="39000" dir="5460000" algn="tl">
                  <a:srgbClr val="000000">
                    <a:alpha val="38000"/>
                  </a:srgbClr>
                </a:outerShdw>
              </a:effectLst>
              <a:latin typeface="Arial Black" pitchFamily="34" charset="0"/>
            </a:endParaRPr>
          </a:p>
        </p:txBody>
      </p:sp>
      <p:sp>
        <p:nvSpPr>
          <p:cNvPr id="4" name="Rectangle 3"/>
          <p:cNvSpPr/>
          <p:nvPr/>
        </p:nvSpPr>
        <p:spPr>
          <a:xfrm>
            <a:off x="152400" y="1066800"/>
            <a:ext cx="8839200" cy="5832366"/>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200" b="1" i="1" dirty="0">
                <a:ln w="11430">
                  <a:solidFill>
                    <a:srgbClr val="6600CC"/>
                  </a:solidFill>
                </a:ln>
                <a:solidFill>
                  <a:srgbClr val="6600CC"/>
                </a:solidFill>
                <a:effectLst>
                  <a:outerShdw blurRad="50800" dist="39000" dir="5460000" algn="tl">
                    <a:srgbClr val="000000">
                      <a:alpha val="38000"/>
                    </a:srgbClr>
                  </a:outerShdw>
                </a:effectLst>
              </a:rPr>
              <a:t>The Positive (vv.27-28):  The </a:t>
            </a:r>
            <a:r>
              <a:rPr lang="en-US" sz="3200" b="1" i="1" dirty="0" err="1">
                <a:ln w="11430">
                  <a:solidFill>
                    <a:srgbClr val="6600CC"/>
                  </a:solidFill>
                </a:ln>
                <a:solidFill>
                  <a:srgbClr val="6600CC"/>
                </a:solidFill>
                <a:effectLst>
                  <a:outerShdw blurRad="50800" dist="39000" dir="5460000" algn="tl">
                    <a:srgbClr val="000000">
                      <a:alpha val="38000"/>
                    </a:srgbClr>
                  </a:outerShdw>
                </a:effectLst>
              </a:rPr>
              <a:t>parousia</a:t>
            </a:r>
            <a:r>
              <a:rPr lang="en-US" sz="3200" b="1" i="1" dirty="0">
                <a:ln w="11430">
                  <a:solidFill>
                    <a:srgbClr val="6600CC"/>
                  </a:solidFill>
                </a:ln>
                <a:solidFill>
                  <a:srgbClr val="6600CC"/>
                </a:solidFill>
                <a:effectLst>
                  <a:outerShdw blurRad="50800" dist="39000" dir="5460000" algn="tl">
                    <a:srgbClr val="000000">
                      <a:alpha val="38000"/>
                    </a:srgbClr>
                  </a:outerShdw>
                </a:effectLst>
              </a:rPr>
              <a:t> of the Son of Man will be known to all when it </a:t>
            </a:r>
            <a:r>
              <a:rPr lang="en-US" sz="3200" b="1" i="1" u="sng" dirty="0">
                <a:ln w="11430">
                  <a:solidFill>
                    <a:srgbClr val="6600CC"/>
                  </a:solidFill>
                </a:ln>
                <a:solidFill>
                  <a:srgbClr val="6600CC"/>
                </a:solidFill>
                <a:effectLst>
                  <a:outerShdw blurRad="50800" dist="39000" dir="5460000" algn="tl">
                    <a:srgbClr val="000000">
                      <a:alpha val="38000"/>
                    </a:srgbClr>
                  </a:outerShdw>
                </a:effectLst>
              </a:rPr>
              <a:t>does</a:t>
            </a:r>
            <a:r>
              <a:rPr lang="en-US" sz="3200" b="1" i="1" dirty="0">
                <a:ln w="11430">
                  <a:solidFill>
                    <a:srgbClr val="6600CC"/>
                  </a:solidFill>
                </a:ln>
                <a:solidFill>
                  <a:srgbClr val="6600CC"/>
                </a:solidFill>
                <a:effectLst>
                  <a:outerShdw blurRad="50800" dist="39000" dir="5460000" algn="tl">
                    <a:srgbClr val="000000">
                      <a:alpha val="38000"/>
                    </a:srgbClr>
                  </a:outerShdw>
                </a:effectLst>
              </a:rPr>
              <a:t> happen.</a:t>
            </a:r>
            <a:r>
              <a:rPr lang="en-US" sz="3000" b="1" i="1" dirty="0">
                <a:ln w="11430">
                  <a:solidFill>
                    <a:srgbClr val="6600CC"/>
                  </a:solidFill>
                </a:ln>
                <a:solidFill>
                  <a:srgbClr val="6600CC"/>
                </a:solidFill>
                <a:effectLst>
                  <a:outerShdw blurRad="50800" dist="39000" dir="5460000" algn="tl">
                    <a:srgbClr val="000000">
                      <a:alpha val="38000"/>
                    </a:srgbClr>
                  </a:outerShdw>
                </a:effectLst>
              </a:rPr>
              <a:t> </a:t>
            </a:r>
          </a:p>
          <a:p>
            <a:pPr>
              <a:spcAft>
                <a:spcPts val="600"/>
              </a:spcAft>
            </a:pPr>
            <a:r>
              <a:rPr lang="en-US" sz="3000" b="1" dirty="0">
                <a:ln w="11430">
                  <a:solidFill>
                    <a:schemeClr val="tx1"/>
                  </a:solidFill>
                </a:ln>
                <a:effectLst>
                  <a:outerShdw blurRad="50800" dist="39000" dir="5460000" algn="tl">
                    <a:srgbClr val="000000">
                      <a:alpha val="38000"/>
                    </a:srgbClr>
                  </a:outerShdw>
                </a:effectLst>
              </a:rPr>
              <a:t>With this positive message there are two comparisons that our Lord uses:</a:t>
            </a:r>
          </a:p>
          <a:p>
            <a:pPr>
              <a:spcAft>
                <a:spcPts val="600"/>
              </a:spcAft>
            </a:pPr>
            <a:r>
              <a:rPr lang="en-US" sz="3000" b="1" dirty="0">
                <a:ln w="11430">
                  <a:solidFill>
                    <a:srgbClr val="FF0000"/>
                  </a:solidFill>
                </a:ln>
                <a:effectLst>
                  <a:outerShdw blurRad="50800" dist="39000" dir="5460000" algn="tl">
                    <a:srgbClr val="000000">
                      <a:alpha val="38000"/>
                    </a:srgbClr>
                  </a:outerShdw>
                </a:effectLst>
              </a:rPr>
              <a:t>	</a:t>
            </a:r>
            <a:r>
              <a:rPr lang="en-US" sz="3000" b="1" dirty="0">
                <a:ln w="11430">
                  <a:solidFill>
                    <a:srgbClr val="006600"/>
                  </a:solidFill>
                </a:ln>
                <a:solidFill>
                  <a:srgbClr val="0070C0"/>
                </a:solidFill>
                <a:effectLst>
                  <a:outerShdw blurRad="50800" dist="39000" dir="5460000" algn="tl">
                    <a:srgbClr val="000000">
                      <a:alpha val="38000"/>
                    </a:srgbClr>
                  </a:outerShdw>
                </a:effectLst>
              </a:rPr>
              <a:t>2.  The second comparison in found in v.28 and it’s rather grim!  Jesus uses the example of eagles and other large birds </a:t>
            </a:r>
            <a:r>
              <a:rPr lang="en-US" sz="3000" b="1" dirty="0">
                <a:ln w="11430">
                  <a:solidFill>
                    <a:srgbClr val="006600"/>
                  </a:solidFill>
                </a:ln>
                <a:effectLst>
                  <a:outerShdw blurRad="50800" dist="39000" dir="5460000" algn="tl">
                    <a:srgbClr val="000000">
                      <a:alpha val="38000"/>
                    </a:srgbClr>
                  </a:outerShdw>
                </a:effectLst>
              </a:rPr>
              <a:t>(“vultures”)</a:t>
            </a:r>
            <a:r>
              <a:rPr lang="en-US" sz="3000" b="1" dirty="0">
                <a:ln w="11430">
                  <a:solidFill>
                    <a:srgbClr val="006600"/>
                  </a:solidFill>
                </a:ln>
                <a:solidFill>
                  <a:srgbClr val="0070C0"/>
                </a:solidFill>
                <a:effectLst>
                  <a:outerShdw blurRad="50800" dist="39000" dir="5460000" algn="tl">
                    <a:srgbClr val="000000">
                      <a:alpha val="38000"/>
                    </a:srgbClr>
                  </a:outerShdw>
                </a:effectLst>
              </a:rPr>
              <a:t> which feed on carrion.  You know that they are about to feed, since they can be seen high in the sky circling the carcass.  No one has to tell you what’s about to happen!</a:t>
            </a:r>
          </a:p>
          <a:p>
            <a:pPr algn="ctr">
              <a:spcAft>
                <a:spcPts val="600"/>
              </a:spcAft>
            </a:pPr>
            <a:r>
              <a:rPr lang="en-US" sz="5400" b="1" dirty="0">
                <a:ln w="11430">
                  <a:solidFill>
                    <a:srgbClr val="FF0000"/>
                  </a:solidFill>
                </a:ln>
                <a:effectLst>
                  <a:outerShdw blurRad="50800" dist="39000" dir="5460000" algn="tl">
                    <a:srgbClr val="000000">
                      <a:alpha val="38000"/>
                    </a:srgbClr>
                  </a:outerShdw>
                </a:effectLst>
              </a:rPr>
              <a:t>DO NOT BE DECEIVED!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p:cTn id="7" dur="500" fill="hold"/>
                                        <p:tgtEl>
                                          <p:spTgt spid="4">
                                            <p:txEl>
                                              <p:pRg st="2" end="2"/>
                                            </p:txEl>
                                          </p:spTgt>
                                        </p:tgtEl>
                                        <p:attrNameLst>
                                          <p:attrName>ppt_w</p:attrName>
                                        </p:attrNameLst>
                                      </p:cBhvr>
                                      <p:tavLst>
                                        <p:tav tm="0">
                                          <p:val>
                                            <p:strVal val="#ppt_w*2.5"/>
                                          </p:val>
                                        </p:tav>
                                        <p:tav tm="100000">
                                          <p:val>
                                            <p:strVal val="#ppt_w"/>
                                          </p:val>
                                        </p:tav>
                                      </p:tavLst>
                                    </p:anim>
                                    <p:anim calcmode="lin" valueType="num">
                                      <p:cBhvr>
                                        <p:cTn id="8" dur="500" fill="hold"/>
                                        <p:tgtEl>
                                          <p:spTgt spid="4">
                                            <p:txEl>
                                              <p:pRg st="2" end="2"/>
                                            </p:txEl>
                                          </p:spTgt>
                                        </p:tgtEl>
                                        <p:attrNameLst>
                                          <p:attrName>ppt_h</p:attrName>
                                        </p:attrNameLst>
                                      </p:cBhvr>
                                      <p:tavLst>
                                        <p:tav tm="0">
                                          <p:val>
                                            <p:strVal val="#ppt_h*0.01"/>
                                          </p:val>
                                        </p:tav>
                                        <p:tav tm="100000">
                                          <p:val>
                                            <p:strVal val="#ppt_h"/>
                                          </p:val>
                                        </p:tav>
                                      </p:tavLst>
                                    </p:anim>
                                    <p:anim calcmode="lin" valueType="num">
                                      <p:cBhvr>
                                        <p:cTn id="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0" dur="500" fill="hold"/>
                                        <p:tgtEl>
                                          <p:spTgt spid="4">
                                            <p:txEl>
                                              <p:pRg st="2" end="2"/>
                                            </p:txEl>
                                          </p:spTgt>
                                        </p:tgtEl>
                                        <p:attrNameLst>
                                          <p:attrName>ppt_y</p:attrName>
                                        </p:attrNameLst>
                                      </p:cBhvr>
                                      <p:tavLst>
                                        <p:tav tm="0">
                                          <p:val>
                                            <p:strVal val="#ppt_h+1"/>
                                          </p:val>
                                        </p:tav>
                                        <p:tav tm="100000">
                                          <p:val>
                                            <p:strVal val="#ppt_y"/>
                                          </p:val>
                                        </p:tav>
                                      </p:tavLst>
                                    </p:anim>
                                    <p:animEffect transition="in" filter="fade">
                                      <p:cBhvr>
                                        <p:cTn id="11" dur="500"/>
                                        <p:tgtEl>
                                          <p:spTgt spid="4">
                                            <p:txEl>
                                              <p:pRg st="2" end="2"/>
                                            </p:txEl>
                                          </p:spTgt>
                                        </p:tgtEl>
                                      </p:cBhvr>
                                    </p:animEffect>
                                  </p:childTnLst>
                                  <p:subTnLst>
                                    <p:cmd type="evt" cmd="onstopaudio">
                                      <p:cBhvr>
                                        <p:cTn display="0" masterRel="sameClick">
                                          <p:stCondLst>
                                            <p:cond evt="begin" delay="0">
                                              <p:tn val="5"/>
                                            </p:cond>
                                          </p:stCondLst>
                                        </p:cTn>
                                        <p:tgtEl>
                                          <p:sldTgt/>
                                        </p:tgtEl>
                                      </p:cBhvr>
                                    </p:cmd>
                                  </p:subTnLst>
                                </p:cTn>
                              </p:par>
                            </p:childTnLst>
                          </p:cTn>
                        </p:par>
                      </p:childTnLst>
                    </p:cTn>
                  </p:par>
                  <p:par>
                    <p:cTn id="12" fill="hold">
                      <p:stCondLst>
                        <p:cond delay="indefinite"/>
                      </p:stCondLst>
                      <p:childTnLst>
                        <p:par>
                          <p:cTn id="13" fill="hold">
                            <p:stCondLst>
                              <p:cond delay="0"/>
                            </p:stCondLst>
                            <p:childTnLst>
                              <p:par>
                                <p:cTn id="14" presetID="38" presetClass="entr" presetSubtype="0" accel="50000" fill="hold" nodeType="clickEffect">
                                  <p:stCondLst>
                                    <p:cond delay="0"/>
                                  </p:stCondLst>
                                  <p:iterate type="lt">
                                    <p:tmPct val="50000"/>
                                  </p:iterate>
                                  <p:childTnLst>
                                    <p:set>
                                      <p:cBhvr>
                                        <p:cTn id="15" dur="1" fill="hold">
                                          <p:stCondLst>
                                            <p:cond delay="0"/>
                                          </p:stCondLst>
                                        </p:cTn>
                                        <p:tgtEl>
                                          <p:spTgt spid="4">
                                            <p:txEl>
                                              <p:pRg st="3" end="3"/>
                                            </p:txEl>
                                          </p:spTgt>
                                        </p:tgtEl>
                                        <p:attrNameLst>
                                          <p:attrName>style.visibility</p:attrName>
                                        </p:attrNameLst>
                                      </p:cBhvr>
                                      <p:to>
                                        <p:strVal val="visible"/>
                                      </p:to>
                                    </p:set>
                                    <p:set>
                                      <p:cBhvr>
                                        <p:cTn id="16" dur="455" fill="hold">
                                          <p:stCondLst>
                                            <p:cond delay="0"/>
                                          </p:stCondLst>
                                        </p:cTn>
                                        <p:tgtEl>
                                          <p:spTgt spid="4">
                                            <p:txEl>
                                              <p:pRg st="3" end="3"/>
                                            </p:txEl>
                                          </p:spTgt>
                                        </p:tgtEl>
                                        <p:attrNameLst>
                                          <p:attrName>style.rotation</p:attrName>
                                        </p:attrNameLst>
                                      </p:cBhvr>
                                      <p:to>
                                        <p:strVal val="-45.0"/>
                                      </p:to>
                                    </p:set>
                                    <p:anim calcmode="lin" valueType="num">
                                      <p:cBhvr>
                                        <p:cTn id="17" dur="455" fill="hold">
                                          <p:stCondLst>
                                            <p:cond delay="455"/>
                                          </p:stCondLst>
                                        </p:cTn>
                                        <p:tgtEl>
                                          <p:spTgt spid="4">
                                            <p:txEl>
                                              <p:pRg st="3" end="3"/>
                                            </p:txEl>
                                          </p:spTgt>
                                        </p:tgtEl>
                                        <p:attrNameLst>
                                          <p:attrName>style.rotation</p:attrName>
                                        </p:attrNameLst>
                                      </p:cBhvr>
                                      <p:tavLst>
                                        <p:tav tm="0">
                                          <p:val>
                                            <p:fltVal val="-45"/>
                                          </p:val>
                                        </p:tav>
                                        <p:tav tm="69900">
                                          <p:val>
                                            <p:fltVal val="45"/>
                                          </p:val>
                                        </p:tav>
                                        <p:tav tm="100000">
                                          <p:val>
                                            <p:fltVal val="0"/>
                                          </p:val>
                                        </p:tav>
                                      </p:tavLst>
                                    </p:anim>
                                    <p:anim calcmode="lin" valueType="num">
                                      <p:cBhvr>
                                        <p:cTn id="18" dur="455" fill="hold">
                                          <p:stCondLst>
                                            <p:cond delay="0"/>
                                          </p:stCondLst>
                                        </p:cTn>
                                        <p:tgtEl>
                                          <p:spTgt spid="4">
                                            <p:txEl>
                                              <p:pRg st="3" end="3"/>
                                            </p:txEl>
                                          </p:spTgt>
                                        </p:tgtEl>
                                        <p:attrNameLst>
                                          <p:attrName>ppt_y</p:attrName>
                                        </p:attrNameLst>
                                      </p:cBhvr>
                                      <p:tavLst>
                                        <p:tav tm="0">
                                          <p:val>
                                            <p:strVal val="#ppt_y-1"/>
                                          </p:val>
                                        </p:tav>
                                        <p:tav tm="100000">
                                          <p:val>
                                            <p:strVal val="#ppt_y-(0.354*#ppt_w-0.172*#ppt_h)"/>
                                          </p:val>
                                        </p:tav>
                                      </p:tavLst>
                                    </p:anim>
                                    <p:anim calcmode="lin" valueType="num">
                                      <p:cBhvr>
                                        <p:cTn id="19" dur="156" decel="50000" autoRev="1" fill="hold">
                                          <p:stCondLst>
                                            <p:cond delay="455"/>
                                          </p:stCondLst>
                                        </p:cTn>
                                        <p:tgtEl>
                                          <p:spTgt spid="4">
                                            <p:txEl>
                                              <p:pRg st="3" end="3"/>
                                            </p:txEl>
                                          </p:spTgt>
                                        </p:tgtEl>
                                        <p:attrNameLst>
                                          <p:attrName>ppt_y</p:attrName>
                                        </p:attrNameLst>
                                      </p:cBhvr>
                                      <p:tavLst>
                                        <p:tav tm="0">
                                          <p:val>
                                            <p:strVal val="#ppt_y-(0.354*#ppt_w-0.172*#ppt_h)"/>
                                          </p:val>
                                        </p:tav>
                                        <p:tav tm="100000">
                                          <p:val>
                                            <p:strVal val="#ppt_y-(0.354*#ppt_w-0.172*#ppt_h)-#ppt_h/2"/>
                                          </p:val>
                                        </p:tav>
                                      </p:tavLst>
                                    </p:anim>
                                    <p:anim calcmode="lin" valueType="num">
                                      <p:cBhvr>
                                        <p:cTn id="20" dur="136" fill="hold">
                                          <p:stCondLst>
                                            <p:cond delay="864"/>
                                          </p:stCondLst>
                                        </p:cTn>
                                        <p:tgtEl>
                                          <p:spTgt spid="4">
                                            <p:txEl>
                                              <p:pRg st="3" end="3"/>
                                            </p:txEl>
                                          </p:spTgt>
                                        </p:tgtEl>
                                        <p:attrNameLst>
                                          <p:attrName>ppt_y</p:attrName>
                                        </p:attrNameLst>
                                      </p:cBhvr>
                                      <p:tavLst>
                                        <p:tav tm="0">
                                          <p:val>
                                            <p:strVal val="#ppt_y-(0.354*#ppt_w-0.172*#ppt_h)"/>
                                          </p:val>
                                        </p:tav>
                                        <p:tav tm="100000">
                                          <p:val>
                                            <p:strVal val="#ppt_y"/>
                                          </p:val>
                                        </p:tav>
                                      </p:tavLst>
                                    </p:anim>
                                  </p:childTnLst>
                                  <p:subTnLst>
                                    <p:cmd type="evt" cmd="onstopaudio">
                                      <p:cBhvr>
                                        <p:cTn display="0" masterRel="sameClick">
                                          <p:stCondLst>
                                            <p:cond evt="begin" delay="0">
                                              <p:tn val="14"/>
                                            </p:cond>
                                          </p:stCondLst>
                                        </p:cTn>
                                        <p:tgtEl>
                                          <p:sldTgt/>
                                        </p:tgtEl>
                                      </p:cBhvr>
                                    </p:cmd>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9144000" cy="113877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Part I, Unit IV</a:t>
            </a:r>
          </a:p>
          <a:p>
            <a:pPr algn="ctr"/>
            <a:r>
              <a:rPr lang="en-US" sz="3100" b="1" dirty="0">
                <a:ln w="11430">
                  <a:solidFill>
                    <a:schemeClr val="tx1"/>
                  </a:solidFill>
                </a:ln>
                <a:effectLst>
                  <a:outerShdw blurRad="50800" dist="39000" dir="5460000" algn="tl">
                    <a:srgbClr val="000000">
                      <a:alpha val="38000"/>
                    </a:srgbClr>
                  </a:outerShdw>
                </a:effectLst>
                <a:latin typeface="Arial Black" pitchFamily="34" charset="0"/>
              </a:rPr>
              <a:t>Cosmic Distress and </a:t>
            </a:r>
            <a:r>
              <a:rPr lang="en-US" sz="2400" b="1" dirty="0">
                <a:ln w="11430">
                  <a:solidFill>
                    <a:schemeClr val="tx1"/>
                  </a:solidFill>
                </a:ln>
                <a:effectLst>
                  <a:outerShdw blurRad="50800" dist="39000" dir="5460000" algn="tl">
                    <a:srgbClr val="000000">
                      <a:alpha val="38000"/>
                    </a:srgbClr>
                  </a:outerShdw>
                </a:effectLst>
                <a:latin typeface="Arial Black" pitchFamily="34" charset="0"/>
              </a:rPr>
              <a:t>AD</a:t>
            </a:r>
            <a:r>
              <a:rPr lang="en-US" sz="3200" b="1" dirty="0">
                <a:ln w="11430">
                  <a:solidFill>
                    <a:schemeClr val="tx1"/>
                  </a:solidFill>
                </a:ln>
                <a:effectLst>
                  <a:outerShdw blurRad="50800" dist="39000" dir="5460000" algn="tl">
                    <a:srgbClr val="000000">
                      <a:alpha val="38000"/>
                    </a:srgbClr>
                  </a:outerShdw>
                </a:effectLst>
                <a:latin typeface="Arial Black" pitchFamily="34" charset="0"/>
              </a:rPr>
              <a:t> </a:t>
            </a:r>
            <a:r>
              <a:rPr lang="en-US" sz="3100" b="1" dirty="0">
                <a:ln w="11430">
                  <a:solidFill>
                    <a:schemeClr val="tx1"/>
                  </a:solidFill>
                </a:ln>
                <a:effectLst>
                  <a:outerShdw blurRad="50800" dist="39000" dir="5460000" algn="tl">
                    <a:srgbClr val="000000">
                      <a:alpha val="38000"/>
                    </a:srgbClr>
                  </a:outerShdw>
                </a:effectLst>
                <a:latin typeface="Arial Black" pitchFamily="34" charset="0"/>
              </a:rPr>
              <a:t>70 </a:t>
            </a:r>
            <a:r>
              <a:rPr lang="en-US" sz="2800" b="1" dirty="0">
                <a:ln w="11430">
                  <a:solidFill>
                    <a:schemeClr val="tx1"/>
                  </a:solidFill>
                </a:ln>
                <a:effectLst>
                  <a:outerShdw blurRad="50800" dist="39000" dir="5460000" algn="tl">
                    <a:srgbClr val="000000">
                      <a:alpha val="38000"/>
                    </a:srgbClr>
                  </a:outerShdw>
                </a:effectLst>
                <a:latin typeface="Arial Black" pitchFamily="34" charset="0"/>
              </a:rPr>
              <a:t>(vv.29-31)</a:t>
            </a:r>
            <a:endParaRPr lang="en-US" sz="3100" b="1" dirty="0">
              <a:ln w="11430">
                <a:solidFill>
                  <a:schemeClr val="tx1"/>
                </a:solidFill>
              </a:ln>
              <a:effectLst>
                <a:outerShdw blurRad="50800" dist="39000" dir="5460000" algn="tl">
                  <a:srgbClr val="000000">
                    <a:alpha val="38000"/>
                  </a:srgbClr>
                </a:outerShdw>
              </a:effectLst>
              <a:latin typeface="Arial Black" pitchFamily="34" charset="0"/>
            </a:endParaRPr>
          </a:p>
        </p:txBody>
      </p:sp>
      <p:sp>
        <p:nvSpPr>
          <p:cNvPr id="4" name="Rectangle 3"/>
          <p:cNvSpPr/>
          <p:nvPr/>
        </p:nvSpPr>
        <p:spPr>
          <a:xfrm>
            <a:off x="152400" y="1066800"/>
            <a:ext cx="8839200" cy="5416868"/>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200" b="1" i="1" dirty="0">
                <a:ln w="11430">
                  <a:solidFill>
                    <a:srgbClr val="6600CC"/>
                  </a:solidFill>
                </a:ln>
                <a:solidFill>
                  <a:srgbClr val="6600CC"/>
                </a:solidFill>
                <a:effectLst>
                  <a:outerShdw blurRad="50800" dist="39000" dir="5460000" algn="tl">
                    <a:srgbClr val="000000">
                      <a:alpha val="38000"/>
                    </a:srgbClr>
                  </a:outerShdw>
                </a:effectLst>
              </a:rPr>
              <a:t>And now our Lord “circles” back to Judea!  </a:t>
            </a:r>
            <a:r>
              <a:rPr lang="en-US" sz="3200" b="1" dirty="0">
                <a:ln w="11430">
                  <a:solidFill>
                    <a:srgbClr val="6600CC"/>
                  </a:solidFill>
                </a:ln>
                <a:solidFill>
                  <a:srgbClr val="6600CC"/>
                </a:solidFill>
                <a:effectLst>
                  <a:outerShdw blurRad="50800" dist="39000" dir="5460000" algn="tl">
                    <a:srgbClr val="000000">
                      <a:alpha val="38000"/>
                    </a:srgbClr>
                  </a:outerShdw>
                </a:effectLst>
              </a:rPr>
              <a:t>Yes, He returns to His prophecy concerning the events about to occur in Jerusalem!  </a:t>
            </a:r>
            <a:r>
              <a:rPr lang="en-US" sz="3000" b="1" i="1" dirty="0">
                <a:ln w="11430">
                  <a:solidFill>
                    <a:srgbClr val="6600CC"/>
                  </a:solidFill>
                </a:ln>
                <a:solidFill>
                  <a:srgbClr val="6600CC"/>
                </a:solidFill>
                <a:effectLst>
                  <a:outerShdw blurRad="50800" dist="39000" dir="5460000" algn="tl">
                    <a:srgbClr val="000000">
                      <a:alpha val="38000"/>
                    </a:srgbClr>
                  </a:outerShdw>
                </a:effectLst>
              </a:rPr>
              <a:t> </a:t>
            </a:r>
          </a:p>
          <a:p>
            <a:pPr>
              <a:spcAft>
                <a:spcPts val="600"/>
              </a:spcAft>
            </a:pPr>
            <a:r>
              <a:rPr lang="en-US" sz="3000" b="1" dirty="0">
                <a:ln w="11430">
                  <a:solidFill>
                    <a:schemeClr val="tx1"/>
                  </a:solidFill>
                </a:ln>
                <a:effectLst>
                  <a:outerShdw blurRad="50800" dist="39000" dir="5460000" algn="tl">
                    <a:srgbClr val="000000">
                      <a:alpha val="38000"/>
                    </a:srgbClr>
                  </a:outerShdw>
                </a:effectLst>
              </a:rPr>
              <a:t>Verses 29-31 are quite difficult and many theologians have their understanding of it.  May I propose the following:</a:t>
            </a:r>
          </a:p>
          <a:p>
            <a:pPr>
              <a:spcAft>
                <a:spcPts val="600"/>
              </a:spcAft>
            </a:pPr>
            <a:r>
              <a:rPr lang="en-US" sz="3000" b="1" dirty="0">
                <a:ln w="11430">
                  <a:solidFill>
                    <a:schemeClr val="tx1"/>
                  </a:solidFill>
                </a:ln>
                <a:effectLst>
                  <a:outerShdw blurRad="50800" dist="39000" dir="5460000" algn="tl">
                    <a:srgbClr val="000000">
                      <a:alpha val="38000"/>
                    </a:srgbClr>
                  </a:outerShdw>
                </a:effectLst>
              </a:rPr>
              <a:t>First, the language that our Lord is using is highly symbolic and figurative.  He seems to be alluding to the type of language found in Isaiah 13.  We see the same type of allusions in Psalm 18 and Habakkuk 3:10-11.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diamond(in)">
                                      <p:cBhvr>
                                        <p:cTn id="7" dur="20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diamond(in)">
                                      <p:cBhvr>
                                        <p:cTn id="12"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9144000" cy="1123384"/>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Part I, Unit IV</a:t>
            </a:r>
          </a:p>
          <a:p>
            <a:pPr algn="ctr"/>
            <a:r>
              <a:rPr lang="en-US" sz="3100" b="1" dirty="0">
                <a:ln w="11430">
                  <a:solidFill>
                    <a:schemeClr val="tx1"/>
                  </a:solidFill>
                </a:ln>
                <a:effectLst>
                  <a:outerShdw blurRad="50800" dist="39000" dir="5460000" algn="tl">
                    <a:srgbClr val="000000">
                      <a:alpha val="38000"/>
                    </a:srgbClr>
                  </a:outerShdw>
                </a:effectLst>
                <a:latin typeface="Arial Black" pitchFamily="34" charset="0"/>
              </a:rPr>
              <a:t>Cosmic Distress and 70 </a:t>
            </a:r>
            <a:r>
              <a:rPr lang="en-US" sz="2400" b="1" dirty="0">
                <a:ln w="11430">
                  <a:solidFill>
                    <a:schemeClr val="tx1"/>
                  </a:solidFill>
                </a:ln>
                <a:effectLst>
                  <a:outerShdw blurRad="50800" dist="39000" dir="5460000" algn="tl">
                    <a:srgbClr val="000000">
                      <a:alpha val="38000"/>
                    </a:srgbClr>
                  </a:outerShdw>
                </a:effectLst>
                <a:latin typeface="Arial Black" pitchFamily="34" charset="0"/>
              </a:rPr>
              <a:t>AD</a:t>
            </a:r>
            <a:r>
              <a:rPr lang="en-US" sz="3100" b="1" dirty="0">
                <a:ln w="11430">
                  <a:solidFill>
                    <a:schemeClr val="tx1"/>
                  </a:solidFill>
                </a:ln>
                <a:effectLst>
                  <a:outerShdw blurRad="50800" dist="39000" dir="5460000" algn="tl">
                    <a:srgbClr val="000000">
                      <a:alpha val="38000"/>
                    </a:srgbClr>
                  </a:outerShdw>
                </a:effectLst>
                <a:latin typeface="Arial Black" pitchFamily="34" charset="0"/>
              </a:rPr>
              <a:t> </a:t>
            </a:r>
            <a:r>
              <a:rPr lang="en-US" sz="2800" b="1" dirty="0">
                <a:ln w="11430">
                  <a:solidFill>
                    <a:schemeClr val="tx1"/>
                  </a:solidFill>
                </a:ln>
                <a:effectLst>
                  <a:outerShdw blurRad="50800" dist="39000" dir="5460000" algn="tl">
                    <a:srgbClr val="000000">
                      <a:alpha val="38000"/>
                    </a:srgbClr>
                  </a:outerShdw>
                </a:effectLst>
                <a:latin typeface="Arial Black" pitchFamily="34" charset="0"/>
              </a:rPr>
              <a:t>(vv.29-31)</a:t>
            </a:r>
            <a:endParaRPr lang="en-US" sz="3100" b="1" dirty="0">
              <a:ln w="11430">
                <a:solidFill>
                  <a:schemeClr val="tx1"/>
                </a:solidFill>
              </a:ln>
              <a:effectLst>
                <a:outerShdw blurRad="50800" dist="39000" dir="5460000" algn="tl">
                  <a:srgbClr val="000000">
                    <a:alpha val="38000"/>
                  </a:srgbClr>
                </a:outerShdw>
              </a:effectLst>
              <a:latin typeface="Arial Black" pitchFamily="34" charset="0"/>
            </a:endParaRPr>
          </a:p>
        </p:txBody>
      </p:sp>
      <p:sp>
        <p:nvSpPr>
          <p:cNvPr id="4" name="Rectangle 3"/>
          <p:cNvSpPr/>
          <p:nvPr/>
        </p:nvSpPr>
        <p:spPr>
          <a:xfrm>
            <a:off x="152400" y="1066800"/>
            <a:ext cx="8839200" cy="5709255"/>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000" b="1" dirty="0">
                <a:ln w="11430">
                  <a:solidFill>
                    <a:schemeClr val="tx1"/>
                  </a:solidFill>
                </a:ln>
                <a:effectLst>
                  <a:outerShdw blurRad="50800" dist="39000" dir="5460000" algn="tl">
                    <a:srgbClr val="000000">
                      <a:alpha val="38000"/>
                    </a:srgbClr>
                  </a:outerShdw>
                </a:effectLst>
              </a:rPr>
              <a:t>Secondly, leading up to these verses, the language of “fleeing” (v.20) and “tribulation” (21) applies to events that will happen in Judea in the 1</a:t>
            </a:r>
            <a:r>
              <a:rPr lang="en-US" sz="3000" b="1" baseline="30000" dirty="0">
                <a:ln w="11430">
                  <a:solidFill>
                    <a:schemeClr val="tx1"/>
                  </a:solidFill>
                </a:ln>
                <a:effectLst>
                  <a:outerShdw blurRad="50800" dist="39000" dir="5460000" algn="tl">
                    <a:srgbClr val="000000">
                      <a:alpha val="38000"/>
                    </a:srgbClr>
                  </a:outerShdw>
                </a:effectLst>
              </a:rPr>
              <a:t>st</a:t>
            </a:r>
            <a:r>
              <a:rPr lang="en-US" sz="3000" b="1" dirty="0">
                <a:ln w="11430">
                  <a:solidFill>
                    <a:schemeClr val="tx1"/>
                  </a:solidFill>
                </a:ln>
                <a:effectLst>
                  <a:outerShdw blurRad="50800" dist="39000" dir="5460000" algn="tl">
                    <a:srgbClr val="000000">
                      <a:alpha val="38000"/>
                    </a:srgbClr>
                  </a:outerShdw>
                </a:effectLst>
              </a:rPr>
              <a:t> c.  After these verses, there’s the warning that </a:t>
            </a:r>
            <a:r>
              <a:rPr lang="en-US" sz="3000" b="1" i="1" dirty="0">
                <a:ln w="11430">
                  <a:solidFill>
                    <a:srgbClr val="6600CC"/>
                  </a:solidFill>
                </a:ln>
                <a:solidFill>
                  <a:srgbClr val="6600CC"/>
                </a:solidFill>
                <a:effectLst>
                  <a:outerShdw blurRad="50800" dist="39000" dir="5460000" algn="tl">
                    <a:srgbClr val="000000">
                      <a:alpha val="38000"/>
                    </a:srgbClr>
                  </a:outerShdw>
                </a:effectLst>
              </a:rPr>
              <a:t>“</a:t>
            </a:r>
            <a:r>
              <a:rPr lang="en-US" sz="3000" b="1" i="1" u="sng" dirty="0">
                <a:ln w="11430">
                  <a:solidFill>
                    <a:srgbClr val="6600CC"/>
                  </a:solidFill>
                </a:ln>
                <a:solidFill>
                  <a:srgbClr val="6600CC"/>
                </a:solidFill>
                <a:effectLst>
                  <a:outerShdw blurRad="50800" dist="39000" dir="5460000" algn="tl">
                    <a:srgbClr val="000000">
                      <a:alpha val="38000"/>
                    </a:srgbClr>
                  </a:outerShdw>
                </a:effectLst>
              </a:rPr>
              <a:t>this generation</a:t>
            </a:r>
            <a:r>
              <a:rPr lang="en-US" sz="3000" b="1" i="1" dirty="0">
                <a:ln w="11430">
                  <a:solidFill>
                    <a:srgbClr val="6600CC"/>
                  </a:solidFill>
                </a:ln>
                <a:solidFill>
                  <a:srgbClr val="6600CC"/>
                </a:solidFill>
                <a:effectLst>
                  <a:outerShdw blurRad="50800" dist="39000" dir="5460000" algn="tl">
                    <a:srgbClr val="000000">
                      <a:alpha val="38000"/>
                    </a:srgbClr>
                  </a:outerShdw>
                </a:effectLst>
              </a:rPr>
              <a:t> will surely not pass away until all these things happen” (v.34), </a:t>
            </a:r>
            <a:r>
              <a:rPr lang="en-US" sz="3000" b="1" dirty="0">
                <a:ln w="11430">
                  <a:solidFill>
                    <a:schemeClr val="tx1"/>
                  </a:solidFill>
                </a:ln>
                <a:effectLst>
                  <a:outerShdw blurRad="50800" dist="39000" dir="5460000" algn="tl">
                    <a:srgbClr val="000000">
                      <a:alpha val="38000"/>
                    </a:srgbClr>
                  </a:outerShdw>
                </a:effectLst>
              </a:rPr>
              <a:t>which most certainly pertain to Judea! </a:t>
            </a:r>
          </a:p>
          <a:p>
            <a:pPr>
              <a:spcAft>
                <a:spcPts val="600"/>
              </a:spcAft>
            </a:pPr>
            <a:r>
              <a:rPr lang="en-US" sz="3000" b="1" dirty="0">
                <a:ln w="11430">
                  <a:solidFill>
                    <a:schemeClr val="tx1"/>
                  </a:solidFill>
                </a:ln>
                <a:effectLst>
                  <a:outerShdw blurRad="50800" dist="39000" dir="5460000" algn="tl">
                    <a:srgbClr val="000000">
                      <a:alpha val="38000"/>
                    </a:srgbClr>
                  </a:outerShdw>
                </a:effectLst>
              </a:rPr>
              <a:t>Thus, I propose that this section pertains to the events about to occur in Judea in the 1</a:t>
            </a:r>
            <a:r>
              <a:rPr lang="en-US" sz="3000" b="1" baseline="30000" dirty="0">
                <a:ln w="11430">
                  <a:solidFill>
                    <a:schemeClr val="tx1"/>
                  </a:solidFill>
                </a:ln>
                <a:effectLst>
                  <a:outerShdw blurRad="50800" dist="39000" dir="5460000" algn="tl">
                    <a:srgbClr val="000000">
                      <a:alpha val="38000"/>
                    </a:srgbClr>
                  </a:outerShdw>
                </a:effectLst>
              </a:rPr>
              <a:t>st</a:t>
            </a:r>
            <a:r>
              <a:rPr lang="en-US" sz="3000" b="1" dirty="0">
                <a:ln w="11430">
                  <a:solidFill>
                    <a:schemeClr val="tx1"/>
                  </a:solidFill>
                </a:ln>
                <a:effectLst>
                  <a:outerShdw blurRad="50800" dist="39000" dir="5460000" algn="tl">
                    <a:srgbClr val="000000">
                      <a:alpha val="38000"/>
                    </a:srgbClr>
                  </a:outerShdw>
                </a:effectLst>
              </a:rPr>
              <a:t> century, which includes the events surrounding and including the Roman siege of Jerusalem and the destruction of the Temple.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amond(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amond(in)">
                                      <p:cBhvr>
                                        <p:cTn id="12"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9144000" cy="1123384"/>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Part I, Unit IV</a:t>
            </a:r>
          </a:p>
          <a:p>
            <a:pPr algn="ctr"/>
            <a:r>
              <a:rPr lang="en-US" sz="3100" b="1" dirty="0">
                <a:ln w="11430">
                  <a:solidFill>
                    <a:schemeClr val="tx1"/>
                  </a:solidFill>
                </a:ln>
                <a:effectLst>
                  <a:outerShdw blurRad="50800" dist="39000" dir="5460000" algn="tl">
                    <a:srgbClr val="000000">
                      <a:alpha val="38000"/>
                    </a:srgbClr>
                  </a:outerShdw>
                </a:effectLst>
                <a:latin typeface="Arial Black" pitchFamily="34" charset="0"/>
              </a:rPr>
              <a:t>Cosmic Distress and 70 </a:t>
            </a:r>
            <a:r>
              <a:rPr lang="en-US" sz="2400" b="1" dirty="0">
                <a:ln w="11430">
                  <a:solidFill>
                    <a:schemeClr val="tx1"/>
                  </a:solidFill>
                </a:ln>
                <a:effectLst>
                  <a:outerShdw blurRad="50800" dist="39000" dir="5460000" algn="tl">
                    <a:srgbClr val="000000">
                      <a:alpha val="38000"/>
                    </a:srgbClr>
                  </a:outerShdw>
                </a:effectLst>
                <a:latin typeface="Arial Black" pitchFamily="34" charset="0"/>
              </a:rPr>
              <a:t>AD</a:t>
            </a:r>
            <a:r>
              <a:rPr lang="en-US" sz="3100" b="1" dirty="0">
                <a:ln w="11430">
                  <a:solidFill>
                    <a:schemeClr val="tx1"/>
                  </a:solidFill>
                </a:ln>
                <a:effectLst>
                  <a:outerShdw blurRad="50800" dist="39000" dir="5460000" algn="tl">
                    <a:srgbClr val="000000">
                      <a:alpha val="38000"/>
                    </a:srgbClr>
                  </a:outerShdw>
                </a:effectLst>
                <a:latin typeface="Arial Black" pitchFamily="34" charset="0"/>
              </a:rPr>
              <a:t> </a:t>
            </a:r>
            <a:r>
              <a:rPr lang="en-US" sz="2800" b="1" dirty="0">
                <a:ln w="11430">
                  <a:solidFill>
                    <a:schemeClr val="tx1"/>
                  </a:solidFill>
                </a:ln>
                <a:effectLst>
                  <a:outerShdw blurRad="50800" dist="39000" dir="5460000" algn="tl">
                    <a:srgbClr val="000000">
                      <a:alpha val="38000"/>
                    </a:srgbClr>
                  </a:outerShdw>
                </a:effectLst>
                <a:latin typeface="Arial Black" pitchFamily="34" charset="0"/>
              </a:rPr>
              <a:t>(vv.29-31)</a:t>
            </a:r>
            <a:endParaRPr lang="en-US" sz="3100" b="1" dirty="0">
              <a:ln w="11430">
                <a:solidFill>
                  <a:schemeClr val="tx1"/>
                </a:solidFill>
              </a:ln>
              <a:effectLst>
                <a:outerShdw blurRad="50800" dist="39000" dir="5460000" algn="tl">
                  <a:srgbClr val="000000">
                    <a:alpha val="38000"/>
                  </a:srgbClr>
                </a:outerShdw>
              </a:effectLst>
              <a:latin typeface="Arial Black" pitchFamily="34" charset="0"/>
            </a:endParaRPr>
          </a:p>
        </p:txBody>
      </p:sp>
      <p:sp>
        <p:nvSpPr>
          <p:cNvPr id="4" name="Rectangle 3"/>
          <p:cNvSpPr/>
          <p:nvPr/>
        </p:nvSpPr>
        <p:spPr>
          <a:xfrm>
            <a:off x="152400" y="1066800"/>
            <a:ext cx="8839200" cy="4524315"/>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200" b="1" dirty="0">
                <a:ln w="11430">
                  <a:solidFill>
                    <a:schemeClr val="tx1"/>
                  </a:solidFill>
                </a:ln>
                <a:effectLst>
                  <a:outerShdw blurRad="50800" dist="39000" dir="5460000" algn="tl">
                    <a:srgbClr val="000000">
                      <a:alpha val="38000"/>
                    </a:srgbClr>
                  </a:outerShdw>
                </a:effectLst>
              </a:rPr>
              <a:t>(v.29) – The language that Jesus uses is most certainly figurative, which describes the laying waste to Jerusalem and the destruction of the Temple Mount.  We see similar language in the judgment of Israel by the Assyrians in 8</a:t>
            </a:r>
            <a:r>
              <a:rPr lang="en-US" sz="3200" b="1" baseline="30000" dirty="0">
                <a:ln w="11430">
                  <a:solidFill>
                    <a:schemeClr val="tx1"/>
                  </a:solidFill>
                </a:ln>
                <a:effectLst>
                  <a:outerShdw blurRad="50800" dist="39000" dir="5460000" algn="tl">
                    <a:srgbClr val="000000">
                      <a:alpha val="38000"/>
                    </a:srgbClr>
                  </a:outerShdw>
                </a:effectLst>
              </a:rPr>
              <a:t>th</a:t>
            </a:r>
            <a:r>
              <a:rPr lang="en-US" sz="3200" b="1" dirty="0">
                <a:ln w="11430">
                  <a:solidFill>
                    <a:schemeClr val="tx1"/>
                  </a:solidFill>
                </a:ln>
                <a:effectLst>
                  <a:outerShdw blurRad="50800" dist="39000" dir="5460000" algn="tl">
                    <a:srgbClr val="000000">
                      <a:alpha val="38000"/>
                    </a:srgbClr>
                  </a:outerShdw>
                </a:effectLst>
              </a:rPr>
              <a:t> c. BC.  Also the same with the Babylonian captivity of Judah.  The language is figurative, but the destruction (judgment) was literal and produced by God.</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9144000" cy="1123384"/>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Part I, Unit IV</a:t>
            </a:r>
          </a:p>
          <a:p>
            <a:pPr algn="ctr"/>
            <a:r>
              <a:rPr lang="en-US" sz="3100" b="1" dirty="0">
                <a:ln w="11430">
                  <a:solidFill>
                    <a:schemeClr val="tx1"/>
                  </a:solidFill>
                </a:ln>
                <a:effectLst>
                  <a:outerShdw blurRad="50800" dist="39000" dir="5460000" algn="tl">
                    <a:srgbClr val="000000">
                      <a:alpha val="38000"/>
                    </a:srgbClr>
                  </a:outerShdw>
                </a:effectLst>
                <a:latin typeface="Arial Black" pitchFamily="34" charset="0"/>
              </a:rPr>
              <a:t>Cosmic Distress and 70 </a:t>
            </a:r>
            <a:r>
              <a:rPr lang="en-US" sz="2400" b="1" dirty="0">
                <a:ln w="11430">
                  <a:solidFill>
                    <a:schemeClr val="tx1"/>
                  </a:solidFill>
                </a:ln>
                <a:effectLst>
                  <a:outerShdw blurRad="50800" dist="39000" dir="5460000" algn="tl">
                    <a:srgbClr val="000000">
                      <a:alpha val="38000"/>
                    </a:srgbClr>
                  </a:outerShdw>
                </a:effectLst>
                <a:latin typeface="Arial Black" pitchFamily="34" charset="0"/>
              </a:rPr>
              <a:t>AD</a:t>
            </a:r>
            <a:r>
              <a:rPr lang="en-US" sz="3100" b="1" dirty="0">
                <a:ln w="11430">
                  <a:solidFill>
                    <a:schemeClr val="tx1"/>
                  </a:solidFill>
                </a:ln>
                <a:effectLst>
                  <a:outerShdw blurRad="50800" dist="39000" dir="5460000" algn="tl">
                    <a:srgbClr val="000000">
                      <a:alpha val="38000"/>
                    </a:srgbClr>
                  </a:outerShdw>
                </a:effectLst>
                <a:latin typeface="Arial Black" pitchFamily="34" charset="0"/>
              </a:rPr>
              <a:t> </a:t>
            </a:r>
            <a:r>
              <a:rPr lang="en-US" sz="2800" b="1" dirty="0">
                <a:ln w="11430">
                  <a:solidFill>
                    <a:schemeClr val="tx1"/>
                  </a:solidFill>
                </a:ln>
                <a:effectLst>
                  <a:outerShdw blurRad="50800" dist="39000" dir="5460000" algn="tl">
                    <a:srgbClr val="000000">
                      <a:alpha val="38000"/>
                    </a:srgbClr>
                  </a:outerShdw>
                </a:effectLst>
                <a:latin typeface="Arial Black" pitchFamily="34" charset="0"/>
              </a:rPr>
              <a:t>(vv.29-31)</a:t>
            </a:r>
            <a:endParaRPr lang="en-US" sz="3100" b="1" dirty="0">
              <a:ln w="11430">
                <a:solidFill>
                  <a:schemeClr val="tx1"/>
                </a:solidFill>
              </a:ln>
              <a:effectLst>
                <a:outerShdw blurRad="50800" dist="39000" dir="5460000" algn="tl">
                  <a:srgbClr val="000000">
                    <a:alpha val="38000"/>
                  </a:srgbClr>
                </a:outerShdw>
              </a:effectLst>
              <a:latin typeface="Arial Black" pitchFamily="34" charset="0"/>
            </a:endParaRPr>
          </a:p>
        </p:txBody>
      </p:sp>
      <p:sp>
        <p:nvSpPr>
          <p:cNvPr id="4" name="Rectangle 3"/>
          <p:cNvSpPr/>
          <p:nvPr/>
        </p:nvSpPr>
        <p:spPr>
          <a:xfrm>
            <a:off x="152400" y="1066800"/>
            <a:ext cx="8839200" cy="5109091"/>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2800" b="1" dirty="0">
                <a:ln w="11430">
                  <a:solidFill>
                    <a:schemeClr val="tx1"/>
                  </a:solidFill>
                </a:ln>
                <a:effectLst>
                  <a:outerShdw blurRad="50800" dist="39000" dir="5460000" algn="tl">
                    <a:srgbClr val="000000">
                      <a:alpha val="38000"/>
                    </a:srgbClr>
                  </a:outerShdw>
                </a:effectLst>
              </a:rPr>
              <a:t>(v.30) – is comprised of three independent clauses.  It’s important to understand them as our Lord’s prophecy:</a:t>
            </a:r>
          </a:p>
          <a:p>
            <a:pPr>
              <a:spcAft>
                <a:spcPts val="600"/>
              </a:spcAft>
            </a:pPr>
            <a:r>
              <a:rPr lang="en-US" sz="2600" b="1" dirty="0">
                <a:ln w="11430">
                  <a:solidFill>
                    <a:schemeClr val="tx1"/>
                  </a:solidFill>
                </a:ln>
                <a:effectLst>
                  <a:outerShdw blurRad="50800" dist="39000" dir="5460000" algn="tl">
                    <a:srgbClr val="000000">
                      <a:alpha val="38000"/>
                    </a:srgbClr>
                  </a:outerShdw>
                </a:effectLst>
              </a:rPr>
              <a:t>Clause #1:  </a:t>
            </a:r>
            <a:r>
              <a:rPr lang="en-US" sz="2600" b="1" i="1" dirty="0">
                <a:ln w="11430">
                  <a:solidFill>
                    <a:srgbClr val="6600CC"/>
                  </a:solidFill>
                </a:ln>
                <a:solidFill>
                  <a:srgbClr val="6600CC"/>
                </a:solidFill>
                <a:effectLst>
                  <a:outerShdw blurRad="50800" dist="39000" dir="5460000" algn="tl">
                    <a:srgbClr val="000000">
                      <a:alpha val="38000"/>
                    </a:srgbClr>
                  </a:outerShdw>
                </a:effectLst>
              </a:rPr>
              <a:t>“…and at that time the sign of the Son of Man in heaven will appear….”</a:t>
            </a:r>
            <a:r>
              <a:rPr lang="en-US" sz="2600" b="1" dirty="0">
                <a:ln w="11430">
                  <a:solidFill>
                    <a:schemeClr val="tx1"/>
                  </a:solidFill>
                </a:ln>
                <a:effectLst>
                  <a:outerShdw blurRad="50800" dist="39000" dir="5460000" algn="tl">
                    <a:srgbClr val="000000">
                      <a:alpha val="38000"/>
                    </a:srgbClr>
                  </a:outerShdw>
                </a:effectLst>
              </a:rPr>
              <a:t>  This is His succession to power and assumption of all authority and is seen in His crucifixion and resurrection on the Third Day!</a:t>
            </a:r>
          </a:p>
          <a:p>
            <a:pPr>
              <a:spcAft>
                <a:spcPts val="600"/>
              </a:spcAft>
            </a:pPr>
            <a:r>
              <a:rPr lang="en-US" sz="2600" b="1" dirty="0">
                <a:ln w="11430">
                  <a:solidFill>
                    <a:schemeClr val="tx1"/>
                  </a:solidFill>
                </a:ln>
                <a:effectLst>
                  <a:outerShdw blurRad="50800" dist="39000" dir="5460000" algn="tl">
                    <a:srgbClr val="000000">
                      <a:alpha val="38000"/>
                    </a:srgbClr>
                  </a:outerShdw>
                </a:effectLst>
              </a:rPr>
              <a:t>Clause #2:  </a:t>
            </a:r>
            <a:r>
              <a:rPr lang="en-US" sz="2600" b="1" i="1" dirty="0">
                <a:ln w="11430">
                  <a:solidFill>
                    <a:srgbClr val="6600CC"/>
                  </a:solidFill>
                </a:ln>
                <a:solidFill>
                  <a:srgbClr val="6600CC"/>
                </a:solidFill>
                <a:effectLst>
                  <a:outerShdw blurRad="50800" dist="39000" dir="5460000" algn="tl">
                    <a:srgbClr val="000000">
                      <a:alpha val="38000"/>
                    </a:srgbClr>
                  </a:outerShdw>
                </a:effectLst>
              </a:rPr>
              <a:t>“…all tribes of the earth will mourn….”  </a:t>
            </a:r>
            <a:r>
              <a:rPr lang="en-US" sz="2600" b="1" dirty="0">
                <a:ln w="11430">
                  <a:solidFill>
                    <a:schemeClr val="tx1"/>
                  </a:solidFill>
                </a:ln>
                <a:effectLst>
                  <a:outerShdw blurRad="50800" dist="39000" dir="5460000" algn="tl">
                    <a:srgbClr val="000000">
                      <a:alpha val="38000"/>
                    </a:srgbClr>
                  </a:outerShdw>
                </a:effectLst>
              </a:rPr>
              <a:t>In context with </a:t>
            </a:r>
            <a:r>
              <a:rPr lang="en-US" sz="2600" b="1" i="1" dirty="0">
                <a:ln w="11430">
                  <a:solidFill>
                    <a:srgbClr val="6600CC"/>
                  </a:solidFill>
                </a:ln>
                <a:solidFill>
                  <a:srgbClr val="6600CC"/>
                </a:solidFill>
                <a:effectLst>
                  <a:outerShdw blurRad="50800" dist="39000" dir="5460000" algn="tl">
                    <a:srgbClr val="000000">
                      <a:alpha val="38000"/>
                    </a:srgbClr>
                  </a:outerShdw>
                </a:effectLst>
              </a:rPr>
              <a:t>“this generation”</a:t>
            </a:r>
            <a:r>
              <a:rPr lang="en-US" sz="2600" b="1" dirty="0">
                <a:ln w="11430">
                  <a:solidFill>
                    <a:schemeClr val="tx1"/>
                  </a:solidFill>
                </a:ln>
                <a:effectLst>
                  <a:outerShdw blurRad="50800" dist="39000" dir="5460000" algn="tl">
                    <a:srgbClr val="000000">
                      <a:alpha val="38000"/>
                    </a:srgbClr>
                  </a:outerShdw>
                </a:effectLst>
              </a:rPr>
              <a:t>, this would be the mourning of the lost sheep of Israel.  This generation will continue in their apostasy and rejection of Jesus.  Desolation will come upon them and they will mourn!  Note that Jesus doesn’t speak of contrition or repentance!</a:t>
            </a:r>
            <a:endParaRPr lang="en-US" sz="2600" b="1" i="1" dirty="0">
              <a:ln w="11430">
                <a:solidFill>
                  <a:srgbClr val="6600CC"/>
                </a:solidFill>
              </a:ln>
              <a:solidFill>
                <a:srgbClr val="6600CC"/>
              </a:soli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diamond(in)">
                                      <p:cBhvr>
                                        <p:cTn id="7" dur="20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diamond(in)">
                                      <p:cBhvr>
                                        <p:cTn id="12"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9144000" cy="1123384"/>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Part I, Unit IV</a:t>
            </a:r>
          </a:p>
          <a:p>
            <a:pPr algn="ctr"/>
            <a:r>
              <a:rPr lang="en-US" sz="3100" b="1" dirty="0">
                <a:ln w="11430">
                  <a:solidFill>
                    <a:schemeClr val="tx1"/>
                  </a:solidFill>
                </a:ln>
                <a:effectLst>
                  <a:outerShdw blurRad="50800" dist="39000" dir="5460000" algn="tl">
                    <a:srgbClr val="000000">
                      <a:alpha val="38000"/>
                    </a:srgbClr>
                  </a:outerShdw>
                </a:effectLst>
                <a:latin typeface="Arial Black" pitchFamily="34" charset="0"/>
              </a:rPr>
              <a:t>Cosmic Distress and 70 </a:t>
            </a:r>
            <a:r>
              <a:rPr lang="en-US" sz="2400" b="1" dirty="0">
                <a:ln w="11430">
                  <a:solidFill>
                    <a:schemeClr val="tx1"/>
                  </a:solidFill>
                </a:ln>
                <a:effectLst>
                  <a:outerShdw blurRad="50800" dist="39000" dir="5460000" algn="tl">
                    <a:srgbClr val="000000">
                      <a:alpha val="38000"/>
                    </a:srgbClr>
                  </a:outerShdw>
                </a:effectLst>
                <a:latin typeface="Arial Black" pitchFamily="34" charset="0"/>
              </a:rPr>
              <a:t>AD</a:t>
            </a:r>
            <a:r>
              <a:rPr lang="en-US" sz="3100" b="1" dirty="0">
                <a:ln w="11430">
                  <a:solidFill>
                    <a:schemeClr val="tx1"/>
                  </a:solidFill>
                </a:ln>
                <a:effectLst>
                  <a:outerShdw blurRad="50800" dist="39000" dir="5460000" algn="tl">
                    <a:srgbClr val="000000">
                      <a:alpha val="38000"/>
                    </a:srgbClr>
                  </a:outerShdw>
                </a:effectLst>
                <a:latin typeface="Arial Black" pitchFamily="34" charset="0"/>
              </a:rPr>
              <a:t> </a:t>
            </a:r>
            <a:r>
              <a:rPr lang="en-US" sz="2800" b="1" dirty="0">
                <a:ln w="11430">
                  <a:solidFill>
                    <a:schemeClr val="tx1"/>
                  </a:solidFill>
                </a:ln>
                <a:effectLst>
                  <a:outerShdw blurRad="50800" dist="39000" dir="5460000" algn="tl">
                    <a:srgbClr val="000000">
                      <a:alpha val="38000"/>
                    </a:srgbClr>
                  </a:outerShdw>
                </a:effectLst>
                <a:latin typeface="Arial Black" pitchFamily="34" charset="0"/>
              </a:rPr>
              <a:t>(vv.29-31)</a:t>
            </a:r>
            <a:endParaRPr lang="en-US" sz="3100" b="1" dirty="0">
              <a:ln w="11430">
                <a:solidFill>
                  <a:schemeClr val="tx1"/>
                </a:solidFill>
              </a:ln>
              <a:effectLst>
                <a:outerShdw blurRad="50800" dist="39000" dir="5460000" algn="tl">
                  <a:srgbClr val="000000">
                    <a:alpha val="38000"/>
                  </a:srgbClr>
                </a:outerShdw>
              </a:effectLst>
              <a:latin typeface="Arial Black" pitchFamily="34" charset="0"/>
            </a:endParaRPr>
          </a:p>
        </p:txBody>
      </p:sp>
      <p:sp>
        <p:nvSpPr>
          <p:cNvPr id="4" name="Rectangle 3"/>
          <p:cNvSpPr/>
          <p:nvPr/>
        </p:nvSpPr>
        <p:spPr>
          <a:xfrm>
            <a:off x="152400" y="1066800"/>
            <a:ext cx="8839200" cy="5001369"/>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000" b="1" dirty="0">
                <a:ln w="11430">
                  <a:solidFill>
                    <a:schemeClr val="tx1"/>
                  </a:solidFill>
                </a:ln>
                <a:effectLst>
                  <a:outerShdw blurRad="50800" dist="39000" dir="5460000" algn="tl">
                    <a:srgbClr val="000000">
                      <a:alpha val="38000"/>
                    </a:srgbClr>
                  </a:outerShdw>
                </a:effectLst>
              </a:rPr>
              <a:t>(v.30) – This verse is comprised of three independent clauses.  It’s important to understand them as our Lord’s prophecy:</a:t>
            </a:r>
          </a:p>
          <a:p>
            <a:pPr>
              <a:spcAft>
                <a:spcPts val="600"/>
              </a:spcAft>
            </a:pPr>
            <a:r>
              <a:rPr lang="en-US" sz="2800" b="1" dirty="0">
                <a:ln w="11430">
                  <a:solidFill>
                    <a:schemeClr val="tx1"/>
                  </a:solidFill>
                </a:ln>
                <a:effectLst>
                  <a:outerShdw blurRad="50800" dist="39000" dir="5460000" algn="tl">
                    <a:srgbClr val="000000">
                      <a:alpha val="38000"/>
                    </a:srgbClr>
                  </a:outerShdw>
                </a:effectLst>
              </a:rPr>
              <a:t>Clause #3:  </a:t>
            </a:r>
            <a:r>
              <a:rPr lang="en-US" sz="2800" b="1" i="1" dirty="0">
                <a:ln w="11430">
                  <a:solidFill>
                    <a:srgbClr val="6600CC"/>
                  </a:solidFill>
                </a:ln>
                <a:solidFill>
                  <a:srgbClr val="6600CC"/>
                </a:solidFill>
                <a:effectLst>
                  <a:outerShdw blurRad="50800" dist="39000" dir="5460000" algn="tl">
                    <a:srgbClr val="000000">
                      <a:alpha val="38000"/>
                    </a:srgbClr>
                  </a:outerShdw>
                </a:effectLst>
              </a:rPr>
              <a:t>“…and they will see that the Son of Man is coming on the clouds of heaven with power and much glory….”  </a:t>
            </a:r>
            <a:r>
              <a:rPr lang="en-US" sz="2800" b="1" dirty="0">
                <a:ln w="11430">
                  <a:solidFill>
                    <a:schemeClr val="tx1"/>
                  </a:solidFill>
                </a:ln>
                <a:effectLst>
                  <a:outerShdw blurRad="50800" dist="39000" dir="5460000" algn="tl">
                    <a:srgbClr val="000000">
                      <a:alpha val="38000"/>
                    </a:srgbClr>
                  </a:outerShdw>
                </a:effectLst>
              </a:rPr>
              <a:t>This is a strong allusion to Daniel 7.  To paraphrase:  Jesus says, </a:t>
            </a:r>
            <a:r>
              <a:rPr lang="en-US" sz="2800" b="1" i="1" dirty="0">
                <a:ln w="11430">
                  <a:solidFill>
                    <a:schemeClr val="tx1"/>
                  </a:solidFill>
                </a:ln>
                <a:effectLst>
                  <a:outerShdw blurRad="50800" dist="39000" dir="5460000" algn="tl">
                    <a:srgbClr val="000000">
                      <a:alpha val="38000"/>
                    </a:srgbClr>
                  </a:outerShdw>
                </a:effectLst>
              </a:rPr>
              <a:t>“They will see Me as the figure of Daniel 7:13-14, the Son of Man, and that I have been presented to the Ancient of Days and have received authority, power, dominion, might and an universal, everlasting, unconquerable reign.”</a:t>
            </a:r>
            <a:endParaRPr lang="en-US" sz="2800" b="1" i="1" dirty="0">
              <a:ln w="11430">
                <a:solidFill>
                  <a:srgbClr val="6600CC"/>
                </a:solidFill>
              </a:ln>
              <a:solidFill>
                <a:srgbClr val="6600CC"/>
              </a:soli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diamond(in)">
                                      <p:cBhvr>
                                        <p:cTn id="7"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7617FF9-B752-3FA0-4DE3-B5F1997FFA65}"/>
              </a:ext>
            </a:extLst>
          </p:cNvPr>
          <p:cNvSpPr txBox="1"/>
          <p:nvPr/>
        </p:nvSpPr>
        <p:spPr>
          <a:xfrm>
            <a:off x="88331" y="89892"/>
            <a:ext cx="8522269" cy="6463308"/>
          </a:xfrm>
          <a:prstGeom prst="rect">
            <a:avLst/>
          </a:prstGeom>
          <a:noFill/>
        </p:spPr>
        <p:txBody>
          <a:bodyPr wrap="none" rtlCol="0">
            <a:spAutoFit/>
          </a:bodyPr>
          <a:lstStyle/>
          <a:p>
            <a:r>
              <a:rPr lang="en-US" b="1" dirty="0"/>
              <a:t>An Outline of St. Matthew 24:1-51</a:t>
            </a:r>
            <a:endParaRPr lang="en-US" dirty="0"/>
          </a:p>
          <a:p>
            <a:r>
              <a:rPr lang="en-US" b="1" dirty="0"/>
              <a:t>(So that we will not be overwhelmed!)</a:t>
            </a:r>
            <a:endParaRPr lang="en-US" dirty="0"/>
          </a:p>
          <a:p>
            <a:r>
              <a:rPr lang="en-US" b="1" dirty="0"/>
              <a:t>Introduction</a:t>
            </a:r>
            <a:endParaRPr lang="en-US" dirty="0"/>
          </a:p>
          <a:p>
            <a:r>
              <a:rPr lang="en-US" dirty="0"/>
              <a:t>Our Lord’s great Eschatological Discourse (St. Matthew 24:1 – 26:1) is quite lengthy, </a:t>
            </a:r>
          </a:p>
          <a:p>
            <a:r>
              <a:rPr lang="en-US" dirty="0"/>
              <a:t>complex (at times) and taught in a manner that makes it difficult to follow with the </a:t>
            </a:r>
          </a:p>
          <a:p>
            <a:r>
              <a:rPr lang="en-US" dirty="0"/>
              <a:t>Western mind.  Therefore, this outline is compiled for you so that you may more easily </a:t>
            </a:r>
          </a:p>
          <a:p>
            <a:r>
              <a:rPr lang="en-US" dirty="0"/>
              <a:t>follow along and make note of key points along the way.</a:t>
            </a:r>
          </a:p>
          <a:p>
            <a:r>
              <a:rPr lang="en-US" dirty="0"/>
              <a:t> </a:t>
            </a:r>
          </a:p>
          <a:p>
            <a:r>
              <a:rPr lang="en-US" b="1" dirty="0"/>
              <a:t>PART I</a:t>
            </a:r>
            <a:endParaRPr lang="en-US" dirty="0"/>
          </a:p>
          <a:p>
            <a:r>
              <a:rPr lang="en-US" dirty="0"/>
              <a:t> </a:t>
            </a:r>
          </a:p>
          <a:p>
            <a:r>
              <a:rPr lang="en-US" dirty="0"/>
              <a:t>I.  Our Lord’s Prophecy (vv.1-3)</a:t>
            </a:r>
          </a:p>
          <a:p>
            <a:r>
              <a:rPr lang="en-US" dirty="0"/>
              <a:t>     A.  The Royal Son Leaves the Temple (1a)</a:t>
            </a:r>
          </a:p>
          <a:p>
            <a:r>
              <a:rPr lang="en-US" dirty="0"/>
              <a:t>     B.  The Confusion of the Disciples (1b-3)</a:t>
            </a:r>
          </a:p>
          <a:p>
            <a:r>
              <a:rPr lang="en-US" b="1" dirty="0"/>
              <a:t>Unit I</a:t>
            </a:r>
            <a:endParaRPr lang="en-US" dirty="0"/>
          </a:p>
          <a:p>
            <a:r>
              <a:rPr lang="en-US" b="1" dirty="0"/>
              <a:t>(Judea and The Second Advent)</a:t>
            </a:r>
            <a:endParaRPr lang="en-US" dirty="0"/>
          </a:p>
          <a:p>
            <a:r>
              <a:rPr lang="en-US" dirty="0"/>
              <a:t>II. Troubles and Tumults Throughout the Age of Grace (vv.4-14) </a:t>
            </a:r>
          </a:p>
          <a:p>
            <a:r>
              <a:rPr lang="en-US" dirty="0"/>
              <a:t>     A.  Do Not be Troubled or Misled (vv.4-8)</a:t>
            </a:r>
          </a:p>
          <a:p>
            <a:r>
              <a:rPr lang="en-US" dirty="0"/>
              <a:t>     B.  Do Not be Surprised by Persecution because of the Holy Gospel (vv.9-14)</a:t>
            </a:r>
          </a:p>
          <a:p>
            <a:r>
              <a:rPr lang="en-US" b="1" dirty="0"/>
              <a:t>Unit II</a:t>
            </a:r>
            <a:endParaRPr lang="en-US" dirty="0"/>
          </a:p>
          <a:p>
            <a:r>
              <a:rPr lang="en-US" b="1" dirty="0"/>
              <a:t>(Judea)</a:t>
            </a:r>
            <a:endParaRPr lang="en-US" dirty="0"/>
          </a:p>
          <a:p>
            <a:r>
              <a:rPr lang="en-US" dirty="0"/>
              <a:t>III. Read the Signs and Flee (vv.15-22)</a:t>
            </a:r>
          </a:p>
          <a:p>
            <a:r>
              <a:rPr lang="en-US" dirty="0"/>
              <a:t>     A.  “When Will These Things Be?”:  The Abomination of Desolation (v.15)</a:t>
            </a:r>
          </a:p>
          <a:p>
            <a:r>
              <a:rPr lang="en-US" dirty="0"/>
              <a:t>     B.  “When Will These Things Be?”:  Troubles in Judea (vv.16-22)</a:t>
            </a:r>
          </a:p>
        </p:txBody>
      </p:sp>
    </p:spTree>
    <p:extLst>
      <p:ext uri="{BB962C8B-B14F-4D97-AF65-F5344CB8AC3E}">
        <p14:creationId xmlns:p14="http://schemas.microsoft.com/office/powerpoint/2010/main" val="30723231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9144000" cy="1123384"/>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Part I, Unit IV</a:t>
            </a:r>
          </a:p>
          <a:p>
            <a:pPr algn="ctr"/>
            <a:r>
              <a:rPr lang="en-US" sz="3100" b="1" dirty="0">
                <a:ln w="11430">
                  <a:solidFill>
                    <a:schemeClr val="tx1"/>
                  </a:solidFill>
                </a:ln>
                <a:effectLst>
                  <a:outerShdw blurRad="50800" dist="39000" dir="5460000" algn="tl">
                    <a:srgbClr val="000000">
                      <a:alpha val="38000"/>
                    </a:srgbClr>
                  </a:outerShdw>
                </a:effectLst>
                <a:latin typeface="Arial Black" pitchFamily="34" charset="0"/>
              </a:rPr>
              <a:t>Cosmic Distress and 70 </a:t>
            </a:r>
            <a:r>
              <a:rPr lang="en-US" sz="2400" b="1" dirty="0">
                <a:ln w="11430">
                  <a:solidFill>
                    <a:schemeClr val="tx1"/>
                  </a:solidFill>
                </a:ln>
                <a:effectLst>
                  <a:outerShdw blurRad="50800" dist="39000" dir="5460000" algn="tl">
                    <a:srgbClr val="000000">
                      <a:alpha val="38000"/>
                    </a:srgbClr>
                  </a:outerShdw>
                </a:effectLst>
                <a:latin typeface="Arial Black" pitchFamily="34" charset="0"/>
              </a:rPr>
              <a:t>AD</a:t>
            </a:r>
            <a:r>
              <a:rPr lang="en-US" sz="3100" b="1" dirty="0">
                <a:ln w="11430">
                  <a:solidFill>
                    <a:schemeClr val="tx1"/>
                  </a:solidFill>
                </a:ln>
                <a:effectLst>
                  <a:outerShdw blurRad="50800" dist="39000" dir="5460000" algn="tl">
                    <a:srgbClr val="000000">
                      <a:alpha val="38000"/>
                    </a:srgbClr>
                  </a:outerShdw>
                </a:effectLst>
                <a:latin typeface="Arial Black" pitchFamily="34" charset="0"/>
              </a:rPr>
              <a:t> </a:t>
            </a:r>
            <a:r>
              <a:rPr lang="en-US" sz="2800" b="1" dirty="0">
                <a:ln w="11430">
                  <a:solidFill>
                    <a:schemeClr val="tx1"/>
                  </a:solidFill>
                </a:ln>
                <a:effectLst>
                  <a:outerShdw blurRad="50800" dist="39000" dir="5460000" algn="tl">
                    <a:srgbClr val="000000">
                      <a:alpha val="38000"/>
                    </a:srgbClr>
                  </a:outerShdw>
                </a:effectLst>
                <a:latin typeface="Arial Black" pitchFamily="34" charset="0"/>
              </a:rPr>
              <a:t>(vv.29-31)</a:t>
            </a:r>
            <a:endParaRPr lang="en-US" sz="3100" b="1" dirty="0">
              <a:ln w="11430">
                <a:solidFill>
                  <a:schemeClr val="tx1"/>
                </a:solidFill>
              </a:ln>
              <a:effectLst>
                <a:outerShdw blurRad="50800" dist="39000" dir="5460000" algn="tl">
                  <a:srgbClr val="000000">
                    <a:alpha val="38000"/>
                  </a:srgbClr>
                </a:outerShdw>
              </a:effectLst>
              <a:latin typeface="Arial Black" pitchFamily="34" charset="0"/>
            </a:endParaRPr>
          </a:p>
        </p:txBody>
      </p:sp>
      <p:sp>
        <p:nvSpPr>
          <p:cNvPr id="4" name="Rectangle 3"/>
          <p:cNvSpPr/>
          <p:nvPr/>
        </p:nvSpPr>
        <p:spPr>
          <a:xfrm>
            <a:off x="152400" y="1066800"/>
            <a:ext cx="8839200" cy="524759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000" b="1" dirty="0">
                <a:ln w="11430">
                  <a:solidFill>
                    <a:schemeClr val="tx1"/>
                  </a:solidFill>
                </a:ln>
                <a:effectLst>
                  <a:outerShdw blurRad="50800" dist="39000" dir="5460000" algn="tl">
                    <a:srgbClr val="000000">
                      <a:alpha val="38000"/>
                    </a:srgbClr>
                  </a:outerShdw>
                </a:effectLst>
              </a:rPr>
              <a:t>(v.31) – Jesus declares that He will continue to send messengers, not to Israel; but to the Gentile nations of the 1</a:t>
            </a:r>
            <a:r>
              <a:rPr lang="en-US" sz="3000" b="1" baseline="30000" dirty="0">
                <a:ln w="11430">
                  <a:solidFill>
                    <a:schemeClr val="tx1"/>
                  </a:solidFill>
                </a:ln>
                <a:effectLst>
                  <a:outerShdw blurRad="50800" dist="39000" dir="5460000" algn="tl">
                    <a:srgbClr val="000000">
                      <a:alpha val="38000"/>
                    </a:srgbClr>
                  </a:outerShdw>
                </a:effectLst>
              </a:rPr>
              <a:t>st</a:t>
            </a:r>
            <a:r>
              <a:rPr lang="en-US" sz="3000" b="1" dirty="0">
                <a:ln w="11430">
                  <a:solidFill>
                    <a:schemeClr val="tx1"/>
                  </a:solidFill>
                </a:ln>
                <a:effectLst>
                  <a:outerShdw blurRad="50800" dist="39000" dir="5460000" algn="tl">
                    <a:srgbClr val="000000">
                      <a:alpha val="38000"/>
                    </a:srgbClr>
                  </a:outerShdw>
                </a:effectLst>
              </a:rPr>
              <a:t> c.  This process of sending and gathering will continue until the consummation of the age.  Jesus is clear that His messengers will be gathering.  After the destruction of the Temple, messengers will be sent to gather people from every nation unto Himself.  We see similar language in 22:9-10.</a:t>
            </a:r>
          </a:p>
          <a:p>
            <a:pPr>
              <a:spcAft>
                <a:spcPts val="600"/>
              </a:spcAft>
            </a:pPr>
            <a:r>
              <a:rPr lang="en-US" sz="3000" b="1" dirty="0">
                <a:ln w="11430">
                  <a:solidFill>
                    <a:schemeClr val="tx1"/>
                  </a:solidFill>
                </a:ln>
                <a:effectLst>
                  <a:outerShdw blurRad="50800" dist="39000" dir="5460000" algn="tl">
                    <a:srgbClr val="000000">
                      <a:alpha val="38000"/>
                    </a:srgbClr>
                  </a:outerShdw>
                </a:effectLst>
              </a:rPr>
              <a:t>By contrast, the activity on the Day of Judgment will be gathering and separation.  But those sent to all nations (28:16-20) involves only gathering.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9144000" cy="1123384"/>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Part I, Unit IV</a:t>
            </a:r>
          </a:p>
          <a:p>
            <a:pPr algn="ctr"/>
            <a:r>
              <a:rPr lang="en-US" sz="3100" b="1" dirty="0">
                <a:ln w="11430">
                  <a:solidFill>
                    <a:schemeClr val="tx1"/>
                  </a:solidFill>
                </a:ln>
                <a:effectLst>
                  <a:outerShdw blurRad="50800" dist="39000" dir="5460000" algn="tl">
                    <a:srgbClr val="000000">
                      <a:alpha val="38000"/>
                    </a:srgbClr>
                  </a:outerShdw>
                </a:effectLst>
                <a:latin typeface="Arial Black" pitchFamily="34" charset="0"/>
              </a:rPr>
              <a:t>Cosmic Distress and 70 </a:t>
            </a:r>
            <a:r>
              <a:rPr lang="en-US" sz="2400" b="1" dirty="0">
                <a:ln w="11430">
                  <a:solidFill>
                    <a:schemeClr val="tx1"/>
                  </a:solidFill>
                </a:ln>
                <a:effectLst>
                  <a:outerShdw blurRad="50800" dist="39000" dir="5460000" algn="tl">
                    <a:srgbClr val="000000">
                      <a:alpha val="38000"/>
                    </a:srgbClr>
                  </a:outerShdw>
                </a:effectLst>
                <a:latin typeface="Arial Black" pitchFamily="34" charset="0"/>
              </a:rPr>
              <a:t>AD</a:t>
            </a:r>
            <a:r>
              <a:rPr lang="en-US" sz="3100" b="1" dirty="0">
                <a:ln w="11430">
                  <a:solidFill>
                    <a:schemeClr val="tx1"/>
                  </a:solidFill>
                </a:ln>
                <a:effectLst>
                  <a:outerShdw blurRad="50800" dist="39000" dir="5460000" algn="tl">
                    <a:srgbClr val="000000">
                      <a:alpha val="38000"/>
                    </a:srgbClr>
                  </a:outerShdw>
                </a:effectLst>
                <a:latin typeface="Arial Black" pitchFamily="34" charset="0"/>
              </a:rPr>
              <a:t> </a:t>
            </a:r>
            <a:r>
              <a:rPr lang="en-US" sz="2800" b="1" dirty="0">
                <a:ln w="11430">
                  <a:solidFill>
                    <a:schemeClr val="tx1"/>
                  </a:solidFill>
                </a:ln>
                <a:effectLst>
                  <a:outerShdw blurRad="50800" dist="39000" dir="5460000" algn="tl">
                    <a:srgbClr val="000000">
                      <a:alpha val="38000"/>
                    </a:srgbClr>
                  </a:outerShdw>
                </a:effectLst>
                <a:latin typeface="Arial Black" pitchFamily="34" charset="0"/>
              </a:rPr>
              <a:t>(vv.29-31)</a:t>
            </a:r>
            <a:endParaRPr lang="en-US" sz="3100" b="1" dirty="0">
              <a:ln w="11430">
                <a:solidFill>
                  <a:schemeClr val="tx1"/>
                </a:solidFill>
              </a:ln>
              <a:effectLst>
                <a:outerShdw blurRad="50800" dist="39000" dir="5460000" algn="tl">
                  <a:srgbClr val="000000">
                    <a:alpha val="38000"/>
                  </a:srgbClr>
                </a:outerShdw>
              </a:effectLst>
              <a:latin typeface="Arial Black" pitchFamily="34" charset="0"/>
            </a:endParaRPr>
          </a:p>
        </p:txBody>
      </p:sp>
      <p:sp>
        <p:nvSpPr>
          <p:cNvPr id="4" name="Rectangle 3"/>
          <p:cNvSpPr/>
          <p:nvPr/>
        </p:nvSpPr>
        <p:spPr>
          <a:xfrm>
            <a:off x="152400" y="1066800"/>
            <a:ext cx="8839200" cy="524759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000" b="1" dirty="0">
                <a:ln w="11430">
                  <a:solidFill>
                    <a:schemeClr val="tx1"/>
                  </a:solidFill>
                </a:ln>
                <a:effectLst>
                  <a:outerShdw blurRad="50800" dist="39000" dir="5460000" algn="tl">
                    <a:srgbClr val="000000">
                      <a:alpha val="38000"/>
                    </a:srgbClr>
                  </a:outerShdw>
                </a:effectLst>
              </a:rPr>
              <a:t>(v.31) – What about the trumpet blast?  Well, in the OT, there are two main uses of trumpets.  First, there use in war or two sound an alarm.  Secondly, and fittingly for this verse, is there use to gather…to gather for worship, for liturgical events and gatherings. </a:t>
            </a:r>
          </a:p>
          <a:p>
            <a:pPr>
              <a:spcAft>
                <a:spcPts val="600"/>
              </a:spcAft>
            </a:pPr>
            <a:r>
              <a:rPr lang="en-US" sz="3000" b="1" dirty="0">
                <a:ln w="11430">
                  <a:solidFill>
                    <a:schemeClr val="tx1"/>
                  </a:solidFill>
                </a:ln>
                <a:effectLst>
                  <a:outerShdw blurRad="50800" dist="39000" dir="5460000" algn="tl">
                    <a:srgbClr val="000000">
                      <a:alpha val="38000"/>
                    </a:srgbClr>
                  </a:outerShdw>
                </a:effectLst>
              </a:rPr>
              <a:t>Thus, missionaries will be sent to gather throughout the Age of Grace those who heed the trumpet call of Law and Gospel.  Once they are gathered, they will worship the Lord and He will come to them and serve them in Divine Service!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down)">
                                      <p:cBhvr>
                                        <p:cTn id="7" dur="580">
                                          <p:stCondLst>
                                            <p:cond delay="0"/>
                                          </p:stCondLst>
                                        </p:cTn>
                                        <p:tgtEl>
                                          <p:spTgt spid="4">
                                            <p:txEl>
                                              <p:pRg st="1" end="1"/>
                                            </p:txEl>
                                          </p:spTgt>
                                        </p:tgtEl>
                                      </p:cBhvr>
                                    </p:animEffect>
                                    <p:anim calcmode="lin" valueType="num">
                                      <p:cBhvr>
                                        <p:cTn id="8" dur="1822" tmFilter="0,0; 0.14,0.36; 0.43,0.73; 0.71,0.91; 1.0,1.0">
                                          <p:stCondLst>
                                            <p:cond delay="0"/>
                                          </p:stCondLst>
                                        </p:cTn>
                                        <p:tgtEl>
                                          <p:spTgt spid="4">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xEl>
                                              <p:pRg st="1" end="1"/>
                                            </p:txEl>
                                          </p:spTgt>
                                        </p:tgtEl>
                                      </p:cBhvr>
                                      <p:to x="100000" y="60000"/>
                                    </p:animScale>
                                    <p:animScale>
                                      <p:cBhvr>
                                        <p:cTn id="14" dur="166" decel="50000">
                                          <p:stCondLst>
                                            <p:cond delay="676"/>
                                          </p:stCondLst>
                                        </p:cTn>
                                        <p:tgtEl>
                                          <p:spTgt spid="4">
                                            <p:txEl>
                                              <p:pRg st="1" end="1"/>
                                            </p:txEl>
                                          </p:spTgt>
                                        </p:tgtEl>
                                      </p:cBhvr>
                                      <p:to x="100000" y="100000"/>
                                    </p:animScale>
                                    <p:animScale>
                                      <p:cBhvr>
                                        <p:cTn id="15" dur="26">
                                          <p:stCondLst>
                                            <p:cond delay="1312"/>
                                          </p:stCondLst>
                                        </p:cTn>
                                        <p:tgtEl>
                                          <p:spTgt spid="4">
                                            <p:txEl>
                                              <p:pRg st="1" end="1"/>
                                            </p:txEl>
                                          </p:spTgt>
                                        </p:tgtEl>
                                      </p:cBhvr>
                                      <p:to x="100000" y="80000"/>
                                    </p:animScale>
                                    <p:animScale>
                                      <p:cBhvr>
                                        <p:cTn id="16" dur="166" decel="50000">
                                          <p:stCondLst>
                                            <p:cond delay="1338"/>
                                          </p:stCondLst>
                                        </p:cTn>
                                        <p:tgtEl>
                                          <p:spTgt spid="4">
                                            <p:txEl>
                                              <p:pRg st="1" end="1"/>
                                            </p:txEl>
                                          </p:spTgt>
                                        </p:tgtEl>
                                      </p:cBhvr>
                                      <p:to x="100000" y="100000"/>
                                    </p:animScale>
                                    <p:animScale>
                                      <p:cBhvr>
                                        <p:cTn id="17" dur="26">
                                          <p:stCondLst>
                                            <p:cond delay="1642"/>
                                          </p:stCondLst>
                                        </p:cTn>
                                        <p:tgtEl>
                                          <p:spTgt spid="4">
                                            <p:txEl>
                                              <p:pRg st="1" end="1"/>
                                            </p:txEl>
                                          </p:spTgt>
                                        </p:tgtEl>
                                      </p:cBhvr>
                                      <p:to x="100000" y="90000"/>
                                    </p:animScale>
                                    <p:animScale>
                                      <p:cBhvr>
                                        <p:cTn id="18" dur="166" decel="50000">
                                          <p:stCondLst>
                                            <p:cond delay="1668"/>
                                          </p:stCondLst>
                                        </p:cTn>
                                        <p:tgtEl>
                                          <p:spTgt spid="4">
                                            <p:txEl>
                                              <p:pRg st="1" end="1"/>
                                            </p:txEl>
                                          </p:spTgt>
                                        </p:tgtEl>
                                      </p:cBhvr>
                                      <p:to x="100000" y="100000"/>
                                    </p:animScale>
                                    <p:animScale>
                                      <p:cBhvr>
                                        <p:cTn id="19" dur="26">
                                          <p:stCondLst>
                                            <p:cond delay="1808"/>
                                          </p:stCondLst>
                                        </p:cTn>
                                        <p:tgtEl>
                                          <p:spTgt spid="4">
                                            <p:txEl>
                                              <p:pRg st="1" end="1"/>
                                            </p:txEl>
                                          </p:spTgt>
                                        </p:tgtEl>
                                      </p:cBhvr>
                                      <p:to x="100000" y="95000"/>
                                    </p:animScale>
                                    <p:animScale>
                                      <p:cBhvr>
                                        <p:cTn id="20" dur="166" decel="50000">
                                          <p:stCondLst>
                                            <p:cond delay="1834"/>
                                          </p:stCondLst>
                                        </p:cTn>
                                        <p:tgtEl>
                                          <p:spTgt spid="4">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9144000" cy="107721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Part I, The Conclusion</a:t>
            </a:r>
          </a:p>
          <a:p>
            <a:pPr algn="ctr"/>
            <a:r>
              <a:rPr lang="en-US" sz="2800" b="1" dirty="0">
                <a:ln w="11430">
                  <a:solidFill>
                    <a:schemeClr val="tx1"/>
                  </a:solidFill>
                </a:ln>
                <a:effectLst>
                  <a:outerShdw blurRad="50800" dist="39000" dir="5460000" algn="tl">
                    <a:srgbClr val="000000">
                      <a:alpha val="38000"/>
                    </a:srgbClr>
                  </a:outerShdw>
                </a:effectLst>
                <a:latin typeface="Arial Black" pitchFamily="34" charset="0"/>
              </a:rPr>
              <a:t>(vv.32-35)</a:t>
            </a:r>
            <a:endParaRPr lang="en-US" sz="3100" b="1" dirty="0">
              <a:ln w="11430">
                <a:solidFill>
                  <a:schemeClr val="tx1"/>
                </a:solidFill>
              </a:ln>
              <a:effectLst>
                <a:outerShdw blurRad="50800" dist="39000" dir="5460000" algn="tl">
                  <a:srgbClr val="000000">
                    <a:alpha val="38000"/>
                  </a:srgbClr>
                </a:outerShdw>
              </a:effectLst>
              <a:latin typeface="Arial Black" pitchFamily="34" charset="0"/>
            </a:endParaRPr>
          </a:p>
        </p:txBody>
      </p:sp>
      <p:sp>
        <p:nvSpPr>
          <p:cNvPr id="4" name="Rectangle 3"/>
          <p:cNvSpPr/>
          <p:nvPr/>
        </p:nvSpPr>
        <p:spPr>
          <a:xfrm>
            <a:off x="152400" y="1066800"/>
            <a:ext cx="8839200" cy="5709255"/>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000" b="1" dirty="0">
                <a:ln w="11430">
                  <a:solidFill>
                    <a:schemeClr val="tx1"/>
                  </a:solidFill>
                </a:ln>
                <a:effectLst>
                  <a:outerShdw blurRad="50800" dist="39000" dir="5460000" algn="tl">
                    <a:srgbClr val="000000">
                      <a:alpha val="38000"/>
                    </a:srgbClr>
                  </a:outerShdw>
                </a:effectLst>
              </a:rPr>
              <a:t>Jesus concludes the first part of His Eschatological Discourse by using another analogy – the Fig Tree!  This would have been quite familiar to the disciples.  It’s important that they discern the signs and not be deceived.  Thus, when the events that Jesus has described to them begin to occur in Judea…they will know!  </a:t>
            </a:r>
          </a:p>
          <a:p>
            <a:pPr>
              <a:spcAft>
                <a:spcPts val="600"/>
              </a:spcAft>
            </a:pPr>
            <a:r>
              <a:rPr lang="en-US" sz="3000" b="1" dirty="0">
                <a:ln w="11430">
                  <a:solidFill>
                    <a:schemeClr val="tx1"/>
                  </a:solidFill>
                </a:ln>
                <a:effectLst>
                  <a:outerShdw blurRad="50800" dist="39000" dir="5460000" algn="tl">
                    <a:srgbClr val="000000">
                      <a:alpha val="38000"/>
                    </a:srgbClr>
                  </a:outerShdw>
                </a:effectLst>
              </a:rPr>
              <a:t>Our Lord closes with v.35 that essentially means that His Words are always true.  His Word gives important grounding and confidence to His disciples.  Though trouble and tribulations will come, they can 100% count on what He has said to them!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990600"/>
            <a:ext cx="8686800" cy="2585323"/>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571500" indent="-571500">
              <a:buAutoNum type="romanUcPeriod" startAt="8"/>
            </a:pPr>
            <a:r>
              <a:rPr lang="en-US" sz="2000" dirty="0">
                <a:ln>
                  <a:solidFill>
                    <a:srgbClr val="C00000"/>
                  </a:solidFill>
                </a:ln>
                <a:solidFill>
                  <a:srgbClr val="6600CC"/>
                </a:solidFill>
                <a:effectLst>
                  <a:outerShdw blurRad="38100" dist="38100" dir="2700000" algn="tl">
                    <a:srgbClr val="000000">
                      <a:alpha val="43137"/>
                    </a:srgbClr>
                  </a:outerShdw>
                </a:effectLst>
              </a:rPr>
              <a:t>Passion Week (Chapters 21:1 – 27:66)</a:t>
            </a:r>
          </a:p>
          <a:p>
            <a:pPr marL="571500" indent="-571500"/>
            <a:r>
              <a:rPr lang="en-US" sz="2200" b="1" dirty="0">
                <a:ln>
                  <a:solidFill>
                    <a:srgbClr val="6600CC"/>
                  </a:solidFill>
                </a:ln>
                <a:solidFill>
                  <a:srgbClr val="6600CC"/>
                </a:solidFill>
                <a:effectLst>
                  <a:outerShdw blurRad="38100" dist="38100" dir="2700000" algn="tl">
                    <a:srgbClr val="000000">
                      <a:alpha val="43137"/>
                    </a:srgbClr>
                  </a:outerShdw>
                </a:effectLst>
              </a:rPr>
              <a:t>	D.  The Fifth Discourse (Chapter 23:1 – 26:1)</a:t>
            </a:r>
            <a:endParaRPr lang="en-US" sz="2200" dirty="0">
              <a:ln>
                <a:solidFill>
                  <a:srgbClr val="6600CC"/>
                </a:solidFill>
              </a:ln>
              <a:solidFill>
                <a:srgbClr val="6600CC"/>
              </a:solidFill>
              <a:effectLst>
                <a:outerShdw blurRad="38100" dist="38100" dir="2700000" algn="tl">
                  <a:srgbClr val="000000">
                    <a:alpha val="43137"/>
                  </a:srgbClr>
                </a:outerShdw>
              </a:effectLst>
            </a:endParaRPr>
          </a:p>
          <a:p>
            <a:r>
              <a:rPr lang="en-US" sz="2200" b="1" dirty="0"/>
              <a:t>	</a:t>
            </a:r>
            <a:r>
              <a:rPr lang="en-US" sz="1400" b="1" strike="sngStrike" dirty="0">
                <a:ln>
                  <a:solidFill>
                    <a:schemeClr val="tx1"/>
                  </a:solidFill>
                </a:ln>
              </a:rPr>
              <a:t>1.  Woe to the Scribes and Pharisees (23:1-36) (Aug 17)</a:t>
            </a:r>
          </a:p>
          <a:p>
            <a:r>
              <a:rPr lang="en-US" sz="1400" b="1" dirty="0">
                <a:ln>
                  <a:solidFill>
                    <a:schemeClr val="tx1"/>
                  </a:solidFill>
                </a:ln>
              </a:rPr>
              <a:t>	</a:t>
            </a:r>
            <a:r>
              <a:rPr lang="en-US" sz="1400" b="1" strike="sngStrike" dirty="0">
                <a:ln>
                  <a:solidFill>
                    <a:schemeClr val="tx1"/>
                  </a:solidFill>
                </a:ln>
              </a:rPr>
              <a:t>2.  The Lament over Jerusalem (23:37-39) (Aug 17)</a:t>
            </a:r>
          </a:p>
          <a:p>
            <a:r>
              <a:rPr lang="en-US" sz="1400" b="1" dirty="0">
                <a:ln>
                  <a:solidFill>
                    <a:schemeClr val="tx1"/>
                  </a:solidFill>
                </a:ln>
              </a:rPr>
              <a:t>	</a:t>
            </a:r>
            <a:r>
              <a:rPr lang="en-US" sz="1400" b="1" strike="sngStrike" dirty="0">
                <a:ln>
                  <a:solidFill>
                    <a:schemeClr val="tx1"/>
                  </a:solidFill>
                </a:ln>
              </a:rPr>
              <a:t>3</a:t>
            </a:r>
            <a:r>
              <a:rPr lang="en-US" sz="1400" b="1" strike="sngStrike" dirty="0"/>
              <a:t>.  Prophecy of the Destruction of the Temple (24:1-35) (Sep 7)</a:t>
            </a:r>
            <a:endParaRPr lang="en-US" sz="2200" b="1" strike="sngStrike" dirty="0"/>
          </a:p>
          <a:p>
            <a:r>
              <a:rPr lang="en-US" sz="2200" b="1" dirty="0">
                <a:effectLst>
                  <a:outerShdw blurRad="38100" dist="38100" dir="2700000" algn="tl">
                    <a:srgbClr val="000000">
                      <a:alpha val="43137"/>
                    </a:srgbClr>
                  </a:outerShdw>
                </a:effectLst>
              </a:rPr>
              <a:t>	4.  The Parousia and the End of the Age (24:36-51) (Sep 14)</a:t>
            </a:r>
          </a:p>
          <a:p>
            <a:r>
              <a:rPr lang="en-US" sz="1600" b="1" dirty="0"/>
              <a:t>	</a:t>
            </a:r>
            <a:r>
              <a:rPr lang="en-US" sz="1600" b="1" dirty="0">
                <a:ln>
                  <a:solidFill>
                    <a:srgbClr val="FF66FF"/>
                  </a:solidFill>
                </a:ln>
                <a:solidFill>
                  <a:srgbClr val="FF66FF"/>
                </a:solidFill>
              </a:rPr>
              <a:t>5.  The Parable of the Wise and Foolish Virgins (25:1-13) (Sep 21)</a:t>
            </a:r>
            <a:endParaRPr lang="en-US" sz="1600" dirty="0">
              <a:ln>
                <a:solidFill>
                  <a:srgbClr val="FF66FF"/>
                </a:solidFill>
              </a:ln>
              <a:solidFill>
                <a:srgbClr val="FF66FF"/>
              </a:solidFill>
            </a:endParaRPr>
          </a:p>
          <a:p>
            <a:r>
              <a:rPr lang="en-US" sz="1600" b="1" dirty="0">
                <a:ln>
                  <a:solidFill>
                    <a:srgbClr val="FF66FF"/>
                  </a:solidFill>
                </a:ln>
                <a:solidFill>
                  <a:srgbClr val="FF66FF"/>
                </a:solidFill>
              </a:rPr>
              <a:t>	6.  The Parable of the Talents (25:14-30) (Sep 21)</a:t>
            </a:r>
            <a:endParaRPr lang="en-US" sz="1600" dirty="0">
              <a:ln>
                <a:solidFill>
                  <a:srgbClr val="FF66FF"/>
                </a:solidFill>
              </a:ln>
              <a:solidFill>
                <a:srgbClr val="FF66FF"/>
              </a:solidFill>
            </a:endParaRPr>
          </a:p>
          <a:p>
            <a:r>
              <a:rPr lang="en-US" sz="1600" b="1" dirty="0"/>
              <a:t>	</a:t>
            </a:r>
            <a:r>
              <a:rPr lang="en-US" sz="1600" b="1" dirty="0">
                <a:ln>
                  <a:solidFill>
                    <a:srgbClr val="000000"/>
                  </a:solidFill>
                </a:ln>
                <a:effectLst>
                  <a:outerShdw blurRad="38100" dist="38100" dir="2700000" algn="tl">
                    <a:srgbClr val="000000">
                      <a:alpha val="43137"/>
                    </a:srgbClr>
                  </a:outerShdw>
                </a:effectLst>
              </a:rPr>
              <a:t>7.  The Great Judgment (25:31 – 26:1) (Sep 28)</a:t>
            </a:r>
            <a:endParaRPr lang="en-US" sz="1600" b="1" dirty="0">
              <a:ln>
                <a:solidFill>
                  <a:srgbClr val="000000"/>
                </a:solidFill>
              </a:ln>
              <a:solidFill>
                <a:srgbClr val="6600CC"/>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Rectangle 2"/>
          <p:cNvSpPr/>
          <p:nvPr/>
        </p:nvSpPr>
        <p:spPr>
          <a:xfrm>
            <a:off x="0" y="76200"/>
            <a:ext cx="9144000" cy="923330"/>
          </a:xfrm>
          <a:prstGeom prst="rect">
            <a:avLst/>
          </a:prstGeom>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5400" b="1" dirty="0">
                <a:ln w="50800">
                  <a:solidFill>
                    <a:schemeClr val="tx1"/>
                  </a:solidFill>
                </a:ln>
              </a:rPr>
              <a:t>September Class Schedule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nodeType="withEffect">
                                  <p:stCondLst>
                                    <p:cond delay="0"/>
                                  </p:stCondLst>
                                  <p:childTnLst>
                                    <p:animEffect transition="out" filter="fade">
                                      <p:cBhvr>
                                        <p:cTn id="6" dur="2000"/>
                                        <p:tgtEl>
                                          <p:spTgt spid="5">
                                            <p:txEl>
                                              <p:pRg st="6" end="6"/>
                                            </p:txEl>
                                          </p:spTgt>
                                        </p:tgtEl>
                                      </p:cBhvr>
                                    </p:animEffect>
                                    <p:set>
                                      <p:cBhvr>
                                        <p:cTn id="7" dur="1" fill="hold">
                                          <p:stCondLst>
                                            <p:cond delay="1999"/>
                                          </p:stCondLst>
                                        </p:cTn>
                                        <p:tgtEl>
                                          <p:spTgt spid="5">
                                            <p:txEl>
                                              <p:pRg st="6" end="6"/>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2000"/>
                                        <p:tgtEl>
                                          <p:spTgt spid="5">
                                            <p:txEl>
                                              <p:pRg st="7" end="7"/>
                                            </p:txEl>
                                          </p:spTgt>
                                        </p:tgtEl>
                                      </p:cBhvr>
                                    </p:animEffect>
                                    <p:set>
                                      <p:cBhvr>
                                        <p:cTn id="10" dur="1" fill="hold">
                                          <p:stCondLst>
                                            <p:cond delay="1999"/>
                                          </p:stCondLst>
                                        </p:cTn>
                                        <p:tgtEl>
                                          <p:spTgt spid="5">
                                            <p:txEl>
                                              <p:pRg st="7" end="7"/>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2000"/>
                                        <p:tgtEl>
                                          <p:spTgt spid="5">
                                            <p:txEl>
                                              <p:pRg st="8" end="8"/>
                                            </p:txEl>
                                          </p:spTgt>
                                        </p:tgtEl>
                                      </p:cBhvr>
                                    </p:animEffect>
                                    <p:set>
                                      <p:cBhvr>
                                        <p:cTn id="13" dur="1" fill="hold">
                                          <p:stCondLst>
                                            <p:cond delay="1999"/>
                                          </p:stCondLst>
                                        </p:cTn>
                                        <p:tgtEl>
                                          <p:spTgt spid="5">
                                            <p:txEl>
                                              <p:pRg st="8" end="8"/>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970865"/>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600" b="1" dirty="0">
                <a:ln w="11430">
                  <a:solidFill>
                    <a:srgbClr val="C00000"/>
                  </a:solidFill>
                </a:ln>
                <a:solidFill>
                  <a:srgbClr val="6600CC"/>
                </a:solidFill>
                <a:effectLst>
                  <a:outerShdw blurRad="80000" dist="40000" dir="5040000" algn="tl">
                    <a:srgbClr val="000000">
                      <a:alpha val="30000"/>
                    </a:srgbClr>
                  </a:outerShdw>
                </a:effectLst>
                <a:latin typeface="Arial Rounded MT Bold" pitchFamily="34" charset="0"/>
              </a:rPr>
              <a:t>Passion Week</a:t>
            </a:r>
          </a:p>
          <a:p>
            <a:pPr algn="ctr"/>
            <a:r>
              <a:rPr lang="en-US" sz="26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rPr>
              <a:t>St. Matthew 24:36-51</a:t>
            </a:r>
          </a:p>
          <a:p>
            <a:pPr algn="ctr"/>
            <a:endParaRPr lang="en-US" sz="20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r>
              <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rPr>
              <a:t>                                                          </a:t>
            </a: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1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p:txBody>
      </p:sp>
      <p:sp>
        <p:nvSpPr>
          <p:cNvPr id="7" name="Rectangle 6"/>
          <p:cNvSpPr/>
          <p:nvPr/>
        </p:nvSpPr>
        <p:spPr>
          <a:xfrm>
            <a:off x="0" y="5334000"/>
            <a:ext cx="4724400" cy="1384995"/>
          </a:xfrm>
          <a:prstGeom prst="rect">
            <a:avLst/>
          </a:prstGeom>
        </p:spPr>
        <p:txBody>
          <a:bodyPr wrap="square">
            <a:spAutoFit/>
          </a:bodyPr>
          <a:lstStyle/>
          <a:p>
            <a:pPr algn="ctr"/>
            <a:r>
              <a:rPr lang="en-US" sz="2800" b="1" dirty="0">
                <a:ln w="11430">
                  <a:solidFill>
                    <a:srgbClr val="6600CC"/>
                  </a:solidFill>
                </a:ln>
                <a:solidFill>
                  <a:srgbClr val="6600CC"/>
                </a:solidFill>
                <a:effectLst>
                  <a:outerShdw blurRad="50800" dist="39000" dir="5460000" algn="tl">
                    <a:srgbClr val="000000">
                      <a:alpha val="38000"/>
                    </a:srgbClr>
                  </a:outerShdw>
                </a:effectLst>
                <a:latin typeface="Arial Rounded MT Bold" pitchFamily="34" charset="0"/>
              </a:rPr>
              <a:t>The Lament Over Jerusalem</a:t>
            </a:r>
          </a:p>
          <a:p>
            <a:pPr algn="ctr"/>
            <a:r>
              <a:rPr lang="en-US" sz="2800" b="1" dirty="0">
                <a:ln w="11430">
                  <a:solidFill>
                    <a:srgbClr val="6600CC"/>
                  </a:solidFill>
                </a:ln>
                <a:solidFill>
                  <a:srgbClr val="6600CC"/>
                </a:solidFill>
                <a:effectLst>
                  <a:outerShdw blurRad="50800" dist="39000" dir="5460000" algn="tl">
                    <a:srgbClr val="000000">
                      <a:alpha val="38000"/>
                    </a:srgbClr>
                  </a:outerShdw>
                </a:effectLst>
                <a:latin typeface="Arial Rounded MT Bold" pitchFamily="34" charset="0"/>
              </a:rPr>
              <a:t>(37-39)</a:t>
            </a:r>
          </a:p>
        </p:txBody>
      </p:sp>
      <p:pic>
        <p:nvPicPr>
          <p:cNvPr id="3076" name="Picture 4" descr="Are Matthew 24 and Luke 21 Parallel Records? | The End of Religion"/>
          <p:cNvPicPr>
            <a:picLocks noChangeAspect="1" noChangeArrowheads="1"/>
          </p:cNvPicPr>
          <p:nvPr/>
        </p:nvPicPr>
        <p:blipFill>
          <a:blip r:embed="rId2" cstate="print"/>
          <a:srcRect/>
          <a:stretch>
            <a:fillRect/>
          </a:stretch>
        </p:blipFill>
        <p:spPr bwMode="auto">
          <a:xfrm>
            <a:off x="0" y="1066800"/>
            <a:ext cx="9144000" cy="5791200"/>
          </a:xfrm>
          <a:prstGeom prst="rect">
            <a:avLst/>
          </a:prstGeom>
          <a:noFill/>
        </p:spPr>
      </p:pic>
      <p:sp>
        <p:nvSpPr>
          <p:cNvPr id="9" name="TextBox 8"/>
          <p:cNvSpPr txBox="1"/>
          <p:nvPr/>
        </p:nvSpPr>
        <p:spPr>
          <a:xfrm>
            <a:off x="0" y="1101804"/>
            <a:ext cx="9144000" cy="113877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400" b="1" dirty="0">
                <a:ln w="11430">
                  <a:solidFill>
                    <a:srgbClr val="FFC000"/>
                  </a:solidFill>
                </a:ln>
                <a:solidFill>
                  <a:srgbClr val="FFC000"/>
                </a:solidFill>
                <a:effectLst>
                  <a:outerShdw blurRad="50800" dist="39000" dir="5460000" algn="tl">
                    <a:srgbClr val="000000">
                      <a:alpha val="38000"/>
                    </a:srgbClr>
                  </a:outerShdw>
                </a:effectLst>
                <a:latin typeface="Arial Rounded MT Bold" pitchFamily="34" charset="0"/>
              </a:rPr>
              <a:t>The Parousia and the Consummation of the Age – The Second Advent</a:t>
            </a:r>
            <a:endParaRPr lang="en-US" sz="3200" b="1" dirty="0">
              <a:ln w="11430">
                <a:solidFill>
                  <a:srgbClr val="FFC000"/>
                </a:solidFill>
              </a:ln>
              <a:solidFill>
                <a:srgbClr val="FFC000"/>
              </a:solidFill>
              <a:effectLst>
                <a:outerShdw blurRad="50800" dist="39000" dir="5460000" algn="tl">
                  <a:srgbClr val="000000">
                    <a:alpha val="38000"/>
                  </a:srgbClr>
                </a:outerShdw>
              </a:effectLst>
              <a:latin typeface="Arial Rounded MT Bold" pitchFamily="34"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FE56172-AF7B-4D47-2D56-22D2A7324046}"/>
              </a:ext>
            </a:extLst>
          </p:cNvPr>
          <p:cNvSpPr txBox="1"/>
          <p:nvPr/>
        </p:nvSpPr>
        <p:spPr>
          <a:xfrm>
            <a:off x="76200" y="76200"/>
            <a:ext cx="6158802" cy="4524315"/>
          </a:xfrm>
          <a:prstGeom prst="rect">
            <a:avLst/>
          </a:prstGeom>
          <a:noFill/>
        </p:spPr>
        <p:txBody>
          <a:bodyPr wrap="none" rtlCol="0">
            <a:spAutoFit/>
          </a:bodyPr>
          <a:lstStyle/>
          <a:p>
            <a:r>
              <a:rPr lang="en-US" b="1" dirty="0"/>
              <a:t>Unit III</a:t>
            </a:r>
            <a:endParaRPr lang="en-US" dirty="0"/>
          </a:p>
          <a:p>
            <a:r>
              <a:rPr lang="en-US" b="1" dirty="0"/>
              <a:t>(The Second Advent)</a:t>
            </a:r>
            <a:endParaRPr lang="en-US" dirty="0"/>
          </a:p>
          <a:p>
            <a:r>
              <a:rPr lang="en-US" dirty="0"/>
              <a:t>IV. Do Not Believe False Prophets (Teachers) (vv.23-28) </a:t>
            </a:r>
          </a:p>
          <a:p>
            <a:r>
              <a:rPr lang="en-US" dirty="0"/>
              <a:t>     A.  The Negative Message (vv.23-26)</a:t>
            </a:r>
          </a:p>
          <a:p>
            <a:r>
              <a:rPr lang="en-US" dirty="0"/>
              <a:t>     B.  The (Grimly) Positive Message (vv.27-28)</a:t>
            </a:r>
          </a:p>
          <a:p>
            <a:r>
              <a:rPr lang="en-US" dirty="0"/>
              <a:t>          1.  Comparison 1:  The Thunderstorm (Lightning)</a:t>
            </a:r>
          </a:p>
          <a:p>
            <a:r>
              <a:rPr lang="en-US"/>
              <a:t>         </a:t>
            </a:r>
            <a:r>
              <a:rPr lang="en-US" dirty="0"/>
              <a:t> </a:t>
            </a:r>
            <a:r>
              <a:rPr lang="en-US"/>
              <a:t>2</a:t>
            </a:r>
            <a:r>
              <a:rPr lang="en-US" dirty="0"/>
              <a:t>.  Comparison 2:  “Vultures”</a:t>
            </a:r>
          </a:p>
          <a:p>
            <a:endParaRPr lang="en-US" b="1" dirty="0"/>
          </a:p>
          <a:p>
            <a:r>
              <a:rPr lang="en-US" b="1" dirty="0"/>
              <a:t>Unit IV</a:t>
            </a:r>
            <a:endParaRPr lang="en-US" dirty="0"/>
          </a:p>
          <a:p>
            <a:r>
              <a:rPr lang="en-US" b="1" dirty="0"/>
              <a:t>(Judea)</a:t>
            </a:r>
            <a:endParaRPr lang="en-US" dirty="0"/>
          </a:p>
          <a:p>
            <a:r>
              <a:rPr lang="en-US" dirty="0"/>
              <a:t>V.  Cosmic Distress and 70 AD (vv.29-31)</a:t>
            </a:r>
          </a:p>
          <a:p>
            <a:r>
              <a:rPr lang="en-US" dirty="0"/>
              <a:t>     A. The Figurative Language of Verse 29</a:t>
            </a:r>
          </a:p>
          <a:p>
            <a:r>
              <a:rPr lang="en-US" dirty="0"/>
              <a:t>     B.  Three Declarations; One Event (v.30)</a:t>
            </a:r>
          </a:p>
          <a:p>
            <a:r>
              <a:rPr lang="en-US" dirty="0"/>
              <a:t>     C.  The Proclamation of the Good News will Continue (v.31)</a:t>
            </a:r>
          </a:p>
          <a:p>
            <a:r>
              <a:rPr lang="en-US" dirty="0"/>
              <a:t>VI.  Conclusion of Part I (vv.32-35)</a:t>
            </a:r>
          </a:p>
          <a:p>
            <a:endParaRPr lang="en-US" dirty="0"/>
          </a:p>
        </p:txBody>
      </p:sp>
    </p:spTree>
    <p:extLst>
      <p:ext uri="{BB962C8B-B14F-4D97-AF65-F5344CB8AC3E}">
        <p14:creationId xmlns:p14="http://schemas.microsoft.com/office/powerpoint/2010/main" val="1061024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DDF388D-4B54-4559-66CB-937FAF38CA5A}"/>
              </a:ext>
            </a:extLst>
          </p:cNvPr>
          <p:cNvSpPr txBox="1"/>
          <p:nvPr/>
        </p:nvSpPr>
        <p:spPr>
          <a:xfrm>
            <a:off x="76200" y="76200"/>
            <a:ext cx="7046673" cy="4524315"/>
          </a:xfrm>
          <a:prstGeom prst="rect">
            <a:avLst/>
          </a:prstGeom>
          <a:noFill/>
        </p:spPr>
        <p:txBody>
          <a:bodyPr wrap="none" rtlCol="0">
            <a:spAutoFit/>
          </a:bodyPr>
          <a:lstStyle/>
          <a:p>
            <a:r>
              <a:rPr lang="en-US" b="1" dirty="0"/>
              <a:t>PART II</a:t>
            </a:r>
            <a:endParaRPr lang="en-US" dirty="0"/>
          </a:p>
          <a:p>
            <a:r>
              <a:rPr lang="en-US" b="1" dirty="0"/>
              <a:t>The Parousia and The Consummation of the Age – The Second Advent!</a:t>
            </a:r>
            <a:endParaRPr lang="en-US" dirty="0"/>
          </a:p>
          <a:p>
            <a:r>
              <a:rPr lang="en-US" dirty="0"/>
              <a:t>I.  WATCH! (vv.36-42)</a:t>
            </a:r>
          </a:p>
          <a:p>
            <a:r>
              <a:rPr lang="en-US" dirty="0"/>
              <a:t>     A.  Day and Time are Unknowable (v.36)</a:t>
            </a:r>
          </a:p>
          <a:p>
            <a:r>
              <a:rPr lang="en-US" dirty="0"/>
              <a:t>     B.  The Days of Noah (vv.37-42)</a:t>
            </a:r>
          </a:p>
          <a:p>
            <a:r>
              <a:rPr lang="en-US" dirty="0"/>
              <a:t>          1.  NO Warning:  Suddenly! (v.38)</a:t>
            </a:r>
          </a:p>
          <a:p>
            <a:r>
              <a:rPr lang="en-US" dirty="0"/>
              <a:t>          2.  Taken (v.39)</a:t>
            </a:r>
          </a:p>
          <a:p>
            <a:r>
              <a:rPr lang="en-US" dirty="0"/>
              <a:t>          3.  Taken and Left (vv.40-41)</a:t>
            </a:r>
          </a:p>
          <a:p>
            <a:r>
              <a:rPr lang="en-US" dirty="0"/>
              <a:t>     C.  KEEP WATCHING! (v.42)</a:t>
            </a:r>
          </a:p>
          <a:p>
            <a:r>
              <a:rPr lang="en-US" dirty="0"/>
              <a:t>II.  BE READY! (vv.43-44)</a:t>
            </a:r>
          </a:p>
          <a:p>
            <a:r>
              <a:rPr lang="en-US" dirty="0"/>
              <a:t>     A.  The Thief (v.43)</a:t>
            </a:r>
          </a:p>
          <a:p>
            <a:r>
              <a:rPr lang="en-US" dirty="0"/>
              <a:t>     B.  BE READY! (v.44)</a:t>
            </a:r>
          </a:p>
          <a:p>
            <a:r>
              <a:rPr lang="en-US" dirty="0"/>
              <a:t>III. Faithful or Wicked Slave (vv.45-51)</a:t>
            </a:r>
          </a:p>
          <a:p>
            <a:r>
              <a:rPr lang="en-US" dirty="0"/>
              <a:t>     A.  Faithful and Wise Slave (vv.45-47)</a:t>
            </a:r>
          </a:p>
          <a:p>
            <a:r>
              <a:rPr lang="en-US" dirty="0"/>
              <a:t>     B.  The Wicked Slave (vv.48-51)</a:t>
            </a:r>
          </a:p>
          <a:p>
            <a:endParaRPr lang="en-US" dirty="0"/>
          </a:p>
        </p:txBody>
      </p:sp>
    </p:spTree>
    <p:extLst>
      <p:ext uri="{BB962C8B-B14F-4D97-AF65-F5344CB8AC3E}">
        <p14:creationId xmlns:p14="http://schemas.microsoft.com/office/powerpoint/2010/main" val="2906446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9144000" cy="113877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Part I</a:t>
            </a:r>
          </a:p>
          <a:p>
            <a:pPr algn="ctr"/>
            <a:r>
              <a:rPr lang="en-US" sz="32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Our Lord’s Prophecy (vv.1-3)</a:t>
            </a:r>
          </a:p>
        </p:txBody>
      </p:sp>
      <p:sp>
        <p:nvSpPr>
          <p:cNvPr id="4" name="Rectangle 3"/>
          <p:cNvSpPr/>
          <p:nvPr/>
        </p:nvSpPr>
        <p:spPr>
          <a:xfrm>
            <a:off x="152400" y="1066800"/>
            <a:ext cx="8839200" cy="5893921"/>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2800" b="1" dirty="0">
                <a:ln w="11430">
                  <a:solidFill>
                    <a:sysClr val="windowText" lastClr="000000"/>
                  </a:solidFill>
                </a:ln>
                <a:effectLst>
                  <a:outerShdw blurRad="50800" dist="39000" dir="5460000" algn="tl">
                    <a:srgbClr val="000000">
                      <a:alpha val="38000"/>
                    </a:srgbClr>
                  </a:outerShdw>
                </a:effectLst>
              </a:rPr>
              <a:t>These three verses comprise the narrative introduction to our Lord’s Great Eschatological Discourse</a:t>
            </a:r>
            <a:r>
              <a:rPr lang="en-US" sz="2800" b="1" dirty="0">
                <a:ln w="11430">
                  <a:solidFill>
                    <a:schemeClr val="tx1"/>
                  </a:solidFill>
                </a:ln>
                <a:effectLst>
                  <a:outerShdw blurRad="50800" dist="39000" dir="5460000" algn="tl">
                    <a:srgbClr val="000000">
                      <a:alpha val="38000"/>
                    </a:srgbClr>
                  </a:outerShdw>
                </a:effectLst>
              </a:rPr>
              <a:t>.  It’s important for you to understand these verses since they will direct you on how to read the entire Discourse.</a:t>
            </a:r>
          </a:p>
          <a:p>
            <a:r>
              <a:rPr lang="en-US" sz="2800" b="1" dirty="0">
                <a:ln w="11430">
                  <a:solidFill>
                    <a:schemeClr val="tx1"/>
                  </a:solidFill>
                </a:ln>
                <a:effectLst>
                  <a:outerShdw blurRad="50800" dist="39000" dir="5460000" algn="tl">
                    <a:srgbClr val="000000">
                      <a:alpha val="38000"/>
                    </a:srgbClr>
                  </a:outerShdw>
                </a:effectLst>
              </a:rPr>
              <a:t>Jesus leaves the Temple precinct </a:t>
            </a:r>
            <a:r>
              <a:rPr lang="en-US" sz="2800" b="1" dirty="0">
                <a:ln w="11430">
                  <a:solidFill>
                    <a:srgbClr val="0070C0"/>
                  </a:solidFill>
                </a:ln>
                <a:solidFill>
                  <a:srgbClr val="0070C0"/>
                </a:solidFill>
                <a:effectLst>
                  <a:outerShdw blurRad="50800" dist="39000" dir="5460000" algn="tl">
                    <a:srgbClr val="000000">
                      <a:alpha val="38000"/>
                    </a:srgbClr>
                  </a:outerShdw>
                </a:effectLst>
              </a:rPr>
              <a:t>(</a:t>
            </a:r>
            <a:r>
              <a:rPr lang="en-US" sz="2800" b="1" dirty="0" err="1">
                <a:ln w="11430">
                  <a:solidFill>
                    <a:srgbClr val="0070C0"/>
                  </a:solidFill>
                </a:ln>
                <a:solidFill>
                  <a:srgbClr val="0070C0"/>
                </a:solidFill>
                <a:effectLst>
                  <a:outerShdw blurRad="50800" dist="39000" dir="5460000" algn="tl">
                    <a:srgbClr val="000000">
                      <a:alpha val="38000"/>
                    </a:srgbClr>
                  </a:outerShdw>
                </a:effectLst>
                <a:latin typeface="TekniaGreek" pitchFamily="2" charset="0"/>
              </a:rPr>
              <a:t>iJerou</a:t>
            </a:r>
            <a:r>
              <a:rPr lang="en-US" sz="2800" b="1" dirty="0">
                <a:ln w="11430">
                  <a:solidFill>
                    <a:srgbClr val="0070C0"/>
                  </a:solidFill>
                </a:ln>
                <a:solidFill>
                  <a:srgbClr val="0070C0"/>
                </a:solidFill>
                <a:effectLst>
                  <a:outerShdw blurRad="50800" dist="39000" dir="5460000" algn="tl">
                    <a:srgbClr val="000000">
                      <a:alpha val="38000"/>
                    </a:srgbClr>
                  </a:outerShdw>
                </a:effectLst>
                <a:latin typeface="TekniaGreek" pitchFamily="2" charset="0"/>
              </a:rPr>
              <a:t>:</a:t>
            </a:r>
            <a:r>
              <a:rPr lang="en-US" sz="2800" b="1" dirty="0">
                <a:ln w="11430">
                  <a:solidFill>
                    <a:srgbClr val="0070C0"/>
                  </a:solidFill>
                </a:ln>
                <a:solidFill>
                  <a:srgbClr val="0070C0"/>
                </a:solidFill>
                <a:effectLst>
                  <a:outerShdw blurRad="50800" dist="39000" dir="5460000" algn="tl">
                    <a:srgbClr val="000000">
                      <a:alpha val="38000"/>
                    </a:srgbClr>
                  </a:outerShdw>
                </a:effectLst>
              </a:rPr>
              <a:t>),</a:t>
            </a:r>
            <a:r>
              <a:rPr lang="en-US" sz="2800" b="1" dirty="0">
                <a:ln w="11430">
                  <a:solidFill>
                    <a:schemeClr val="tx1"/>
                  </a:solidFill>
                </a:ln>
                <a:effectLst>
                  <a:outerShdw blurRad="50800" dist="39000" dir="5460000" algn="tl">
                    <a:srgbClr val="000000">
                      <a:alpha val="38000"/>
                    </a:srgbClr>
                  </a:outerShdw>
                </a:effectLst>
              </a:rPr>
              <a:t> not the Sanctuary </a:t>
            </a:r>
            <a:r>
              <a:rPr lang="en-US" sz="2800" b="1" dirty="0">
                <a:ln w="11430">
                  <a:solidFill>
                    <a:srgbClr val="996633"/>
                  </a:solidFill>
                </a:ln>
                <a:solidFill>
                  <a:srgbClr val="996633"/>
                </a:solidFill>
                <a:effectLst>
                  <a:outerShdw blurRad="50800" dist="39000" dir="5460000" algn="tl">
                    <a:srgbClr val="000000">
                      <a:alpha val="38000"/>
                    </a:srgbClr>
                  </a:outerShdw>
                </a:effectLst>
              </a:rPr>
              <a:t>(</a:t>
            </a:r>
            <a:r>
              <a:rPr lang="en-US" sz="2800" b="1" dirty="0" err="1">
                <a:ln w="11430">
                  <a:solidFill>
                    <a:srgbClr val="996633"/>
                  </a:solidFill>
                </a:ln>
                <a:solidFill>
                  <a:srgbClr val="996633"/>
                </a:solidFill>
                <a:effectLst>
                  <a:outerShdw blurRad="50800" dist="39000" dir="5460000" algn="tl">
                    <a:srgbClr val="000000">
                      <a:alpha val="38000"/>
                    </a:srgbClr>
                  </a:outerShdw>
                </a:effectLst>
                <a:latin typeface="TekniaGreek" pitchFamily="2" charset="0"/>
              </a:rPr>
              <a:t>naovV</a:t>
            </a:r>
            <a:r>
              <a:rPr lang="en-US" sz="2800" b="1" dirty="0">
                <a:ln w="11430">
                  <a:solidFill>
                    <a:srgbClr val="996633"/>
                  </a:solidFill>
                </a:ln>
                <a:solidFill>
                  <a:srgbClr val="996633"/>
                </a:solidFill>
                <a:effectLst>
                  <a:outerShdw blurRad="50800" dist="39000" dir="5460000" algn="tl">
                    <a:srgbClr val="000000">
                      <a:alpha val="38000"/>
                    </a:srgbClr>
                  </a:outerShdw>
                </a:effectLst>
              </a:rPr>
              <a:t>)!</a:t>
            </a:r>
            <a:r>
              <a:rPr lang="en-US" sz="2800" b="1" dirty="0">
                <a:ln w="11430">
                  <a:solidFill>
                    <a:schemeClr val="tx1"/>
                  </a:solidFill>
                </a:ln>
                <a:effectLst>
                  <a:outerShdw blurRad="50800" dist="39000" dir="5460000" algn="tl">
                    <a:srgbClr val="000000">
                      <a:alpha val="38000"/>
                    </a:srgbClr>
                  </a:outerShdw>
                </a:effectLst>
              </a:rPr>
              <a:t>  In line with St. Matthew, we can see that our Lord is the One who is the Son of the Vineyard Owner (21:33-46); the King’s Son at the Wedding Feast (22:1-14); and the Son whom David called </a:t>
            </a:r>
            <a:r>
              <a:rPr lang="en-US" sz="2800" b="1" i="1" dirty="0">
                <a:ln w="11430">
                  <a:solidFill>
                    <a:srgbClr val="6600CC"/>
                  </a:solidFill>
                </a:ln>
                <a:solidFill>
                  <a:srgbClr val="6600CC"/>
                </a:solidFill>
                <a:effectLst>
                  <a:outerShdw blurRad="50800" dist="39000" dir="5460000" algn="tl">
                    <a:srgbClr val="000000">
                      <a:alpha val="38000"/>
                    </a:srgbClr>
                  </a:outerShdw>
                </a:effectLst>
              </a:rPr>
              <a:t>“my Lord” </a:t>
            </a:r>
            <a:r>
              <a:rPr lang="en-US" sz="2800" b="1" dirty="0">
                <a:ln w="11430">
                  <a:solidFill>
                    <a:schemeClr val="tx1"/>
                  </a:solidFill>
                </a:ln>
                <a:effectLst>
                  <a:outerShdw blurRad="50800" dist="39000" dir="5460000" algn="tl">
                    <a:srgbClr val="000000">
                      <a:alpha val="38000"/>
                    </a:srgbClr>
                  </a:outerShdw>
                </a:effectLst>
              </a:rPr>
              <a:t>(22:41-46).  The Anointed One is leaving the Temple and city, but will return to reign…from the Throne of His Cross!  Then He will rise to eschatological Life as The Son who shares The Name with His Father and Spirit! </a:t>
            </a:r>
            <a:r>
              <a:rPr lang="en-US" sz="2800" b="1" dirty="0">
                <a:ln w="11430">
                  <a:solidFill>
                    <a:srgbClr val="6600CC"/>
                  </a:solidFill>
                </a:ln>
                <a:solidFill>
                  <a:srgbClr val="6600CC"/>
                </a:solidFill>
                <a:effectLst>
                  <a:outerShdw blurRad="50800" dist="39000" dir="5460000" algn="tl">
                    <a:srgbClr val="000000">
                      <a:alpha val="38000"/>
                    </a:srgbClr>
                  </a:outerShdw>
                </a:effectLst>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80">
                                          <p:stCondLst>
                                            <p:cond delay="0"/>
                                          </p:stCondLst>
                                        </p:cTn>
                                        <p:tgtEl>
                                          <p:spTgt spid="4">
                                            <p:txEl>
                                              <p:pRg st="1" end="1"/>
                                            </p:txEl>
                                          </p:spTgt>
                                        </p:tgtEl>
                                      </p:cBhvr>
                                    </p:animEffect>
                                    <p:anim calcmode="lin" valueType="num">
                                      <p:cBhvr>
                                        <p:cTn id="13" dur="1822" tmFilter="0,0; 0.14,0.36; 0.43,0.73; 0.71,0.91; 1.0,1.0">
                                          <p:stCondLst>
                                            <p:cond delay="0"/>
                                          </p:stCondLst>
                                        </p:cTn>
                                        <p:tgtEl>
                                          <p:spTgt spid="4">
                                            <p:txEl>
                                              <p:pRg st="1" end="1"/>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4">
                                            <p:txEl>
                                              <p:pRg st="1" end="1"/>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4">
                                            <p:txEl>
                                              <p:pRg st="1" end="1"/>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4">
                                            <p:txEl>
                                              <p:pRg st="1" end="1"/>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4">
                                            <p:txEl>
                                              <p:pRg st="1" end="1"/>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4">
                                            <p:txEl>
                                              <p:pRg st="1" end="1"/>
                                            </p:txEl>
                                          </p:spTgt>
                                        </p:tgtEl>
                                      </p:cBhvr>
                                      <p:to x="100000" y="60000"/>
                                    </p:animScale>
                                    <p:animScale>
                                      <p:cBhvr>
                                        <p:cTn id="19" dur="166" decel="50000">
                                          <p:stCondLst>
                                            <p:cond delay="676"/>
                                          </p:stCondLst>
                                        </p:cTn>
                                        <p:tgtEl>
                                          <p:spTgt spid="4">
                                            <p:txEl>
                                              <p:pRg st="1" end="1"/>
                                            </p:txEl>
                                          </p:spTgt>
                                        </p:tgtEl>
                                      </p:cBhvr>
                                      <p:to x="100000" y="100000"/>
                                    </p:animScale>
                                    <p:animScale>
                                      <p:cBhvr>
                                        <p:cTn id="20" dur="26">
                                          <p:stCondLst>
                                            <p:cond delay="1312"/>
                                          </p:stCondLst>
                                        </p:cTn>
                                        <p:tgtEl>
                                          <p:spTgt spid="4">
                                            <p:txEl>
                                              <p:pRg st="1" end="1"/>
                                            </p:txEl>
                                          </p:spTgt>
                                        </p:tgtEl>
                                      </p:cBhvr>
                                      <p:to x="100000" y="80000"/>
                                    </p:animScale>
                                    <p:animScale>
                                      <p:cBhvr>
                                        <p:cTn id="21" dur="166" decel="50000">
                                          <p:stCondLst>
                                            <p:cond delay="1338"/>
                                          </p:stCondLst>
                                        </p:cTn>
                                        <p:tgtEl>
                                          <p:spTgt spid="4">
                                            <p:txEl>
                                              <p:pRg st="1" end="1"/>
                                            </p:txEl>
                                          </p:spTgt>
                                        </p:tgtEl>
                                      </p:cBhvr>
                                      <p:to x="100000" y="100000"/>
                                    </p:animScale>
                                    <p:animScale>
                                      <p:cBhvr>
                                        <p:cTn id="22" dur="26">
                                          <p:stCondLst>
                                            <p:cond delay="1642"/>
                                          </p:stCondLst>
                                        </p:cTn>
                                        <p:tgtEl>
                                          <p:spTgt spid="4">
                                            <p:txEl>
                                              <p:pRg st="1" end="1"/>
                                            </p:txEl>
                                          </p:spTgt>
                                        </p:tgtEl>
                                      </p:cBhvr>
                                      <p:to x="100000" y="90000"/>
                                    </p:animScale>
                                    <p:animScale>
                                      <p:cBhvr>
                                        <p:cTn id="23" dur="166" decel="50000">
                                          <p:stCondLst>
                                            <p:cond delay="1668"/>
                                          </p:stCondLst>
                                        </p:cTn>
                                        <p:tgtEl>
                                          <p:spTgt spid="4">
                                            <p:txEl>
                                              <p:pRg st="1" end="1"/>
                                            </p:txEl>
                                          </p:spTgt>
                                        </p:tgtEl>
                                      </p:cBhvr>
                                      <p:to x="100000" y="100000"/>
                                    </p:animScale>
                                    <p:animScale>
                                      <p:cBhvr>
                                        <p:cTn id="24" dur="26">
                                          <p:stCondLst>
                                            <p:cond delay="1808"/>
                                          </p:stCondLst>
                                        </p:cTn>
                                        <p:tgtEl>
                                          <p:spTgt spid="4">
                                            <p:txEl>
                                              <p:pRg st="1" end="1"/>
                                            </p:txEl>
                                          </p:spTgt>
                                        </p:tgtEl>
                                      </p:cBhvr>
                                      <p:to x="100000" y="95000"/>
                                    </p:animScale>
                                    <p:animScale>
                                      <p:cBhvr>
                                        <p:cTn id="25" dur="166" decel="50000">
                                          <p:stCondLst>
                                            <p:cond delay="1834"/>
                                          </p:stCondLst>
                                        </p:cTn>
                                        <p:tgtEl>
                                          <p:spTgt spid="4">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hapter Summaries: 2nd Samuel Chapter 8 Summary - Bible Study Ministry"/>
          <p:cNvPicPr>
            <a:picLocks noChangeAspect="1" noChangeArrowheads="1"/>
          </p:cNvPicPr>
          <p:nvPr/>
        </p:nvPicPr>
        <p:blipFill>
          <a:blip r:embed="rId3" cstate="print"/>
          <a:srcRect/>
          <a:stretch>
            <a:fillRect/>
          </a:stretch>
        </p:blipFill>
        <p:spPr bwMode="auto">
          <a:xfrm>
            <a:off x="0" y="2537213"/>
            <a:ext cx="4114800" cy="2411027"/>
          </a:xfrm>
          <a:prstGeom prst="rect">
            <a:avLst/>
          </a:prstGeom>
          <a:noFill/>
        </p:spPr>
      </p:pic>
      <p:sp>
        <p:nvSpPr>
          <p:cNvPr id="6" name="TextBox 5"/>
          <p:cNvSpPr txBox="1"/>
          <p:nvPr/>
        </p:nvSpPr>
        <p:spPr>
          <a:xfrm>
            <a:off x="0" y="0"/>
            <a:ext cx="9144000" cy="113877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Part I</a:t>
            </a:r>
          </a:p>
          <a:p>
            <a:pPr algn="ctr"/>
            <a:r>
              <a:rPr lang="en-US" sz="32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Our Lord’s Prophecy (vv.1-3)</a:t>
            </a:r>
          </a:p>
        </p:txBody>
      </p:sp>
      <p:sp>
        <p:nvSpPr>
          <p:cNvPr id="4" name="Rectangle 3"/>
          <p:cNvSpPr/>
          <p:nvPr/>
        </p:nvSpPr>
        <p:spPr>
          <a:xfrm>
            <a:off x="152400" y="1066800"/>
            <a:ext cx="8839200" cy="5770811"/>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2800" b="1" dirty="0">
                <a:ln w="11430">
                  <a:solidFill>
                    <a:sysClr val="windowText" lastClr="000000"/>
                  </a:solidFill>
                </a:ln>
                <a:effectLst>
                  <a:outerShdw blurRad="50800" dist="39000" dir="5460000" algn="tl">
                    <a:srgbClr val="000000">
                      <a:alpha val="38000"/>
                    </a:srgbClr>
                  </a:outerShdw>
                </a:effectLst>
              </a:rPr>
              <a:t>As the Royal Son leaves the Temple precinct, His disciples approach Jesus “to show” Him all the grand structures that comprise the Temple precinct</a:t>
            </a:r>
            <a:r>
              <a:rPr lang="en-US" sz="2800" b="1" dirty="0">
                <a:ln w="11430">
                  <a:solidFill>
                    <a:schemeClr val="tx1"/>
                  </a:solidFill>
                </a:ln>
                <a:effectLst>
                  <a:outerShdw blurRad="50800" dist="39000" dir="5460000" algn="tl">
                    <a:srgbClr val="000000">
                      <a:alpha val="38000"/>
                    </a:srgbClr>
                  </a:outerShdw>
                </a:effectLst>
              </a:rPr>
              <a:t>.  </a:t>
            </a:r>
          </a:p>
          <a:p>
            <a:r>
              <a:rPr lang="en-US" sz="2800" b="1" dirty="0">
                <a:ln w="11430">
                  <a:solidFill>
                    <a:schemeClr val="tx1"/>
                  </a:solidFill>
                </a:ln>
                <a:effectLst>
                  <a:outerShdw blurRad="50800" dist="39000" dir="5460000" algn="tl">
                    <a:srgbClr val="000000">
                      <a:alpha val="38000"/>
                    </a:srgbClr>
                  </a:outerShdw>
                </a:effectLst>
              </a:rPr>
              <a:t>				    Jesus responds to their 					    “showing” with a strong 					    “telling!”  Jesus is recounting 				    for them 23:38 – </a:t>
            </a:r>
            <a:r>
              <a:rPr lang="en-US" sz="2800" b="1" i="1" dirty="0">
                <a:ln w="11430">
                  <a:solidFill>
                    <a:srgbClr val="6600CC"/>
                  </a:solidFill>
                </a:ln>
                <a:solidFill>
                  <a:srgbClr val="6600CC"/>
                </a:solidFill>
                <a:effectLst>
                  <a:outerShdw blurRad="50800" dist="39000" dir="5460000" algn="tl">
                    <a:srgbClr val="000000">
                      <a:alpha val="38000"/>
                    </a:srgbClr>
                  </a:outerShdw>
                </a:effectLst>
              </a:rPr>
              <a:t>“Behold, 					    your house is left desolate to 				    you.”</a:t>
            </a:r>
            <a:r>
              <a:rPr lang="en-US" sz="2800" b="1" dirty="0">
                <a:ln w="11430">
                  <a:solidFill>
                    <a:schemeClr val="tx1"/>
                  </a:solidFill>
                </a:ln>
                <a:effectLst>
                  <a:outerShdw blurRad="50800" dist="39000" dir="5460000" algn="tl">
                    <a:srgbClr val="000000">
                      <a:alpha val="38000"/>
                    </a:srgbClr>
                  </a:outerShdw>
                </a:effectLst>
              </a:rPr>
              <a:t>  “Desolate” </a:t>
            </a:r>
            <a:r>
              <a:rPr lang="en-US" sz="2800" b="1" dirty="0">
                <a:ln w="11430">
                  <a:solidFill>
                    <a:srgbClr val="6600CC"/>
                  </a:solidFill>
                </a:ln>
                <a:solidFill>
                  <a:srgbClr val="6600CC"/>
                </a:solidFill>
                <a:effectLst>
                  <a:outerShdw blurRad="50800" dist="39000" dir="5460000" algn="tl">
                    <a:srgbClr val="000000">
                      <a:alpha val="38000"/>
                    </a:srgbClr>
                  </a:outerShdw>
                </a:effectLst>
              </a:rPr>
              <a:t>(</a:t>
            </a:r>
            <a:r>
              <a:rPr lang="en-US" sz="2800" b="1" dirty="0">
                <a:ln w="11430">
                  <a:solidFill>
                    <a:srgbClr val="6600CC"/>
                  </a:solidFill>
                </a:ln>
                <a:solidFill>
                  <a:srgbClr val="6600CC"/>
                </a:solidFill>
                <a:effectLst>
                  <a:outerShdw blurRad="50800" dist="39000" dir="5460000" algn="tl">
                    <a:srgbClr val="000000">
                      <a:alpha val="38000"/>
                    </a:srgbClr>
                  </a:outerShdw>
                </a:effectLst>
                <a:latin typeface="TekniaGreek" pitchFamily="2" charset="0"/>
              </a:rPr>
              <a:t>e[</a:t>
            </a:r>
            <a:r>
              <a:rPr lang="en-US" sz="2800" b="1" dirty="0" err="1">
                <a:ln w="11430">
                  <a:solidFill>
                    <a:srgbClr val="6600CC"/>
                  </a:solidFill>
                </a:ln>
                <a:solidFill>
                  <a:srgbClr val="6600CC"/>
                </a:solidFill>
                <a:effectLst>
                  <a:outerShdw blurRad="50800" dist="39000" dir="5460000" algn="tl">
                    <a:srgbClr val="000000">
                      <a:alpha val="38000"/>
                    </a:srgbClr>
                  </a:outerShdw>
                </a:effectLst>
                <a:latin typeface="TekniaGreek" pitchFamily="2" charset="0"/>
              </a:rPr>
              <a:t>rhmoV</a:t>
            </a:r>
            <a:r>
              <a:rPr lang="en-US" sz="2800" b="1" dirty="0">
                <a:ln w="11430">
                  <a:solidFill>
                    <a:srgbClr val="6600CC"/>
                  </a:solidFill>
                </a:ln>
                <a:solidFill>
                  <a:srgbClr val="6600CC"/>
                </a:solidFill>
                <a:effectLst>
                  <a:outerShdw blurRad="50800" dist="39000" dir="5460000" algn="tl">
                    <a:srgbClr val="000000">
                      <a:alpha val="38000"/>
                    </a:srgbClr>
                  </a:outerShdw>
                </a:effectLst>
              </a:rPr>
              <a:t>) </a:t>
            </a:r>
            <a:r>
              <a:rPr lang="en-US" sz="2800" b="1" dirty="0">
                <a:ln w="11430">
                  <a:solidFill>
                    <a:schemeClr val="tx1"/>
                  </a:solidFill>
                </a:ln>
                <a:effectLst>
                  <a:outerShdw blurRad="50800" dist="39000" dir="5460000" algn="tl">
                    <a:srgbClr val="000000">
                      <a:alpha val="38000"/>
                    </a:srgbClr>
                  </a:outerShdw>
                </a:effectLst>
              </a:rPr>
              <a:t>is the logical outcome of rejecting God and His presence!  As a matter of fact, to this day, large stones can still be seen heaped up, still resting there after the Romans pushed them off of the Temple Mount in 70 </a:t>
            </a:r>
            <a:r>
              <a:rPr lang="en-US" sz="2000" b="1" dirty="0">
                <a:ln w="11430">
                  <a:solidFill>
                    <a:schemeClr val="tx1"/>
                  </a:solidFill>
                </a:ln>
                <a:effectLst>
                  <a:outerShdw blurRad="50800" dist="39000" dir="5460000" algn="tl">
                    <a:srgbClr val="000000">
                      <a:alpha val="38000"/>
                    </a:srgbClr>
                  </a:outerShdw>
                </a:effectLst>
              </a:rPr>
              <a:t>AD</a:t>
            </a:r>
            <a:r>
              <a:rPr lang="en-US" sz="2800" b="1" dirty="0">
                <a:ln w="11430">
                  <a:solidFill>
                    <a:schemeClr val="tx1"/>
                  </a:solidFill>
                </a:ln>
                <a:effectLst>
                  <a:outerShdw blurRad="50800" dist="39000" dir="5460000" algn="tl">
                    <a:srgbClr val="000000">
                      <a:alpha val="38000"/>
                    </a:srgbClr>
                  </a:outerShdw>
                </a:effectLst>
              </a:rPr>
              <a:t>.</a:t>
            </a:r>
            <a:endParaRPr lang="en-US" sz="2800" b="1" dirty="0">
              <a:ln w="11430">
                <a:solidFill>
                  <a:srgbClr val="6600CC"/>
                </a:solidFill>
              </a:ln>
              <a:solidFill>
                <a:srgbClr val="6600CC"/>
              </a:soli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20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050"/>
                                        </p:tgtEl>
                                        <p:attrNameLst>
                                          <p:attrName>style.visibility</p:attrName>
                                        </p:attrNameLst>
                                      </p:cBhvr>
                                      <p:to>
                                        <p:strVal val="visible"/>
                                      </p:to>
                                    </p:set>
                                    <p:animEffect transition="in" filter="fade">
                                      <p:cBhvr>
                                        <p:cTn id="10" dur="2000"/>
                                        <p:tgtEl>
                                          <p:spTgt spid="2050"/>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wipe(down)">
                                      <p:cBhvr>
                                        <p:cTn id="15" dur="580">
                                          <p:stCondLst>
                                            <p:cond delay="0"/>
                                          </p:stCondLst>
                                        </p:cTn>
                                        <p:tgtEl>
                                          <p:spTgt spid="4">
                                            <p:txEl>
                                              <p:pRg st="1" end="1"/>
                                            </p:txEl>
                                          </p:spTgt>
                                        </p:tgtEl>
                                      </p:cBhvr>
                                    </p:animEffect>
                                    <p:anim calcmode="lin" valueType="num">
                                      <p:cBhvr>
                                        <p:cTn id="16" dur="1822" tmFilter="0,0; 0.14,0.36; 0.43,0.73; 0.71,0.91; 1.0,1.0">
                                          <p:stCondLst>
                                            <p:cond delay="0"/>
                                          </p:stCondLst>
                                        </p:cTn>
                                        <p:tgtEl>
                                          <p:spTgt spid="4">
                                            <p:txEl>
                                              <p:pRg st="1" end="1"/>
                                            </p:tx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4">
                                            <p:txEl>
                                              <p:pRg st="1" end="1"/>
                                            </p:tx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4">
                                            <p:txEl>
                                              <p:pRg st="1" end="1"/>
                                            </p:tx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4">
                                            <p:txEl>
                                              <p:pRg st="1" end="1"/>
                                            </p:tx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4">
                                            <p:txEl>
                                              <p:pRg st="1" end="1"/>
                                            </p:tx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4">
                                            <p:txEl>
                                              <p:pRg st="1" end="1"/>
                                            </p:txEl>
                                          </p:spTgt>
                                        </p:tgtEl>
                                      </p:cBhvr>
                                      <p:to x="100000" y="60000"/>
                                    </p:animScale>
                                    <p:animScale>
                                      <p:cBhvr>
                                        <p:cTn id="22" dur="166" decel="50000">
                                          <p:stCondLst>
                                            <p:cond delay="676"/>
                                          </p:stCondLst>
                                        </p:cTn>
                                        <p:tgtEl>
                                          <p:spTgt spid="4">
                                            <p:txEl>
                                              <p:pRg st="1" end="1"/>
                                            </p:txEl>
                                          </p:spTgt>
                                        </p:tgtEl>
                                      </p:cBhvr>
                                      <p:to x="100000" y="100000"/>
                                    </p:animScale>
                                    <p:animScale>
                                      <p:cBhvr>
                                        <p:cTn id="23" dur="26">
                                          <p:stCondLst>
                                            <p:cond delay="1312"/>
                                          </p:stCondLst>
                                        </p:cTn>
                                        <p:tgtEl>
                                          <p:spTgt spid="4">
                                            <p:txEl>
                                              <p:pRg st="1" end="1"/>
                                            </p:txEl>
                                          </p:spTgt>
                                        </p:tgtEl>
                                      </p:cBhvr>
                                      <p:to x="100000" y="80000"/>
                                    </p:animScale>
                                    <p:animScale>
                                      <p:cBhvr>
                                        <p:cTn id="24" dur="166" decel="50000">
                                          <p:stCondLst>
                                            <p:cond delay="1338"/>
                                          </p:stCondLst>
                                        </p:cTn>
                                        <p:tgtEl>
                                          <p:spTgt spid="4">
                                            <p:txEl>
                                              <p:pRg st="1" end="1"/>
                                            </p:txEl>
                                          </p:spTgt>
                                        </p:tgtEl>
                                      </p:cBhvr>
                                      <p:to x="100000" y="100000"/>
                                    </p:animScale>
                                    <p:animScale>
                                      <p:cBhvr>
                                        <p:cTn id="25" dur="26">
                                          <p:stCondLst>
                                            <p:cond delay="1642"/>
                                          </p:stCondLst>
                                        </p:cTn>
                                        <p:tgtEl>
                                          <p:spTgt spid="4">
                                            <p:txEl>
                                              <p:pRg st="1" end="1"/>
                                            </p:txEl>
                                          </p:spTgt>
                                        </p:tgtEl>
                                      </p:cBhvr>
                                      <p:to x="100000" y="90000"/>
                                    </p:animScale>
                                    <p:animScale>
                                      <p:cBhvr>
                                        <p:cTn id="26" dur="166" decel="50000">
                                          <p:stCondLst>
                                            <p:cond delay="1668"/>
                                          </p:stCondLst>
                                        </p:cTn>
                                        <p:tgtEl>
                                          <p:spTgt spid="4">
                                            <p:txEl>
                                              <p:pRg st="1" end="1"/>
                                            </p:txEl>
                                          </p:spTgt>
                                        </p:tgtEl>
                                      </p:cBhvr>
                                      <p:to x="100000" y="100000"/>
                                    </p:animScale>
                                    <p:animScale>
                                      <p:cBhvr>
                                        <p:cTn id="27" dur="26">
                                          <p:stCondLst>
                                            <p:cond delay="1808"/>
                                          </p:stCondLst>
                                        </p:cTn>
                                        <p:tgtEl>
                                          <p:spTgt spid="4">
                                            <p:txEl>
                                              <p:pRg st="1" end="1"/>
                                            </p:txEl>
                                          </p:spTgt>
                                        </p:tgtEl>
                                      </p:cBhvr>
                                      <p:to x="100000" y="95000"/>
                                    </p:animScale>
                                    <p:animScale>
                                      <p:cBhvr>
                                        <p:cTn id="28" dur="166" decel="50000">
                                          <p:stCondLst>
                                            <p:cond delay="1834"/>
                                          </p:stCondLst>
                                        </p:cTn>
                                        <p:tgtEl>
                                          <p:spTgt spid="4">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re Matthew 24 and Luke 21 Parallel Records? | The End of Religion"/>
          <p:cNvPicPr>
            <a:picLocks noChangeAspect="1" noChangeArrowheads="1"/>
          </p:cNvPicPr>
          <p:nvPr/>
        </p:nvPicPr>
        <p:blipFill>
          <a:blip r:embed="rId3" cstate="print"/>
          <a:srcRect/>
          <a:stretch>
            <a:fillRect/>
          </a:stretch>
        </p:blipFill>
        <p:spPr bwMode="auto">
          <a:xfrm>
            <a:off x="4572000" y="1066800"/>
            <a:ext cx="4572000" cy="2057400"/>
          </a:xfrm>
          <a:prstGeom prst="rect">
            <a:avLst/>
          </a:prstGeom>
          <a:noFill/>
        </p:spPr>
      </p:pic>
      <p:sp>
        <p:nvSpPr>
          <p:cNvPr id="6" name="TextBox 5"/>
          <p:cNvSpPr txBox="1"/>
          <p:nvPr/>
        </p:nvSpPr>
        <p:spPr>
          <a:xfrm>
            <a:off x="0" y="0"/>
            <a:ext cx="9144000" cy="113877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Part I</a:t>
            </a:r>
          </a:p>
          <a:p>
            <a:pPr algn="ctr"/>
            <a:r>
              <a:rPr lang="en-US" sz="32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Our Lord’s Prophecy (vv.1-3)</a:t>
            </a:r>
          </a:p>
        </p:txBody>
      </p:sp>
      <p:sp>
        <p:nvSpPr>
          <p:cNvPr id="4" name="Rectangle 3"/>
          <p:cNvSpPr/>
          <p:nvPr/>
        </p:nvSpPr>
        <p:spPr>
          <a:xfrm>
            <a:off x="152400" y="1066800"/>
            <a:ext cx="8839200" cy="5355312"/>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600" b="1" dirty="0">
                <a:ln w="11430">
                  <a:solidFill>
                    <a:sysClr val="windowText" lastClr="000000"/>
                  </a:solidFill>
                </a:ln>
                <a:effectLst>
                  <a:outerShdw blurRad="50800" dist="39000" dir="5460000" algn="tl">
                    <a:srgbClr val="000000">
                      <a:alpha val="38000"/>
                    </a:srgbClr>
                  </a:outerShdw>
                </a:effectLst>
              </a:rPr>
              <a:t>After our Lord’s prophecy, they</a:t>
            </a:r>
          </a:p>
          <a:p>
            <a:r>
              <a:rPr lang="en-US" sz="2600" b="1" dirty="0">
                <a:ln w="11430">
                  <a:solidFill>
                    <a:sysClr val="windowText" lastClr="000000"/>
                  </a:solidFill>
                </a:ln>
                <a:effectLst>
                  <a:outerShdw blurRad="50800" dist="39000" dir="5460000" algn="tl">
                    <a:srgbClr val="000000">
                      <a:alpha val="38000"/>
                    </a:srgbClr>
                  </a:outerShdw>
                </a:effectLst>
              </a:rPr>
              <a:t>travel to the Mount of Olives</a:t>
            </a:r>
          </a:p>
          <a:p>
            <a:r>
              <a:rPr lang="en-US" sz="2600" b="1" dirty="0">
                <a:ln w="11430">
                  <a:solidFill>
                    <a:sysClr val="windowText" lastClr="000000"/>
                  </a:solidFill>
                </a:ln>
                <a:effectLst>
                  <a:outerShdw blurRad="50800" dist="39000" dir="5460000" algn="tl">
                    <a:srgbClr val="000000">
                      <a:alpha val="38000"/>
                    </a:srgbClr>
                  </a:outerShdw>
                </a:effectLst>
              </a:rPr>
              <a:t>and, presumably, as Jesus</a:t>
            </a:r>
          </a:p>
          <a:p>
            <a:r>
              <a:rPr lang="en-US" sz="2600" b="1" dirty="0">
                <a:ln w="11430">
                  <a:solidFill>
                    <a:sysClr val="windowText" lastClr="000000"/>
                  </a:solidFill>
                </a:ln>
                <a:effectLst>
                  <a:outerShdw blurRad="50800" dist="39000" dir="5460000" algn="tl">
                    <a:srgbClr val="000000">
                      <a:alpha val="38000"/>
                    </a:srgbClr>
                  </a:outerShdw>
                </a:effectLst>
              </a:rPr>
              <a:t>and the disciples are looking</a:t>
            </a:r>
          </a:p>
          <a:p>
            <a:r>
              <a:rPr lang="en-US" sz="2600" b="1" dirty="0">
                <a:ln w="11430">
                  <a:solidFill>
                    <a:sysClr val="windowText" lastClr="000000"/>
                  </a:solidFill>
                </a:ln>
                <a:effectLst>
                  <a:outerShdw blurRad="50800" dist="39000" dir="5460000" algn="tl">
                    <a:srgbClr val="000000">
                      <a:alpha val="38000"/>
                    </a:srgbClr>
                  </a:outerShdw>
                </a:effectLst>
              </a:rPr>
              <a:t>out over the Temple precincts,</a:t>
            </a:r>
          </a:p>
          <a:p>
            <a:pPr>
              <a:spcAft>
                <a:spcPts val="600"/>
              </a:spcAft>
            </a:pPr>
            <a:r>
              <a:rPr lang="en-US" sz="2600" b="1" dirty="0">
                <a:ln w="11430">
                  <a:solidFill>
                    <a:sysClr val="windowText" lastClr="000000"/>
                  </a:solidFill>
                </a:ln>
                <a:effectLst>
                  <a:outerShdw blurRad="50800" dist="39000" dir="5460000" algn="tl">
                    <a:srgbClr val="000000">
                      <a:alpha val="38000"/>
                    </a:srgbClr>
                  </a:outerShdw>
                </a:effectLst>
              </a:rPr>
              <a:t>they come to Him to ask Him a questions in two parts (v.3)</a:t>
            </a:r>
            <a:r>
              <a:rPr lang="en-US" sz="2600" b="1" dirty="0">
                <a:ln w="11430">
                  <a:solidFill>
                    <a:schemeClr val="tx1"/>
                  </a:solidFill>
                </a:ln>
                <a:effectLst>
                  <a:outerShdw blurRad="50800" dist="39000" dir="5460000" algn="tl">
                    <a:srgbClr val="000000">
                      <a:alpha val="38000"/>
                    </a:srgbClr>
                  </a:outerShdw>
                </a:effectLst>
              </a:rPr>
              <a:t>.  </a:t>
            </a:r>
          </a:p>
          <a:p>
            <a:r>
              <a:rPr lang="en-US" sz="2600" b="1" dirty="0">
                <a:ln w="11430">
                  <a:solidFill>
                    <a:schemeClr val="tx1"/>
                  </a:solidFill>
                </a:ln>
                <a:effectLst>
                  <a:outerShdw blurRad="50800" dist="39000" dir="5460000" algn="tl">
                    <a:srgbClr val="000000">
                      <a:alpha val="38000"/>
                    </a:srgbClr>
                  </a:outerShdw>
                </a:effectLst>
              </a:rPr>
              <a:t>Note that their question(s) are quite faulty!  There are two features that we should explore:</a:t>
            </a:r>
          </a:p>
          <a:p>
            <a:r>
              <a:rPr lang="en-US" sz="2800" b="1" dirty="0">
                <a:ln w="11430">
                  <a:solidFill>
                    <a:schemeClr val="tx1"/>
                  </a:solidFill>
                </a:ln>
                <a:solidFill>
                  <a:srgbClr val="6600CC"/>
                </a:solidFill>
                <a:effectLst>
                  <a:outerShdw blurRad="50800" dist="39000" dir="5460000" algn="tl">
                    <a:srgbClr val="000000">
                      <a:alpha val="38000"/>
                    </a:srgbClr>
                  </a:outerShdw>
                </a:effectLst>
              </a:rPr>
              <a:t>    </a:t>
            </a:r>
            <a:r>
              <a:rPr lang="en-US" sz="2400" b="1" dirty="0">
                <a:ln w="11430">
                  <a:solidFill>
                    <a:schemeClr val="tx1"/>
                  </a:solidFill>
                </a:ln>
                <a:effectLst>
                  <a:outerShdw blurRad="50800" dist="39000" dir="5460000" algn="tl">
                    <a:srgbClr val="000000">
                      <a:alpha val="38000"/>
                    </a:srgbClr>
                  </a:outerShdw>
                </a:effectLst>
              </a:rPr>
              <a:t>1. The </a:t>
            </a:r>
            <a:r>
              <a:rPr lang="en-US" sz="2400" b="1" dirty="0">
                <a:ln w="11430">
                  <a:solidFill>
                    <a:srgbClr val="6600CC"/>
                  </a:solidFill>
                </a:ln>
                <a:solidFill>
                  <a:srgbClr val="6600CC"/>
                </a:solidFill>
                <a:effectLst>
                  <a:outerShdw blurRad="50800" dist="39000" dir="5460000" algn="tl">
                    <a:srgbClr val="000000">
                      <a:alpha val="38000"/>
                    </a:srgbClr>
                  </a:outerShdw>
                </a:effectLst>
              </a:rPr>
              <a:t>“approaching of Jesus”</a:t>
            </a:r>
            <a:r>
              <a:rPr lang="en-US" sz="2400" b="1" dirty="0">
                <a:ln w="11430">
                  <a:solidFill>
                    <a:schemeClr val="tx1"/>
                  </a:solidFill>
                </a:ln>
                <a:solidFill>
                  <a:srgbClr val="6600CC"/>
                </a:solidFill>
                <a:effectLst>
                  <a:outerShdw blurRad="50800" dist="39000" dir="5460000" algn="tl">
                    <a:srgbClr val="000000">
                      <a:alpha val="38000"/>
                    </a:srgbClr>
                  </a:outerShdw>
                </a:effectLst>
              </a:rPr>
              <a:t> </a:t>
            </a:r>
            <a:r>
              <a:rPr lang="en-US" sz="2400" b="1" dirty="0">
                <a:ln w="11430">
                  <a:solidFill>
                    <a:schemeClr val="tx1"/>
                  </a:solidFill>
                </a:ln>
                <a:effectLst>
                  <a:outerShdw blurRad="50800" dist="39000" dir="5460000" algn="tl">
                    <a:srgbClr val="000000">
                      <a:alpha val="38000"/>
                    </a:srgbClr>
                  </a:outerShdw>
                </a:effectLst>
              </a:rPr>
              <a:t>was always for two purposes:</a:t>
            </a:r>
          </a:p>
          <a:p>
            <a:r>
              <a:rPr lang="en-US" sz="2400" b="1" dirty="0">
                <a:ln w="11430">
                  <a:solidFill>
                    <a:schemeClr val="tx1"/>
                  </a:solidFill>
                </a:ln>
                <a:effectLst>
                  <a:outerShdw blurRad="50800" dist="39000" dir="5460000" algn="tl">
                    <a:srgbClr val="000000">
                      <a:alpha val="38000"/>
                    </a:srgbClr>
                  </a:outerShdw>
                </a:effectLst>
              </a:rPr>
              <a:t>         a.  To question for information or guidance;</a:t>
            </a:r>
          </a:p>
          <a:p>
            <a:pPr>
              <a:spcAft>
                <a:spcPts val="600"/>
              </a:spcAft>
            </a:pPr>
            <a:r>
              <a:rPr lang="en-US" sz="2400" b="1" dirty="0">
                <a:ln w="11430">
                  <a:solidFill>
                    <a:schemeClr val="tx1"/>
                  </a:solidFill>
                </a:ln>
                <a:effectLst>
                  <a:outerShdw blurRad="50800" dist="39000" dir="5460000" algn="tl">
                    <a:srgbClr val="000000">
                      <a:alpha val="38000"/>
                    </a:srgbClr>
                  </a:outerShdw>
                </a:effectLst>
              </a:rPr>
              <a:t>         b.  To question from a faulty faith!</a:t>
            </a:r>
          </a:p>
          <a:p>
            <a:r>
              <a:rPr lang="en-US" sz="2400" b="1" dirty="0">
                <a:ln w="11430">
                  <a:solidFill>
                    <a:schemeClr val="tx1"/>
                  </a:solidFill>
                </a:ln>
                <a:effectLst>
                  <a:outerShdw blurRad="50800" dist="39000" dir="5460000" algn="tl">
                    <a:srgbClr val="000000">
                      <a:alpha val="38000"/>
                    </a:srgbClr>
                  </a:outerShdw>
                </a:effectLst>
              </a:rPr>
              <a:t>     2. They ask a question with two parts; though, only the first part one connects to what Jesus has been saying to them!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diamond(in)">
                                      <p:cBhvr>
                                        <p:cTn id="7" dur="2000"/>
                                        <p:tgtEl>
                                          <p:spTgt spid="4">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4">
                                            <p:txEl>
                                              <p:pRg st="7" end="7"/>
                                            </p:txEl>
                                          </p:spTgt>
                                        </p:tgtEl>
                                        <p:attrNameLst>
                                          <p:attrName>style.visibility</p:attrName>
                                        </p:attrNameLst>
                                      </p:cBhvr>
                                      <p:to>
                                        <p:strVal val="visible"/>
                                      </p:to>
                                    </p:set>
                                    <p:animEffect transition="in" filter="wipe(down)">
                                      <p:cBhvr>
                                        <p:cTn id="12" dur="580">
                                          <p:stCondLst>
                                            <p:cond delay="0"/>
                                          </p:stCondLst>
                                        </p:cTn>
                                        <p:tgtEl>
                                          <p:spTgt spid="4">
                                            <p:txEl>
                                              <p:pRg st="7" end="7"/>
                                            </p:txEl>
                                          </p:spTgt>
                                        </p:tgtEl>
                                      </p:cBhvr>
                                    </p:animEffect>
                                    <p:anim calcmode="lin" valueType="num">
                                      <p:cBhvr>
                                        <p:cTn id="13" dur="1822" tmFilter="0,0; 0.14,0.36; 0.43,0.73; 0.71,0.91; 1.0,1.0">
                                          <p:stCondLst>
                                            <p:cond delay="0"/>
                                          </p:stCondLst>
                                        </p:cTn>
                                        <p:tgtEl>
                                          <p:spTgt spid="4">
                                            <p:txEl>
                                              <p:pRg st="7" end="7"/>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4">
                                            <p:txEl>
                                              <p:pRg st="7" end="7"/>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4">
                                            <p:txEl>
                                              <p:pRg st="7" end="7"/>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4">
                                            <p:txEl>
                                              <p:pRg st="7" end="7"/>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4">
                                            <p:txEl>
                                              <p:pRg st="7" end="7"/>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4">
                                            <p:txEl>
                                              <p:pRg st="7" end="7"/>
                                            </p:txEl>
                                          </p:spTgt>
                                        </p:tgtEl>
                                      </p:cBhvr>
                                      <p:to x="100000" y="60000"/>
                                    </p:animScale>
                                    <p:animScale>
                                      <p:cBhvr>
                                        <p:cTn id="19" dur="166" decel="50000">
                                          <p:stCondLst>
                                            <p:cond delay="676"/>
                                          </p:stCondLst>
                                        </p:cTn>
                                        <p:tgtEl>
                                          <p:spTgt spid="4">
                                            <p:txEl>
                                              <p:pRg st="7" end="7"/>
                                            </p:txEl>
                                          </p:spTgt>
                                        </p:tgtEl>
                                      </p:cBhvr>
                                      <p:to x="100000" y="100000"/>
                                    </p:animScale>
                                    <p:animScale>
                                      <p:cBhvr>
                                        <p:cTn id="20" dur="26">
                                          <p:stCondLst>
                                            <p:cond delay="1312"/>
                                          </p:stCondLst>
                                        </p:cTn>
                                        <p:tgtEl>
                                          <p:spTgt spid="4">
                                            <p:txEl>
                                              <p:pRg st="7" end="7"/>
                                            </p:txEl>
                                          </p:spTgt>
                                        </p:tgtEl>
                                      </p:cBhvr>
                                      <p:to x="100000" y="80000"/>
                                    </p:animScale>
                                    <p:animScale>
                                      <p:cBhvr>
                                        <p:cTn id="21" dur="166" decel="50000">
                                          <p:stCondLst>
                                            <p:cond delay="1338"/>
                                          </p:stCondLst>
                                        </p:cTn>
                                        <p:tgtEl>
                                          <p:spTgt spid="4">
                                            <p:txEl>
                                              <p:pRg st="7" end="7"/>
                                            </p:txEl>
                                          </p:spTgt>
                                        </p:tgtEl>
                                      </p:cBhvr>
                                      <p:to x="100000" y="100000"/>
                                    </p:animScale>
                                    <p:animScale>
                                      <p:cBhvr>
                                        <p:cTn id="22" dur="26">
                                          <p:stCondLst>
                                            <p:cond delay="1642"/>
                                          </p:stCondLst>
                                        </p:cTn>
                                        <p:tgtEl>
                                          <p:spTgt spid="4">
                                            <p:txEl>
                                              <p:pRg st="7" end="7"/>
                                            </p:txEl>
                                          </p:spTgt>
                                        </p:tgtEl>
                                      </p:cBhvr>
                                      <p:to x="100000" y="90000"/>
                                    </p:animScale>
                                    <p:animScale>
                                      <p:cBhvr>
                                        <p:cTn id="23" dur="166" decel="50000">
                                          <p:stCondLst>
                                            <p:cond delay="1668"/>
                                          </p:stCondLst>
                                        </p:cTn>
                                        <p:tgtEl>
                                          <p:spTgt spid="4">
                                            <p:txEl>
                                              <p:pRg st="7" end="7"/>
                                            </p:txEl>
                                          </p:spTgt>
                                        </p:tgtEl>
                                      </p:cBhvr>
                                      <p:to x="100000" y="100000"/>
                                    </p:animScale>
                                    <p:animScale>
                                      <p:cBhvr>
                                        <p:cTn id="24" dur="26">
                                          <p:stCondLst>
                                            <p:cond delay="1808"/>
                                          </p:stCondLst>
                                        </p:cTn>
                                        <p:tgtEl>
                                          <p:spTgt spid="4">
                                            <p:txEl>
                                              <p:pRg st="7" end="7"/>
                                            </p:txEl>
                                          </p:spTgt>
                                        </p:tgtEl>
                                      </p:cBhvr>
                                      <p:to x="100000" y="95000"/>
                                    </p:animScale>
                                    <p:animScale>
                                      <p:cBhvr>
                                        <p:cTn id="25" dur="166" decel="50000">
                                          <p:stCondLst>
                                            <p:cond delay="1834"/>
                                          </p:stCondLst>
                                        </p:cTn>
                                        <p:tgtEl>
                                          <p:spTgt spid="4">
                                            <p:txEl>
                                              <p:pRg st="7" end="7"/>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5" presetClass="entr" presetSubtype="0" fill="hold" nodeType="clickEffect">
                                  <p:stCondLst>
                                    <p:cond delay="0"/>
                                  </p:stCondLst>
                                  <p:childTnLst>
                                    <p:set>
                                      <p:cBhvr>
                                        <p:cTn id="29" dur="1" fill="hold">
                                          <p:stCondLst>
                                            <p:cond delay="0"/>
                                          </p:stCondLst>
                                        </p:cTn>
                                        <p:tgtEl>
                                          <p:spTgt spid="4">
                                            <p:txEl>
                                              <p:pRg st="8" end="8"/>
                                            </p:txEl>
                                          </p:spTgt>
                                        </p:tgtEl>
                                        <p:attrNameLst>
                                          <p:attrName>style.visibility</p:attrName>
                                        </p:attrNameLst>
                                      </p:cBhvr>
                                      <p:to>
                                        <p:strVal val="visible"/>
                                      </p:to>
                                    </p:set>
                                    <p:animEffect transition="in" filter="fade">
                                      <p:cBhvr>
                                        <p:cTn id="30" dur="2000"/>
                                        <p:tgtEl>
                                          <p:spTgt spid="4">
                                            <p:txEl>
                                              <p:pRg st="8" end="8"/>
                                            </p:txEl>
                                          </p:spTgt>
                                        </p:tgtEl>
                                      </p:cBhvr>
                                    </p:animEffect>
                                    <p:anim calcmode="lin" valueType="num">
                                      <p:cBhvr>
                                        <p:cTn id="31" dur="2000" fill="hold"/>
                                        <p:tgtEl>
                                          <p:spTgt spid="4">
                                            <p:txEl>
                                              <p:pRg st="8" end="8"/>
                                            </p:txEl>
                                          </p:spTgt>
                                        </p:tgtEl>
                                        <p:attrNameLst>
                                          <p:attrName>style.rotation</p:attrName>
                                        </p:attrNameLst>
                                      </p:cBhvr>
                                      <p:tavLst>
                                        <p:tav tm="0">
                                          <p:val>
                                            <p:fltVal val="720"/>
                                          </p:val>
                                        </p:tav>
                                        <p:tav tm="100000">
                                          <p:val>
                                            <p:fltVal val="0"/>
                                          </p:val>
                                        </p:tav>
                                      </p:tavLst>
                                    </p:anim>
                                    <p:anim calcmode="lin" valueType="num">
                                      <p:cBhvr>
                                        <p:cTn id="32" dur="2000" fill="hold"/>
                                        <p:tgtEl>
                                          <p:spTgt spid="4">
                                            <p:txEl>
                                              <p:pRg st="8" end="8"/>
                                            </p:txEl>
                                          </p:spTgt>
                                        </p:tgtEl>
                                        <p:attrNameLst>
                                          <p:attrName>ppt_h</p:attrName>
                                        </p:attrNameLst>
                                      </p:cBhvr>
                                      <p:tavLst>
                                        <p:tav tm="0">
                                          <p:val>
                                            <p:fltVal val="0"/>
                                          </p:val>
                                        </p:tav>
                                        <p:tav tm="100000">
                                          <p:val>
                                            <p:strVal val="#ppt_h"/>
                                          </p:val>
                                        </p:tav>
                                      </p:tavLst>
                                    </p:anim>
                                    <p:anim calcmode="lin" valueType="num">
                                      <p:cBhvr>
                                        <p:cTn id="33" dur="2000" fill="hold"/>
                                        <p:tgtEl>
                                          <p:spTgt spid="4">
                                            <p:txEl>
                                              <p:pRg st="8" end="8"/>
                                            </p:txEl>
                                          </p:spTgt>
                                        </p:tgtEl>
                                        <p:attrNameLst>
                                          <p:attrName>ppt_w</p:attrName>
                                        </p:attrNameLst>
                                      </p:cBhvr>
                                      <p:tavLst>
                                        <p:tav tm="0">
                                          <p:val>
                                            <p:fltVal val="0"/>
                                          </p:val>
                                        </p:tav>
                                        <p:tav tm="100000">
                                          <p:val>
                                            <p:strVal val="#ppt_w"/>
                                          </p:val>
                                        </p:tav>
                                      </p:tavLst>
                                    </p:anim>
                                  </p:childTnLst>
                                </p:cTn>
                              </p:par>
                              <p:par>
                                <p:cTn id="34" presetID="35" presetClass="entr" presetSubtype="0" fill="hold" nodeType="withEffect">
                                  <p:stCondLst>
                                    <p:cond delay="0"/>
                                  </p:stCondLst>
                                  <p:childTnLst>
                                    <p:set>
                                      <p:cBhvr>
                                        <p:cTn id="35" dur="1" fill="hold">
                                          <p:stCondLst>
                                            <p:cond delay="0"/>
                                          </p:stCondLst>
                                        </p:cTn>
                                        <p:tgtEl>
                                          <p:spTgt spid="4">
                                            <p:txEl>
                                              <p:pRg st="9" end="9"/>
                                            </p:txEl>
                                          </p:spTgt>
                                        </p:tgtEl>
                                        <p:attrNameLst>
                                          <p:attrName>style.visibility</p:attrName>
                                        </p:attrNameLst>
                                      </p:cBhvr>
                                      <p:to>
                                        <p:strVal val="visible"/>
                                      </p:to>
                                    </p:set>
                                    <p:animEffect transition="in" filter="fade">
                                      <p:cBhvr>
                                        <p:cTn id="36" dur="2000"/>
                                        <p:tgtEl>
                                          <p:spTgt spid="4">
                                            <p:txEl>
                                              <p:pRg st="9" end="9"/>
                                            </p:txEl>
                                          </p:spTgt>
                                        </p:tgtEl>
                                      </p:cBhvr>
                                    </p:animEffect>
                                    <p:anim calcmode="lin" valueType="num">
                                      <p:cBhvr>
                                        <p:cTn id="37" dur="2000" fill="hold"/>
                                        <p:tgtEl>
                                          <p:spTgt spid="4">
                                            <p:txEl>
                                              <p:pRg st="9" end="9"/>
                                            </p:txEl>
                                          </p:spTgt>
                                        </p:tgtEl>
                                        <p:attrNameLst>
                                          <p:attrName>style.rotation</p:attrName>
                                        </p:attrNameLst>
                                      </p:cBhvr>
                                      <p:tavLst>
                                        <p:tav tm="0">
                                          <p:val>
                                            <p:fltVal val="720"/>
                                          </p:val>
                                        </p:tav>
                                        <p:tav tm="100000">
                                          <p:val>
                                            <p:fltVal val="0"/>
                                          </p:val>
                                        </p:tav>
                                      </p:tavLst>
                                    </p:anim>
                                    <p:anim calcmode="lin" valueType="num">
                                      <p:cBhvr>
                                        <p:cTn id="38" dur="2000" fill="hold"/>
                                        <p:tgtEl>
                                          <p:spTgt spid="4">
                                            <p:txEl>
                                              <p:pRg st="9" end="9"/>
                                            </p:txEl>
                                          </p:spTgt>
                                        </p:tgtEl>
                                        <p:attrNameLst>
                                          <p:attrName>ppt_h</p:attrName>
                                        </p:attrNameLst>
                                      </p:cBhvr>
                                      <p:tavLst>
                                        <p:tav tm="0">
                                          <p:val>
                                            <p:fltVal val="0"/>
                                          </p:val>
                                        </p:tav>
                                        <p:tav tm="100000">
                                          <p:val>
                                            <p:strVal val="#ppt_h"/>
                                          </p:val>
                                        </p:tav>
                                      </p:tavLst>
                                    </p:anim>
                                    <p:anim calcmode="lin" valueType="num">
                                      <p:cBhvr>
                                        <p:cTn id="39" dur="2000" fill="hold"/>
                                        <p:tgtEl>
                                          <p:spTgt spid="4">
                                            <p:txEl>
                                              <p:pRg st="9" end="9"/>
                                            </p:txEl>
                                          </p:spTgt>
                                        </p:tgtEl>
                                        <p:attrNameLst>
                                          <p:attrName>ppt_w</p:attrName>
                                        </p:attrNameLst>
                                      </p:cBhvr>
                                      <p:tavLst>
                                        <p:tav tm="0">
                                          <p:val>
                                            <p:fltVal val="0"/>
                                          </p:val>
                                        </p:tav>
                                        <p:tav tm="100000">
                                          <p:val>
                                            <p:strVal val="#ppt_w"/>
                                          </p:val>
                                        </p:tav>
                                      </p:tavLst>
                                    </p:anim>
                                  </p:childTnLst>
                                </p:cTn>
                              </p:par>
                            </p:childTnLst>
                          </p:cTn>
                        </p:par>
                      </p:childTnLst>
                    </p:cTn>
                  </p:par>
                  <p:par>
                    <p:cTn id="40" fill="hold">
                      <p:stCondLst>
                        <p:cond delay="indefinite"/>
                      </p:stCondLst>
                      <p:childTnLst>
                        <p:par>
                          <p:cTn id="41" fill="hold">
                            <p:stCondLst>
                              <p:cond delay="0"/>
                            </p:stCondLst>
                            <p:childTnLst>
                              <p:par>
                                <p:cTn id="42" presetID="8" presetClass="entr" presetSubtype="16" fill="hold" nodeType="clickEffect">
                                  <p:stCondLst>
                                    <p:cond delay="0"/>
                                  </p:stCondLst>
                                  <p:childTnLst>
                                    <p:set>
                                      <p:cBhvr>
                                        <p:cTn id="43" dur="1" fill="hold">
                                          <p:stCondLst>
                                            <p:cond delay="0"/>
                                          </p:stCondLst>
                                        </p:cTn>
                                        <p:tgtEl>
                                          <p:spTgt spid="4">
                                            <p:txEl>
                                              <p:pRg st="10" end="10"/>
                                            </p:txEl>
                                          </p:spTgt>
                                        </p:tgtEl>
                                        <p:attrNameLst>
                                          <p:attrName>style.visibility</p:attrName>
                                        </p:attrNameLst>
                                      </p:cBhvr>
                                      <p:to>
                                        <p:strVal val="visible"/>
                                      </p:to>
                                    </p:set>
                                    <p:animEffect transition="in" filter="diamond(in)">
                                      <p:cBhvr>
                                        <p:cTn id="44" dur="20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re Matthew 24 and Luke 21 Parallel Records? | The End of Religion"/>
          <p:cNvPicPr>
            <a:picLocks noChangeAspect="1" noChangeArrowheads="1"/>
          </p:cNvPicPr>
          <p:nvPr/>
        </p:nvPicPr>
        <p:blipFill>
          <a:blip r:embed="rId3" cstate="print"/>
          <a:srcRect/>
          <a:stretch>
            <a:fillRect/>
          </a:stretch>
        </p:blipFill>
        <p:spPr bwMode="auto">
          <a:xfrm>
            <a:off x="4572000" y="1066800"/>
            <a:ext cx="4572000" cy="1981200"/>
          </a:xfrm>
          <a:prstGeom prst="rect">
            <a:avLst/>
          </a:prstGeom>
          <a:noFill/>
        </p:spPr>
      </p:pic>
      <p:sp>
        <p:nvSpPr>
          <p:cNvPr id="6" name="TextBox 5"/>
          <p:cNvSpPr txBox="1"/>
          <p:nvPr/>
        </p:nvSpPr>
        <p:spPr>
          <a:xfrm>
            <a:off x="0" y="0"/>
            <a:ext cx="9144000" cy="113877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Part I</a:t>
            </a:r>
          </a:p>
          <a:p>
            <a:pPr algn="ctr"/>
            <a:r>
              <a:rPr lang="en-US" sz="3200" b="1" dirty="0">
                <a:ln w="11430">
                  <a:solidFill>
                    <a:srgbClr val="996633"/>
                  </a:solidFill>
                </a:ln>
                <a:solidFill>
                  <a:srgbClr val="0070C0"/>
                </a:solidFill>
                <a:effectLst>
                  <a:outerShdw blurRad="50800" dist="39000" dir="5460000" algn="tl">
                    <a:srgbClr val="000000">
                      <a:alpha val="38000"/>
                    </a:srgbClr>
                  </a:outerShdw>
                </a:effectLst>
                <a:latin typeface="Arial Black" pitchFamily="34" charset="0"/>
              </a:rPr>
              <a:t>Our Lord’s Prophecy (vv.1-3)</a:t>
            </a:r>
          </a:p>
        </p:txBody>
      </p:sp>
      <p:sp>
        <p:nvSpPr>
          <p:cNvPr id="4" name="Rectangle 3"/>
          <p:cNvSpPr/>
          <p:nvPr/>
        </p:nvSpPr>
        <p:spPr>
          <a:xfrm>
            <a:off x="76200" y="1143000"/>
            <a:ext cx="8915400" cy="5740033"/>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chemeClr val="tx1"/>
                  </a:solidFill>
                </a:ln>
                <a:effectLst>
                  <a:outerShdw blurRad="50800" dist="39000" dir="5460000" algn="tl">
                    <a:srgbClr val="000000">
                      <a:alpha val="38000"/>
                    </a:srgbClr>
                  </a:outerShdw>
                </a:effectLst>
              </a:rPr>
              <a:t>There is an interesting word that</a:t>
            </a:r>
          </a:p>
          <a:p>
            <a:r>
              <a:rPr lang="en-US" sz="2400" b="1" dirty="0">
                <a:ln w="11430">
                  <a:solidFill>
                    <a:schemeClr val="tx1"/>
                  </a:solidFill>
                </a:ln>
                <a:effectLst>
                  <a:outerShdw blurRad="50800" dist="39000" dir="5460000" algn="tl">
                    <a:srgbClr val="000000">
                      <a:alpha val="38000"/>
                    </a:srgbClr>
                  </a:outerShdw>
                </a:effectLst>
              </a:rPr>
              <a:t>the disciples used that we don’t</a:t>
            </a:r>
          </a:p>
          <a:p>
            <a:r>
              <a:rPr lang="en-US" sz="2400" b="1" dirty="0">
                <a:ln w="11430">
                  <a:solidFill>
                    <a:schemeClr val="tx1"/>
                  </a:solidFill>
                </a:ln>
                <a:effectLst>
                  <a:outerShdw blurRad="50800" dist="39000" dir="5460000" algn="tl">
                    <a:srgbClr val="000000">
                      <a:alpha val="38000"/>
                    </a:srgbClr>
                  </a:outerShdw>
                </a:effectLst>
              </a:rPr>
              <a:t>hear to often: </a:t>
            </a:r>
            <a:r>
              <a:rPr lang="en-US" sz="2400" b="1" dirty="0">
                <a:ln w="11430">
                  <a:solidFill>
                    <a:srgbClr val="6600CC"/>
                  </a:solidFill>
                </a:ln>
                <a:solidFill>
                  <a:srgbClr val="6600CC"/>
                </a:solidFill>
                <a:effectLst>
                  <a:outerShdw blurRad="50800" dist="39000" dir="5460000" algn="tl">
                    <a:srgbClr val="000000">
                      <a:alpha val="38000"/>
                    </a:srgbClr>
                  </a:outerShdw>
                </a:effectLst>
              </a:rPr>
              <a:t>“</a:t>
            </a:r>
            <a:r>
              <a:rPr lang="en-US" sz="2400" b="1" dirty="0" err="1">
                <a:ln w="11430">
                  <a:solidFill>
                    <a:srgbClr val="6600CC"/>
                  </a:solidFill>
                </a:ln>
                <a:solidFill>
                  <a:srgbClr val="6600CC"/>
                </a:solidFill>
                <a:effectLst>
                  <a:outerShdw blurRad="50800" dist="39000" dir="5460000" algn="tl">
                    <a:srgbClr val="000000">
                      <a:alpha val="38000"/>
                    </a:srgbClr>
                  </a:outerShdw>
                </a:effectLst>
              </a:rPr>
              <a:t>parousia</a:t>
            </a:r>
            <a:r>
              <a:rPr lang="en-US" sz="2400" b="1" dirty="0">
                <a:ln w="11430">
                  <a:solidFill>
                    <a:srgbClr val="6600CC"/>
                  </a:solidFill>
                </a:ln>
                <a:solidFill>
                  <a:srgbClr val="6600CC"/>
                </a:solidFill>
                <a:effectLst>
                  <a:outerShdw blurRad="50800" dist="39000" dir="5460000" algn="tl">
                    <a:srgbClr val="000000">
                      <a:alpha val="38000"/>
                    </a:srgbClr>
                  </a:outerShdw>
                </a:effectLst>
              </a:rPr>
              <a:t>”</a:t>
            </a:r>
          </a:p>
          <a:p>
            <a:r>
              <a:rPr lang="en-US" sz="2400" b="1" dirty="0">
                <a:ln w="11430">
                  <a:solidFill>
                    <a:srgbClr val="6600CC"/>
                  </a:solidFill>
                </a:ln>
                <a:solidFill>
                  <a:srgbClr val="6600CC"/>
                </a:solidFill>
                <a:effectLst>
                  <a:outerShdw blurRad="50800" dist="39000" dir="5460000" algn="tl">
                    <a:srgbClr val="000000">
                      <a:alpha val="38000"/>
                    </a:srgbClr>
                  </a:outerShdw>
                </a:effectLst>
              </a:rPr>
              <a:t>(</a:t>
            </a:r>
            <a:r>
              <a:rPr lang="en-US" sz="2400" b="1" dirty="0" err="1">
                <a:ln w="11430">
                  <a:solidFill>
                    <a:srgbClr val="6600CC"/>
                  </a:solidFill>
                </a:ln>
                <a:solidFill>
                  <a:srgbClr val="6600CC"/>
                </a:solidFill>
                <a:effectLst>
                  <a:outerShdw blurRad="50800" dist="39000" dir="5460000" algn="tl">
                    <a:srgbClr val="000000">
                      <a:alpha val="38000"/>
                    </a:srgbClr>
                  </a:outerShdw>
                </a:effectLst>
                <a:latin typeface="TekniaGreek" pitchFamily="2" charset="0"/>
              </a:rPr>
              <a:t>parousivaV</a:t>
            </a:r>
            <a:r>
              <a:rPr lang="en-US" sz="2400" b="1" dirty="0">
                <a:ln w="11430">
                  <a:solidFill>
                    <a:srgbClr val="6600CC"/>
                  </a:solidFill>
                </a:ln>
                <a:solidFill>
                  <a:srgbClr val="6600CC"/>
                </a:solidFill>
                <a:effectLst>
                  <a:outerShdw blurRad="50800" dist="39000" dir="5460000" algn="tl">
                    <a:srgbClr val="000000">
                      <a:alpha val="38000"/>
                    </a:srgbClr>
                  </a:outerShdw>
                </a:effectLst>
              </a:rPr>
              <a:t>).  </a:t>
            </a:r>
            <a:r>
              <a:rPr lang="en-US" sz="2400" b="1" dirty="0">
                <a:ln w="11430">
                  <a:solidFill>
                    <a:schemeClr val="tx1"/>
                  </a:solidFill>
                </a:ln>
                <a:effectLst>
                  <a:outerShdw blurRad="50800" dist="39000" dir="5460000" algn="tl">
                    <a:srgbClr val="000000">
                      <a:alpha val="38000"/>
                    </a:srgbClr>
                  </a:outerShdw>
                </a:effectLst>
              </a:rPr>
              <a:t>This word was used</a:t>
            </a:r>
          </a:p>
          <a:p>
            <a:r>
              <a:rPr lang="en-US" sz="2400" b="1" dirty="0">
                <a:ln w="11430">
                  <a:solidFill>
                    <a:schemeClr val="tx1"/>
                  </a:solidFill>
                </a:ln>
                <a:effectLst>
                  <a:outerShdw blurRad="50800" dist="39000" dir="5460000" algn="tl">
                    <a:srgbClr val="000000">
                      <a:alpha val="38000"/>
                    </a:srgbClr>
                  </a:outerShdw>
                </a:effectLst>
              </a:rPr>
              <a:t>in the East as a term for a royal</a:t>
            </a:r>
          </a:p>
          <a:p>
            <a:pPr>
              <a:spcAft>
                <a:spcPts val="600"/>
              </a:spcAft>
            </a:pPr>
            <a:r>
              <a:rPr lang="en-US" sz="2400" b="1" dirty="0">
                <a:ln w="11430">
                  <a:solidFill>
                    <a:schemeClr val="tx1"/>
                  </a:solidFill>
                </a:ln>
                <a:effectLst>
                  <a:outerShdw blurRad="50800" dist="39000" dir="5460000" algn="tl">
                    <a:srgbClr val="000000">
                      <a:alpha val="38000"/>
                    </a:srgbClr>
                  </a:outerShdw>
                </a:effectLst>
              </a:rPr>
              <a:t>visit of a king or emperor.  This word literally means “to bring  beside,” thus,</a:t>
            </a:r>
            <a:r>
              <a:rPr lang="en-US" sz="2400" b="1" dirty="0">
                <a:ln w="11430">
                  <a:solidFill>
                    <a:srgbClr val="6600CC"/>
                  </a:solidFill>
                </a:ln>
                <a:solidFill>
                  <a:srgbClr val="6600CC"/>
                </a:solidFill>
                <a:effectLst>
                  <a:outerShdw blurRad="50800" dist="39000" dir="5460000" algn="tl">
                    <a:srgbClr val="000000">
                      <a:alpha val="38000"/>
                    </a:srgbClr>
                  </a:outerShdw>
                </a:effectLst>
              </a:rPr>
              <a:t> “the Personal Presence of the King!”  </a:t>
            </a:r>
            <a:r>
              <a:rPr lang="en-US" sz="2400" b="1" dirty="0">
                <a:ln w="11430">
                  <a:solidFill>
                    <a:schemeClr val="tx1"/>
                  </a:solidFill>
                </a:ln>
                <a:effectLst>
                  <a:outerShdw blurRad="50800" dist="39000" dir="5460000" algn="tl">
                    <a:srgbClr val="000000">
                      <a:alpha val="38000"/>
                    </a:srgbClr>
                  </a:outerShdw>
                </a:effectLst>
              </a:rPr>
              <a:t>Hence, the disciple believe that the two-parts of their question go together; that the destruction of the Temple and the consummation of the age go hand-in-hand!</a:t>
            </a:r>
          </a:p>
          <a:p>
            <a:r>
              <a:rPr lang="en-US" sz="2400" b="1" dirty="0">
                <a:ln w="11430">
                  <a:solidFill>
                    <a:schemeClr val="tx1"/>
                  </a:solidFill>
                </a:ln>
                <a:effectLst>
                  <a:outerShdw blurRad="50800" dist="39000" dir="5460000" algn="tl">
                    <a:srgbClr val="000000">
                      <a:alpha val="38000"/>
                    </a:srgbClr>
                  </a:outerShdw>
                </a:effectLst>
              </a:rPr>
              <a:t>The approach of the disciples and their two-part question actually anticipates the two-part structure of our Lord’s Eschatological Discourse.  Jesus will teach them, first, about events leading up to the destruction of the Temple; and, then about the consummation of the age as He stresses the importance of not confusing them.</a:t>
            </a:r>
            <a:r>
              <a:rPr lang="en-US" sz="2600" b="1" dirty="0">
                <a:ln w="11430">
                  <a:solidFill>
                    <a:schemeClr val="tx1"/>
                  </a:solidFill>
                </a:ln>
                <a:effectLst>
                  <a:outerShdw blurRad="50800" dist="39000" dir="5460000" algn="tl">
                    <a:srgbClr val="000000">
                      <a:alpha val="38000"/>
                    </a:srgbClr>
                  </a:outerShdw>
                </a:effectLst>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Scale>
                                      <p:cBhvr>
                                        <p:cTn id="7" dur="1000" decel="50000" fill="hold">
                                          <p:stCondLst>
                                            <p:cond delay="0"/>
                                          </p:stCondLst>
                                        </p:cTn>
                                        <p:tgtEl>
                                          <p:spTgt spid="4">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4">
                                            <p:txEl>
                                              <p:pRg st="6" end="6"/>
                                            </p:txEl>
                                          </p:spTgt>
                                        </p:tgtEl>
                                        <p:attrNameLst>
                                          <p:attrName>ppt_x</p:attrName>
                                          <p:attrName>ppt_y</p:attrName>
                                        </p:attrNameLst>
                                      </p:cBhvr>
                                    </p:animMotion>
                                    <p:animEffect transition="in" filter="fade">
                                      <p:cBhvr>
                                        <p:cTn id="9" dur="10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10844</TotalTime>
  <Words>4391</Words>
  <Application>Microsoft Office PowerPoint</Application>
  <PresentationFormat>On-screen Show (4:3)</PresentationFormat>
  <Paragraphs>262</Paragraphs>
  <Slides>34</Slides>
  <Notes>27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34</vt:i4>
      </vt:variant>
    </vt:vector>
  </HeadingPairs>
  <TitlesOfParts>
    <vt:vector size="44" baseType="lpstr">
      <vt:lpstr>Arial</vt:lpstr>
      <vt:lpstr>Arial Black</vt:lpstr>
      <vt:lpstr>Arial Rounded MT Bold</vt:lpstr>
      <vt:lpstr>Calibri</vt:lpstr>
      <vt:lpstr>Franklin Gothic Book</vt:lpstr>
      <vt:lpstr>Franklin Gothic Medium</vt:lpstr>
      <vt:lpstr>TekniaGreek</vt:lpstr>
      <vt:lpstr>Times New Roman</vt:lpstr>
      <vt:lpstr>Wingdings 2</vt:lpstr>
      <vt:lpstr>Trek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LUKE 2:22-40</dc:title>
  <dc:creator>Jeff</dc:creator>
  <cp:lastModifiedBy>Nina Kuberski</cp:lastModifiedBy>
  <cp:revision>1006</cp:revision>
  <dcterms:created xsi:type="dcterms:W3CDTF">2006-08-16T00:00:00Z</dcterms:created>
  <dcterms:modified xsi:type="dcterms:W3CDTF">2025-09-07T13:05:56Z</dcterms:modified>
</cp:coreProperties>
</file>