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26"/>
  </p:notesMasterIdLst>
  <p:sldIdLst>
    <p:sldId id="482" r:id="rId2"/>
    <p:sldId id="270" r:id="rId3"/>
    <p:sldId id="427" r:id="rId4"/>
    <p:sldId id="483" r:id="rId5"/>
    <p:sldId id="484" r:id="rId6"/>
    <p:sldId id="485" r:id="rId7"/>
    <p:sldId id="486" r:id="rId8"/>
    <p:sldId id="487" r:id="rId9"/>
    <p:sldId id="488" r:id="rId10"/>
    <p:sldId id="489" r:id="rId11"/>
    <p:sldId id="500" r:id="rId12"/>
    <p:sldId id="501" r:id="rId13"/>
    <p:sldId id="490" r:id="rId14"/>
    <p:sldId id="491" r:id="rId15"/>
    <p:sldId id="492" r:id="rId16"/>
    <p:sldId id="493" r:id="rId17"/>
    <p:sldId id="494" r:id="rId18"/>
    <p:sldId id="495" r:id="rId19"/>
    <p:sldId id="496" r:id="rId20"/>
    <p:sldId id="497" r:id="rId21"/>
    <p:sldId id="498" r:id="rId22"/>
    <p:sldId id="499" r:id="rId23"/>
    <p:sldId id="271" r:id="rId24"/>
    <p:sldId id="38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996633"/>
    <a:srgbClr val="FF66FF"/>
    <a:srgbClr val="006600"/>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174CBD-CEC2-4AF4-91B6-904E047B4CA5}" v="3" dt="2025-08-16T19:10:39.7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4628" autoAdjust="0"/>
  </p:normalViewPr>
  <p:slideViewPr>
    <p:cSldViewPr>
      <p:cViewPr varScale="1">
        <p:scale>
          <a:sx n="104" d="100"/>
          <a:sy n="104" d="100"/>
        </p:scale>
        <p:origin x="102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na Kuberski" userId="ce2528c44b3aa556" providerId="LiveId" clId="{E4174CBD-CEC2-4AF4-91B6-904E047B4CA5}"/>
    <pc:docChg chg="undo custSel addSld delSld modSld sldOrd">
      <pc:chgData name="Nina Kuberski" userId="ce2528c44b3aa556" providerId="LiveId" clId="{E4174CBD-CEC2-4AF4-91B6-904E047B4CA5}" dt="2025-08-16T19:11:45.083" v="60" actId="207"/>
      <pc:docMkLst>
        <pc:docMk/>
      </pc:docMkLst>
      <pc:sldChg chg="ord">
        <pc:chgData name="Nina Kuberski" userId="ce2528c44b3aa556" providerId="LiveId" clId="{E4174CBD-CEC2-4AF4-91B6-904E047B4CA5}" dt="2025-08-16T19:05:05.378" v="2"/>
        <pc:sldMkLst>
          <pc:docMk/>
          <pc:sldMk cId="0" sldId="489"/>
        </pc:sldMkLst>
      </pc:sldChg>
      <pc:sldChg chg="addSp modSp new mod">
        <pc:chgData name="Nina Kuberski" userId="ce2528c44b3aa556" providerId="LiveId" clId="{E4174CBD-CEC2-4AF4-91B6-904E047B4CA5}" dt="2025-08-16T19:10:11.723" v="37" actId="1036"/>
        <pc:sldMkLst>
          <pc:docMk/>
          <pc:sldMk cId="1622201580" sldId="500"/>
        </pc:sldMkLst>
        <pc:spChg chg="add mod">
          <ac:chgData name="Nina Kuberski" userId="ce2528c44b3aa556" providerId="LiveId" clId="{E4174CBD-CEC2-4AF4-91B6-904E047B4CA5}" dt="2025-08-16T19:10:11.723" v="37" actId="1036"/>
          <ac:spMkLst>
            <pc:docMk/>
            <pc:sldMk cId="1622201580" sldId="500"/>
            <ac:spMk id="3" creationId="{6734E3B1-D534-0558-E5F7-603F9E8F37AF}"/>
          </ac:spMkLst>
        </pc:spChg>
      </pc:sldChg>
      <pc:sldChg chg="modSp add mod">
        <pc:chgData name="Nina Kuberski" userId="ce2528c44b3aa556" providerId="LiveId" clId="{E4174CBD-CEC2-4AF4-91B6-904E047B4CA5}" dt="2025-08-16T19:11:45.083" v="60" actId="207"/>
        <pc:sldMkLst>
          <pc:docMk/>
          <pc:sldMk cId="580487772" sldId="501"/>
        </pc:sldMkLst>
        <pc:spChg chg="mod">
          <ac:chgData name="Nina Kuberski" userId="ce2528c44b3aa556" providerId="LiveId" clId="{E4174CBD-CEC2-4AF4-91B6-904E047B4CA5}" dt="2025-08-16T19:11:45.083" v="60" actId="207"/>
          <ac:spMkLst>
            <pc:docMk/>
            <pc:sldMk cId="580487772" sldId="501"/>
            <ac:spMk id="3" creationId="{BAE98B9E-2A44-CE3A-5CC6-E9A9CE31F71F}"/>
          </ac:spMkLst>
        </pc:spChg>
      </pc:sldChg>
      <pc:sldChg chg="new del ord">
        <pc:chgData name="Nina Kuberski" userId="ce2528c44b3aa556" providerId="LiveId" clId="{E4174CBD-CEC2-4AF4-91B6-904E047B4CA5}" dt="2025-08-16T19:08:23.436" v="21" actId="680"/>
        <pc:sldMkLst>
          <pc:docMk/>
          <pc:sldMk cId="2068949232" sldId="5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CE0A2-89D6-49FA-9E4A-7A2A8AE52F6E}" type="datetimeFigureOut">
              <a:rPr lang="en-US" smtClean="0"/>
              <a:pPr/>
              <a:t>8/16/2025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A47D50-E87B-48E8-9309-3486EE8F82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1D8BD707-D9CF-40AE-B4C6-C98DA3205C09}" type="datetimeFigureOut">
              <a:rPr lang="en-US" smtClean="0"/>
              <a:pPr/>
              <a:t>8/16/2025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8/16/2025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8/16/2025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8/16/2025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8/16/2025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8/16/2025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8/16/2025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8/16/2025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8/16/2025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970865"/>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a:ln w="11430">
                  <a:solidFill>
                    <a:srgbClr val="C00000"/>
                  </a:solidFill>
                </a:ln>
                <a:solidFill>
                  <a:srgbClr val="6600CC"/>
                </a:solidFill>
                <a:effectLst>
                  <a:outerShdw blurRad="80000" dist="40000" dir="5040000" algn="tl">
                    <a:srgbClr val="000000">
                      <a:alpha val="30000"/>
                    </a:srgbClr>
                  </a:outerShdw>
                </a:effectLst>
                <a:latin typeface="Arial Rounded MT Bold" pitchFamily="34" charset="0"/>
              </a:rPr>
              <a:t>Passion Week</a:t>
            </a:r>
          </a:p>
          <a:p>
            <a:pPr algn="ctr"/>
            <a:r>
              <a:rPr lang="en-US" sz="26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St. Matthew 23:1-39</a:t>
            </a:r>
          </a:p>
          <a:p>
            <a:pPr algn="ctr"/>
            <a:endParaRPr lang="en-US" sz="20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r>
              <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                                                          </a:t>
            </a: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1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p:txBody>
      </p:sp>
      <p:sp>
        <p:nvSpPr>
          <p:cNvPr id="12" name="TextBox 11"/>
          <p:cNvSpPr txBox="1"/>
          <p:nvPr/>
        </p:nvSpPr>
        <p:spPr>
          <a:xfrm>
            <a:off x="6400800" y="1676400"/>
            <a:ext cx="2743200" cy="175432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The Seven Woes</a:t>
            </a:r>
          </a:p>
          <a:p>
            <a:pPr algn="ctr"/>
            <a:r>
              <a:rPr lang="en-US" sz="36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(1-36)</a:t>
            </a:r>
          </a:p>
        </p:txBody>
      </p:sp>
      <p:pic>
        <p:nvPicPr>
          <p:cNvPr id="10242" name="Picture 2" descr="Search the Scriptures Live - Woe to You, Scribes and Pharisees, Hypocrites!  - YouTube"/>
          <p:cNvPicPr>
            <a:picLocks noChangeAspect="1" noChangeArrowheads="1"/>
          </p:cNvPicPr>
          <p:nvPr/>
        </p:nvPicPr>
        <p:blipFill>
          <a:blip r:embed="rId2" cstate="print"/>
          <a:srcRect/>
          <a:stretch>
            <a:fillRect/>
          </a:stretch>
        </p:blipFill>
        <p:spPr bwMode="auto">
          <a:xfrm>
            <a:off x="0" y="1066800"/>
            <a:ext cx="6400800" cy="4053840"/>
          </a:xfrm>
          <a:prstGeom prst="rect">
            <a:avLst/>
          </a:prstGeom>
          <a:noFill/>
        </p:spPr>
      </p:pic>
      <p:pic>
        <p:nvPicPr>
          <p:cNvPr id="10244" name="Picture 4" descr="Page 13 | Jesus Crying Images - Free Download on Freepik"/>
          <p:cNvPicPr>
            <a:picLocks noChangeAspect="1" noChangeArrowheads="1"/>
          </p:cNvPicPr>
          <p:nvPr/>
        </p:nvPicPr>
        <p:blipFill>
          <a:blip r:embed="rId3" cstate="print"/>
          <a:srcRect/>
          <a:stretch>
            <a:fillRect/>
          </a:stretch>
        </p:blipFill>
        <p:spPr bwMode="auto">
          <a:xfrm>
            <a:off x="4724400" y="3812065"/>
            <a:ext cx="4419600" cy="3045935"/>
          </a:xfrm>
          <a:prstGeom prst="rect">
            <a:avLst/>
          </a:prstGeom>
          <a:noFill/>
        </p:spPr>
      </p:pic>
      <p:sp>
        <p:nvSpPr>
          <p:cNvPr id="7" name="Rectangle 6"/>
          <p:cNvSpPr/>
          <p:nvPr/>
        </p:nvSpPr>
        <p:spPr>
          <a:xfrm>
            <a:off x="0" y="5334000"/>
            <a:ext cx="4724400" cy="1384995"/>
          </a:xfrm>
          <a:prstGeom prst="rect">
            <a:avLst/>
          </a:prstGeom>
        </p:spPr>
        <p:txBody>
          <a:bodyPr wrap="square">
            <a:spAutoFit/>
          </a:bodyPr>
          <a:lstStyle/>
          <a:p>
            <a:pPr algn="ctr"/>
            <a:r>
              <a:rPr lang="en-US" sz="28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The Lament Over Jerusalem</a:t>
            </a:r>
          </a:p>
          <a:p>
            <a:pPr algn="ctr"/>
            <a:r>
              <a:rPr lang="en-US" sz="28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(37-39)</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23:13-36</a:t>
            </a:r>
          </a:p>
        </p:txBody>
      </p:sp>
      <p:sp>
        <p:nvSpPr>
          <p:cNvPr id="4" name="Rectangle 3"/>
          <p:cNvSpPr/>
          <p:nvPr/>
        </p:nvSpPr>
        <p:spPr>
          <a:xfrm>
            <a:off x="152400" y="1066800"/>
            <a:ext cx="8839200" cy="533992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a:ln w="11430">
                  <a:solidFill>
                    <a:sysClr val="windowText" lastClr="000000"/>
                  </a:solidFill>
                </a:ln>
                <a:effectLst>
                  <a:outerShdw blurRad="50800" dist="39000" dir="5460000" algn="tl">
                    <a:srgbClr val="000000">
                      <a:alpha val="38000"/>
                    </a:srgbClr>
                  </a:outerShdw>
                </a:effectLst>
              </a:rPr>
              <a:t>The next woe(vv.16-22) is our Lord’s teaching concerning vows and oaths.  This was a serious matter in 1</a:t>
            </a:r>
            <a:r>
              <a:rPr lang="en-US" sz="2800" b="1" baseline="30000" dirty="0">
                <a:ln w="11430">
                  <a:solidFill>
                    <a:sysClr val="windowText" lastClr="000000"/>
                  </a:solidFill>
                </a:ln>
                <a:effectLst>
                  <a:outerShdw blurRad="50800" dist="39000" dir="5460000" algn="tl">
                    <a:srgbClr val="000000">
                      <a:alpha val="38000"/>
                    </a:srgbClr>
                  </a:outerShdw>
                </a:effectLst>
              </a:rPr>
              <a:t>st</a:t>
            </a:r>
            <a:r>
              <a:rPr lang="en-US" sz="2800" b="1" dirty="0">
                <a:ln w="11430">
                  <a:solidFill>
                    <a:sysClr val="windowText" lastClr="000000"/>
                  </a:solidFill>
                </a:ln>
                <a:effectLst>
                  <a:outerShdw blurRad="50800" dist="39000" dir="5460000" algn="tl">
                    <a:srgbClr val="000000">
                      <a:alpha val="38000"/>
                    </a:srgbClr>
                  </a:outerShdw>
                </a:effectLst>
              </a:rPr>
              <a:t> c. Israel.  Thus, Jesus is saying that anyone who swears any oath invokes eternal, divine realities.  And anyone who inflates oneself and their word has, in reality, forgotten how important are the words that come out of the mouth! </a:t>
            </a:r>
          </a:p>
          <a:p>
            <a:pPr>
              <a:spcAft>
                <a:spcPts val="600"/>
              </a:spcAft>
            </a:pPr>
            <a:r>
              <a:rPr lang="en-US" sz="2800" b="1" dirty="0">
                <a:ln w="11430">
                  <a:solidFill>
                    <a:sysClr val="windowText" lastClr="000000"/>
                  </a:solidFill>
                </a:ln>
                <a:effectLst>
                  <a:outerShdw blurRad="50800" dist="39000" dir="5460000" algn="tl">
                    <a:srgbClr val="000000">
                      <a:alpha val="38000"/>
                    </a:srgbClr>
                  </a:outerShdw>
                </a:effectLst>
              </a:rPr>
              <a:t>Note that Jesus calls the scribes and Pharisees </a:t>
            </a:r>
            <a:r>
              <a:rPr lang="en-US" sz="2800" b="1" i="1" dirty="0">
                <a:ln w="11430">
                  <a:solidFill>
                    <a:srgbClr val="6600CC"/>
                  </a:solidFill>
                </a:ln>
                <a:solidFill>
                  <a:srgbClr val="6600CC"/>
                </a:solidFill>
                <a:effectLst>
                  <a:outerShdw blurRad="50800" dist="39000" dir="5460000" algn="tl">
                    <a:srgbClr val="000000">
                      <a:alpha val="38000"/>
                    </a:srgbClr>
                  </a:outerShdw>
                </a:effectLst>
              </a:rPr>
              <a:t>“blind guides.”</a:t>
            </a:r>
            <a:r>
              <a:rPr lang="en-US" sz="2800" b="1" dirty="0">
                <a:ln w="11430">
                  <a:solidFill>
                    <a:sysClr val="windowText" lastClr="000000"/>
                  </a:solidFill>
                </a:ln>
                <a:effectLst>
                  <a:outerShdw blurRad="50800" dist="39000" dir="5460000" algn="tl">
                    <a:srgbClr val="000000">
                      <a:alpha val="38000"/>
                    </a:srgbClr>
                  </a:outerShdw>
                </a:effectLst>
              </a:rPr>
              <a:t>  As teachers and leaders in Israel, they are failing to properly lead the people since they continue to falsely interpret Scripture as seen in 15:1-20 (hand washing, the practice of </a:t>
            </a:r>
            <a:r>
              <a:rPr lang="en-US" sz="2800" b="1" dirty="0" err="1">
                <a:ln w="11430">
                  <a:solidFill>
                    <a:sysClr val="windowText" lastClr="000000"/>
                  </a:solidFill>
                </a:ln>
                <a:effectLst>
                  <a:outerShdw blurRad="50800" dist="39000" dir="5460000" algn="tl">
                    <a:srgbClr val="000000">
                      <a:alpha val="38000"/>
                    </a:srgbClr>
                  </a:outerShdw>
                </a:effectLst>
              </a:rPr>
              <a:t>Korban</a:t>
            </a:r>
            <a:r>
              <a:rPr lang="en-US" sz="2800" b="1" dirty="0">
                <a:ln w="11430">
                  <a:solidFill>
                    <a:sysClr val="windowText" lastClr="000000"/>
                  </a:solidFill>
                </a:ln>
                <a:effectLst>
                  <a:outerShdw blurRad="50800" dist="39000" dir="5460000" algn="tl">
                    <a:srgbClr val="000000">
                      <a:alpha val="38000"/>
                    </a:srgbClr>
                  </a:outerShdw>
                </a:effectLst>
              </a:rPr>
              <a:t>, and caring for one’s parents).      </a:t>
            </a:r>
            <a:r>
              <a:rPr lang="en-US" sz="2800" b="1" dirty="0">
                <a:ln w="11430">
                  <a:solidFill>
                    <a:schemeClr val="tx1"/>
                  </a:solidFill>
                </a:ln>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2000" fill="hold"/>
                                        <p:tgtEl>
                                          <p:spTgt spid="4">
                                            <p:txEl>
                                              <p:pRg st="1" end="1"/>
                                            </p:txEl>
                                          </p:spTgt>
                                        </p:tgtEl>
                                        <p:attrNameLst>
                                          <p:attrName>ppt_w</p:attrName>
                                        </p:attrNameLst>
                                      </p:cBhvr>
                                      <p:tavLst>
                                        <p:tav tm="0">
                                          <p:val>
                                            <p:strVal val="#ppt_w*2.5"/>
                                          </p:val>
                                        </p:tav>
                                        <p:tav tm="100000">
                                          <p:val>
                                            <p:strVal val="#ppt_w"/>
                                          </p:val>
                                        </p:tav>
                                      </p:tavLst>
                                    </p:anim>
                                    <p:anim calcmode="lin" valueType="num">
                                      <p:cBhvr>
                                        <p:cTn id="8" dur="2000" fill="hold"/>
                                        <p:tgtEl>
                                          <p:spTgt spid="4">
                                            <p:txEl>
                                              <p:pRg st="1" end="1"/>
                                            </p:txEl>
                                          </p:spTgt>
                                        </p:tgtEl>
                                        <p:attrNameLst>
                                          <p:attrName>ppt_h</p:attrName>
                                        </p:attrNameLst>
                                      </p:cBhvr>
                                      <p:tavLst>
                                        <p:tav tm="0">
                                          <p:val>
                                            <p:strVal val="#ppt_h*0.01"/>
                                          </p:val>
                                        </p:tav>
                                        <p:tav tm="100000">
                                          <p:val>
                                            <p:strVal val="#ppt_h"/>
                                          </p:val>
                                        </p:tav>
                                      </p:tavLst>
                                    </p:anim>
                                    <p:anim calcmode="lin" valueType="num">
                                      <p:cBhvr>
                                        <p:cTn id="9"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0" dur="2000" fill="hold"/>
                                        <p:tgtEl>
                                          <p:spTgt spid="4">
                                            <p:txEl>
                                              <p:pRg st="1" end="1"/>
                                            </p:txEl>
                                          </p:spTgt>
                                        </p:tgtEl>
                                        <p:attrNameLst>
                                          <p:attrName>ppt_y</p:attrName>
                                        </p:attrNameLst>
                                      </p:cBhvr>
                                      <p:tavLst>
                                        <p:tav tm="0">
                                          <p:val>
                                            <p:strVal val="#ppt_h+1"/>
                                          </p:val>
                                        </p:tav>
                                        <p:tav tm="100000">
                                          <p:val>
                                            <p:strVal val="#ppt_y"/>
                                          </p:val>
                                        </p:tav>
                                      </p:tavLst>
                                    </p:anim>
                                    <p:animEffect transition="in" filter="fade">
                                      <p:cBhvr>
                                        <p:cTn id="11"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34E3B1-D534-0558-E5F7-603F9E8F37AF}"/>
              </a:ext>
            </a:extLst>
          </p:cNvPr>
          <p:cNvSpPr txBox="1"/>
          <p:nvPr/>
        </p:nvSpPr>
        <p:spPr>
          <a:xfrm>
            <a:off x="0" y="36944"/>
            <a:ext cx="9144000" cy="5309146"/>
          </a:xfrm>
          <a:prstGeom prst="rect">
            <a:avLst/>
          </a:prstGeom>
          <a:noFill/>
        </p:spPr>
        <p:txBody>
          <a:bodyPr wrap="square">
            <a:spAutoFit/>
          </a:bodyPr>
          <a:lstStyle/>
          <a:p>
            <a:pPr marL="0" marR="0" indent="0" algn="ctr">
              <a:lnSpc>
                <a:spcPct val="150000"/>
              </a:lnSpc>
              <a:buNone/>
            </a:pPr>
            <a:r>
              <a:rPr lang="en-US" sz="3200" b="1" dirty="0">
                <a:solidFill>
                  <a:srgbClr val="FF0000"/>
                </a:solidFill>
                <a:effectLst/>
                <a:latin typeface="Papyrus" panose="03070502060502030205" pitchFamily="66" charset="0"/>
                <a:ea typeface="Times New Roman" panose="02020603050405020304" pitchFamily="18" charset="0"/>
                <a:cs typeface="Times New Roman" panose="02020603050405020304" pitchFamily="18" charset="0"/>
              </a:rPr>
              <a:t>Gehenna</a:t>
            </a:r>
            <a:r>
              <a:rPr lang="en-US" sz="18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Malgun Gothic" panose="020B0503020000020004" pitchFamily="34" charset="-127"/>
              <a:cs typeface="Arial" panose="020B0604020202020204" pitchFamily="34" charset="0"/>
            </a:endParaRPr>
          </a:p>
          <a:p>
            <a:pPr marL="0" marR="0" indent="0">
              <a:buNone/>
            </a:pPr>
            <a:r>
              <a:rPr lang="en-US" sz="1200" b="1"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Historical Background</a:t>
            </a:r>
            <a:endParaRPr lang="en-US" sz="1200" dirty="0">
              <a:effectLst/>
              <a:latin typeface="Calibri" panose="020F0502020204030204" pitchFamily="34" charset="0"/>
              <a:ea typeface="Malgun Gothic" panose="020B0503020000020004" pitchFamily="34" charset="-127"/>
              <a:cs typeface="Arial" panose="020B0604020202020204" pitchFamily="34" charset="0"/>
            </a:endParaRPr>
          </a:p>
          <a:p>
            <a:pPr marL="0" marR="0" indent="0">
              <a:spcBef>
                <a:spcPts val="1200"/>
              </a:spcBef>
              <a:spcAft>
                <a:spcPts val="1200"/>
              </a:spcAft>
              <a:buNone/>
            </a:pP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Gehenna draws its name from the Valley of Hinnom (Hebrew: </a:t>
            </a:r>
            <a:r>
              <a:rPr lang="he-IL" sz="1200" b="1" dirty="0">
                <a:solidFill>
                  <a:srgbClr val="001320"/>
                </a:solidFill>
                <a:effectLst/>
                <a:latin typeface="TekniaHebrew"/>
                <a:ea typeface="Malgun Gothic" panose="020B0503020000020004" pitchFamily="34" charset="-127"/>
                <a:cs typeface="Cardo"/>
              </a:rPr>
              <a:t>בֶּן־הִנֹּם</a:t>
            </a:r>
            <a:r>
              <a:rPr lang="en-US" sz="1200" b="1" dirty="0">
                <a:solidFill>
                  <a:srgbClr val="001320"/>
                </a:solidFill>
                <a:effectLst/>
                <a:latin typeface="TekniaHebrew"/>
                <a:ea typeface="Malgun Gothic" panose="020B0503020000020004" pitchFamily="34" charset="-127"/>
                <a:cs typeface="Arial" panose="020B0604020202020204" pitchFamily="34" charset="0"/>
              </a:rPr>
              <a:t> </a:t>
            </a:r>
            <a:r>
              <a:rPr lang="he-IL" sz="1200" b="1" dirty="0">
                <a:solidFill>
                  <a:srgbClr val="001320"/>
                </a:solidFill>
                <a:effectLst/>
                <a:latin typeface="TekniaHebrew"/>
                <a:ea typeface="Malgun Gothic" panose="020B0503020000020004" pitchFamily="34" charset="-127"/>
                <a:cs typeface="Cardo"/>
              </a:rPr>
              <a:t>גֵּיא</a:t>
            </a:r>
            <a:r>
              <a:rPr lang="he-IL" sz="1200" dirty="0">
                <a:solidFill>
                  <a:srgbClr val="001320"/>
                </a:solidFill>
                <a:effectLst/>
                <a:latin typeface="Calibri" panose="020F0502020204030204" pitchFamily="34" charset="0"/>
                <a:ea typeface="Malgun Gothic" panose="020B0503020000020004" pitchFamily="34" charset="-127"/>
                <a:cs typeface="Cardo"/>
              </a:rPr>
              <a:t> </a:t>
            </a:r>
            <a:r>
              <a:rPr lang="en-US" sz="1200" dirty="0">
                <a:solidFill>
                  <a:srgbClr val="001320"/>
                </a:solidFill>
                <a:effectLst/>
                <a:latin typeface="Times New Roman" panose="02020603050405020304" pitchFamily="18" charset="0"/>
                <a:ea typeface="Malgun Gothic" panose="020B0503020000020004" pitchFamily="34" charset="-127"/>
                <a:cs typeface="Arial" panose="020B0604020202020204" pitchFamily="34" charset="0"/>
              </a:rPr>
              <a:t>(</a:t>
            </a:r>
            <a:r>
              <a:rPr lang="en-US" sz="1200" dirty="0" err="1">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ge</a:t>
            </a: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ben-Hinnom:  </a:t>
            </a:r>
            <a:r>
              <a:rPr lang="en-US" sz="1200" dirty="0">
                <a:solidFill>
                  <a:srgbClr val="001320"/>
                </a:solidFill>
                <a:effectLst/>
                <a:latin typeface="Times New Roman" panose="02020603050405020304" pitchFamily="18" charset="0"/>
                <a:ea typeface="Malgun Gothic" panose="020B0503020000020004" pitchFamily="34" charset="-127"/>
                <a:cs typeface="Arial" panose="020B0604020202020204" pitchFamily="34" charset="0"/>
              </a:rPr>
              <a:t>valley of (the son of) Hinnom</a:t>
            </a: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south-west of Jerusalem.  In the Old Testament, the ravine became infamous for child sacrifices to Molech </a:t>
            </a:r>
            <a:r>
              <a:rPr lang="en-US" sz="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 Kings 23:10; Jeremiah 7:31-32; 19:6)</a:t>
            </a: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After King Josiah defiled the site, Jewish tradition remembered it as a cursed place.  By Second Temple times, it had become a refuse dump where fires continually smoldered, and so it served as a vivid image for eschatological judgment.  When Jesus and St. James employ the term, their listeners already associated it with divine retribution and uncleanness.</a:t>
            </a:r>
            <a:endParaRPr lang="en-US" sz="1200" dirty="0">
              <a:effectLst/>
              <a:latin typeface="Calibri" panose="020F0502020204030204" pitchFamily="34" charset="0"/>
              <a:ea typeface="Malgun Gothic" panose="020B0503020000020004" pitchFamily="34" charset="-127"/>
              <a:cs typeface="Arial" panose="020B0604020202020204" pitchFamily="34" charset="0"/>
            </a:endParaRPr>
          </a:p>
          <a:p>
            <a:pPr marL="0" marR="0" indent="0">
              <a:buNone/>
            </a:pPr>
            <a:r>
              <a:rPr lang="en-US" sz="1200" b="1"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Usage in the New Testament</a:t>
            </a:r>
            <a:endParaRPr lang="en-US" sz="1200" dirty="0">
              <a:effectLst/>
              <a:latin typeface="Calibri" panose="020F0502020204030204" pitchFamily="34" charset="0"/>
              <a:ea typeface="Malgun Gothic" panose="020B0503020000020004" pitchFamily="34" charset="-127"/>
              <a:cs typeface="Arial" panose="020B0604020202020204" pitchFamily="34" charset="0"/>
            </a:endParaRPr>
          </a:p>
          <a:p>
            <a:pPr marL="0" marR="0" indent="0">
              <a:spcBef>
                <a:spcPts val="1200"/>
              </a:spcBef>
              <a:spcAft>
                <a:spcPts val="600"/>
              </a:spcAft>
              <a:buNone/>
            </a:pP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Gehenna appears twelve times in the Greek New Testament—eleven times from the lips of our Lord Jesus and once by St. James. The distribution highlights three major themes:</a:t>
            </a:r>
            <a:endParaRPr lang="en-US" sz="1200" dirty="0">
              <a:effectLst/>
              <a:latin typeface="Calibri" panose="020F0502020204030204" pitchFamily="34" charset="0"/>
              <a:ea typeface="Malgun Gothic" panose="020B0503020000020004" pitchFamily="34" charset="-127"/>
              <a:cs typeface="Arial" panose="020B0604020202020204" pitchFamily="34" charset="0"/>
            </a:endParaRPr>
          </a:p>
          <a:p>
            <a:pPr marL="0" marR="0" indent="0">
              <a:spcBef>
                <a:spcPts val="600"/>
              </a:spcBef>
              <a:spcAft>
                <a:spcPts val="600"/>
              </a:spcAft>
              <a:buNone/>
            </a:pP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1. Personal moral accountability </a:t>
            </a:r>
            <a:r>
              <a:rPr lang="en-US" sz="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 Matthew 5:22, 29, 30; 18:9)</a:t>
            </a: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Even </a:t>
            </a:r>
            <a:r>
              <a:rPr lang="en-US" sz="1200" i="1"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“every careless word”</a:t>
            </a: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and </a:t>
            </a:r>
            <a:r>
              <a:rPr lang="en-US" sz="1200" i="1"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“looking with lust”</a:t>
            </a: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can lead to being </a:t>
            </a:r>
            <a:r>
              <a:rPr lang="en-US" sz="1200" i="1"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“thrown into hell.”</a:t>
            </a:r>
            <a:endParaRPr lang="en-US" sz="1200" dirty="0">
              <a:effectLst/>
              <a:latin typeface="Calibri" panose="020F0502020204030204" pitchFamily="34" charset="0"/>
              <a:ea typeface="Malgun Gothic" panose="020B0503020000020004" pitchFamily="34" charset="-127"/>
              <a:cs typeface="Arial" panose="020B0604020202020204" pitchFamily="34" charset="0"/>
            </a:endParaRPr>
          </a:p>
          <a:p>
            <a:pPr marL="0" marR="0" indent="0">
              <a:spcBef>
                <a:spcPts val="600"/>
              </a:spcBef>
              <a:spcAft>
                <a:spcPts val="600"/>
              </a:spcAft>
              <a:buNone/>
            </a:pPr>
            <a:r>
              <a:rPr lang="en-US" sz="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 Ultimate divine judgment (St. Matthew 10:28; St. Luke 12:5). Jesus contrasts human power to kill the body with God’s authority “to destroy both soul and body in hell.”</a:t>
            </a:r>
            <a:endParaRPr lang="en-US" sz="1200" dirty="0">
              <a:effectLst/>
              <a:latin typeface="Calibri" panose="020F0502020204030204" pitchFamily="34" charset="0"/>
              <a:ea typeface="Malgun Gothic" panose="020B0503020000020004" pitchFamily="34" charset="-127"/>
              <a:cs typeface="Arial" panose="020B0604020202020204" pitchFamily="34" charset="0"/>
            </a:endParaRPr>
          </a:p>
          <a:p>
            <a:pPr marL="0" marR="0" indent="0">
              <a:spcBef>
                <a:spcPts val="600"/>
              </a:spcBef>
              <a:spcAft>
                <a:spcPts val="600"/>
              </a:spcAft>
              <a:buNone/>
            </a:pPr>
            <a:r>
              <a:rPr lang="en-US" sz="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 Condemnation of hypocritical religion (St. Matthew 23:15, 33). Religious leaders who corrupt others become “sons of hell” and face the judgment they deny.</a:t>
            </a:r>
            <a:endParaRPr lang="en-US" sz="1200" dirty="0">
              <a:effectLst/>
              <a:latin typeface="Calibri" panose="020F0502020204030204" pitchFamily="34" charset="0"/>
              <a:ea typeface="Malgun Gothic" panose="020B0503020000020004" pitchFamily="34" charset="-127"/>
              <a:cs typeface="Arial" panose="020B0604020202020204" pitchFamily="34" charset="0"/>
            </a:endParaRPr>
          </a:p>
          <a:p>
            <a:pPr marL="0" marR="0" indent="0">
              <a:spcBef>
                <a:spcPts val="1200"/>
              </a:spcBef>
              <a:spcAft>
                <a:spcPts val="1200"/>
              </a:spcAft>
              <a:buNone/>
            </a:pPr>
            <a:r>
              <a:rPr lang="en-US" sz="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Mark 9:43-47</a:t>
            </a: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gathers these strands into a solemn warning:  </a:t>
            </a:r>
            <a:r>
              <a:rPr lang="en-US" sz="1200" i="1"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“It is better for you to enter life crippled than, having two hands, to go into hell, into the unquenchable fire.”</a:t>
            </a: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 James 3:6 applies the image to the tongue’s destructive power:  </a:t>
            </a:r>
            <a:r>
              <a:rPr lang="en-US" sz="1200" i="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 tongue is set on fire</a:t>
            </a:r>
            <a:r>
              <a:rPr lang="en-US" sz="1200" i="1"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by hell.”</a:t>
            </a:r>
            <a:r>
              <a:rPr lang="en-US" sz="12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The constant factor is Divine, not human, retribution.</a:t>
            </a:r>
            <a:endParaRPr lang="en-US" sz="1200" dirty="0">
              <a:effectLst/>
              <a:latin typeface="Calibri" panose="020F0502020204030204" pitchFamily="34" charset="0"/>
              <a:ea typeface="Malgun Gothic" panose="020B0503020000020004" pitchFamily="34" charset="-127"/>
              <a:cs typeface="Arial" panose="020B0604020202020204" pitchFamily="34" charset="0"/>
            </a:endParaRPr>
          </a:p>
        </p:txBody>
      </p:sp>
    </p:spTree>
    <p:extLst>
      <p:ext uri="{BB962C8B-B14F-4D97-AF65-F5344CB8AC3E}">
        <p14:creationId xmlns:p14="http://schemas.microsoft.com/office/powerpoint/2010/main" val="1622201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DC696-AB3F-46D9-1521-A789A56B173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AE98B9E-2A44-CE3A-5CC6-E9A9CE31F71F}"/>
              </a:ext>
            </a:extLst>
          </p:cNvPr>
          <p:cNvSpPr txBox="1"/>
          <p:nvPr/>
        </p:nvSpPr>
        <p:spPr>
          <a:xfrm>
            <a:off x="2309" y="27709"/>
            <a:ext cx="9144000" cy="6740307"/>
          </a:xfrm>
          <a:prstGeom prst="rect">
            <a:avLst/>
          </a:prstGeom>
          <a:noFill/>
        </p:spPr>
        <p:txBody>
          <a:bodyPr wrap="square">
            <a:spAutoFit/>
          </a:bodyPr>
          <a:lstStyle/>
          <a:p>
            <a:pPr marL="0" marR="0" indent="0" algn="ctr">
              <a:lnSpc>
                <a:spcPct val="150000"/>
              </a:lnSpc>
              <a:buNone/>
            </a:pPr>
            <a:r>
              <a:rPr lang="en-US" sz="3200" b="1" dirty="0">
                <a:solidFill>
                  <a:srgbClr val="FF0000"/>
                </a:solidFill>
                <a:effectLst/>
                <a:latin typeface="Papyrus" panose="03070502060502030205" pitchFamily="66" charset="0"/>
                <a:ea typeface="Times New Roman" panose="02020603050405020304" pitchFamily="18" charset="0"/>
                <a:cs typeface="Times New Roman" panose="02020603050405020304" pitchFamily="18" charset="0"/>
              </a:rPr>
              <a:t>Gehenna</a:t>
            </a:r>
            <a:r>
              <a:rPr lang="en-US" sz="1200" b="1" dirty="0">
                <a:effectLst/>
                <a:latin typeface="Papyrus" panose="03070502060502030205" pitchFamily="66" charset="0"/>
                <a:ea typeface="Times New Roman" panose="02020603050405020304" pitchFamily="18" charset="0"/>
                <a:cs typeface="Times New Roman" panose="02020603050405020304" pitchFamily="18" charset="0"/>
              </a:rPr>
              <a:t> (</a:t>
            </a:r>
            <a:r>
              <a:rPr lang="en-US" sz="1200" b="1" dirty="0" err="1">
                <a:effectLst/>
                <a:latin typeface="Papyrus" panose="03070502060502030205" pitchFamily="66" charset="0"/>
                <a:ea typeface="Times New Roman" panose="02020603050405020304" pitchFamily="18" charset="0"/>
                <a:cs typeface="Times New Roman" panose="02020603050405020304" pitchFamily="18" charset="0"/>
              </a:rPr>
              <a:t>con’t</a:t>
            </a:r>
            <a:r>
              <a:rPr lang="en-US" sz="1200" b="1" dirty="0">
                <a:effectLst/>
                <a:latin typeface="Papyrus" panose="03070502060502030205" pitchFamily="66" charset="0"/>
                <a:ea typeface="Times New Roman" panose="02020603050405020304" pitchFamily="18" charset="0"/>
                <a:cs typeface="Times New Roman" panose="02020603050405020304" pitchFamily="18" charset="0"/>
              </a:rPr>
              <a:t>.)</a:t>
            </a:r>
            <a:r>
              <a:rPr lang="en-US" sz="1800" dirty="0">
                <a:solidFill>
                  <a:srgbClr val="00132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Malgun Gothic" panose="020B0503020000020004" pitchFamily="34" charset="-127"/>
              <a:cs typeface="Arial" panose="020B0604020202020204" pitchFamily="34" charset="0"/>
            </a:endParaRPr>
          </a:p>
          <a:p>
            <a:r>
              <a:rPr lang="en-US" sz="1200" b="1" dirty="0">
                <a:latin typeface="Times New Roman" panose="02020603050405020304" pitchFamily="18" charset="0"/>
                <a:cs typeface="Times New Roman" panose="02020603050405020304" pitchFamily="18" charset="0"/>
              </a:rPr>
              <a:t>Relation to Other Biblical Terms</a:t>
            </a: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Unlike </a:t>
            </a:r>
            <a:r>
              <a:rPr lang="en-US" sz="1200" dirty="0" err="1">
                <a:latin typeface="Times New Roman" panose="02020603050405020304" pitchFamily="18" charset="0"/>
                <a:cs typeface="Times New Roman" panose="02020603050405020304" pitchFamily="18" charset="0"/>
              </a:rPr>
              <a:t>Sheol</a:t>
            </a:r>
            <a:r>
              <a:rPr lang="en-US" sz="1200" dirty="0">
                <a:latin typeface="Times New Roman" panose="02020603050405020304" pitchFamily="18" charset="0"/>
                <a:cs typeface="Times New Roman" panose="02020603050405020304" pitchFamily="18" charset="0"/>
              </a:rPr>
              <a:t> (Heb) and Hades (Gr), which describe the realm of the dead in general, Gehenna always points to final punishment.  Revelation later depicts the same reality as </a:t>
            </a:r>
            <a:r>
              <a:rPr lang="en-US" sz="1200" i="1" dirty="0">
                <a:latin typeface="Times New Roman" panose="02020603050405020304" pitchFamily="18" charset="0"/>
                <a:cs typeface="Times New Roman" panose="02020603050405020304" pitchFamily="18" charset="0"/>
              </a:rPr>
              <a:t>“the lake of fire”</a:t>
            </a:r>
            <a:r>
              <a:rPr lang="en-US" sz="1200" dirty="0">
                <a:latin typeface="Times New Roman" panose="02020603050405020304" pitchFamily="18" charset="0"/>
                <a:cs typeface="Times New Roman" panose="02020603050405020304" pitchFamily="18" charset="0"/>
              </a:rPr>
              <a:t> (Rev. 20:14-15).  Gehenna, therefore, stands at the terminus of moral history, not the temporary intermediate state.</a:t>
            </a:r>
          </a:p>
          <a:p>
            <a:endParaRPr lang="en-US" sz="1200"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Theological Significance</a:t>
            </a: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1. Reality of eternal punishment:  Jesus treats Gehenna as an objective destiny, not a metaphorical state.</a:t>
            </a:r>
          </a:p>
          <a:p>
            <a:r>
              <a:rPr lang="en-US" sz="1200" dirty="0">
                <a:latin typeface="Times New Roman" panose="02020603050405020304" pitchFamily="18" charset="0"/>
                <a:cs typeface="Times New Roman" panose="02020603050405020304" pitchFamily="18" charset="0"/>
              </a:rPr>
              <a:t>2. Holistic judgment:  Both body and soul are subject to destruction (St. Matthew 10:28); countering notions that only the soul is accountable.</a:t>
            </a:r>
          </a:p>
          <a:p>
            <a:r>
              <a:rPr lang="en-US" sz="1200" dirty="0">
                <a:latin typeface="Times New Roman" panose="02020603050405020304" pitchFamily="18" charset="0"/>
                <a:cs typeface="Times New Roman" panose="02020603050405020304" pitchFamily="18" charset="0"/>
              </a:rPr>
              <a:t>3. Justice and mercy:  The repeated warnings serve a pastoral purpose—divine justice motivates repentance and underscores the costliness of God’s mercy in Christ Jesus.</a:t>
            </a:r>
          </a:p>
          <a:p>
            <a:endParaRPr lang="en-US" sz="1200"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Old Testament Roots and Prophetic Echoes</a:t>
            </a: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Isaiah 66:24 speaks of corpses where </a:t>
            </a:r>
            <a:r>
              <a:rPr lang="en-US" sz="1200" i="1" dirty="0">
                <a:latin typeface="Times New Roman" panose="02020603050405020304" pitchFamily="18" charset="0"/>
                <a:cs typeface="Times New Roman" panose="02020603050405020304" pitchFamily="18" charset="0"/>
              </a:rPr>
              <a:t>“their worm will not die, and their fire will not be quenched,”</a:t>
            </a:r>
            <a:r>
              <a:rPr lang="en-US" sz="1200" dirty="0">
                <a:latin typeface="Times New Roman" panose="02020603050405020304" pitchFamily="18" charset="0"/>
                <a:cs typeface="Times New Roman" panose="02020603050405020304" pitchFamily="18" charset="0"/>
              </a:rPr>
              <a:t> language Jesus cites in St. Mark 9.  Jeremiah 7 and 19 anticipate a future when the Valley of Hinnom becomes </a:t>
            </a:r>
            <a:r>
              <a:rPr lang="en-US" sz="1200" i="1" dirty="0">
                <a:latin typeface="Times New Roman" panose="02020603050405020304" pitchFamily="18" charset="0"/>
                <a:cs typeface="Times New Roman" panose="02020603050405020304" pitchFamily="18" charset="0"/>
              </a:rPr>
              <a:t>“the Valley of Slaughter,” </a:t>
            </a:r>
            <a:r>
              <a:rPr lang="en-US" sz="1200" dirty="0">
                <a:latin typeface="Times New Roman" panose="02020603050405020304" pitchFamily="18" charset="0"/>
                <a:cs typeface="Times New Roman" panose="02020603050405020304" pitchFamily="18" charset="0"/>
              </a:rPr>
              <a:t>foreshadowing the eschatological application found in the New Testament.</a:t>
            </a:r>
          </a:p>
          <a:p>
            <a:endParaRPr lang="en-US" sz="1200"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Warnings and Exhortations</a:t>
            </a: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St. Matthew 23:33 challenges complacency: </a:t>
            </a:r>
            <a:r>
              <a:rPr lang="en-US" sz="1200" i="1" dirty="0">
                <a:latin typeface="Times New Roman" panose="02020603050405020304" pitchFamily="18" charset="0"/>
                <a:cs typeface="Times New Roman" panose="02020603050405020304" pitchFamily="18" charset="0"/>
              </a:rPr>
              <a:t>“You snakes! You brood of vipers! How will you escape the sentence of hell?”</a:t>
            </a:r>
            <a:r>
              <a:rPr lang="en-US" sz="1200" dirty="0">
                <a:latin typeface="Times New Roman" panose="02020603050405020304" pitchFamily="18" charset="0"/>
                <a:cs typeface="Times New Roman" panose="02020603050405020304" pitchFamily="18" charset="0"/>
              </a:rPr>
              <a:t>  The rhetorical force is remedial; Christ’s rebuke invites repentance before final judgment is sealed.</a:t>
            </a:r>
          </a:p>
          <a:p>
            <a:endParaRPr lang="en-US" sz="1200"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Summary</a:t>
            </a: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Gehenna functions in Scripture as the definitive symbol and reality of God’s retributive justice. Rooted in a historical valley of idolatry and fire, it becomes in our Lord’s teaching the ultimate destiny of unrepentant sin and hypocrisy.  Its twelve New Testament occurrences offer sober warnings, undergird gospel proclamation, and shape holy living.  The doctrine of Gehenna therefore magnifies the holiness of God, the seriousness of sin, and the gracious deliverance provided through the cross and resurrection of Jesus Christ, your Redeemer from sin, death and the power of the devil!</a:t>
            </a:r>
          </a:p>
        </p:txBody>
      </p:sp>
    </p:spTree>
    <p:extLst>
      <p:ext uri="{BB962C8B-B14F-4D97-AF65-F5344CB8AC3E}">
        <p14:creationId xmlns:p14="http://schemas.microsoft.com/office/powerpoint/2010/main" val="580487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23:13-36</a:t>
            </a:r>
          </a:p>
        </p:txBody>
      </p:sp>
      <p:sp>
        <p:nvSpPr>
          <p:cNvPr id="4" name="Rectangle 3"/>
          <p:cNvSpPr/>
          <p:nvPr/>
        </p:nvSpPr>
        <p:spPr>
          <a:xfrm>
            <a:off x="152400" y="1066800"/>
            <a:ext cx="8839200" cy="478592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ysClr val="windowText" lastClr="000000"/>
                  </a:solidFill>
                </a:ln>
                <a:effectLst>
                  <a:outerShdw blurRad="50800" dist="39000" dir="5460000" algn="tl">
                    <a:srgbClr val="000000">
                      <a:alpha val="38000"/>
                    </a:srgbClr>
                  </a:outerShdw>
                </a:effectLst>
              </a:rPr>
              <a:t>In the four succeeding woes (vv.23-33), Jesus rebukes these </a:t>
            </a:r>
            <a:r>
              <a:rPr lang="en-US" sz="3000" b="1" i="1" dirty="0">
                <a:ln w="11430">
                  <a:solidFill>
                    <a:srgbClr val="6600CC"/>
                  </a:solidFill>
                </a:ln>
                <a:solidFill>
                  <a:srgbClr val="6600CC"/>
                </a:solidFill>
                <a:effectLst>
                  <a:outerShdw blurRad="50800" dist="39000" dir="5460000" algn="tl">
                    <a:srgbClr val="000000">
                      <a:alpha val="38000"/>
                    </a:srgbClr>
                  </a:outerShdw>
                </a:effectLst>
              </a:rPr>
              <a:t>“blind guides” </a:t>
            </a:r>
            <a:r>
              <a:rPr lang="en-US" sz="3000" b="1" dirty="0">
                <a:ln w="11430">
                  <a:solidFill>
                    <a:sysClr val="windowText" lastClr="000000"/>
                  </a:solidFill>
                </a:ln>
                <a:effectLst>
                  <a:outerShdw blurRad="50800" dist="39000" dir="5460000" algn="tl">
                    <a:srgbClr val="000000">
                      <a:alpha val="38000"/>
                    </a:srgbClr>
                  </a:outerShdw>
                </a:effectLst>
              </a:rPr>
              <a:t>because they have lost their focus!  In their desire to specify and even to build a hedge around the Law, they have ended up majoring in minors! </a:t>
            </a:r>
          </a:p>
          <a:p>
            <a:pPr>
              <a:spcAft>
                <a:spcPts val="600"/>
              </a:spcAft>
            </a:pPr>
            <a:r>
              <a:rPr lang="en-US" sz="3000" b="1" dirty="0">
                <a:ln w="11430">
                  <a:solidFill>
                    <a:sysClr val="windowText" lastClr="000000"/>
                  </a:solidFill>
                </a:ln>
                <a:effectLst>
                  <a:outerShdw blurRad="50800" dist="39000" dir="5460000" algn="tl">
                    <a:srgbClr val="000000">
                      <a:alpha val="38000"/>
                    </a:srgbClr>
                  </a:outerShdw>
                </a:effectLst>
              </a:rPr>
              <a:t>As we look at all the categories that the scribes and Pharisees have subjected to the Law; they have lost sight of the true purpose of the Law</a:t>
            </a:r>
            <a:r>
              <a:rPr lang="en-US" sz="3000" b="1" i="1" dirty="0">
                <a:ln w="11430">
                  <a:solidFill>
                    <a:sysClr val="windowText" lastClr="000000"/>
                  </a:solidFill>
                </a:ln>
                <a:effectLst>
                  <a:outerShdw blurRad="50800" dist="39000" dir="5460000" algn="tl">
                    <a:srgbClr val="000000">
                      <a:alpha val="38000"/>
                    </a:srgbClr>
                  </a:outerShdw>
                </a:effectLst>
              </a:rPr>
              <a:t>:  </a:t>
            </a:r>
            <a:r>
              <a:rPr lang="en-US" sz="3000" b="1" i="1" dirty="0">
                <a:ln w="11430">
                  <a:solidFill>
                    <a:srgbClr val="6600CC"/>
                  </a:solidFill>
                </a:ln>
                <a:solidFill>
                  <a:srgbClr val="6600CC"/>
                </a:solidFill>
                <a:effectLst>
                  <a:outerShdw blurRad="50800" dist="39000" dir="5460000" algn="tl">
                    <a:srgbClr val="000000">
                      <a:alpha val="38000"/>
                    </a:srgbClr>
                  </a:outerShdw>
                </a:effectLst>
              </a:rPr>
              <a:t>“love God with all your heart, soul, and mind; and to love your neighbor as yourself.”</a:t>
            </a:r>
            <a:r>
              <a:rPr lang="en-US" sz="3000" b="1" i="1" dirty="0">
                <a:ln w="11430">
                  <a:solidFill>
                    <a:sysClr val="windowText" lastClr="000000"/>
                  </a:solidFill>
                </a:ln>
                <a:effectLst>
                  <a:outerShdw blurRad="50800" dist="39000" dir="5460000" algn="tl">
                    <a:srgbClr val="000000">
                      <a:alpha val="38000"/>
                    </a:srgbClr>
                  </a:outerShdw>
                </a:effectLst>
              </a:rPr>
              <a:t> </a:t>
            </a:r>
            <a:r>
              <a:rPr lang="en-US" sz="3000" b="1" dirty="0">
                <a:ln w="11430">
                  <a:solidFill>
                    <a:sysClr val="windowText" lastClr="000000"/>
                  </a:solidFill>
                </a:ln>
                <a:effectLst>
                  <a:outerShdw blurRad="50800" dist="39000" dir="5460000" algn="tl">
                    <a:srgbClr val="000000">
                      <a:alpha val="38000"/>
                    </a:srgbClr>
                  </a:outerShdw>
                </a:effectLst>
              </a:rPr>
              <a:t>     </a:t>
            </a:r>
            <a:r>
              <a:rPr lang="en-US" sz="3000" b="1" dirty="0">
                <a:ln w="11430">
                  <a:solidFill>
                    <a:schemeClr val="tx1"/>
                  </a:solidFill>
                </a:ln>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Scale>
                                      <p:cBhvr>
                                        <p:cTn id="7" dur="2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4">
                                            <p:txEl>
                                              <p:pRg st="1" end="1"/>
                                            </p:txEl>
                                          </p:spTgt>
                                        </p:tgtEl>
                                        <p:attrNameLst>
                                          <p:attrName>ppt_x</p:attrName>
                                          <p:attrName>ppt_y</p:attrName>
                                        </p:attrNameLst>
                                      </p:cBhvr>
                                    </p:animMotion>
                                    <p:animEffect transition="in" filter="fade">
                                      <p:cBhvr>
                                        <p:cTn id="9"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23:13-36</a:t>
            </a:r>
          </a:p>
        </p:txBody>
      </p:sp>
      <p:sp>
        <p:nvSpPr>
          <p:cNvPr id="4" name="Rectangle 3"/>
          <p:cNvSpPr/>
          <p:nvPr/>
        </p:nvSpPr>
        <p:spPr>
          <a:xfrm>
            <a:off x="152400" y="1066800"/>
            <a:ext cx="8839200" cy="524759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ysClr val="windowText" lastClr="000000"/>
                  </a:solidFill>
                </a:ln>
                <a:effectLst>
                  <a:outerShdw blurRad="50800" dist="39000" dir="5460000" algn="tl">
                    <a:srgbClr val="000000">
                      <a:alpha val="38000"/>
                    </a:srgbClr>
                  </a:outerShdw>
                </a:effectLst>
              </a:rPr>
              <a:t>Jesus, in vv.34-36, addresses the result of the woes and what will occur to </a:t>
            </a:r>
            <a:r>
              <a:rPr lang="en-US" sz="3000" b="1" i="1"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3000" b="1" dirty="0">
                <a:ln w="11430">
                  <a:solidFill>
                    <a:sysClr val="windowText" lastClr="000000"/>
                  </a:solidFill>
                </a:ln>
                <a:effectLst>
                  <a:outerShdw blurRad="50800" dist="39000" dir="5460000" algn="tl">
                    <a:srgbClr val="000000">
                      <a:alpha val="38000"/>
                    </a:srgbClr>
                  </a:outerShdw>
                </a:effectLst>
              </a:rPr>
              <a:t>   </a:t>
            </a:r>
            <a:r>
              <a:rPr lang="en-US" sz="3000" b="1" dirty="0">
                <a:ln w="11430">
                  <a:solidFill>
                    <a:schemeClr val="tx1"/>
                  </a:solidFill>
                </a:ln>
                <a:effectLst>
                  <a:outerShdw blurRad="50800" dist="39000" dir="5460000" algn="tl">
                    <a:srgbClr val="000000">
                      <a:alpha val="38000"/>
                    </a:srgbClr>
                  </a:outerShdw>
                </a:effectLst>
              </a:rPr>
              <a:t>God will continue to proclaim His Words of grace and judgment to </a:t>
            </a:r>
            <a:r>
              <a:rPr lang="en-US" sz="3000" b="1" i="1"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3000" b="1" dirty="0">
                <a:ln w="11430">
                  <a:solidFill>
                    <a:schemeClr val="tx1"/>
                  </a:solidFill>
                </a:ln>
                <a:effectLst>
                  <a:outerShdw blurRad="50800" dist="39000" dir="5460000" algn="tl">
                    <a:srgbClr val="000000">
                      <a:alpha val="38000"/>
                    </a:srgbClr>
                  </a:outerShdw>
                </a:effectLst>
              </a:rPr>
              <a:t>  His purpose is clear, that they repent and be </a:t>
            </a:r>
            <a:r>
              <a:rPr lang="en-US" sz="3000" b="1" i="1" dirty="0">
                <a:ln w="11430">
                  <a:solidFill>
                    <a:srgbClr val="6600CC"/>
                  </a:solidFill>
                </a:ln>
                <a:solidFill>
                  <a:srgbClr val="6600CC"/>
                </a:solidFill>
                <a:effectLst>
                  <a:outerShdw blurRad="50800" dist="39000" dir="5460000" algn="tl">
                    <a:srgbClr val="000000">
                      <a:alpha val="38000"/>
                    </a:srgbClr>
                  </a:outerShdw>
                </a:effectLst>
              </a:rPr>
              <a:t>“gathered under the wings of the Messiah!”</a:t>
            </a:r>
          </a:p>
          <a:p>
            <a:pPr>
              <a:spcAft>
                <a:spcPts val="600"/>
              </a:spcAft>
            </a:pPr>
            <a:r>
              <a:rPr lang="en-US" sz="3000" b="1" dirty="0">
                <a:ln w="11430">
                  <a:solidFill>
                    <a:sysClr val="windowText" lastClr="000000"/>
                  </a:solidFill>
                </a:ln>
                <a:effectLst>
                  <a:outerShdw blurRad="50800" dist="39000" dir="5460000" algn="tl">
                    <a:srgbClr val="000000">
                      <a:alpha val="38000"/>
                    </a:srgbClr>
                  </a:outerShdw>
                </a:effectLst>
              </a:rPr>
              <a:t>Even so, there is also a more tragic and painful purpose, that may sound strange!  The Lord will send missionaries to </a:t>
            </a:r>
            <a:r>
              <a:rPr lang="en-US" sz="3000" b="1" i="1"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3000" b="1" dirty="0">
                <a:ln w="11430">
                  <a:solidFill>
                    <a:sysClr val="windowText" lastClr="000000"/>
                  </a:solidFill>
                </a:ln>
                <a:effectLst>
                  <a:outerShdw blurRad="50800" dist="39000" dir="5460000" algn="tl">
                    <a:srgbClr val="000000">
                      <a:alpha val="38000"/>
                    </a:srgbClr>
                  </a:outerShdw>
                </a:effectLst>
              </a:rPr>
              <a:t> so that the complete history of innocent, righteous blood might come upon them for judgment!      </a:t>
            </a:r>
            <a:r>
              <a:rPr lang="en-US" sz="3000" b="1" dirty="0">
                <a:ln w="11430">
                  <a:solidFill>
                    <a:schemeClr val="tx1"/>
                  </a:solidFill>
                </a:ln>
                <a:effectLst>
                  <a:outerShdw blurRad="50800" dist="39000" dir="5460000" algn="tl">
                    <a:srgbClr val="000000">
                      <a:alpha val="38000"/>
                    </a:srgbClr>
                  </a:outerShdw>
                </a:effectLst>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ain | Bible Wiki | Fandom"/>
          <p:cNvPicPr>
            <a:picLocks noChangeAspect="1" noChangeArrowheads="1"/>
          </p:cNvPicPr>
          <p:nvPr/>
        </p:nvPicPr>
        <p:blipFill>
          <a:blip r:embed="rId3" cstate="print"/>
          <a:srcRect/>
          <a:stretch>
            <a:fillRect/>
          </a:stretch>
        </p:blipFill>
        <p:spPr bwMode="auto">
          <a:xfrm>
            <a:off x="6781800" y="2209799"/>
            <a:ext cx="2362200" cy="3048001"/>
          </a:xfrm>
          <a:prstGeom prst="rect">
            <a:avLst/>
          </a:prstGeom>
          <a:noFill/>
        </p:spPr>
      </p:pic>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23:13-36</a:t>
            </a:r>
          </a:p>
        </p:txBody>
      </p:sp>
      <p:sp>
        <p:nvSpPr>
          <p:cNvPr id="4" name="Rectangle 3"/>
          <p:cNvSpPr/>
          <p:nvPr/>
        </p:nvSpPr>
        <p:spPr>
          <a:xfrm>
            <a:off x="152400" y="1066800"/>
            <a:ext cx="8839200" cy="432426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ysClr val="windowText" lastClr="000000"/>
                  </a:solidFill>
                </a:ln>
                <a:effectLst>
                  <a:outerShdw blurRad="50800" dist="39000" dir="5460000" algn="tl">
                    <a:srgbClr val="000000">
                      <a:alpha val="38000"/>
                    </a:srgbClr>
                  </a:outerShdw>
                </a:effectLst>
              </a:rPr>
              <a:t>Jesus use two examples:  Abel and Zechariah the son of Berechiah.</a:t>
            </a:r>
          </a:p>
          <a:p>
            <a:r>
              <a:rPr lang="en-US" sz="3000" b="1" dirty="0">
                <a:ln w="11430">
                  <a:solidFill>
                    <a:sysClr val="windowText" lastClr="000000"/>
                  </a:solidFill>
                </a:ln>
                <a:effectLst>
                  <a:outerShdw blurRad="50800" dist="39000" dir="5460000" algn="tl">
                    <a:srgbClr val="000000">
                      <a:alpha val="38000"/>
                    </a:srgbClr>
                  </a:outerShdw>
                </a:effectLst>
              </a:rPr>
              <a:t>Remember from Gen. 4:8-16 is the first</a:t>
            </a:r>
          </a:p>
          <a:p>
            <a:r>
              <a:rPr lang="en-US" sz="3000" b="1" dirty="0">
                <a:ln w="11430">
                  <a:solidFill>
                    <a:sysClr val="windowText" lastClr="000000"/>
                  </a:solidFill>
                </a:ln>
                <a:effectLst>
                  <a:outerShdw blurRad="50800" dist="39000" dir="5460000" algn="tl">
                    <a:srgbClr val="000000">
                      <a:alpha val="38000"/>
                    </a:srgbClr>
                  </a:outerShdw>
                </a:effectLst>
              </a:rPr>
              <a:t>Murder; that of Abel the younger brother</a:t>
            </a:r>
          </a:p>
          <a:p>
            <a:r>
              <a:rPr lang="en-US" sz="3000" b="1" dirty="0">
                <a:ln w="11430">
                  <a:solidFill>
                    <a:sysClr val="windowText" lastClr="000000"/>
                  </a:solidFill>
                </a:ln>
                <a:effectLst>
                  <a:outerShdw blurRad="50800" dist="39000" dir="5460000" algn="tl">
                    <a:srgbClr val="000000">
                      <a:alpha val="38000"/>
                    </a:srgbClr>
                  </a:outerShdw>
                </a:effectLst>
              </a:rPr>
              <a:t>of Cain.  God said that </a:t>
            </a:r>
            <a:r>
              <a:rPr lang="en-US" sz="3000" b="1" i="1" dirty="0">
                <a:ln w="11430">
                  <a:solidFill>
                    <a:srgbClr val="6600CC"/>
                  </a:solidFill>
                </a:ln>
                <a:solidFill>
                  <a:srgbClr val="6600CC"/>
                </a:solidFill>
                <a:effectLst>
                  <a:outerShdw blurRad="50800" dist="39000" dir="5460000" algn="tl">
                    <a:srgbClr val="000000">
                      <a:alpha val="38000"/>
                    </a:srgbClr>
                  </a:outerShdw>
                </a:effectLst>
              </a:rPr>
              <a:t>“your brother’s</a:t>
            </a:r>
          </a:p>
          <a:p>
            <a:r>
              <a:rPr lang="en-US" sz="3000" b="1" i="1" dirty="0">
                <a:ln w="11430">
                  <a:solidFill>
                    <a:srgbClr val="6600CC"/>
                  </a:solidFill>
                </a:ln>
                <a:solidFill>
                  <a:srgbClr val="6600CC"/>
                </a:solidFill>
                <a:effectLst>
                  <a:outerShdw blurRad="50800" dist="39000" dir="5460000" algn="tl">
                    <a:srgbClr val="000000">
                      <a:alpha val="38000"/>
                    </a:srgbClr>
                  </a:outerShdw>
                </a:effectLst>
              </a:rPr>
              <a:t>[Abel’s] blood is crying to Me from the</a:t>
            </a:r>
          </a:p>
          <a:p>
            <a:r>
              <a:rPr lang="en-US" sz="3000" b="1" i="1" dirty="0">
                <a:ln w="11430">
                  <a:solidFill>
                    <a:srgbClr val="6600CC"/>
                  </a:solidFill>
                </a:ln>
                <a:solidFill>
                  <a:srgbClr val="6600CC"/>
                </a:solidFill>
                <a:effectLst>
                  <a:outerShdw blurRad="50800" dist="39000" dir="5460000" algn="tl">
                    <a:srgbClr val="000000">
                      <a:alpha val="38000"/>
                    </a:srgbClr>
                  </a:outerShdw>
                </a:effectLst>
              </a:rPr>
              <a:t>ground.”</a:t>
            </a:r>
            <a:r>
              <a:rPr lang="en-US" sz="3000" b="1" dirty="0">
                <a:ln w="11430">
                  <a:solidFill>
                    <a:sysClr val="windowText" lastClr="000000"/>
                  </a:solidFill>
                </a:ln>
                <a:effectLst>
                  <a:outerShdw blurRad="50800" dist="39000" dir="5460000" algn="tl">
                    <a:srgbClr val="000000">
                      <a:alpha val="38000"/>
                    </a:srgbClr>
                  </a:outerShdw>
                </a:effectLst>
              </a:rPr>
              <a:t>  This cry elicits a curse that</a:t>
            </a:r>
          </a:p>
          <a:p>
            <a:r>
              <a:rPr lang="en-US" sz="3000" b="1" dirty="0">
                <a:ln w="11430">
                  <a:solidFill>
                    <a:sysClr val="windowText" lastClr="000000"/>
                  </a:solidFill>
                </a:ln>
                <a:effectLst>
                  <a:outerShdw blurRad="50800" dist="39000" dir="5460000" algn="tl">
                    <a:srgbClr val="000000">
                      <a:alpha val="38000"/>
                    </a:srgbClr>
                  </a:outerShdw>
                </a:effectLst>
              </a:rPr>
              <a:t>rebounds from the ground and has very</a:t>
            </a:r>
          </a:p>
          <a:p>
            <a:r>
              <a:rPr lang="en-US" sz="3000" b="1" dirty="0">
                <a:ln w="11430">
                  <a:solidFill>
                    <a:sysClr val="windowText" lastClr="000000"/>
                  </a:solidFill>
                </a:ln>
                <a:effectLst>
                  <a:outerShdw blurRad="50800" dist="39000" dir="5460000" algn="tl">
                    <a:srgbClr val="000000">
                      <a:alpha val="38000"/>
                    </a:srgbClr>
                  </a:outerShdw>
                </a:effectLst>
              </a:rPr>
              <a:t>dire consequences for Cain.      </a:t>
            </a:r>
            <a:r>
              <a:rPr lang="en-US" sz="3000" b="1" dirty="0">
                <a:ln w="11430">
                  <a:solidFill>
                    <a:schemeClr val="tx1"/>
                  </a:solidFill>
                </a:ln>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anim calcmode="lin" valueType="num">
                                      <p:cBhvr>
                                        <p:cTn id="8" dur="20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4">
                                            <p:txEl>
                                              <p:pRg st="1" end="1"/>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anim calcmode="lin" valueType="num">
                                      <p:cBhvr>
                                        <p:cTn id="14" dur="2000" fill="hold"/>
                                        <p:tgtEl>
                                          <p:spTgt spid="4">
                                            <p:txEl>
                                              <p:pRg st="2" end="2"/>
                                            </p:txEl>
                                          </p:spTgt>
                                        </p:tgtEl>
                                        <p:attrNameLst>
                                          <p:attrName>style.rotation</p:attrName>
                                        </p:attrNameLst>
                                      </p:cBhvr>
                                      <p:tavLst>
                                        <p:tav tm="0">
                                          <p:val>
                                            <p:fltVal val="720"/>
                                          </p:val>
                                        </p:tav>
                                        <p:tav tm="100000">
                                          <p:val>
                                            <p:fltVal val="0"/>
                                          </p:val>
                                        </p:tav>
                                      </p:tavLst>
                                    </p:anim>
                                    <p:anim calcmode="lin" valueType="num">
                                      <p:cBhvr>
                                        <p:cTn id="15" dur="2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16" dur="2000" fill="hold"/>
                                        <p:tgtEl>
                                          <p:spTgt spid="4">
                                            <p:txEl>
                                              <p:pRg st="2" end="2"/>
                                            </p:txEl>
                                          </p:spTgt>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2000"/>
                                        <p:tgtEl>
                                          <p:spTgt spid="4">
                                            <p:txEl>
                                              <p:pRg st="3" end="3"/>
                                            </p:txEl>
                                          </p:spTgt>
                                        </p:tgtEl>
                                      </p:cBhvr>
                                    </p:animEffect>
                                    <p:anim calcmode="lin" valueType="num">
                                      <p:cBhvr>
                                        <p:cTn id="20" dur="2000" fill="hold"/>
                                        <p:tgtEl>
                                          <p:spTgt spid="4">
                                            <p:txEl>
                                              <p:pRg st="3" end="3"/>
                                            </p:txEl>
                                          </p:spTgt>
                                        </p:tgtEl>
                                        <p:attrNameLst>
                                          <p:attrName>style.rotation</p:attrName>
                                        </p:attrNameLst>
                                      </p:cBhvr>
                                      <p:tavLst>
                                        <p:tav tm="0">
                                          <p:val>
                                            <p:fltVal val="720"/>
                                          </p:val>
                                        </p:tav>
                                        <p:tav tm="100000">
                                          <p:val>
                                            <p:fltVal val="0"/>
                                          </p:val>
                                        </p:tav>
                                      </p:tavLst>
                                    </p:anim>
                                    <p:anim calcmode="lin" valueType="num">
                                      <p:cBhvr>
                                        <p:cTn id="21" dur="2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2" dur="2000" fill="hold"/>
                                        <p:tgtEl>
                                          <p:spTgt spid="4">
                                            <p:txEl>
                                              <p:pRg st="3" end="3"/>
                                            </p:txEl>
                                          </p:spTgt>
                                        </p:tgtEl>
                                        <p:attrNameLst>
                                          <p:attrName>ppt_w</p:attrName>
                                        </p:attrNameLst>
                                      </p:cBhvr>
                                      <p:tavLst>
                                        <p:tav tm="0">
                                          <p:val>
                                            <p:fltVal val="0"/>
                                          </p:val>
                                        </p:tav>
                                        <p:tav tm="100000">
                                          <p:val>
                                            <p:strVal val="#ppt_w"/>
                                          </p:val>
                                        </p:tav>
                                      </p:tavLst>
                                    </p:anim>
                                  </p:childTnLst>
                                </p:cTn>
                              </p:par>
                              <p:par>
                                <p:cTn id="23" presetID="35" presetClass="entr" presetSubtype="0"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fade">
                                      <p:cBhvr>
                                        <p:cTn id="25" dur="2000"/>
                                        <p:tgtEl>
                                          <p:spTgt spid="4">
                                            <p:txEl>
                                              <p:pRg st="4" end="4"/>
                                            </p:txEl>
                                          </p:spTgt>
                                        </p:tgtEl>
                                      </p:cBhvr>
                                    </p:animEffect>
                                    <p:anim calcmode="lin" valueType="num">
                                      <p:cBhvr>
                                        <p:cTn id="26" dur="2000" fill="hold"/>
                                        <p:tgtEl>
                                          <p:spTgt spid="4">
                                            <p:txEl>
                                              <p:pRg st="4" end="4"/>
                                            </p:txEl>
                                          </p:spTgt>
                                        </p:tgtEl>
                                        <p:attrNameLst>
                                          <p:attrName>style.rotation</p:attrName>
                                        </p:attrNameLst>
                                      </p:cBhvr>
                                      <p:tavLst>
                                        <p:tav tm="0">
                                          <p:val>
                                            <p:fltVal val="720"/>
                                          </p:val>
                                        </p:tav>
                                        <p:tav tm="100000">
                                          <p:val>
                                            <p:fltVal val="0"/>
                                          </p:val>
                                        </p:tav>
                                      </p:tavLst>
                                    </p:anim>
                                    <p:anim calcmode="lin" valueType="num">
                                      <p:cBhvr>
                                        <p:cTn id="27" dur="2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28" dur="2000" fill="hold"/>
                                        <p:tgtEl>
                                          <p:spTgt spid="4">
                                            <p:txEl>
                                              <p:pRg st="4" end="4"/>
                                            </p:txEl>
                                          </p:spTgt>
                                        </p:tgtEl>
                                        <p:attrNameLst>
                                          <p:attrName>ppt_w</p:attrName>
                                        </p:attrNameLst>
                                      </p:cBhvr>
                                      <p:tavLst>
                                        <p:tav tm="0">
                                          <p:val>
                                            <p:fltVal val="0"/>
                                          </p:val>
                                        </p:tav>
                                        <p:tav tm="100000">
                                          <p:val>
                                            <p:strVal val="#ppt_w"/>
                                          </p:val>
                                        </p:tav>
                                      </p:tavLst>
                                    </p:anim>
                                  </p:childTnLst>
                                </p:cTn>
                              </p:par>
                              <p:par>
                                <p:cTn id="29" presetID="35" presetClass="entr" presetSubtype="0" fill="hold"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fade">
                                      <p:cBhvr>
                                        <p:cTn id="31" dur="2000"/>
                                        <p:tgtEl>
                                          <p:spTgt spid="4">
                                            <p:txEl>
                                              <p:pRg st="5" end="5"/>
                                            </p:txEl>
                                          </p:spTgt>
                                        </p:tgtEl>
                                      </p:cBhvr>
                                    </p:animEffect>
                                    <p:anim calcmode="lin" valueType="num">
                                      <p:cBhvr>
                                        <p:cTn id="32" dur="2000" fill="hold"/>
                                        <p:tgtEl>
                                          <p:spTgt spid="4">
                                            <p:txEl>
                                              <p:pRg st="5" end="5"/>
                                            </p:txEl>
                                          </p:spTgt>
                                        </p:tgtEl>
                                        <p:attrNameLst>
                                          <p:attrName>style.rotation</p:attrName>
                                        </p:attrNameLst>
                                      </p:cBhvr>
                                      <p:tavLst>
                                        <p:tav tm="0">
                                          <p:val>
                                            <p:fltVal val="720"/>
                                          </p:val>
                                        </p:tav>
                                        <p:tav tm="100000">
                                          <p:val>
                                            <p:fltVal val="0"/>
                                          </p:val>
                                        </p:tav>
                                      </p:tavLst>
                                    </p:anim>
                                    <p:anim calcmode="lin" valueType="num">
                                      <p:cBhvr>
                                        <p:cTn id="33" dur="2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34" dur="2000" fill="hold"/>
                                        <p:tgtEl>
                                          <p:spTgt spid="4">
                                            <p:txEl>
                                              <p:pRg st="5" end="5"/>
                                            </p:txEl>
                                          </p:spTgt>
                                        </p:tgtEl>
                                        <p:attrNameLst>
                                          <p:attrName>ppt_w</p:attrName>
                                        </p:attrNameLst>
                                      </p:cBhvr>
                                      <p:tavLst>
                                        <p:tav tm="0">
                                          <p:val>
                                            <p:fltVal val="0"/>
                                          </p:val>
                                        </p:tav>
                                        <p:tav tm="100000">
                                          <p:val>
                                            <p:strVal val="#ppt_w"/>
                                          </p:val>
                                        </p:tav>
                                      </p:tavLst>
                                    </p:anim>
                                  </p:childTnLst>
                                </p:cTn>
                              </p:par>
                              <p:par>
                                <p:cTn id="35" presetID="35" presetClass="entr" presetSubtype="0" fill="hold"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anim calcmode="lin" valueType="num">
                                      <p:cBhvr>
                                        <p:cTn id="38" dur="2000" fill="hold"/>
                                        <p:tgtEl>
                                          <p:spTgt spid="4">
                                            <p:txEl>
                                              <p:pRg st="6" end="6"/>
                                            </p:txEl>
                                          </p:spTgt>
                                        </p:tgtEl>
                                        <p:attrNameLst>
                                          <p:attrName>style.rotation</p:attrName>
                                        </p:attrNameLst>
                                      </p:cBhvr>
                                      <p:tavLst>
                                        <p:tav tm="0">
                                          <p:val>
                                            <p:fltVal val="720"/>
                                          </p:val>
                                        </p:tav>
                                        <p:tav tm="100000">
                                          <p:val>
                                            <p:fltVal val="0"/>
                                          </p:val>
                                        </p:tav>
                                      </p:tavLst>
                                    </p:anim>
                                    <p:anim calcmode="lin" valueType="num">
                                      <p:cBhvr>
                                        <p:cTn id="39" dur="2000" fill="hold"/>
                                        <p:tgtEl>
                                          <p:spTgt spid="4">
                                            <p:txEl>
                                              <p:pRg st="6" end="6"/>
                                            </p:txEl>
                                          </p:spTgt>
                                        </p:tgtEl>
                                        <p:attrNameLst>
                                          <p:attrName>ppt_h</p:attrName>
                                        </p:attrNameLst>
                                      </p:cBhvr>
                                      <p:tavLst>
                                        <p:tav tm="0">
                                          <p:val>
                                            <p:fltVal val="0"/>
                                          </p:val>
                                        </p:tav>
                                        <p:tav tm="100000">
                                          <p:val>
                                            <p:strVal val="#ppt_h"/>
                                          </p:val>
                                        </p:tav>
                                      </p:tavLst>
                                    </p:anim>
                                    <p:anim calcmode="lin" valueType="num">
                                      <p:cBhvr>
                                        <p:cTn id="40" dur="2000" fill="hold"/>
                                        <p:tgtEl>
                                          <p:spTgt spid="4">
                                            <p:txEl>
                                              <p:pRg st="6" end="6"/>
                                            </p:txEl>
                                          </p:spTgt>
                                        </p:tgtEl>
                                        <p:attrNameLst>
                                          <p:attrName>ppt_w</p:attrName>
                                        </p:attrNameLst>
                                      </p:cBhvr>
                                      <p:tavLst>
                                        <p:tav tm="0">
                                          <p:val>
                                            <p:fltVal val="0"/>
                                          </p:val>
                                        </p:tav>
                                        <p:tav tm="100000">
                                          <p:val>
                                            <p:strVal val="#ppt_w"/>
                                          </p:val>
                                        </p:tav>
                                      </p:tavLst>
                                    </p:anim>
                                  </p:childTnLst>
                                </p:cTn>
                              </p:par>
                              <p:par>
                                <p:cTn id="41" presetID="35" presetClass="entr" presetSubtype="0" fill="hold" nodeType="with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Effect transition="in" filter="fade">
                                      <p:cBhvr>
                                        <p:cTn id="43" dur="2000"/>
                                        <p:tgtEl>
                                          <p:spTgt spid="4">
                                            <p:txEl>
                                              <p:pRg st="7" end="7"/>
                                            </p:txEl>
                                          </p:spTgt>
                                        </p:tgtEl>
                                      </p:cBhvr>
                                    </p:animEffect>
                                    <p:anim calcmode="lin" valueType="num">
                                      <p:cBhvr>
                                        <p:cTn id="44" dur="2000" fill="hold"/>
                                        <p:tgtEl>
                                          <p:spTgt spid="4">
                                            <p:txEl>
                                              <p:pRg st="7" end="7"/>
                                            </p:txEl>
                                          </p:spTgt>
                                        </p:tgtEl>
                                        <p:attrNameLst>
                                          <p:attrName>style.rotation</p:attrName>
                                        </p:attrNameLst>
                                      </p:cBhvr>
                                      <p:tavLst>
                                        <p:tav tm="0">
                                          <p:val>
                                            <p:fltVal val="720"/>
                                          </p:val>
                                        </p:tav>
                                        <p:tav tm="100000">
                                          <p:val>
                                            <p:fltVal val="0"/>
                                          </p:val>
                                        </p:tav>
                                      </p:tavLst>
                                    </p:anim>
                                    <p:anim calcmode="lin" valueType="num">
                                      <p:cBhvr>
                                        <p:cTn id="45" dur="2000" fill="hold"/>
                                        <p:tgtEl>
                                          <p:spTgt spid="4">
                                            <p:txEl>
                                              <p:pRg st="7" end="7"/>
                                            </p:txEl>
                                          </p:spTgt>
                                        </p:tgtEl>
                                        <p:attrNameLst>
                                          <p:attrName>ppt_h</p:attrName>
                                        </p:attrNameLst>
                                      </p:cBhvr>
                                      <p:tavLst>
                                        <p:tav tm="0">
                                          <p:val>
                                            <p:fltVal val="0"/>
                                          </p:val>
                                        </p:tav>
                                        <p:tav tm="100000">
                                          <p:val>
                                            <p:strVal val="#ppt_h"/>
                                          </p:val>
                                        </p:tav>
                                      </p:tavLst>
                                    </p:anim>
                                    <p:anim calcmode="lin" valueType="num">
                                      <p:cBhvr>
                                        <p:cTn id="46" dur="2000" fill="hold"/>
                                        <p:tgtEl>
                                          <p:spTgt spid="4">
                                            <p:txEl>
                                              <p:pRg st="7" end="7"/>
                                            </p:txEl>
                                          </p:spTgt>
                                        </p:tgtEl>
                                        <p:attrNameLst>
                                          <p:attrName>ppt_w</p:attrName>
                                        </p:attrNameLst>
                                      </p:cBhvr>
                                      <p:tavLst>
                                        <p:tav tm="0">
                                          <p:val>
                                            <p:fltVal val="0"/>
                                          </p:val>
                                        </p:tav>
                                        <p:tav tm="100000">
                                          <p:val>
                                            <p:strVal val="#ppt_w"/>
                                          </p:val>
                                        </p:tav>
                                      </p:tavLst>
                                    </p:anim>
                                  </p:childTnLst>
                                </p:cTn>
                              </p:par>
                              <p:par>
                                <p:cTn id="47" presetID="3" presetClass="entr" presetSubtype="10" fill="hold" nodeType="withEffect">
                                  <p:stCondLst>
                                    <p:cond delay="0"/>
                                  </p:stCondLst>
                                  <p:childTnLst>
                                    <p:set>
                                      <p:cBhvr>
                                        <p:cTn id="48" dur="1" fill="hold">
                                          <p:stCondLst>
                                            <p:cond delay="0"/>
                                          </p:stCondLst>
                                        </p:cTn>
                                        <p:tgtEl>
                                          <p:spTgt spid="23554"/>
                                        </p:tgtEl>
                                        <p:attrNameLst>
                                          <p:attrName>style.visibility</p:attrName>
                                        </p:attrNameLst>
                                      </p:cBhvr>
                                      <p:to>
                                        <p:strVal val="visible"/>
                                      </p:to>
                                    </p:set>
                                    <p:animEffect transition="in" filter="blinds(horizontal)">
                                      <p:cBhvr>
                                        <p:cTn id="49"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Living by Faith Includes Suffering | The Glory of His Grace"/>
          <p:cNvPicPr>
            <a:picLocks noChangeAspect="1" noChangeArrowheads="1"/>
          </p:cNvPicPr>
          <p:nvPr/>
        </p:nvPicPr>
        <p:blipFill>
          <a:blip r:embed="rId3" cstate="print"/>
          <a:srcRect/>
          <a:stretch>
            <a:fillRect/>
          </a:stretch>
        </p:blipFill>
        <p:spPr bwMode="auto">
          <a:xfrm>
            <a:off x="6477000" y="2133600"/>
            <a:ext cx="2667000" cy="4419600"/>
          </a:xfrm>
          <a:prstGeom prst="rect">
            <a:avLst/>
          </a:prstGeom>
          <a:noFill/>
        </p:spPr>
      </p:pic>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23:13-36</a:t>
            </a:r>
          </a:p>
        </p:txBody>
      </p:sp>
      <p:sp>
        <p:nvSpPr>
          <p:cNvPr id="4" name="Rectangle 3"/>
          <p:cNvSpPr/>
          <p:nvPr/>
        </p:nvSpPr>
        <p:spPr>
          <a:xfrm>
            <a:off x="152400" y="1066800"/>
            <a:ext cx="8839200" cy="584775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600" b="1" dirty="0">
                <a:ln w="11430">
                  <a:solidFill>
                    <a:sysClr val="windowText" lastClr="000000"/>
                  </a:solidFill>
                </a:ln>
                <a:effectLst>
                  <a:outerShdw blurRad="50800" dist="39000" dir="5460000" algn="tl">
                    <a:srgbClr val="000000">
                      <a:alpha val="38000"/>
                    </a:srgbClr>
                  </a:outerShdw>
                </a:effectLst>
              </a:rPr>
              <a:t>The final example is more obscure.  Jesus is describing the last murder recorded in the OT that of Zechariah the son of Berechiah.</a:t>
            </a:r>
          </a:p>
          <a:p>
            <a:r>
              <a:rPr lang="en-US" sz="2600" b="1" dirty="0">
                <a:ln w="11430">
                  <a:solidFill>
                    <a:sysClr val="windowText" lastClr="000000"/>
                  </a:solidFill>
                </a:ln>
                <a:effectLst>
                  <a:outerShdw blurRad="50800" dist="39000" dir="5460000" algn="tl">
                    <a:srgbClr val="000000">
                      <a:alpha val="38000"/>
                    </a:srgbClr>
                  </a:outerShdw>
                </a:effectLst>
              </a:rPr>
              <a:t>This account is found in 2 </a:t>
            </a:r>
            <a:r>
              <a:rPr lang="en-US" sz="2600" b="1" dirty="0" err="1">
                <a:ln w="11430">
                  <a:solidFill>
                    <a:sysClr val="windowText" lastClr="000000"/>
                  </a:solidFill>
                </a:ln>
                <a:effectLst>
                  <a:outerShdw blurRad="50800" dist="39000" dir="5460000" algn="tl">
                    <a:srgbClr val="000000">
                      <a:alpha val="38000"/>
                    </a:srgbClr>
                  </a:outerShdw>
                </a:effectLst>
              </a:rPr>
              <a:t>Chr</a:t>
            </a:r>
            <a:r>
              <a:rPr lang="en-US" sz="2600" b="1" dirty="0">
                <a:ln w="11430">
                  <a:solidFill>
                    <a:sysClr val="windowText" lastClr="000000"/>
                  </a:solidFill>
                </a:ln>
                <a:effectLst>
                  <a:outerShdw blurRad="50800" dist="39000" dir="5460000" algn="tl">
                    <a:srgbClr val="000000">
                      <a:alpha val="38000"/>
                    </a:srgbClr>
                  </a:outerShdw>
                </a:effectLst>
              </a:rPr>
              <a:t> 24:20-22.</a:t>
            </a:r>
          </a:p>
          <a:p>
            <a:r>
              <a:rPr lang="en-US" sz="2600" b="1" dirty="0">
                <a:ln w="11430">
                  <a:solidFill>
                    <a:sysClr val="windowText" lastClr="000000"/>
                  </a:solidFill>
                </a:ln>
                <a:effectLst>
                  <a:outerShdw blurRad="50800" dist="39000" dir="5460000" algn="tl">
                    <a:srgbClr val="000000">
                      <a:alpha val="38000"/>
                    </a:srgbClr>
                  </a:outerShdw>
                </a:effectLst>
              </a:rPr>
              <a:t>And what our Lord is teaching does present</a:t>
            </a:r>
          </a:p>
          <a:p>
            <a:r>
              <a:rPr lang="en-US" sz="2600" b="1" dirty="0">
                <a:ln w="11430">
                  <a:solidFill>
                    <a:sysClr val="windowText" lastClr="000000"/>
                  </a:solidFill>
                </a:ln>
                <a:effectLst>
                  <a:outerShdw blurRad="50800" dist="39000" dir="5460000" algn="tl">
                    <a:srgbClr val="000000">
                      <a:alpha val="38000"/>
                    </a:srgbClr>
                  </a:outerShdw>
                </a:effectLst>
              </a:rPr>
              <a:t>some issues for us.  Yet, we must remember</a:t>
            </a:r>
          </a:p>
          <a:p>
            <a:r>
              <a:rPr lang="en-US" sz="2600" b="1" dirty="0">
                <a:ln w="11430">
                  <a:solidFill>
                    <a:sysClr val="windowText" lastClr="000000"/>
                  </a:solidFill>
                </a:ln>
                <a:effectLst>
                  <a:outerShdw blurRad="50800" dist="39000" dir="5460000" algn="tl">
                    <a:srgbClr val="000000">
                      <a:alpha val="38000"/>
                    </a:srgbClr>
                  </a:outerShdw>
                </a:effectLst>
              </a:rPr>
              <a:t>that God, our Lord, does not lie.  What He is</a:t>
            </a:r>
          </a:p>
          <a:p>
            <a:r>
              <a:rPr lang="en-US" sz="2600" b="1" dirty="0">
                <a:ln w="11430">
                  <a:solidFill>
                    <a:sysClr val="windowText" lastClr="000000"/>
                  </a:solidFill>
                </a:ln>
                <a:effectLst>
                  <a:outerShdw blurRad="50800" dist="39000" dir="5460000" algn="tl">
                    <a:srgbClr val="000000">
                      <a:alpha val="38000"/>
                    </a:srgbClr>
                  </a:outerShdw>
                </a:effectLst>
              </a:rPr>
              <a:t>doing is referring to a well known account</a:t>
            </a:r>
          </a:p>
          <a:p>
            <a:pPr>
              <a:spcAft>
                <a:spcPts val="600"/>
              </a:spcAft>
            </a:pPr>
            <a:r>
              <a:rPr lang="en-US" sz="2600" b="1" dirty="0">
                <a:ln w="11430">
                  <a:solidFill>
                    <a:sysClr val="windowText" lastClr="000000"/>
                  </a:solidFill>
                </a:ln>
                <a:effectLst>
                  <a:outerShdw blurRad="50800" dist="39000" dir="5460000" algn="tl">
                    <a:srgbClr val="000000">
                      <a:alpha val="38000"/>
                    </a:srgbClr>
                  </a:outerShdw>
                </a:effectLst>
              </a:rPr>
              <a:t>and “legend” at the time of our Lord.</a:t>
            </a:r>
          </a:p>
          <a:p>
            <a:r>
              <a:rPr lang="en-US" sz="2600" b="1" dirty="0">
                <a:ln w="11430">
                  <a:solidFill>
                    <a:sysClr val="windowText" lastClr="000000"/>
                  </a:solidFill>
                </a:ln>
                <a:effectLst>
                  <a:outerShdw blurRad="50800" dist="39000" dir="5460000" algn="tl">
                    <a:srgbClr val="000000">
                      <a:alpha val="38000"/>
                    </a:srgbClr>
                  </a:outerShdw>
                </a:effectLst>
              </a:rPr>
              <a:t>It centers around the murder, as ordered by</a:t>
            </a:r>
          </a:p>
          <a:p>
            <a:r>
              <a:rPr lang="en-US" sz="2600" b="1" dirty="0">
                <a:ln w="11430">
                  <a:solidFill>
                    <a:sysClr val="windowText" lastClr="000000"/>
                  </a:solidFill>
                </a:ln>
                <a:effectLst>
                  <a:outerShdw blurRad="50800" dist="39000" dir="5460000" algn="tl">
                    <a:srgbClr val="000000">
                      <a:alpha val="38000"/>
                    </a:srgbClr>
                  </a:outerShdw>
                </a:effectLst>
              </a:rPr>
              <a:t>King </a:t>
            </a:r>
            <a:r>
              <a:rPr lang="en-US" sz="2600" b="1" dirty="0" err="1">
                <a:ln w="11430">
                  <a:solidFill>
                    <a:sysClr val="windowText" lastClr="000000"/>
                  </a:solidFill>
                </a:ln>
                <a:effectLst>
                  <a:outerShdw blurRad="50800" dist="39000" dir="5460000" algn="tl">
                    <a:srgbClr val="000000">
                      <a:alpha val="38000"/>
                    </a:srgbClr>
                  </a:outerShdw>
                </a:effectLst>
              </a:rPr>
              <a:t>Joash</a:t>
            </a:r>
            <a:r>
              <a:rPr lang="en-US" sz="2600" b="1" dirty="0">
                <a:ln w="11430">
                  <a:solidFill>
                    <a:sysClr val="windowText" lastClr="000000"/>
                  </a:solidFill>
                </a:ln>
                <a:effectLst>
                  <a:outerShdw blurRad="50800" dist="39000" dir="5460000" algn="tl">
                    <a:srgbClr val="000000">
                      <a:alpha val="38000"/>
                    </a:srgbClr>
                  </a:outerShdw>
                </a:effectLst>
              </a:rPr>
              <a:t>, of a priest named Zechariah.</a:t>
            </a:r>
          </a:p>
          <a:p>
            <a:r>
              <a:rPr lang="en-US" sz="2600" b="1" dirty="0">
                <a:ln w="11430">
                  <a:solidFill>
                    <a:sysClr val="windowText" lastClr="000000"/>
                  </a:solidFill>
                </a:ln>
                <a:effectLst>
                  <a:outerShdw blurRad="50800" dist="39000" dir="5460000" algn="tl">
                    <a:srgbClr val="000000">
                      <a:alpha val="38000"/>
                    </a:srgbClr>
                  </a:outerShdw>
                </a:effectLst>
              </a:rPr>
              <a:t>Jesus is using a patronymic, two men with</a:t>
            </a:r>
          </a:p>
          <a:p>
            <a:r>
              <a:rPr lang="en-US" sz="2600" b="1" dirty="0">
                <a:ln w="11430">
                  <a:solidFill>
                    <a:sysClr val="windowText" lastClr="000000"/>
                  </a:solidFill>
                </a:ln>
                <a:effectLst>
                  <a:outerShdw blurRad="50800" dist="39000" dir="5460000" algn="tl">
                    <a:srgbClr val="000000">
                      <a:alpha val="38000"/>
                    </a:srgbClr>
                  </a:outerShdw>
                </a:effectLst>
              </a:rPr>
              <a:t>the same name that is used to reach a</a:t>
            </a:r>
          </a:p>
          <a:p>
            <a:r>
              <a:rPr lang="en-US" sz="2600" b="1" dirty="0">
                <a:ln w="11430">
                  <a:solidFill>
                    <a:sysClr val="windowText" lastClr="000000"/>
                  </a:solidFill>
                </a:ln>
                <a:effectLst>
                  <a:outerShdw blurRad="50800" dist="39000" dir="5460000" algn="tl">
                    <a:srgbClr val="000000">
                      <a:alpha val="38000"/>
                    </a:srgbClr>
                  </a:outerShdw>
                </a:effectLst>
              </a:rPr>
              <a:t>spiritual conclusion.   </a:t>
            </a:r>
            <a:endParaRPr lang="en-US" sz="26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80">
                                          <p:stCondLst>
                                            <p:cond delay="0"/>
                                          </p:stCondLst>
                                        </p:cTn>
                                        <p:tgtEl>
                                          <p:spTgt spid="4">
                                            <p:txEl>
                                              <p:pRg st="1" end="1"/>
                                            </p:txEl>
                                          </p:spTgt>
                                        </p:tgtEl>
                                      </p:cBhvr>
                                    </p:animEffect>
                                    <p:anim calcmode="lin" valueType="num">
                                      <p:cBhvr>
                                        <p:cTn id="8"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1" end="1"/>
                                            </p:txEl>
                                          </p:spTgt>
                                        </p:tgtEl>
                                      </p:cBhvr>
                                      <p:to x="100000" y="60000"/>
                                    </p:animScale>
                                    <p:animScale>
                                      <p:cBhvr>
                                        <p:cTn id="14" dur="166" decel="50000">
                                          <p:stCondLst>
                                            <p:cond delay="676"/>
                                          </p:stCondLst>
                                        </p:cTn>
                                        <p:tgtEl>
                                          <p:spTgt spid="4">
                                            <p:txEl>
                                              <p:pRg st="1" end="1"/>
                                            </p:txEl>
                                          </p:spTgt>
                                        </p:tgtEl>
                                      </p:cBhvr>
                                      <p:to x="100000" y="100000"/>
                                    </p:animScale>
                                    <p:animScale>
                                      <p:cBhvr>
                                        <p:cTn id="15" dur="26">
                                          <p:stCondLst>
                                            <p:cond delay="1312"/>
                                          </p:stCondLst>
                                        </p:cTn>
                                        <p:tgtEl>
                                          <p:spTgt spid="4">
                                            <p:txEl>
                                              <p:pRg st="1" end="1"/>
                                            </p:txEl>
                                          </p:spTgt>
                                        </p:tgtEl>
                                      </p:cBhvr>
                                      <p:to x="100000" y="80000"/>
                                    </p:animScale>
                                    <p:animScale>
                                      <p:cBhvr>
                                        <p:cTn id="16" dur="166" decel="50000">
                                          <p:stCondLst>
                                            <p:cond delay="1338"/>
                                          </p:stCondLst>
                                        </p:cTn>
                                        <p:tgtEl>
                                          <p:spTgt spid="4">
                                            <p:txEl>
                                              <p:pRg st="1" end="1"/>
                                            </p:txEl>
                                          </p:spTgt>
                                        </p:tgtEl>
                                      </p:cBhvr>
                                      <p:to x="100000" y="100000"/>
                                    </p:animScale>
                                    <p:animScale>
                                      <p:cBhvr>
                                        <p:cTn id="17" dur="26">
                                          <p:stCondLst>
                                            <p:cond delay="1642"/>
                                          </p:stCondLst>
                                        </p:cTn>
                                        <p:tgtEl>
                                          <p:spTgt spid="4">
                                            <p:txEl>
                                              <p:pRg st="1" end="1"/>
                                            </p:txEl>
                                          </p:spTgt>
                                        </p:tgtEl>
                                      </p:cBhvr>
                                      <p:to x="100000" y="90000"/>
                                    </p:animScale>
                                    <p:animScale>
                                      <p:cBhvr>
                                        <p:cTn id="18" dur="166" decel="50000">
                                          <p:stCondLst>
                                            <p:cond delay="1668"/>
                                          </p:stCondLst>
                                        </p:cTn>
                                        <p:tgtEl>
                                          <p:spTgt spid="4">
                                            <p:txEl>
                                              <p:pRg st="1" end="1"/>
                                            </p:txEl>
                                          </p:spTgt>
                                        </p:tgtEl>
                                      </p:cBhvr>
                                      <p:to x="100000" y="100000"/>
                                    </p:animScale>
                                    <p:animScale>
                                      <p:cBhvr>
                                        <p:cTn id="19" dur="26">
                                          <p:stCondLst>
                                            <p:cond delay="1808"/>
                                          </p:stCondLst>
                                        </p:cTn>
                                        <p:tgtEl>
                                          <p:spTgt spid="4">
                                            <p:txEl>
                                              <p:pRg st="1" end="1"/>
                                            </p:txEl>
                                          </p:spTgt>
                                        </p:tgtEl>
                                      </p:cBhvr>
                                      <p:to x="100000" y="95000"/>
                                    </p:animScale>
                                    <p:animScale>
                                      <p:cBhvr>
                                        <p:cTn id="20" dur="166" decel="50000">
                                          <p:stCondLst>
                                            <p:cond delay="1834"/>
                                          </p:stCondLst>
                                        </p:cTn>
                                        <p:tgtEl>
                                          <p:spTgt spid="4">
                                            <p:txEl>
                                              <p:pRg st="1" end="1"/>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wipe(down)">
                                      <p:cBhvr>
                                        <p:cTn id="23" dur="580">
                                          <p:stCondLst>
                                            <p:cond delay="0"/>
                                          </p:stCondLst>
                                        </p:cTn>
                                        <p:tgtEl>
                                          <p:spTgt spid="4">
                                            <p:txEl>
                                              <p:pRg st="2" end="2"/>
                                            </p:txEl>
                                          </p:spTgt>
                                        </p:tgtEl>
                                      </p:cBhvr>
                                    </p:animEffect>
                                    <p:anim calcmode="lin" valueType="num">
                                      <p:cBhvr>
                                        <p:cTn id="24"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2" end="2"/>
                                            </p:txEl>
                                          </p:spTgt>
                                        </p:tgtEl>
                                      </p:cBhvr>
                                      <p:to x="100000" y="60000"/>
                                    </p:animScale>
                                    <p:animScale>
                                      <p:cBhvr>
                                        <p:cTn id="30" dur="166" decel="50000">
                                          <p:stCondLst>
                                            <p:cond delay="676"/>
                                          </p:stCondLst>
                                        </p:cTn>
                                        <p:tgtEl>
                                          <p:spTgt spid="4">
                                            <p:txEl>
                                              <p:pRg st="2" end="2"/>
                                            </p:txEl>
                                          </p:spTgt>
                                        </p:tgtEl>
                                      </p:cBhvr>
                                      <p:to x="100000" y="100000"/>
                                    </p:animScale>
                                    <p:animScale>
                                      <p:cBhvr>
                                        <p:cTn id="31" dur="26">
                                          <p:stCondLst>
                                            <p:cond delay="1312"/>
                                          </p:stCondLst>
                                        </p:cTn>
                                        <p:tgtEl>
                                          <p:spTgt spid="4">
                                            <p:txEl>
                                              <p:pRg st="2" end="2"/>
                                            </p:txEl>
                                          </p:spTgt>
                                        </p:tgtEl>
                                      </p:cBhvr>
                                      <p:to x="100000" y="80000"/>
                                    </p:animScale>
                                    <p:animScale>
                                      <p:cBhvr>
                                        <p:cTn id="32" dur="166" decel="50000">
                                          <p:stCondLst>
                                            <p:cond delay="1338"/>
                                          </p:stCondLst>
                                        </p:cTn>
                                        <p:tgtEl>
                                          <p:spTgt spid="4">
                                            <p:txEl>
                                              <p:pRg st="2" end="2"/>
                                            </p:txEl>
                                          </p:spTgt>
                                        </p:tgtEl>
                                      </p:cBhvr>
                                      <p:to x="100000" y="100000"/>
                                    </p:animScale>
                                    <p:animScale>
                                      <p:cBhvr>
                                        <p:cTn id="33" dur="26">
                                          <p:stCondLst>
                                            <p:cond delay="1642"/>
                                          </p:stCondLst>
                                        </p:cTn>
                                        <p:tgtEl>
                                          <p:spTgt spid="4">
                                            <p:txEl>
                                              <p:pRg st="2" end="2"/>
                                            </p:txEl>
                                          </p:spTgt>
                                        </p:tgtEl>
                                      </p:cBhvr>
                                      <p:to x="100000" y="90000"/>
                                    </p:animScale>
                                    <p:animScale>
                                      <p:cBhvr>
                                        <p:cTn id="34" dur="166" decel="50000">
                                          <p:stCondLst>
                                            <p:cond delay="1668"/>
                                          </p:stCondLst>
                                        </p:cTn>
                                        <p:tgtEl>
                                          <p:spTgt spid="4">
                                            <p:txEl>
                                              <p:pRg st="2" end="2"/>
                                            </p:txEl>
                                          </p:spTgt>
                                        </p:tgtEl>
                                      </p:cBhvr>
                                      <p:to x="100000" y="100000"/>
                                    </p:animScale>
                                    <p:animScale>
                                      <p:cBhvr>
                                        <p:cTn id="35" dur="26">
                                          <p:stCondLst>
                                            <p:cond delay="1808"/>
                                          </p:stCondLst>
                                        </p:cTn>
                                        <p:tgtEl>
                                          <p:spTgt spid="4">
                                            <p:txEl>
                                              <p:pRg st="2" end="2"/>
                                            </p:txEl>
                                          </p:spTgt>
                                        </p:tgtEl>
                                      </p:cBhvr>
                                      <p:to x="100000" y="95000"/>
                                    </p:animScale>
                                    <p:animScale>
                                      <p:cBhvr>
                                        <p:cTn id="36" dur="166" decel="50000">
                                          <p:stCondLst>
                                            <p:cond delay="1834"/>
                                          </p:stCondLst>
                                        </p:cTn>
                                        <p:tgtEl>
                                          <p:spTgt spid="4">
                                            <p:txEl>
                                              <p:pRg st="2" end="2"/>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wipe(down)">
                                      <p:cBhvr>
                                        <p:cTn id="39" dur="580">
                                          <p:stCondLst>
                                            <p:cond delay="0"/>
                                          </p:stCondLst>
                                        </p:cTn>
                                        <p:tgtEl>
                                          <p:spTgt spid="4">
                                            <p:txEl>
                                              <p:pRg st="3" end="3"/>
                                            </p:txEl>
                                          </p:spTgt>
                                        </p:tgtEl>
                                      </p:cBhvr>
                                    </p:animEffect>
                                    <p:anim calcmode="lin" valueType="num">
                                      <p:cBhvr>
                                        <p:cTn id="40"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txEl>
                                              <p:pRg st="3" end="3"/>
                                            </p:txEl>
                                          </p:spTgt>
                                        </p:tgtEl>
                                      </p:cBhvr>
                                      <p:to x="100000" y="60000"/>
                                    </p:animScale>
                                    <p:animScale>
                                      <p:cBhvr>
                                        <p:cTn id="46" dur="166" decel="50000">
                                          <p:stCondLst>
                                            <p:cond delay="676"/>
                                          </p:stCondLst>
                                        </p:cTn>
                                        <p:tgtEl>
                                          <p:spTgt spid="4">
                                            <p:txEl>
                                              <p:pRg st="3" end="3"/>
                                            </p:txEl>
                                          </p:spTgt>
                                        </p:tgtEl>
                                      </p:cBhvr>
                                      <p:to x="100000" y="100000"/>
                                    </p:animScale>
                                    <p:animScale>
                                      <p:cBhvr>
                                        <p:cTn id="47" dur="26">
                                          <p:stCondLst>
                                            <p:cond delay="1312"/>
                                          </p:stCondLst>
                                        </p:cTn>
                                        <p:tgtEl>
                                          <p:spTgt spid="4">
                                            <p:txEl>
                                              <p:pRg st="3" end="3"/>
                                            </p:txEl>
                                          </p:spTgt>
                                        </p:tgtEl>
                                      </p:cBhvr>
                                      <p:to x="100000" y="80000"/>
                                    </p:animScale>
                                    <p:animScale>
                                      <p:cBhvr>
                                        <p:cTn id="48" dur="166" decel="50000">
                                          <p:stCondLst>
                                            <p:cond delay="1338"/>
                                          </p:stCondLst>
                                        </p:cTn>
                                        <p:tgtEl>
                                          <p:spTgt spid="4">
                                            <p:txEl>
                                              <p:pRg st="3" end="3"/>
                                            </p:txEl>
                                          </p:spTgt>
                                        </p:tgtEl>
                                      </p:cBhvr>
                                      <p:to x="100000" y="100000"/>
                                    </p:animScale>
                                    <p:animScale>
                                      <p:cBhvr>
                                        <p:cTn id="49" dur="26">
                                          <p:stCondLst>
                                            <p:cond delay="1642"/>
                                          </p:stCondLst>
                                        </p:cTn>
                                        <p:tgtEl>
                                          <p:spTgt spid="4">
                                            <p:txEl>
                                              <p:pRg st="3" end="3"/>
                                            </p:txEl>
                                          </p:spTgt>
                                        </p:tgtEl>
                                      </p:cBhvr>
                                      <p:to x="100000" y="90000"/>
                                    </p:animScale>
                                    <p:animScale>
                                      <p:cBhvr>
                                        <p:cTn id="50" dur="166" decel="50000">
                                          <p:stCondLst>
                                            <p:cond delay="1668"/>
                                          </p:stCondLst>
                                        </p:cTn>
                                        <p:tgtEl>
                                          <p:spTgt spid="4">
                                            <p:txEl>
                                              <p:pRg st="3" end="3"/>
                                            </p:txEl>
                                          </p:spTgt>
                                        </p:tgtEl>
                                      </p:cBhvr>
                                      <p:to x="100000" y="100000"/>
                                    </p:animScale>
                                    <p:animScale>
                                      <p:cBhvr>
                                        <p:cTn id="51" dur="26">
                                          <p:stCondLst>
                                            <p:cond delay="1808"/>
                                          </p:stCondLst>
                                        </p:cTn>
                                        <p:tgtEl>
                                          <p:spTgt spid="4">
                                            <p:txEl>
                                              <p:pRg st="3" end="3"/>
                                            </p:txEl>
                                          </p:spTgt>
                                        </p:tgtEl>
                                      </p:cBhvr>
                                      <p:to x="100000" y="95000"/>
                                    </p:animScale>
                                    <p:animScale>
                                      <p:cBhvr>
                                        <p:cTn id="52" dur="166" decel="50000">
                                          <p:stCondLst>
                                            <p:cond delay="1834"/>
                                          </p:stCondLst>
                                        </p:cTn>
                                        <p:tgtEl>
                                          <p:spTgt spid="4">
                                            <p:txEl>
                                              <p:pRg st="3" end="3"/>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Effect transition="in" filter="wipe(down)">
                                      <p:cBhvr>
                                        <p:cTn id="55" dur="580">
                                          <p:stCondLst>
                                            <p:cond delay="0"/>
                                          </p:stCondLst>
                                        </p:cTn>
                                        <p:tgtEl>
                                          <p:spTgt spid="4">
                                            <p:txEl>
                                              <p:pRg st="4" end="4"/>
                                            </p:txEl>
                                          </p:spTgt>
                                        </p:tgtEl>
                                      </p:cBhvr>
                                    </p:animEffect>
                                    <p:anim calcmode="lin" valueType="num">
                                      <p:cBhvr>
                                        <p:cTn id="56" dur="1822"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txEl>
                                              <p:pRg st="4" end="4"/>
                                            </p:txEl>
                                          </p:spTgt>
                                        </p:tgtEl>
                                      </p:cBhvr>
                                      <p:to x="100000" y="60000"/>
                                    </p:animScale>
                                    <p:animScale>
                                      <p:cBhvr>
                                        <p:cTn id="62" dur="166" decel="50000">
                                          <p:stCondLst>
                                            <p:cond delay="676"/>
                                          </p:stCondLst>
                                        </p:cTn>
                                        <p:tgtEl>
                                          <p:spTgt spid="4">
                                            <p:txEl>
                                              <p:pRg st="4" end="4"/>
                                            </p:txEl>
                                          </p:spTgt>
                                        </p:tgtEl>
                                      </p:cBhvr>
                                      <p:to x="100000" y="100000"/>
                                    </p:animScale>
                                    <p:animScale>
                                      <p:cBhvr>
                                        <p:cTn id="63" dur="26">
                                          <p:stCondLst>
                                            <p:cond delay="1312"/>
                                          </p:stCondLst>
                                        </p:cTn>
                                        <p:tgtEl>
                                          <p:spTgt spid="4">
                                            <p:txEl>
                                              <p:pRg st="4" end="4"/>
                                            </p:txEl>
                                          </p:spTgt>
                                        </p:tgtEl>
                                      </p:cBhvr>
                                      <p:to x="100000" y="80000"/>
                                    </p:animScale>
                                    <p:animScale>
                                      <p:cBhvr>
                                        <p:cTn id="64" dur="166" decel="50000">
                                          <p:stCondLst>
                                            <p:cond delay="1338"/>
                                          </p:stCondLst>
                                        </p:cTn>
                                        <p:tgtEl>
                                          <p:spTgt spid="4">
                                            <p:txEl>
                                              <p:pRg st="4" end="4"/>
                                            </p:txEl>
                                          </p:spTgt>
                                        </p:tgtEl>
                                      </p:cBhvr>
                                      <p:to x="100000" y="100000"/>
                                    </p:animScale>
                                    <p:animScale>
                                      <p:cBhvr>
                                        <p:cTn id="65" dur="26">
                                          <p:stCondLst>
                                            <p:cond delay="1642"/>
                                          </p:stCondLst>
                                        </p:cTn>
                                        <p:tgtEl>
                                          <p:spTgt spid="4">
                                            <p:txEl>
                                              <p:pRg st="4" end="4"/>
                                            </p:txEl>
                                          </p:spTgt>
                                        </p:tgtEl>
                                      </p:cBhvr>
                                      <p:to x="100000" y="90000"/>
                                    </p:animScale>
                                    <p:animScale>
                                      <p:cBhvr>
                                        <p:cTn id="66" dur="166" decel="50000">
                                          <p:stCondLst>
                                            <p:cond delay="1668"/>
                                          </p:stCondLst>
                                        </p:cTn>
                                        <p:tgtEl>
                                          <p:spTgt spid="4">
                                            <p:txEl>
                                              <p:pRg st="4" end="4"/>
                                            </p:txEl>
                                          </p:spTgt>
                                        </p:tgtEl>
                                      </p:cBhvr>
                                      <p:to x="100000" y="100000"/>
                                    </p:animScale>
                                    <p:animScale>
                                      <p:cBhvr>
                                        <p:cTn id="67" dur="26">
                                          <p:stCondLst>
                                            <p:cond delay="1808"/>
                                          </p:stCondLst>
                                        </p:cTn>
                                        <p:tgtEl>
                                          <p:spTgt spid="4">
                                            <p:txEl>
                                              <p:pRg st="4" end="4"/>
                                            </p:txEl>
                                          </p:spTgt>
                                        </p:tgtEl>
                                      </p:cBhvr>
                                      <p:to x="100000" y="95000"/>
                                    </p:animScale>
                                    <p:animScale>
                                      <p:cBhvr>
                                        <p:cTn id="68" dur="166" decel="50000">
                                          <p:stCondLst>
                                            <p:cond delay="1834"/>
                                          </p:stCondLst>
                                        </p:cTn>
                                        <p:tgtEl>
                                          <p:spTgt spid="4">
                                            <p:txEl>
                                              <p:pRg st="4" end="4"/>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4">
                                            <p:txEl>
                                              <p:pRg st="5" end="5"/>
                                            </p:txEl>
                                          </p:spTgt>
                                        </p:tgtEl>
                                        <p:attrNameLst>
                                          <p:attrName>style.visibility</p:attrName>
                                        </p:attrNameLst>
                                      </p:cBhvr>
                                      <p:to>
                                        <p:strVal val="visible"/>
                                      </p:to>
                                    </p:set>
                                    <p:animEffect transition="in" filter="wipe(down)">
                                      <p:cBhvr>
                                        <p:cTn id="71" dur="580">
                                          <p:stCondLst>
                                            <p:cond delay="0"/>
                                          </p:stCondLst>
                                        </p:cTn>
                                        <p:tgtEl>
                                          <p:spTgt spid="4">
                                            <p:txEl>
                                              <p:pRg st="5" end="5"/>
                                            </p:txEl>
                                          </p:spTgt>
                                        </p:tgtEl>
                                      </p:cBhvr>
                                    </p:animEffect>
                                    <p:anim calcmode="lin" valueType="num">
                                      <p:cBhvr>
                                        <p:cTn id="72" dur="1822" tmFilter="0,0; 0.14,0.36; 0.43,0.73; 0.71,0.91; 1.0,1.0">
                                          <p:stCondLst>
                                            <p:cond delay="0"/>
                                          </p:stCondLst>
                                        </p:cTn>
                                        <p:tgtEl>
                                          <p:spTgt spid="4">
                                            <p:txEl>
                                              <p:pRg st="5" end="5"/>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
                                            <p:txEl>
                                              <p:pRg st="5" end="5"/>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
                                            <p:txEl>
                                              <p:pRg st="5" end="5"/>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
                                            <p:txEl>
                                              <p:pRg st="5" end="5"/>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
                                            <p:txEl>
                                              <p:pRg st="5" end="5"/>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4">
                                            <p:txEl>
                                              <p:pRg st="5" end="5"/>
                                            </p:txEl>
                                          </p:spTgt>
                                        </p:tgtEl>
                                      </p:cBhvr>
                                      <p:to x="100000" y="60000"/>
                                    </p:animScale>
                                    <p:animScale>
                                      <p:cBhvr>
                                        <p:cTn id="78" dur="166" decel="50000">
                                          <p:stCondLst>
                                            <p:cond delay="676"/>
                                          </p:stCondLst>
                                        </p:cTn>
                                        <p:tgtEl>
                                          <p:spTgt spid="4">
                                            <p:txEl>
                                              <p:pRg st="5" end="5"/>
                                            </p:txEl>
                                          </p:spTgt>
                                        </p:tgtEl>
                                      </p:cBhvr>
                                      <p:to x="100000" y="100000"/>
                                    </p:animScale>
                                    <p:animScale>
                                      <p:cBhvr>
                                        <p:cTn id="79" dur="26">
                                          <p:stCondLst>
                                            <p:cond delay="1312"/>
                                          </p:stCondLst>
                                        </p:cTn>
                                        <p:tgtEl>
                                          <p:spTgt spid="4">
                                            <p:txEl>
                                              <p:pRg st="5" end="5"/>
                                            </p:txEl>
                                          </p:spTgt>
                                        </p:tgtEl>
                                      </p:cBhvr>
                                      <p:to x="100000" y="80000"/>
                                    </p:animScale>
                                    <p:animScale>
                                      <p:cBhvr>
                                        <p:cTn id="80" dur="166" decel="50000">
                                          <p:stCondLst>
                                            <p:cond delay="1338"/>
                                          </p:stCondLst>
                                        </p:cTn>
                                        <p:tgtEl>
                                          <p:spTgt spid="4">
                                            <p:txEl>
                                              <p:pRg st="5" end="5"/>
                                            </p:txEl>
                                          </p:spTgt>
                                        </p:tgtEl>
                                      </p:cBhvr>
                                      <p:to x="100000" y="100000"/>
                                    </p:animScale>
                                    <p:animScale>
                                      <p:cBhvr>
                                        <p:cTn id="81" dur="26">
                                          <p:stCondLst>
                                            <p:cond delay="1642"/>
                                          </p:stCondLst>
                                        </p:cTn>
                                        <p:tgtEl>
                                          <p:spTgt spid="4">
                                            <p:txEl>
                                              <p:pRg st="5" end="5"/>
                                            </p:txEl>
                                          </p:spTgt>
                                        </p:tgtEl>
                                      </p:cBhvr>
                                      <p:to x="100000" y="90000"/>
                                    </p:animScale>
                                    <p:animScale>
                                      <p:cBhvr>
                                        <p:cTn id="82" dur="166" decel="50000">
                                          <p:stCondLst>
                                            <p:cond delay="1668"/>
                                          </p:stCondLst>
                                        </p:cTn>
                                        <p:tgtEl>
                                          <p:spTgt spid="4">
                                            <p:txEl>
                                              <p:pRg st="5" end="5"/>
                                            </p:txEl>
                                          </p:spTgt>
                                        </p:tgtEl>
                                      </p:cBhvr>
                                      <p:to x="100000" y="100000"/>
                                    </p:animScale>
                                    <p:animScale>
                                      <p:cBhvr>
                                        <p:cTn id="83" dur="26">
                                          <p:stCondLst>
                                            <p:cond delay="1808"/>
                                          </p:stCondLst>
                                        </p:cTn>
                                        <p:tgtEl>
                                          <p:spTgt spid="4">
                                            <p:txEl>
                                              <p:pRg st="5" end="5"/>
                                            </p:txEl>
                                          </p:spTgt>
                                        </p:tgtEl>
                                      </p:cBhvr>
                                      <p:to x="100000" y="95000"/>
                                    </p:animScale>
                                    <p:animScale>
                                      <p:cBhvr>
                                        <p:cTn id="84" dur="166" decel="50000">
                                          <p:stCondLst>
                                            <p:cond delay="1834"/>
                                          </p:stCondLst>
                                        </p:cTn>
                                        <p:tgtEl>
                                          <p:spTgt spid="4">
                                            <p:txEl>
                                              <p:pRg st="5" end="5"/>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4">
                                            <p:txEl>
                                              <p:pRg st="6" end="6"/>
                                            </p:txEl>
                                          </p:spTgt>
                                        </p:tgtEl>
                                        <p:attrNameLst>
                                          <p:attrName>style.visibility</p:attrName>
                                        </p:attrNameLst>
                                      </p:cBhvr>
                                      <p:to>
                                        <p:strVal val="visible"/>
                                      </p:to>
                                    </p:set>
                                    <p:animEffect transition="in" filter="wipe(down)">
                                      <p:cBhvr>
                                        <p:cTn id="87" dur="580">
                                          <p:stCondLst>
                                            <p:cond delay="0"/>
                                          </p:stCondLst>
                                        </p:cTn>
                                        <p:tgtEl>
                                          <p:spTgt spid="4">
                                            <p:txEl>
                                              <p:pRg st="6" end="6"/>
                                            </p:txEl>
                                          </p:spTgt>
                                        </p:tgtEl>
                                      </p:cBhvr>
                                    </p:animEffect>
                                    <p:anim calcmode="lin" valueType="num">
                                      <p:cBhvr>
                                        <p:cTn id="88" dur="1822" tmFilter="0,0; 0.14,0.36; 0.43,0.73; 0.71,0.91; 1.0,1.0">
                                          <p:stCondLst>
                                            <p:cond delay="0"/>
                                          </p:stCondLst>
                                        </p:cTn>
                                        <p:tgtEl>
                                          <p:spTgt spid="4">
                                            <p:txEl>
                                              <p:pRg st="6" end="6"/>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4">
                                            <p:txEl>
                                              <p:pRg st="6" end="6"/>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4">
                                            <p:txEl>
                                              <p:pRg st="6" end="6"/>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4">
                                            <p:txEl>
                                              <p:pRg st="6" end="6"/>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4">
                                            <p:txEl>
                                              <p:pRg st="6" end="6"/>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4">
                                            <p:txEl>
                                              <p:pRg st="6" end="6"/>
                                            </p:txEl>
                                          </p:spTgt>
                                        </p:tgtEl>
                                      </p:cBhvr>
                                      <p:to x="100000" y="60000"/>
                                    </p:animScale>
                                    <p:animScale>
                                      <p:cBhvr>
                                        <p:cTn id="94" dur="166" decel="50000">
                                          <p:stCondLst>
                                            <p:cond delay="676"/>
                                          </p:stCondLst>
                                        </p:cTn>
                                        <p:tgtEl>
                                          <p:spTgt spid="4">
                                            <p:txEl>
                                              <p:pRg st="6" end="6"/>
                                            </p:txEl>
                                          </p:spTgt>
                                        </p:tgtEl>
                                      </p:cBhvr>
                                      <p:to x="100000" y="100000"/>
                                    </p:animScale>
                                    <p:animScale>
                                      <p:cBhvr>
                                        <p:cTn id="95" dur="26">
                                          <p:stCondLst>
                                            <p:cond delay="1312"/>
                                          </p:stCondLst>
                                        </p:cTn>
                                        <p:tgtEl>
                                          <p:spTgt spid="4">
                                            <p:txEl>
                                              <p:pRg st="6" end="6"/>
                                            </p:txEl>
                                          </p:spTgt>
                                        </p:tgtEl>
                                      </p:cBhvr>
                                      <p:to x="100000" y="80000"/>
                                    </p:animScale>
                                    <p:animScale>
                                      <p:cBhvr>
                                        <p:cTn id="96" dur="166" decel="50000">
                                          <p:stCondLst>
                                            <p:cond delay="1338"/>
                                          </p:stCondLst>
                                        </p:cTn>
                                        <p:tgtEl>
                                          <p:spTgt spid="4">
                                            <p:txEl>
                                              <p:pRg st="6" end="6"/>
                                            </p:txEl>
                                          </p:spTgt>
                                        </p:tgtEl>
                                      </p:cBhvr>
                                      <p:to x="100000" y="100000"/>
                                    </p:animScale>
                                    <p:animScale>
                                      <p:cBhvr>
                                        <p:cTn id="97" dur="26">
                                          <p:stCondLst>
                                            <p:cond delay="1642"/>
                                          </p:stCondLst>
                                        </p:cTn>
                                        <p:tgtEl>
                                          <p:spTgt spid="4">
                                            <p:txEl>
                                              <p:pRg st="6" end="6"/>
                                            </p:txEl>
                                          </p:spTgt>
                                        </p:tgtEl>
                                      </p:cBhvr>
                                      <p:to x="100000" y="90000"/>
                                    </p:animScale>
                                    <p:animScale>
                                      <p:cBhvr>
                                        <p:cTn id="98" dur="166" decel="50000">
                                          <p:stCondLst>
                                            <p:cond delay="1668"/>
                                          </p:stCondLst>
                                        </p:cTn>
                                        <p:tgtEl>
                                          <p:spTgt spid="4">
                                            <p:txEl>
                                              <p:pRg st="6" end="6"/>
                                            </p:txEl>
                                          </p:spTgt>
                                        </p:tgtEl>
                                      </p:cBhvr>
                                      <p:to x="100000" y="100000"/>
                                    </p:animScale>
                                    <p:animScale>
                                      <p:cBhvr>
                                        <p:cTn id="99" dur="26">
                                          <p:stCondLst>
                                            <p:cond delay="1808"/>
                                          </p:stCondLst>
                                        </p:cTn>
                                        <p:tgtEl>
                                          <p:spTgt spid="4">
                                            <p:txEl>
                                              <p:pRg st="6" end="6"/>
                                            </p:txEl>
                                          </p:spTgt>
                                        </p:tgtEl>
                                      </p:cBhvr>
                                      <p:to x="100000" y="95000"/>
                                    </p:animScale>
                                    <p:animScale>
                                      <p:cBhvr>
                                        <p:cTn id="100" dur="166" decel="50000">
                                          <p:stCondLst>
                                            <p:cond delay="1834"/>
                                          </p:stCondLst>
                                        </p:cTn>
                                        <p:tgtEl>
                                          <p:spTgt spid="4">
                                            <p:txEl>
                                              <p:pRg st="6" end="6"/>
                                            </p:txEl>
                                          </p:spTgt>
                                        </p:tgtEl>
                                      </p:cBhvr>
                                      <p:to x="100000" y="100000"/>
                                    </p:animScale>
                                  </p:childTnLst>
                                </p:cTn>
                              </p:par>
                            </p:childTnLst>
                          </p:cTn>
                        </p:par>
                        <p:par>
                          <p:cTn id="101" fill="hold">
                            <p:stCondLst>
                              <p:cond delay="2000"/>
                            </p:stCondLst>
                            <p:childTnLst>
                              <p:par>
                                <p:cTn id="102" presetID="26" presetClass="entr" presetSubtype="0" fill="hold" nodeType="afterEffect">
                                  <p:stCondLst>
                                    <p:cond delay="0"/>
                                  </p:stCondLst>
                                  <p:childTnLst>
                                    <p:set>
                                      <p:cBhvr>
                                        <p:cTn id="103" dur="1" fill="hold">
                                          <p:stCondLst>
                                            <p:cond delay="0"/>
                                          </p:stCondLst>
                                        </p:cTn>
                                        <p:tgtEl>
                                          <p:spTgt spid="41986"/>
                                        </p:tgtEl>
                                        <p:attrNameLst>
                                          <p:attrName>style.visibility</p:attrName>
                                        </p:attrNameLst>
                                      </p:cBhvr>
                                      <p:to>
                                        <p:strVal val="visible"/>
                                      </p:to>
                                    </p:set>
                                    <p:animEffect transition="in" filter="wipe(down)">
                                      <p:cBhvr>
                                        <p:cTn id="104" dur="580">
                                          <p:stCondLst>
                                            <p:cond delay="0"/>
                                          </p:stCondLst>
                                        </p:cTn>
                                        <p:tgtEl>
                                          <p:spTgt spid="41986"/>
                                        </p:tgtEl>
                                      </p:cBhvr>
                                    </p:animEffect>
                                    <p:anim calcmode="lin" valueType="num">
                                      <p:cBhvr>
                                        <p:cTn id="105" dur="1822" tmFilter="0,0; 0.14,0.36; 0.43,0.73; 0.71,0.91; 1.0,1.0">
                                          <p:stCondLst>
                                            <p:cond delay="0"/>
                                          </p:stCondLst>
                                        </p:cTn>
                                        <p:tgtEl>
                                          <p:spTgt spid="41986"/>
                                        </p:tgtEl>
                                        <p:attrNameLst>
                                          <p:attrName>ppt_x</p:attrName>
                                        </p:attrNameLst>
                                      </p:cBhvr>
                                      <p:tavLst>
                                        <p:tav tm="0">
                                          <p:val>
                                            <p:strVal val="#ppt_x-0.25"/>
                                          </p:val>
                                        </p:tav>
                                        <p:tav tm="100000">
                                          <p:val>
                                            <p:strVal val="#ppt_x"/>
                                          </p:val>
                                        </p:tav>
                                      </p:tavLst>
                                    </p:anim>
                                    <p:anim calcmode="lin" valueType="num">
                                      <p:cBhvr>
                                        <p:cTn id="106" dur="664" tmFilter="0.0,0.0; 0.25,0.07; 0.50,0.2; 0.75,0.467; 1.0,1.0">
                                          <p:stCondLst>
                                            <p:cond delay="0"/>
                                          </p:stCondLst>
                                        </p:cTn>
                                        <p:tgtEl>
                                          <p:spTgt spid="41986"/>
                                        </p:tgtEl>
                                        <p:attrNameLst>
                                          <p:attrName>ppt_y</p:attrName>
                                        </p:attrNameLst>
                                      </p:cBhvr>
                                      <p:tavLst>
                                        <p:tav tm="0" fmla="#ppt_y-sin(pi*$)/3">
                                          <p:val>
                                            <p:fltVal val="0.5"/>
                                          </p:val>
                                        </p:tav>
                                        <p:tav tm="100000">
                                          <p:val>
                                            <p:fltVal val="1"/>
                                          </p:val>
                                        </p:tav>
                                      </p:tavLst>
                                    </p:anim>
                                    <p:anim calcmode="lin" valueType="num">
                                      <p:cBhvr>
                                        <p:cTn id="107" dur="664" tmFilter="0, 0; 0.125,0.2665; 0.25,0.4; 0.375,0.465; 0.5,0.5;  0.625,0.535; 0.75,0.6; 0.875,0.7335; 1,1">
                                          <p:stCondLst>
                                            <p:cond delay="664"/>
                                          </p:stCondLst>
                                        </p:cTn>
                                        <p:tgtEl>
                                          <p:spTgt spid="41986"/>
                                        </p:tgtEl>
                                        <p:attrNameLst>
                                          <p:attrName>ppt_y</p:attrName>
                                        </p:attrNameLst>
                                      </p:cBhvr>
                                      <p:tavLst>
                                        <p:tav tm="0" fmla="#ppt_y-sin(pi*$)/9">
                                          <p:val>
                                            <p:fltVal val="0"/>
                                          </p:val>
                                        </p:tav>
                                        <p:tav tm="100000">
                                          <p:val>
                                            <p:fltVal val="1"/>
                                          </p:val>
                                        </p:tav>
                                      </p:tavLst>
                                    </p:anim>
                                    <p:anim calcmode="lin" valueType="num">
                                      <p:cBhvr>
                                        <p:cTn id="108" dur="332" tmFilter="0, 0; 0.125,0.2665; 0.25,0.4; 0.375,0.465; 0.5,0.5;  0.625,0.535; 0.75,0.6; 0.875,0.7335; 1,1">
                                          <p:stCondLst>
                                            <p:cond delay="1324"/>
                                          </p:stCondLst>
                                        </p:cTn>
                                        <p:tgtEl>
                                          <p:spTgt spid="41986"/>
                                        </p:tgtEl>
                                        <p:attrNameLst>
                                          <p:attrName>ppt_y</p:attrName>
                                        </p:attrNameLst>
                                      </p:cBhvr>
                                      <p:tavLst>
                                        <p:tav tm="0" fmla="#ppt_y-sin(pi*$)/27">
                                          <p:val>
                                            <p:fltVal val="0"/>
                                          </p:val>
                                        </p:tav>
                                        <p:tav tm="100000">
                                          <p:val>
                                            <p:fltVal val="1"/>
                                          </p:val>
                                        </p:tav>
                                      </p:tavLst>
                                    </p:anim>
                                    <p:anim calcmode="lin" valueType="num">
                                      <p:cBhvr>
                                        <p:cTn id="109" dur="164" tmFilter="0, 0; 0.125,0.2665; 0.25,0.4; 0.375,0.465; 0.5,0.5;  0.625,0.535; 0.75,0.6; 0.875,0.7335; 1,1">
                                          <p:stCondLst>
                                            <p:cond delay="1656"/>
                                          </p:stCondLst>
                                        </p:cTn>
                                        <p:tgtEl>
                                          <p:spTgt spid="41986"/>
                                        </p:tgtEl>
                                        <p:attrNameLst>
                                          <p:attrName>ppt_y</p:attrName>
                                        </p:attrNameLst>
                                      </p:cBhvr>
                                      <p:tavLst>
                                        <p:tav tm="0" fmla="#ppt_y-sin(pi*$)/81">
                                          <p:val>
                                            <p:fltVal val="0"/>
                                          </p:val>
                                        </p:tav>
                                        <p:tav tm="100000">
                                          <p:val>
                                            <p:fltVal val="1"/>
                                          </p:val>
                                        </p:tav>
                                      </p:tavLst>
                                    </p:anim>
                                    <p:animScale>
                                      <p:cBhvr>
                                        <p:cTn id="110" dur="26">
                                          <p:stCondLst>
                                            <p:cond delay="650"/>
                                          </p:stCondLst>
                                        </p:cTn>
                                        <p:tgtEl>
                                          <p:spTgt spid="41986"/>
                                        </p:tgtEl>
                                      </p:cBhvr>
                                      <p:to x="100000" y="60000"/>
                                    </p:animScale>
                                    <p:animScale>
                                      <p:cBhvr>
                                        <p:cTn id="111" dur="166" decel="50000">
                                          <p:stCondLst>
                                            <p:cond delay="676"/>
                                          </p:stCondLst>
                                        </p:cTn>
                                        <p:tgtEl>
                                          <p:spTgt spid="41986"/>
                                        </p:tgtEl>
                                      </p:cBhvr>
                                      <p:to x="100000" y="100000"/>
                                    </p:animScale>
                                    <p:animScale>
                                      <p:cBhvr>
                                        <p:cTn id="112" dur="26">
                                          <p:stCondLst>
                                            <p:cond delay="1312"/>
                                          </p:stCondLst>
                                        </p:cTn>
                                        <p:tgtEl>
                                          <p:spTgt spid="41986"/>
                                        </p:tgtEl>
                                      </p:cBhvr>
                                      <p:to x="100000" y="80000"/>
                                    </p:animScale>
                                    <p:animScale>
                                      <p:cBhvr>
                                        <p:cTn id="113" dur="166" decel="50000">
                                          <p:stCondLst>
                                            <p:cond delay="1338"/>
                                          </p:stCondLst>
                                        </p:cTn>
                                        <p:tgtEl>
                                          <p:spTgt spid="41986"/>
                                        </p:tgtEl>
                                      </p:cBhvr>
                                      <p:to x="100000" y="100000"/>
                                    </p:animScale>
                                    <p:animScale>
                                      <p:cBhvr>
                                        <p:cTn id="114" dur="26">
                                          <p:stCondLst>
                                            <p:cond delay="1642"/>
                                          </p:stCondLst>
                                        </p:cTn>
                                        <p:tgtEl>
                                          <p:spTgt spid="41986"/>
                                        </p:tgtEl>
                                      </p:cBhvr>
                                      <p:to x="100000" y="90000"/>
                                    </p:animScale>
                                    <p:animScale>
                                      <p:cBhvr>
                                        <p:cTn id="115" dur="166" decel="50000">
                                          <p:stCondLst>
                                            <p:cond delay="1668"/>
                                          </p:stCondLst>
                                        </p:cTn>
                                        <p:tgtEl>
                                          <p:spTgt spid="41986"/>
                                        </p:tgtEl>
                                      </p:cBhvr>
                                      <p:to x="100000" y="100000"/>
                                    </p:animScale>
                                    <p:animScale>
                                      <p:cBhvr>
                                        <p:cTn id="116" dur="26">
                                          <p:stCondLst>
                                            <p:cond delay="1808"/>
                                          </p:stCondLst>
                                        </p:cTn>
                                        <p:tgtEl>
                                          <p:spTgt spid="41986"/>
                                        </p:tgtEl>
                                      </p:cBhvr>
                                      <p:to x="100000" y="95000"/>
                                    </p:animScale>
                                    <p:animScale>
                                      <p:cBhvr>
                                        <p:cTn id="117" dur="166" decel="50000">
                                          <p:stCondLst>
                                            <p:cond delay="1834"/>
                                          </p:stCondLst>
                                        </p:cTn>
                                        <p:tgtEl>
                                          <p:spTgt spid="41986"/>
                                        </p:tgtEl>
                                      </p:cBhvr>
                                      <p:to x="100000" y="100000"/>
                                    </p:animScale>
                                  </p:childTnLst>
                                </p:cTn>
                              </p:par>
                            </p:childTnLst>
                          </p:cTn>
                        </p:par>
                      </p:childTnLst>
                    </p:cTn>
                  </p:par>
                  <p:par>
                    <p:cTn id="118" fill="hold">
                      <p:stCondLst>
                        <p:cond delay="indefinite"/>
                      </p:stCondLst>
                      <p:childTnLst>
                        <p:par>
                          <p:cTn id="119" fill="hold">
                            <p:stCondLst>
                              <p:cond delay="0"/>
                            </p:stCondLst>
                            <p:childTnLst>
                              <p:par>
                                <p:cTn id="120" presetID="58" presetClass="entr" presetSubtype="0" accel="100000" fill="hold" nodeType="clickEffect">
                                  <p:stCondLst>
                                    <p:cond delay="0"/>
                                  </p:stCondLst>
                                  <p:childTnLst>
                                    <p:set>
                                      <p:cBhvr>
                                        <p:cTn id="121" dur="1" fill="hold">
                                          <p:stCondLst>
                                            <p:cond delay="0"/>
                                          </p:stCondLst>
                                        </p:cTn>
                                        <p:tgtEl>
                                          <p:spTgt spid="4">
                                            <p:txEl>
                                              <p:pRg st="7" end="7"/>
                                            </p:txEl>
                                          </p:spTgt>
                                        </p:tgtEl>
                                        <p:attrNameLst>
                                          <p:attrName>style.visibility</p:attrName>
                                        </p:attrNameLst>
                                      </p:cBhvr>
                                      <p:to>
                                        <p:strVal val="visible"/>
                                      </p:to>
                                    </p:set>
                                    <p:anim calcmode="lin" valueType="num">
                                      <p:cBhvr>
                                        <p:cTn id="122" dur="2000" fill="hold"/>
                                        <p:tgtEl>
                                          <p:spTgt spid="4">
                                            <p:txEl>
                                              <p:pRg st="7" end="7"/>
                                            </p:txEl>
                                          </p:spTgt>
                                        </p:tgtEl>
                                        <p:attrNameLst>
                                          <p:attrName>ppt_w</p:attrName>
                                        </p:attrNameLst>
                                      </p:cBhvr>
                                      <p:tavLst>
                                        <p:tav tm="0">
                                          <p:val>
                                            <p:strVal val="#ppt_w*2.5"/>
                                          </p:val>
                                        </p:tav>
                                        <p:tav tm="100000">
                                          <p:val>
                                            <p:strVal val="#ppt_w"/>
                                          </p:val>
                                        </p:tav>
                                      </p:tavLst>
                                    </p:anim>
                                    <p:anim calcmode="lin" valueType="num">
                                      <p:cBhvr>
                                        <p:cTn id="123" dur="2000" fill="hold"/>
                                        <p:tgtEl>
                                          <p:spTgt spid="4">
                                            <p:txEl>
                                              <p:pRg st="7" end="7"/>
                                            </p:txEl>
                                          </p:spTgt>
                                        </p:tgtEl>
                                        <p:attrNameLst>
                                          <p:attrName>ppt_h</p:attrName>
                                        </p:attrNameLst>
                                      </p:cBhvr>
                                      <p:tavLst>
                                        <p:tav tm="0">
                                          <p:val>
                                            <p:strVal val="#ppt_h*0.01"/>
                                          </p:val>
                                        </p:tav>
                                        <p:tav tm="100000">
                                          <p:val>
                                            <p:strVal val="#ppt_h"/>
                                          </p:val>
                                        </p:tav>
                                      </p:tavLst>
                                    </p:anim>
                                    <p:anim calcmode="lin" valueType="num">
                                      <p:cBhvr>
                                        <p:cTn id="124" dur="2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25" dur="2000" fill="hold"/>
                                        <p:tgtEl>
                                          <p:spTgt spid="4">
                                            <p:txEl>
                                              <p:pRg st="7" end="7"/>
                                            </p:txEl>
                                          </p:spTgt>
                                        </p:tgtEl>
                                        <p:attrNameLst>
                                          <p:attrName>ppt_y</p:attrName>
                                        </p:attrNameLst>
                                      </p:cBhvr>
                                      <p:tavLst>
                                        <p:tav tm="0">
                                          <p:val>
                                            <p:strVal val="#ppt_h+1"/>
                                          </p:val>
                                        </p:tav>
                                        <p:tav tm="100000">
                                          <p:val>
                                            <p:strVal val="#ppt_y"/>
                                          </p:val>
                                        </p:tav>
                                      </p:tavLst>
                                    </p:anim>
                                    <p:animEffect transition="in" filter="fade">
                                      <p:cBhvr>
                                        <p:cTn id="126" dur="2000"/>
                                        <p:tgtEl>
                                          <p:spTgt spid="4">
                                            <p:txEl>
                                              <p:pRg st="7" end="7"/>
                                            </p:txEl>
                                          </p:spTgt>
                                        </p:tgtEl>
                                      </p:cBhvr>
                                    </p:animEffect>
                                  </p:childTnLst>
                                </p:cTn>
                              </p:par>
                              <p:par>
                                <p:cTn id="127" presetID="58" presetClass="entr" presetSubtype="0" accel="100000" fill="hold" nodeType="withEffect">
                                  <p:stCondLst>
                                    <p:cond delay="0"/>
                                  </p:stCondLst>
                                  <p:childTnLst>
                                    <p:set>
                                      <p:cBhvr>
                                        <p:cTn id="128" dur="1" fill="hold">
                                          <p:stCondLst>
                                            <p:cond delay="0"/>
                                          </p:stCondLst>
                                        </p:cTn>
                                        <p:tgtEl>
                                          <p:spTgt spid="4">
                                            <p:txEl>
                                              <p:pRg st="8" end="8"/>
                                            </p:txEl>
                                          </p:spTgt>
                                        </p:tgtEl>
                                        <p:attrNameLst>
                                          <p:attrName>style.visibility</p:attrName>
                                        </p:attrNameLst>
                                      </p:cBhvr>
                                      <p:to>
                                        <p:strVal val="visible"/>
                                      </p:to>
                                    </p:set>
                                    <p:anim calcmode="lin" valueType="num">
                                      <p:cBhvr>
                                        <p:cTn id="129" dur="2000" fill="hold"/>
                                        <p:tgtEl>
                                          <p:spTgt spid="4">
                                            <p:txEl>
                                              <p:pRg st="8" end="8"/>
                                            </p:txEl>
                                          </p:spTgt>
                                        </p:tgtEl>
                                        <p:attrNameLst>
                                          <p:attrName>ppt_w</p:attrName>
                                        </p:attrNameLst>
                                      </p:cBhvr>
                                      <p:tavLst>
                                        <p:tav tm="0">
                                          <p:val>
                                            <p:strVal val="#ppt_w*2.5"/>
                                          </p:val>
                                        </p:tav>
                                        <p:tav tm="100000">
                                          <p:val>
                                            <p:strVal val="#ppt_w"/>
                                          </p:val>
                                        </p:tav>
                                      </p:tavLst>
                                    </p:anim>
                                    <p:anim calcmode="lin" valueType="num">
                                      <p:cBhvr>
                                        <p:cTn id="130" dur="2000" fill="hold"/>
                                        <p:tgtEl>
                                          <p:spTgt spid="4">
                                            <p:txEl>
                                              <p:pRg st="8" end="8"/>
                                            </p:txEl>
                                          </p:spTgt>
                                        </p:tgtEl>
                                        <p:attrNameLst>
                                          <p:attrName>ppt_h</p:attrName>
                                        </p:attrNameLst>
                                      </p:cBhvr>
                                      <p:tavLst>
                                        <p:tav tm="0">
                                          <p:val>
                                            <p:strVal val="#ppt_h*0.01"/>
                                          </p:val>
                                        </p:tav>
                                        <p:tav tm="100000">
                                          <p:val>
                                            <p:strVal val="#ppt_h"/>
                                          </p:val>
                                        </p:tav>
                                      </p:tavLst>
                                    </p:anim>
                                    <p:anim calcmode="lin" valueType="num">
                                      <p:cBhvr>
                                        <p:cTn id="131" dur="2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32" dur="2000" fill="hold"/>
                                        <p:tgtEl>
                                          <p:spTgt spid="4">
                                            <p:txEl>
                                              <p:pRg st="8" end="8"/>
                                            </p:txEl>
                                          </p:spTgt>
                                        </p:tgtEl>
                                        <p:attrNameLst>
                                          <p:attrName>ppt_y</p:attrName>
                                        </p:attrNameLst>
                                      </p:cBhvr>
                                      <p:tavLst>
                                        <p:tav tm="0">
                                          <p:val>
                                            <p:strVal val="#ppt_h+1"/>
                                          </p:val>
                                        </p:tav>
                                        <p:tav tm="100000">
                                          <p:val>
                                            <p:strVal val="#ppt_y"/>
                                          </p:val>
                                        </p:tav>
                                      </p:tavLst>
                                    </p:anim>
                                    <p:animEffect transition="in" filter="fade">
                                      <p:cBhvr>
                                        <p:cTn id="133" dur="2000"/>
                                        <p:tgtEl>
                                          <p:spTgt spid="4">
                                            <p:txEl>
                                              <p:pRg st="8" end="8"/>
                                            </p:txEl>
                                          </p:spTgt>
                                        </p:tgtEl>
                                      </p:cBhvr>
                                    </p:animEffect>
                                  </p:childTnLst>
                                </p:cTn>
                              </p:par>
                              <p:par>
                                <p:cTn id="134" presetID="58" presetClass="entr" presetSubtype="0" accel="100000" fill="hold" nodeType="withEffect">
                                  <p:stCondLst>
                                    <p:cond delay="0"/>
                                  </p:stCondLst>
                                  <p:childTnLst>
                                    <p:set>
                                      <p:cBhvr>
                                        <p:cTn id="135" dur="1" fill="hold">
                                          <p:stCondLst>
                                            <p:cond delay="0"/>
                                          </p:stCondLst>
                                        </p:cTn>
                                        <p:tgtEl>
                                          <p:spTgt spid="4">
                                            <p:txEl>
                                              <p:pRg st="9" end="9"/>
                                            </p:txEl>
                                          </p:spTgt>
                                        </p:tgtEl>
                                        <p:attrNameLst>
                                          <p:attrName>style.visibility</p:attrName>
                                        </p:attrNameLst>
                                      </p:cBhvr>
                                      <p:to>
                                        <p:strVal val="visible"/>
                                      </p:to>
                                    </p:set>
                                    <p:anim calcmode="lin" valueType="num">
                                      <p:cBhvr>
                                        <p:cTn id="136" dur="2000" fill="hold"/>
                                        <p:tgtEl>
                                          <p:spTgt spid="4">
                                            <p:txEl>
                                              <p:pRg st="9" end="9"/>
                                            </p:txEl>
                                          </p:spTgt>
                                        </p:tgtEl>
                                        <p:attrNameLst>
                                          <p:attrName>ppt_w</p:attrName>
                                        </p:attrNameLst>
                                      </p:cBhvr>
                                      <p:tavLst>
                                        <p:tav tm="0">
                                          <p:val>
                                            <p:strVal val="#ppt_w*2.5"/>
                                          </p:val>
                                        </p:tav>
                                        <p:tav tm="100000">
                                          <p:val>
                                            <p:strVal val="#ppt_w"/>
                                          </p:val>
                                        </p:tav>
                                      </p:tavLst>
                                    </p:anim>
                                    <p:anim calcmode="lin" valueType="num">
                                      <p:cBhvr>
                                        <p:cTn id="137" dur="2000" fill="hold"/>
                                        <p:tgtEl>
                                          <p:spTgt spid="4">
                                            <p:txEl>
                                              <p:pRg st="9" end="9"/>
                                            </p:txEl>
                                          </p:spTgt>
                                        </p:tgtEl>
                                        <p:attrNameLst>
                                          <p:attrName>ppt_h</p:attrName>
                                        </p:attrNameLst>
                                      </p:cBhvr>
                                      <p:tavLst>
                                        <p:tav tm="0">
                                          <p:val>
                                            <p:strVal val="#ppt_h*0.01"/>
                                          </p:val>
                                        </p:tav>
                                        <p:tav tm="100000">
                                          <p:val>
                                            <p:strVal val="#ppt_h"/>
                                          </p:val>
                                        </p:tav>
                                      </p:tavLst>
                                    </p:anim>
                                    <p:anim calcmode="lin" valueType="num">
                                      <p:cBhvr>
                                        <p:cTn id="138" dur="2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39" dur="2000" fill="hold"/>
                                        <p:tgtEl>
                                          <p:spTgt spid="4">
                                            <p:txEl>
                                              <p:pRg st="9" end="9"/>
                                            </p:txEl>
                                          </p:spTgt>
                                        </p:tgtEl>
                                        <p:attrNameLst>
                                          <p:attrName>ppt_y</p:attrName>
                                        </p:attrNameLst>
                                      </p:cBhvr>
                                      <p:tavLst>
                                        <p:tav tm="0">
                                          <p:val>
                                            <p:strVal val="#ppt_h+1"/>
                                          </p:val>
                                        </p:tav>
                                        <p:tav tm="100000">
                                          <p:val>
                                            <p:strVal val="#ppt_y"/>
                                          </p:val>
                                        </p:tav>
                                      </p:tavLst>
                                    </p:anim>
                                    <p:animEffect transition="in" filter="fade">
                                      <p:cBhvr>
                                        <p:cTn id="140" dur="2000"/>
                                        <p:tgtEl>
                                          <p:spTgt spid="4">
                                            <p:txEl>
                                              <p:pRg st="9" end="9"/>
                                            </p:txEl>
                                          </p:spTgt>
                                        </p:tgtEl>
                                      </p:cBhvr>
                                    </p:animEffect>
                                  </p:childTnLst>
                                </p:cTn>
                              </p:par>
                              <p:par>
                                <p:cTn id="141" presetID="58" presetClass="entr" presetSubtype="0" accel="100000" fill="hold" nodeType="withEffect">
                                  <p:stCondLst>
                                    <p:cond delay="0"/>
                                  </p:stCondLst>
                                  <p:childTnLst>
                                    <p:set>
                                      <p:cBhvr>
                                        <p:cTn id="142" dur="1" fill="hold">
                                          <p:stCondLst>
                                            <p:cond delay="0"/>
                                          </p:stCondLst>
                                        </p:cTn>
                                        <p:tgtEl>
                                          <p:spTgt spid="4">
                                            <p:txEl>
                                              <p:pRg st="10" end="10"/>
                                            </p:txEl>
                                          </p:spTgt>
                                        </p:tgtEl>
                                        <p:attrNameLst>
                                          <p:attrName>style.visibility</p:attrName>
                                        </p:attrNameLst>
                                      </p:cBhvr>
                                      <p:to>
                                        <p:strVal val="visible"/>
                                      </p:to>
                                    </p:set>
                                    <p:anim calcmode="lin" valueType="num">
                                      <p:cBhvr>
                                        <p:cTn id="143" dur="2000" fill="hold"/>
                                        <p:tgtEl>
                                          <p:spTgt spid="4">
                                            <p:txEl>
                                              <p:pRg st="10" end="10"/>
                                            </p:txEl>
                                          </p:spTgt>
                                        </p:tgtEl>
                                        <p:attrNameLst>
                                          <p:attrName>ppt_w</p:attrName>
                                        </p:attrNameLst>
                                      </p:cBhvr>
                                      <p:tavLst>
                                        <p:tav tm="0">
                                          <p:val>
                                            <p:strVal val="#ppt_w*2.5"/>
                                          </p:val>
                                        </p:tav>
                                        <p:tav tm="100000">
                                          <p:val>
                                            <p:strVal val="#ppt_w"/>
                                          </p:val>
                                        </p:tav>
                                      </p:tavLst>
                                    </p:anim>
                                    <p:anim calcmode="lin" valueType="num">
                                      <p:cBhvr>
                                        <p:cTn id="144" dur="2000" fill="hold"/>
                                        <p:tgtEl>
                                          <p:spTgt spid="4">
                                            <p:txEl>
                                              <p:pRg st="10" end="10"/>
                                            </p:txEl>
                                          </p:spTgt>
                                        </p:tgtEl>
                                        <p:attrNameLst>
                                          <p:attrName>ppt_h</p:attrName>
                                        </p:attrNameLst>
                                      </p:cBhvr>
                                      <p:tavLst>
                                        <p:tav tm="0">
                                          <p:val>
                                            <p:strVal val="#ppt_h*0.01"/>
                                          </p:val>
                                        </p:tav>
                                        <p:tav tm="100000">
                                          <p:val>
                                            <p:strVal val="#ppt_h"/>
                                          </p:val>
                                        </p:tav>
                                      </p:tavLst>
                                    </p:anim>
                                    <p:anim calcmode="lin" valueType="num">
                                      <p:cBhvr>
                                        <p:cTn id="145" dur="2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146" dur="2000" fill="hold"/>
                                        <p:tgtEl>
                                          <p:spTgt spid="4">
                                            <p:txEl>
                                              <p:pRg st="10" end="10"/>
                                            </p:txEl>
                                          </p:spTgt>
                                        </p:tgtEl>
                                        <p:attrNameLst>
                                          <p:attrName>ppt_y</p:attrName>
                                        </p:attrNameLst>
                                      </p:cBhvr>
                                      <p:tavLst>
                                        <p:tav tm="0">
                                          <p:val>
                                            <p:strVal val="#ppt_h+1"/>
                                          </p:val>
                                        </p:tav>
                                        <p:tav tm="100000">
                                          <p:val>
                                            <p:strVal val="#ppt_y"/>
                                          </p:val>
                                        </p:tav>
                                      </p:tavLst>
                                    </p:anim>
                                    <p:animEffect transition="in" filter="fade">
                                      <p:cBhvr>
                                        <p:cTn id="147" dur="2000"/>
                                        <p:tgtEl>
                                          <p:spTgt spid="4">
                                            <p:txEl>
                                              <p:pRg st="10" end="10"/>
                                            </p:txEl>
                                          </p:spTgt>
                                        </p:tgtEl>
                                      </p:cBhvr>
                                    </p:animEffect>
                                  </p:childTnLst>
                                </p:cTn>
                              </p:par>
                              <p:par>
                                <p:cTn id="148" presetID="58" presetClass="entr" presetSubtype="0" accel="100000" fill="hold" nodeType="withEffect">
                                  <p:stCondLst>
                                    <p:cond delay="0"/>
                                  </p:stCondLst>
                                  <p:childTnLst>
                                    <p:set>
                                      <p:cBhvr>
                                        <p:cTn id="149" dur="1" fill="hold">
                                          <p:stCondLst>
                                            <p:cond delay="0"/>
                                          </p:stCondLst>
                                        </p:cTn>
                                        <p:tgtEl>
                                          <p:spTgt spid="4">
                                            <p:txEl>
                                              <p:pRg st="11" end="11"/>
                                            </p:txEl>
                                          </p:spTgt>
                                        </p:tgtEl>
                                        <p:attrNameLst>
                                          <p:attrName>style.visibility</p:attrName>
                                        </p:attrNameLst>
                                      </p:cBhvr>
                                      <p:to>
                                        <p:strVal val="visible"/>
                                      </p:to>
                                    </p:set>
                                    <p:anim calcmode="lin" valueType="num">
                                      <p:cBhvr>
                                        <p:cTn id="150" dur="2000" fill="hold"/>
                                        <p:tgtEl>
                                          <p:spTgt spid="4">
                                            <p:txEl>
                                              <p:pRg st="11" end="11"/>
                                            </p:txEl>
                                          </p:spTgt>
                                        </p:tgtEl>
                                        <p:attrNameLst>
                                          <p:attrName>ppt_w</p:attrName>
                                        </p:attrNameLst>
                                      </p:cBhvr>
                                      <p:tavLst>
                                        <p:tav tm="0">
                                          <p:val>
                                            <p:strVal val="#ppt_w*2.5"/>
                                          </p:val>
                                        </p:tav>
                                        <p:tav tm="100000">
                                          <p:val>
                                            <p:strVal val="#ppt_w"/>
                                          </p:val>
                                        </p:tav>
                                      </p:tavLst>
                                    </p:anim>
                                    <p:anim calcmode="lin" valueType="num">
                                      <p:cBhvr>
                                        <p:cTn id="151" dur="2000" fill="hold"/>
                                        <p:tgtEl>
                                          <p:spTgt spid="4">
                                            <p:txEl>
                                              <p:pRg st="11" end="11"/>
                                            </p:txEl>
                                          </p:spTgt>
                                        </p:tgtEl>
                                        <p:attrNameLst>
                                          <p:attrName>ppt_h</p:attrName>
                                        </p:attrNameLst>
                                      </p:cBhvr>
                                      <p:tavLst>
                                        <p:tav tm="0">
                                          <p:val>
                                            <p:strVal val="#ppt_h*0.01"/>
                                          </p:val>
                                        </p:tav>
                                        <p:tav tm="100000">
                                          <p:val>
                                            <p:strVal val="#ppt_h"/>
                                          </p:val>
                                        </p:tav>
                                      </p:tavLst>
                                    </p:anim>
                                    <p:anim calcmode="lin" valueType="num">
                                      <p:cBhvr>
                                        <p:cTn id="152" dur="2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153" dur="2000" fill="hold"/>
                                        <p:tgtEl>
                                          <p:spTgt spid="4">
                                            <p:txEl>
                                              <p:pRg st="11" end="11"/>
                                            </p:txEl>
                                          </p:spTgt>
                                        </p:tgtEl>
                                        <p:attrNameLst>
                                          <p:attrName>ppt_y</p:attrName>
                                        </p:attrNameLst>
                                      </p:cBhvr>
                                      <p:tavLst>
                                        <p:tav tm="0">
                                          <p:val>
                                            <p:strVal val="#ppt_h+1"/>
                                          </p:val>
                                        </p:tav>
                                        <p:tav tm="100000">
                                          <p:val>
                                            <p:strVal val="#ppt_y"/>
                                          </p:val>
                                        </p:tav>
                                      </p:tavLst>
                                    </p:anim>
                                    <p:animEffect transition="in" filter="fade">
                                      <p:cBhvr>
                                        <p:cTn id="154" dur="20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23:13-36</a:t>
            </a:r>
          </a:p>
        </p:txBody>
      </p:sp>
      <p:sp>
        <p:nvSpPr>
          <p:cNvPr id="4" name="Rectangle 3"/>
          <p:cNvSpPr/>
          <p:nvPr/>
        </p:nvSpPr>
        <p:spPr>
          <a:xfrm>
            <a:off x="152400" y="1066800"/>
            <a:ext cx="8839200" cy="540147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a:ln w="11430">
                  <a:solidFill>
                    <a:sysClr val="windowText" lastClr="000000"/>
                  </a:solidFill>
                </a:ln>
                <a:effectLst>
                  <a:outerShdw blurRad="50800" dist="39000" dir="5460000" algn="tl">
                    <a:srgbClr val="000000">
                      <a:alpha val="38000"/>
                    </a:srgbClr>
                  </a:outerShdw>
                </a:effectLst>
              </a:rPr>
              <a:t>Thusly, Jesus is linking two very well known murders and brought defilement upon Israel.  Their defilement will continue as God will continue to send missionaries to Israel and as Israel has done in the past, they will do in the future.  </a:t>
            </a:r>
          </a:p>
          <a:p>
            <a:pPr>
              <a:spcAft>
                <a:spcPts val="600"/>
              </a:spcAft>
            </a:pPr>
            <a:r>
              <a:rPr lang="en-US" sz="2800" b="1" dirty="0">
                <a:ln w="11430">
                  <a:solidFill>
                    <a:sysClr val="windowText" lastClr="000000"/>
                  </a:solidFill>
                </a:ln>
                <a:effectLst>
                  <a:outerShdw blurRad="50800" dist="39000" dir="5460000" algn="tl">
                    <a:srgbClr val="000000">
                      <a:alpha val="38000"/>
                    </a:srgbClr>
                  </a:outerShdw>
                </a:effectLst>
              </a:rPr>
              <a:t>Judgment for an entire history of innocent blood will then come upon </a:t>
            </a:r>
            <a:r>
              <a:rPr lang="en-US" sz="2800" b="1" i="1"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2800" b="1" dirty="0">
                <a:ln w="11430">
                  <a:solidFill>
                    <a:sysClr val="windowText" lastClr="000000"/>
                  </a:solidFill>
                </a:ln>
                <a:effectLst>
                  <a:outerShdw blurRad="50800" dist="39000" dir="5460000" algn="tl">
                    <a:srgbClr val="000000">
                      <a:alpha val="38000"/>
                    </a:srgbClr>
                  </a:outerShdw>
                </a:effectLst>
              </a:rPr>
              <a:t>  The judgment is limited to </a:t>
            </a:r>
            <a:r>
              <a:rPr lang="en-US" sz="2800" b="1" i="1"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2800" b="1" dirty="0">
                <a:ln w="11430">
                  <a:solidFill>
                    <a:sysClr val="windowText" lastClr="000000"/>
                  </a:solidFill>
                </a:ln>
                <a:effectLst>
                  <a:outerShdw blurRad="50800" dist="39000" dir="5460000" algn="tl">
                    <a:srgbClr val="000000">
                      <a:alpha val="38000"/>
                    </a:srgbClr>
                  </a:outerShdw>
                </a:effectLst>
              </a:rPr>
              <a:t> since </a:t>
            </a:r>
            <a:r>
              <a:rPr lang="en-US" sz="2800" b="1" i="1"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2800" b="1" dirty="0">
                <a:ln w="11430">
                  <a:solidFill>
                    <a:sysClr val="windowText" lastClr="000000"/>
                  </a:solidFill>
                </a:ln>
                <a:effectLst>
                  <a:outerShdw blurRad="50800" dist="39000" dir="5460000" algn="tl">
                    <a:srgbClr val="000000">
                      <a:alpha val="38000"/>
                    </a:srgbClr>
                  </a:outerShdw>
                </a:effectLst>
              </a:rPr>
              <a:t> will commit an even more horrendous murder…the murder of their Messiah!  The result will be destruction and subjugation.  Jerusalem and the Temple will be torn down as our Lord will now prophesy in vv.37-39.    </a:t>
            </a:r>
            <a:endParaRPr lang="en-US" sz="28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23:37-39</a:t>
            </a:r>
          </a:p>
        </p:txBody>
      </p:sp>
      <p:sp>
        <p:nvSpPr>
          <p:cNvPr id="4" name="Rectangle 3"/>
          <p:cNvSpPr/>
          <p:nvPr/>
        </p:nvSpPr>
        <p:spPr>
          <a:xfrm>
            <a:off x="152400" y="1066800"/>
            <a:ext cx="8839200" cy="498598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a:ln w="11430">
                  <a:solidFill>
                    <a:sysClr val="windowText" lastClr="000000"/>
                  </a:solidFill>
                </a:ln>
                <a:effectLst>
                  <a:outerShdw blurRad="50800" dist="39000" dir="5460000" algn="tl">
                    <a:srgbClr val="000000">
                      <a:alpha val="38000"/>
                    </a:srgbClr>
                  </a:outerShdw>
                </a:effectLst>
              </a:rPr>
              <a:t>The final pericope of Chapter 23 is our Lord’s lament over Jerusalem.  His time in Jerusalem is nearly over and He knows what is about to occur.  Even so, we see in this pericope glimpses of grace, mercy, and hope.  Jesus is lamenting over Jerusalem, not because He is about to die for their sins, and the sins of the entire world, but that Jerusalem refuses to repent</a:t>
            </a:r>
          </a:p>
          <a:p>
            <a:r>
              <a:rPr lang="en-US" sz="2800" b="1" dirty="0">
                <a:ln w="11430">
                  <a:solidFill>
                    <a:sysClr val="windowText" lastClr="000000"/>
                  </a:solidFill>
                </a:ln>
                <a:effectLst>
                  <a:outerShdw blurRad="50800" dist="39000" dir="5460000" algn="tl">
                    <a:srgbClr val="000000">
                      <a:alpha val="38000"/>
                    </a:srgbClr>
                  </a:outerShdw>
                </a:effectLst>
              </a:rPr>
              <a:t>and believe that He is their</a:t>
            </a:r>
          </a:p>
          <a:p>
            <a:pPr>
              <a:spcAft>
                <a:spcPts val="1200"/>
              </a:spcAft>
            </a:pPr>
            <a:r>
              <a:rPr lang="en-US" sz="2800" b="1" dirty="0">
                <a:ln w="11430">
                  <a:solidFill>
                    <a:sysClr val="windowText" lastClr="000000"/>
                  </a:solidFill>
                </a:ln>
                <a:effectLst>
                  <a:outerShdw blurRad="50800" dist="39000" dir="5460000" algn="tl">
                    <a:srgbClr val="000000">
                      <a:alpha val="38000"/>
                    </a:srgbClr>
                  </a:outerShdw>
                </a:effectLst>
              </a:rPr>
              <a:t>Messiah!</a:t>
            </a:r>
          </a:p>
          <a:p>
            <a:r>
              <a:rPr lang="en-US" sz="2800" b="1" dirty="0">
                <a:ln w="11430">
                  <a:solidFill>
                    <a:sysClr val="windowText" lastClr="000000"/>
                  </a:solidFill>
                </a:ln>
                <a:effectLst>
                  <a:outerShdw blurRad="50800" dist="39000" dir="5460000" algn="tl">
                    <a:srgbClr val="000000">
                      <a:alpha val="38000"/>
                    </a:srgbClr>
                  </a:outerShdw>
                </a:effectLst>
              </a:rPr>
              <a:t>So let’s take a closer look at </a:t>
            </a:r>
          </a:p>
          <a:p>
            <a:r>
              <a:rPr lang="en-US" sz="2800" b="1" dirty="0">
                <a:ln w="11430">
                  <a:solidFill>
                    <a:sysClr val="windowText" lastClr="000000"/>
                  </a:solidFill>
                </a:ln>
                <a:effectLst>
                  <a:outerShdw blurRad="50800" dist="39000" dir="5460000" algn="tl">
                    <a:srgbClr val="000000">
                      <a:alpha val="38000"/>
                    </a:srgbClr>
                  </a:outerShdw>
                </a:effectLst>
              </a:rPr>
              <a:t>all three verses.  </a:t>
            </a:r>
            <a:endParaRPr lang="en-US" sz="2800" b="1" dirty="0">
              <a:ln w="11430">
                <a:solidFill>
                  <a:schemeClr val="tx1"/>
                </a:solidFill>
              </a:ln>
              <a:effectLst>
                <a:outerShdw blurRad="50800" dist="39000" dir="5460000" algn="tl">
                  <a:srgbClr val="000000">
                    <a:alpha val="38000"/>
                  </a:srgbClr>
                </a:outerShdw>
              </a:effectLst>
            </a:endParaRPr>
          </a:p>
        </p:txBody>
      </p:sp>
      <p:pic>
        <p:nvPicPr>
          <p:cNvPr id="5" name="Picture 4" descr="Page 13 | Jesus Crying Images - Free Download on Freepik"/>
          <p:cNvPicPr>
            <a:picLocks noChangeAspect="1" noChangeArrowheads="1"/>
          </p:cNvPicPr>
          <p:nvPr/>
        </p:nvPicPr>
        <p:blipFill>
          <a:blip r:embed="rId3" cstate="print"/>
          <a:srcRect/>
          <a:stretch>
            <a:fillRect/>
          </a:stretch>
        </p:blipFill>
        <p:spPr bwMode="auto">
          <a:xfrm>
            <a:off x="4724400" y="3812065"/>
            <a:ext cx="4419600" cy="304593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20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20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20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2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wipe(down)">
                                      <p:cBhvr>
                                        <p:cTn id="21" dur="580">
                                          <p:stCondLst>
                                            <p:cond delay="0"/>
                                          </p:stCondLst>
                                        </p:cTn>
                                        <p:tgtEl>
                                          <p:spTgt spid="4">
                                            <p:txEl>
                                              <p:pRg st="3" end="3"/>
                                            </p:txEl>
                                          </p:spTgt>
                                        </p:tgtEl>
                                      </p:cBhvr>
                                    </p:animEffect>
                                    <p:anim calcmode="lin" valueType="num">
                                      <p:cBhvr>
                                        <p:cTn id="22"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4">
                                            <p:txEl>
                                              <p:pRg st="3" end="3"/>
                                            </p:txEl>
                                          </p:spTgt>
                                        </p:tgtEl>
                                      </p:cBhvr>
                                      <p:to x="100000" y="60000"/>
                                    </p:animScale>
                                    <p:animScale>
                                      <p:cBhvr>
                                        <p:cTn id="28" dur="166" decel="50000">
                                          <p:stCondLst>
                                            <p:cond delay="676"/>
                                          </p:stCondLst>
                                        </p:cTn>
                                        <p:tgtEl>
                                          <p:spTgt spid="4">
                                            <p:txEl>
                                              <p:pRg st="3" end="3"/>
                                            </p:txEl>
                                          </p:spTgt>
                                        </p:tgtEl>
                                      </p:cBhvr>
                                      <p:to x="100000" y="100000"/>
                                    </p:animScale>
                                    <p:animScale>
                                      <p:cBhvr>
                                        <p:cTn id="29" dur="26">
                                          <p:stCondLst>
                                            <p:cond delay="1312"/>
                                          </p:stCondLst>
                                        </p:cTn>
                                        <p:tgtEl>
                                          <p:spTgt spid="4">
                                            <p:txEl>
                                              <p:pRg st="3" end="3"/>
                                            </p:txEl>
                                          </p:spTgt>
                                        </p:tgtEl>
                                      </p:cBhvr>
                                      <p:to x="100000" y="80000"/>
                                    </p:animScale>
                                    <p:animScale>
                                      <p:cBhvr>
                                        <p:cTn id="30" dur="166" decel="50000">
                                          <p:stCondLst>
                                            <p:cond delay="1338"/>
                                          </p:stCondLst>
                                        </p:cTn>
                                        <p:tgtEl>
                                          <p:spTgt spid="4">
                                            <p:txEl>
                                              <p:pRg st="3" end="3"/>
                                            </p:txEl>
                                          </p:spTgt>
                                        </p:tgtEl>
                                      </p:cBhvr>
                                      <p:to x="100000" y="100000"/>
                                    </p:animScale>
                                    <p:animScale>
                                      <p:cBhvr>
                                        <p:cTn id="31" dur="26">
                                          <p:stCondLst>
                                            <p:cond delay="1642"/>
                                          </p:stCondLst>
                                        </p:cTn>
                                        <p:tgtEl>
                                          <p:spTgt spid="4">
                                            <p:txEl>
                                              <p:pRg st="3" end="3"/>
                                            </p:txEl>
                                          </p:spTgt>
                                        </p:tgtEl>
                                      </p:cBhvr>
                                      <p:to x="100000" y="90000"/>
                                    </p:animScale>
                                    <p:animScale>
                                      <p:cBhvr>
                                        <p:cTn id="32" dur="166" decel="50000">
                                          <p:stCondLst>
                                            <p:cond delay="1668"/>
                                          </p:stCondLst>
                                        </p:cTn>
                                        <p:tgtEl>
                                          <p:spTgt spid="4">
                                            <p:txEl>
                                              <p:pRg st="3" end="3"/>
                                            </p:txEl>
                                          </p:spTgt>
                                        </p:tgtEl>
                                      </p:cBhvr>
                                      <p:to x="100000" y="100000"/>
                                    </p:animScale>
                                    <p:animScale>
                                      <p:cBhvr>
                                        <p:cTn id="33" dur="26">
                                          <p:stCondLst>
                                            <p:cond delay="1808"/>
                                          </p:stCondLst>
                                        </p:cTn>
                                        <p:tgtEl>
                                          <p:spTgt spid="4">
                                            <p:txEl>
                                              <p:pRg st="3" end="3"/>
                                            </p:txEl>
                                          </p:spTgt>
                                        </p:tgtEl>
                                      </p:cBhvr>
                                      <p:to x="100000" y="95000"/>
                                    </p:animScale>
                                    <p:animScale>
                                      <p:cBhvr>
                                        <p:cTn id="34" dur="166" decel="50000">
                                          <p:stCondLst>
                                            <p:cond delay="1834"/>
                                          </p:stCondLst>
                                        </p:cTn>
                                        <p:tgtEl>
                                          <p:spTgt spid="4">
                                            <p:txEl>
                                              <p:pRg st="3" end="3"/>
                                            </p:txEl>
                                          </p:spTgt>
                                        </p:tgtEl>
                                      </p:cBhvr>
                                      <p:to x="100000" y="100000"/>
                                    </p:animScale>
                                  </p:childTnLst>
                                </p:cTn>
                              </p:par>
                              <p:par>
                                <p:cTn id="35" presetID="26" presetClass="entr" presetSubtype="0" fill="hold"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wipe(down)">
                                      <p:cBhvr>
                                        <p:cTn id="37" dur="580">
                                          <p:stCondLst>
                                            <p:cond delay="0"/>
                                          </p:stCondLst>
                                        </p:cTn>
                                        <p:tgtEl>
                                          <p:spTgt spid="4">
                                            <p:txEl>
                                              <p:pRg st="4" end="4"/>
                                            </p:txEl>
                                          </p:spTgt>
                                        </p:tgtEl>
                                      </p:cBhvr>
                                    </p:animEffect>
                                    <p:anim calcmode="lin" valueType="num">
                                      <p:cBhvr>
                                        <p:cTn id="38" dur="1822"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4">
                                            <p:txEl>
                                              <p:pRg st="4" end="4"/>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4">
                                            <p:txEl>
                                              <p:pRg st="4" end="4"/>
                                            </p:txEl>
                                          </p:spTgt>
                                        </p:tgtEl>
                                      </p:cBhvr>
                                      <p:to x="100000" y="60000"/>
                                    </p:animScale>
                                    <p:animScale>
                                      <p:cBhvr>
                                        <p:cTn id="44" dur="166" decel="50000">
                                          <p:stCondLst>
                                            <p:cond delay="676"/>
                                          </p:stCondLst>
                                        </p:cTn>
                                        <p:tgtEl>
                                          <p:spTgt spid="4">
                                            <p:txEl>
                                              <p:pRg st="4" end="4"/>
                                            </p:txEl>
                                          </p:spTgt>
                                        </p:tgtEl>
                                      </p:cBhvr>
                                      <p:to x="100000" y="100000"/>
                                    </p:animScale>
                                    <p:animScale>
                                      <p:cBhvr>
                                        <p:cTn id="45" dur="26">
                                          <p:stCondLst>
                                            <p:cond delay="1312"/>
                                          </p:stCondLst>
                                        </p:cTn>
                                        <p:tgtEl>
                                          <p:spTgt spid="4">
                                            <p:txEl>
                                              <p:pRg st="4" end="4"/>
                                            </p:txEl>
                                          </p:spTgt>
                                        </p:tgtEl>
                                      </p:cBhvr>
                                      <p:to x="100000" y="80000"/>
                                    </p:animScale>
                                    <p:animScale>
                                      <p:cBhvr>
                                        <p:cTn id="46" dur="166" decel="50000">
                                          <p:stCondLst>
                                            <p:cond delay="1338"/>
                                          </p:stCondLst>
                                        </p:cTn>
                                        <p:tgtEl>
                                          <p:spTgt spid="4">
                                            <p:txEl>
                                              <p:pRg st="4" end="4"/>
                                            </p:txEl>
                                          </p:spTgt>
                                        </p:tgtEl>
                                      </p:cBhvr>
                                      <p:to x="100000" y="100000"/>
                                    </p:animScale>
                                    <p:animScale>
                                      <p:cBhvr>
                                        <p:cTn id="47" dur="26">
                                          <p:stCondLst>
                                            <p:cond delay="1642"/>
                                          </p:stCondLst>
                                        </p:cTn>
                                        <p:tgtEl>
                                          <p:spTgt spid="4">
                                            <p:txEl>
                                              <p:pRg st="4" end="4"/>
                                            </p:txEl>
                                          </p:spTgt>
                                        </p:tgtEl>
                                      </p:cBhvr>
                                      <p:to x="100000" y="90000"/>
                                    </p:animScale>
                                    <p:animScale>
                                      <p:cBhvr>
                                        <p:cTn id="48" dur="166" decel="50000">
                                          <p:stCondLst>
                                            <p:cond delay="1668"/>
                                          </p:stCondLst>
                                        </p:cTn>
                                        <p:tgtEl>
                                          <p:spTgt spid="4">
                                            <p:txEl>
                                              <p:pRg st="4" end="4"/>
                                            </p:txEl>
                                          </p:spTgt>
                                        </p:tgtEl>
                                      </p:cBhvr>
                                      <p:to x="100000" y="100000"/>
                                    </p:animScale>
                                    <p:animScale>
                                      <p:cBhvr>
                                        <p:cTn id="49" dur="26">
                                          <p:stCondLst>
                                            <p:cond delay="1808"/>
                                          </p:stCondLst>
                                        </p:cTn>
                                        <p:tgtEl>
                                          <p:spTgt spid="4">
                                            <p:txEl>
                                              <p:pRg st="4" end="4"/>
                                            </p:txEl>
                                          </p:spTgt>
                                        </p:tgtEl>
                                      </p:cBhvr>
                                      <p:to x="100000" y="95000"/>
                                    </p:animScale>
                                    <p:animScale>
                                      <p:cBhvr>
                                        <p:cTn id="50" dur="166" decel="50000">
                                          <p:stCondLst>
                                            <p:cond delay="1834"/>
                                          </p:stCondLst>
                                        </p:cTn>
                                        <p:tgtEl>
                                          <p:spTgt spid="4">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23:37-39</a:t>
            </a:r>
          </a:p>
        </p:txBody>
      </p:sp>
      <p:sp>
        <p:nvSpPr>
          <p:cNvPr id="4" name="Rectangle 3"/>
          <p:cNvSpPr/>
          <p:nvPr/>
        </p:nvSpPr>
        <p:spPr>
          <a:xfrm>
            <a:off x="152400" y="1066800"/>
            <a:ext cx="8839200" cy="533992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a:ln w="11430">
                  <a:solidFill>
                    <a:sysClr val="windowText" lastClr="000000"/>
                  </a:solidFill>
                </a:ln>
                <a:effectLst>
                  <a:outerShdw blurRad="50800" dist="39000" dir="5460000" algn="tl">
                    <a:srgbClr val="000000">
                      <a:alpha val="38000"/>
                    </a:srgbClr>
                  </a:outerShdw>
                </a:effectLst>
              </a:rPr>
              <a:t>In verse 37, Jesus gives the first glimpse of grace, mercy and hope.  There is a parallelism here, especially seen in the Greek.  Literally, from the Greek, Jesus says, </a:t>
            </a:r>
            <a:r>
              <a:rPr lang="en-US" sz="2800" b="1" i="1" dirty="0">
                <a:ln w="11430">
                  <a:solidFill>
                    <a:srgbClr val="6600CC"/>
                  </a:solidFill>
                </a:ln>
                <a:solidFill>
                  <a:srgbClr val="6600CC"/>
                </a:solidFill>
                <a:effectLst>
                  <a:outerShdw blurRad="50800" dist="39000" dir="5460000" algn="tl">
                    <a:srgbClr val="000000">
                      <a:alpha val="38000"/>
                    </a:srgbClr>
                  </a:outerShdw>
                </a:effectLst>
              </a:rPr>
              <a:t>“How often I would have gathered together your children…and you were not willing.”</a:t>
            </a:r>
            <a:r>
              <a:rPr lang="en-US" sz="2800" b="1" dirty="0">
                <a:ln w="11430">
                  <a:solidFill>
                    <a:sysClr val="windowText" lastClr="000000"/>
                  </a:solidFill>
                </a:ln>
                <a:effectLst>
                  <a:outerShdw blurRad="50800" dist="39000" dir="5460000" algn="tl">
                    <a:srgbClr val="000000">
                      <a:alpha val="38000"/>
                    </a:srgbClr>
                  </a:outerShdw>
                </a:effectLst>
              </a:rPr>
              <a:t> </a:t>
            </a:r>
          </a:p>
          <a:p>
            <a:r>
              <a:rPr lang="en-US" sz="2800" b="1" dirty="0">
                <a:ln w="11430">
                  <a:solidFill>
                    <a:schemeClr val="tx1"/>
                  </a:solidFill>
                </a:ln>
                <a:effectLst>
                  <a:outerShdw blurRad="50800" dist="39000" dir="5460000" algn="tl">
                    <a:srgbClr val="000000">
                      <a:alpha val="38000"/>
                    </a:srgbClr>
                  </a:outerShdw>
                </a:effectLst>
              </a:rPr>
              <a:t>What our Lord </a:t>
            </a:r>
            <a:r>
              <a:rPr lang="en-US" sz="2800" b="1" i="1" u="sng" dirty="0">
                <a:ln w="11430">
                  <a:solidFill>
                    <a:schemeClr val="tx1"/>
                  </a:solidFill>
                </a:ln>
                <a:effectLst>
                  <a:outerShdw blurRad="50800" dist="39000" dir="5460000" algn="tl">
                    <a:srgbClr val="000000">
                      <a:alpha val="38000"/>
                    </a:srgbClr>
                  </a:outerShdw>
                </a:effectLst>
              </a:rPr>
              <a:t>wanted</a:t>
            </a:r>
            <a:r>
              <a:rPr lang="en-US" sz="2800" b="1" i="1" dirty="0">
                <a:ln w="11430">
                  <a:solidFill>
                    <a:schemeClr val="tx1"/>
                  </a:solidFill>
                </a:ln>
                <a:effectLst>
                  <a:outerShdw blurRad="50800" dist="39000" dir="5460000" algn="tl">
                    <a:srgbClr val="000000">
                      <a:alpha val="38000"/>
                    </a:srgbClr>
                  </a:outerShdw>
                </a:effectLst>
              </a:rPr>
              <a:t> </a:t>
            </a:r>
            <a:r>
              <a:rPr lang="en-US" sz="2800" b="1" dirty="0">
                <a:ln w="11430">
                  <a:solidFill>
                    <a:schemeClr val="tx1"/>
                  </a:solidFill>
                </a:ln>
                <a:effectLst>
                  <a:outerShdw blurRad="50800" dist="39000" dir="5460000" algn="tl">
                    <a:srgbClr val="000000">
                      <a:alpha val="38000"/>
                    </a:srgbClr>
                  </a:outerShdw>
                </a:effectLst>
              </a:rPr>
              <a:t>to do so often they </a:t>
            </a:r>
            <a:r>
              <a:rPr lang="en-US" sz="2800" b="1" i="1" u="sng" dirty="0">
                <a:ln w="11430">
                  <a:solidFill>
                    <a:schemeClr val="tx1"/>
                  </a:solidFill>
                </a:ln>
                <a:effectLst>
                  <a:outerShdw blurRad="50800" dist="39000" dir="5460000" algn="tl">
                    <a:srgbClr val="000000">
                      <a:alpha val="38000"/>
                    </a:srgbClr>
                  </a:outerShdw>
                </a:effectLst>
              </a:rPr>
              <a:t>did not want</a:t>
            </a:r>
            <a:r>
              <a:rPr lang="en-US" sz="2800" b="1" dirty="0">
                <a:ln w="11430">
                  <a:solidFill>
                    <a:schemeClr val="tx1"/>
                  </a:solidFill>
                </a:ln>
                <a:effectLst>
                  <a:outerShdw blurRad="50800" dist="39000" dir="5460000" algn="tl">
                    <a:srgbClr val="000000">
                      <a:alpha val="38000"/>
                    </a:srgbClr>
                  </a:outerShdw>
                </a:effectLst>
              </a:rPr>
              <a:t>!  Jerusalem’s unwillingness to</a:t>
            </a:r>
          </a:p>
          <a:p>
            <a:r>
              <a:rPr lang="en-US" sz="2800" b="1" dirty="0">
                <a:ln w="11430">
                  <a:solidFill>
                    <a:schemeClr val="tx1"/>
                  </a:solidFill>
                </a:ln>
                <a:effectLst>
                  <a:outerShdw blurRad="50800" dist="39000" dir="5460000" algn="tl">
                    <a:srgbClr val="000000">
                      <a:alpha val="38000"/>
                    </a:srgbClr>
                  </a:outerShdw>
                </a:effectLst>
              </a:rPr>
              <a:t>be gathered is actually the </a:t>
            </a:r>
          </a:p>
          <a:p>
            <a:r>
              <a:rPr lang="en-US" sz="2800" b="1" dirty="0">
                <a:ln w="11430">
                  <a:solidFill>
                    <a:schemeClr val="tx1"/>
                  </a:solidFill>
                </a:ln>
                <a:effectLst>
                  <a:outerShdw blurRad="50800" dist="39000" dir="5460000" algn="tl">
                    <a:srgbClr val="000000">
                      <a:alpha val="38000"/>
                    </a:srgbClr>
                  </a:outerShdw>
                </a:effectLst>
              </a:rPr>
              <a:t>main point of this chapter. </a:t>
            </a:r>
          </a:p>
          <a:p>
            <a:r>
              <a:rPr lang="en-US" sz="2800" b="1" dirty="0">
                <a:ln w="11430">
                  <a:solidFill>
                    <a:schemeClr val="tx1"/>
                  </a:solidFill>
                </a:ln>
                <a:effectLst>
                  <a:outerShdw blurRad="50800" dist="39000" dir="5460000" algn="tl">
                    <a:srgbClr val="000000">
                      <a:alpha val="38000"/>
                    </a:srgbClr>
                  </a:outerShdw>
                </a:effectLst>
              </a:rPr>
              <a:t>Even so, there is a note of </a:t>
            </a:r>
          </a:p>
          <a:p>
            <a:r>
              <a:rPr lang="en-US" sz="2800" b="1" dirty="0">
                <a:ln w="11430">
                  <a:solidFill>
                    <a:schemeClr val="tx1"/>
                  </a:solidFill>
                </a:ln>
                <a:effectLst>
                  <a:outerShdw blurRad="50800" dist="39000" dir="5460000" algn="tl">
                    <a:srgbClr val="000000">
                      <a:alpha val="38000"/>
                    </a:srgbClr>
                  </a:outerShdw>
                </a:effectLst>
              </a:rPr>
              <a:t>grace as Jesus </a:t>
            </a:r>
            <a:r>
              <a:rPr lang="en-US" sz="2800" b="1" i="1" dirty="0">
                <a:ln w="11430">
                  <a:solidFill>
                    <a:srgbClr val="6600CC"/>
                  </a:solidFill>
                </a:ln>
                <a:solidFill>
                  <a:srgbClr val="6600CC"/>
                </a:solidFill>
                <a:effectLst>
                  <a:outerShdw blurRad="50800" dist="39000" dir="5460000" algn="tl">
                    <a:srgbClr val="000000">
                      <a:alpha val="38000"/>
                    </a:srgbClr>
                  </a:outerShdw>
                </a:effectLst>
              </a:rPr>
              <a:t>“would have</a:t>
            </a:r>
          </a:p>
          <a:p>
            <a:r>
              <a:rPr lang="en-US" sz="2800" b="1" i="1" dirty="0">
                <a:ln w="11430">
                  <a:solidFill>
                    <a:srgbClr val="6600CC"/>
                  </a:solidFill>
                </a:ln>
                <a:solidFill>
                  <a:srgbClr val="6600CC"/>
                </a:solidFill>
                <a:effectLst>
                  <a:outerShdw blurRad="50800" dist="39000" dir="5460000" algn="tl">
                    <a:srgbClr val="000000">
                      <a:alpha val="38000"/>
                    </a:srgbClr>
                  </a:outerShdw>
                </a:effectLst>
              </a:rPr>
              <a:t>gathered together....” </a:t>
            </a:r>
          </a:p>
        </p:txBody>
      </p:sp>
      <p:pic>
        <p:nvPicPr>
          <p:cNvPr id="5" name="Picture 4" descr="Page 13 | Jesus Crying Images - Free Download on Freepik"/>
          <p:cNvPicPr>
            <a:picLocks noChangeAspect="1" noChangeArrowheads="1"/>
          </p:cNvPicPr>
          <p:nvPr/>
        </p:nvPicPr>
        <p:blipFill>
          <a:blip r:embed="rId3" cstate="print"/>
          <a:srcRect/>
          <a:stretch>
            <a:fillRect/>
          </a:stretch>
        </p:blipFill>
        <p:spPr bwMode="auto">
          <a:xfrm>
            <a:off x="4724400" y="3812065"/>
            <a:ext cx="4419600" cy="304593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a:ln w="11430">
                  <a:solidFill>
                    <a:sysClr val="windowText" lastClr="000000"/>
                  </a:solidFill>
                </a:ln>
                <a:effectLst>
                  <a:outerShdw blurRad="50800" dist="39000" dir="5460000" algn="tl">
                    <a:srgbClr val="000000">
                      <a:alpha val="38000"/>
                    </a:srgbClr>
                  </a:outerShdw>
                </a:effectLst>
                <a:latin typeface="+mj-lt"/>
              </a:rPr>
              <a:t>Introduction</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63231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i="1" dirty="0">
                <a:ln w="11430">
                  <a:solidFill>
                    <a:sysClr val="windowText" lastClr="000000"/>
                  </a:solidFill>
                </a:ln>
                <a:solidFill>
                  <a:srgbClr val="C00000"/>
                </a:solidFill>
                <a:effectLst>
                  <a:outerShdw blurRad="50800" dist="39000" dir="5460000" algn="tl">
                    <a:srgbClr val="000000">
                      <a:alpha val="38000"/>
                    </a:srgbClr>
                  </a:outerShdw>
                </a:effectLst>
              </a:rPr>
              <a:t>“Confrontation Tuesday” </a:t>
            </a:r>
            <a:r>
              <a:rPr lang="en-US" sz="30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in Chapter 23 takes a different tone  as our Lord addresses a number of different audiences.  This chapter can be laid out in three sections:</a:t>
            </a:r>
          </a:p>
          <a:p>
            <a:pPr>
              <a:spcAft>
                <a:spcPts val="600"/>
              </a:spcAft>
            </a:pP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     1.  (vv.1-12):  an introductory warning by our Lord against being like the scribes and Pharisees;</a:t>
            </a:r>
          </a:p>
          <a:p>
            <a:pPr>
              <a:spcAft>
                <a:spcPts val="600"/>
              </a:spcAft>
            </a:pP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     2.  (vv.13-36):  seven woes that are spoken against the scribes and Pharisees; and,</a:t>
            </a:r>
          </a:p>
          <a:p>
            <a:pPr>
              <a:spcAft>
                <a:spcPts val="600"/>
              </a:spcAft>
            </a:pP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     3.  (vv.37-39):  the lament over Jerusalem.</a:t>
            </a:r>
          </a:p>
          <a:p>
            <a:pPr>
              <a:spcAft>
                <a:spcPts val="600"/>
              </a:spcAft>
            </a:pPr>
            <a:r>
              <a:rPr lang="en-US" sz="30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These three sections correspond to the audience(s) to whom Jesus is directly addressing, which we will identify throughout our study this morning!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wipe(down)">
                                      <p:cBhvr>
                                        <p:cTn id="7" dur="580">
                                          <p:stCondLst>
                                            <p:cond delay="0"/>
                                          </p:stCondLst>
                                        </p:cTn>
                                        <p:tgtEl>
                                          <p:spTgt spid="10">
                                            <p:txEl>
                                              <p:pRg st="1" end="1"/>
                                            </p:txEl>
                                          </p:spTgt>
                                        </p:tgtEl>
                                      </p:cBhvr>
                                    </p:animEffect>
                                    <p:anim calcmode="lin" valueType="num">
                                      <p:cBhvr>
                                        <p:cTn id="8" dur="1822" tmFilter="0,0; 0.14,0.36; 0.43,0.73; 0.71,0.91; 1.0,1.0">
                                          <p:stCondLst>
                                            <p:cond delay="0"/>
                                          </p:stCondLst>
                                        </p:cTn>
                                        <p:tgtEl>
                                          <p:spTgt spid="10">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xEl>
                                              <p:pRg st="1" end="1"/>
                                            </p:txEl>
                                          </p:spTgt>
                                        </p:tgtEl>
                                      </p:cBhvr>
                                      <p:to x="100000" y="60000"/>
                                    </p:animScale>
                                    <p:animScale>
                                      <p:cBhvr>
                                        <p:cTn id="14" dur="166" decel="50000">
                                          <p:stCondLst>
                                            <p:cond delay="676"/>
                                          </p:stCondLst>
                                        </p:cTn>
                                        <p:tgtEl>
                                          <p:spTgt spid="10">
                                            <p:txEl>
                                              <p:pRg st="1" end="1"/>
                                            </p:txEl>
                                          </p:spTgt>
                                        </p:tgtEl>
                                      </p:cBhvr>
                                      <p:to x="100000" y="100000"/>
                                    </p:animScale>
                                    <p:animScale>
                                      <p:cBhvr>
                                        <p:cTn id="15" dur="26">
                                          <p:stCondLst>
                                            <p:cond delay="1312"/>
                                          </p:stCondLst>
                                        </p:cTn>
                                        <p:tgtEl>
                                          <p:spTgt spid="10">
                                            <p:txEl>
                                              <p:pRg st="1" end="1"/>
                                            </p:txEl>
                                          </p:spTgt>
                                        </p:tgtEl>
                                      </p:cBhvr>
                                      <p:to x="100000" y="80000"/>
                                    </p:animScale>
                                    <p:animScale>
                                      <p:cBhvr>
                                        <p:cTn id="16" dur="166" decel="50000">
                                          <p:stCondLst>
                                            <p:cond delay="1338"/>
                                          </p:stCondLst>
                                        </p:cTn>
                                        <p:tgtEl>
                                          <p:spTgt spid="10">
                                            <p:txEl>
                                              <p:pRg st="1" end="1"/>
                                            </p:txEl>
                                          </p:spTgt>
                                        </p:tgtEl>
                                      </p:cBhvr>
                                      <p:to x="100000" y="100000"/>
                                    </p:animScale>
                                    <p:animScale>
                                      <p:cBhvr>
                                        <p:cTn id="17" dur="26">
                                          <p:stCondLst>
                                            <p:cond delay="1642"/>
                                          </p:stCondLst>
                                        </p:cTn>
                                        <p:tgtEl>
                                          <p:spTgt spid="10">
                                            <p:txEl>
                                              <p:pRg st="1" end="1"/>
                                            </p:txEl>
                                          </p:spTgt>
                                        </p:tgtEl>
                                      </p:cBhvr>
                                      <p:to x="100000" y="90000"/>
                                    </p:animScale>
                                    <p:animScale>
                                      <p:cBhvr>
                                        <p:cTn id="18" dur="166" decel="50000">
                                          <p:stCondLst>
                                            <p:cond delay="1668"/>
                                          </p:stCondLst>
                                        </p:cTn>
                                        <p:tgtEl>
                                          <p:spTgt spid="10">
                                            <p:txEl>
                                              <p:pRg st="1" end="1"/>
                                            </p:txEl>
                                          </p:spTgt>
                                        </p:tgtEl>
                                      </p:cBhvr>
                                      <p:to x="100000" y="100000"/>
                                    </p:animScale>
                                    <p:animScale>
                                      <p:cBhvr>
                                        <p:cTn id="19" dur="26">
                                          <p:stCondLst>
                                            <p:cond delay="1808"/>
                                          </p:stCondLst>
                                        </p:cTn>
                                        <p:tgtEl>
                                          <p:spTgt spid="10">
                                            <p:txEl>
                                              <p:pRg st="1" end="1"/>
                                            </p:txEl>
                                          </p:spTgt>
                                        </p:tgtEl>
                                      </p:cBhvr>
                                      <p:to x="100000" y="95000"/>
                                    </p:animScale>
                                    <p:animScale>
                                      <p:cBhvr>
                                        <p:cTn id="20" dur="166" decel="50000">
                                          <p:stCondLst>
                                            <p:cond delay="1834"/>
                                          </p:stCondLst>
                                        </p:cTn>
                                        <p:tgtEl>
                                          <p:spTgt spid="10">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Effect transition="in" filter="wipe(down)">
                                      <p:cBhvr>
                                        <p:cTn id="25" dur="580">
                                          <p:stCondLst>
                                            <p:cond delay="0"/>
                                          </p:stCondLst>
                                        </p:cTn>
                                        <p:tgtEl>
                                          <p:spTgt spid="10">
                                            <p:txEl>
                                              <p:pRg st="2" end="2"/>
                                            </p:txEl>
                                          </p:spTgt>
                                        </p:tgtEl>
                                      </p:cBhvr>
                                    </p:animEffect>
                                    <p:anim calcmode="lin" valueType="num">
                                      <p:cBhvr>
                                        <p:cTn id="26" dur="1822" tmFilter="0,0; 0.14,0.36; 0.43,0.73; 0.71,0.91; 1.0,1.0">
                                          <p:stCondLst>
                                            <p:cond delay="0"/>
                                          </p:stCondLst>
                                        </p:cTn>
                                        <p:tgtEl>
                                          <p:spTgt spid="10">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0">
                                            <p:txEl>
                                              <p:pRg st="2" end="2"/>
                                            </p:txEl>
                                          </p:spTgt>
                                        </p:tgtEl>
                                      </p:cBhvr>
                                      <p:to x="100000" y="60000"/>
                                    </p:animScale>
                                    <p:animScale>
                                      <p:cBhvr>
                                        <p:cTn id="32" dur="166" decel="50000">
                                          <p:stCondLst>
                                            <p:cond delay="676"/>
                                          </p:stCondLst>
                                        </p:cTn>
                                        <p:tgtEl>
                                          <p:spTgt spid="10">
                                            <p:txEl>
                                              <p:pRg st="2" end="2"/>
                                            </p:txEl>
                                          </p:spTgt>
                                        </p:tgtEl>
                                      </p:cBhvr>
                                      <p:to x="100000" y="100000"/>
                                    </p:animScale>
                                    <p:animScale>
                                      <p:cBhvr>
                                        <p:cTn id="33" dur="26">
                                          <p:stCondLst>
                                            <p:cond delay="1312"/>
                                          </p:stCondLst>
                                        </p:cTn>
                                        <p:tgtEl>
                                          <p:spTgt spid="10">
                                            <p:txEl>
                                              <p:pRg st="2" end="2"/>
                                            </p:txEl>
                                          </p:spTgt>
                                        </p:tgtEl>
                                      </p:cBhvr>
                                      <p:to x="100000" y="80000"/>
                                    </p:animScale>
                                    <p:animScale>
                                      <p:cBhvr>
                                        <p:cTn id="34" dur="166" decel="50000">
                                          <p:stCondLst>
                                            <p:cond delay="1338"/>
                                          </p:stCondLst>
                                        </p:cTn>
                                        <p:tgtEl>
                                          <p:spTgt spid="10">
                                            <p:txEl>
                                              <p:pRg st="2" end="2"/>
                                            </p:txEl>
                                          </p:spTgt>
                                        </p:tgtEl>
                                      </p:cBhvr>
                                      <p:to x="100000" y="100000"/>
                                    </p:animScale>
                                    <p:animScale>
                                      <p:cBhvr>
                                        <p:cTn id="35" dur="26">
                                          <p:stCondLst>
                                            <p:cond delay="1642"/>
                                          </p:stCondLst>
                                        </p:cTn>
                                        <p:tgtEl>
                                          <p:spTgt spid="10">
                                            <p:txEl>
                                              <p:pRg st="2" end="2"/>
                                            </p:txEl>
                                          </p:spTgt>
                                        </p:tgtEl>
                                      </p:cBhvr>
                                      <p:to x="100000" y="90000"/>
                                    </p:animScale>
                                    <p:animScale>
                                      <p:cBhvr>
                                        <p:cTn id="36" dur="166" decel="50000">
                                          <p:stCondLst>
                                            <p:cond delay="1668"/>
                                          </p:stCondLst>
                                        </p:cTn>
                                        <p:tgtEl>
                                          <p:spTgt spid="10">
                                            <p:txEl>
                                              <p:pRg st="2" end="2"/>
                                            </p:txEl>
                                          </p:spTgt>
                                        </p:tgtEl>
                                      </p:cBhvr>
                                      <p:to x="100000" y="100000"/>
                                    </p:animScale>
                                    <p:animScale>
                                      <p:cBhvr>
                                        <p:cTn id="37" dur="26">
                                          <p:stCondLst>
                                            <p:cond delay="1808"/>
                                          </p:stCondLst>
                                        </p:cTn>
                                        <p:tgtEl>
                                          <p:spTgt spid="10">
                                            <p:txEl>
                                              <p:pRg st="2" end="2"/>
                                            </p:txEl>
                                          </p:spTgt>
                                        </p:tgtEl>
                                      </p:cBhvr>
                                      <p:to x="100000" y="95000"/>
                                    </p:animScale>
                                    <p:animScale>
                                      <p:cBhvr>
                                        <p:cTn id="38" dur="166" decel="50000">
                                          <p:stCondLst>
                                            <p:cond delay="1834"/>
                                          </p:stCondLst>
                                        </p:cTn>
                                        <p:tgtEl>
                                          <p:spTgt spid="10">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10">
                                            <p:txEl>
                                              <p:pRg st="3" end="3"/>
                                            </p:txEl>
                                          </p:spTgt>
                                        </p:tgtEl>
                                        <p:attrNameLst>
                                          <p:attrName>style.visibility</p:attrName>
                                        </p:attrNameLst>
                                      </p:cBhvr>
                                      <p:to>
                                        <p:strVal val="visible"/>
                                      </p:to>
                                    </p:set>
                                    <p:animEffect transition="in" filter="wipe(down)">
                                      <p:cBhvr>
                                        <p:cTn id="43" dur="580">
                                          <p:stCondLst>
                                            <p:cond delay="0"/>
                                          </p:stCondLst>
                                        </p:cTn>
                                        <p:tgtEl>
                                          <p:spTgt spid="10">
                                            <p:txEl>
                                              <p:pRg st="3" end="3"/>
                                            </p:txEl>
                                          </p:spTgt>
                                        </p:tgtEl>
                                      </p:cBhvr>
                                    </p:animEffect>
                                    <p:anim calcmode="lin" valueType="num">
                                      <p:cBhvr>
                                        <p:cTn id="44" dur="1822" tmFilter="0,0; 0.14,0.36; 0.43,0.73; 0.71,0.91; 1.0,1.0">
                                          <p:stCondLst>
                                            <p:cond delay="0"/>
                                          </p:stCondLst>
                                        </p:cTn>
                                        <p:tgtEl>
                                          <p:spTgt spid="10">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xEl>
                                              <p:pRg st="3" end="3"/>
                                            </p:txEl>
                                          </p:spTgt>
                                        </p:tgtEl>
                                      </p:cBhvr>
                                      <p:to x="100000" y="60000"/>
                                    </p:animScale>
                                    <p:animScale>
                                      <p:cBhvr>
                                        <p:cTn id="50" dur="166" decel="50000">
                                          <p:stCondLst>
                                            <p:cond delay="676"/>
                                          </p:stCondLst>
                                        </p:cTn>
                                        <p:tgtEl>
                                          <p:spTgt spid="10">
                                            <p:txEl>
                                              <p:pRg st="3" end="3"/>
                                            </p:txEl>
                                          </p:spTgt>
                                        </p:tgtEl>
                                      </p:cBhvr>
                                      <p:to x="100000" y="100000"/>
                                    </p:animScale>
                                    <p:animScale>
                                      <p:cBhvr>
                                        <p:cTn id="51" dur="26">
                                          <p:stCondLst>
                                            <p:cond delay="1312"/>
                                          </p:stCondLst>
                                        </p:cTn>
                                        <p:tgtEl>
                                          <p:spTgt spid="10">
                                            <p:txEl>
                                              <p:pRg st="3" end="3"/>
                                            </p:txEl>
                                          </p:spTgt>
                                        </p:tgtEl>
                                      </p:cBhvr>
                                      <p:to x="100000" y="80000"/>
                                    </p:animScale>
                                    <p:animScale>
                                      <p:cBhvr>
                                        <p:cTn id="52" dur="166" decel="50000">
                                          <p:stCondLst>
                                            <p:cond delay="1338"/>
                                          </p:stCondLst>
                                        </p:cTn>
                                        <p:tgtEl>
                                          <p:spTgt spid="10">
                                            <p:txEl>
                                              <p:pRg st="3" end="3"/>
                                            </p:txEl>
                                          </p:spTgt>
                                        </p:tgtEl>
                                      </p:cBhvr>
                                      <p:to x="100000" y="100000"/>
                                    </p:animScale>
                                    <p:animScale>
                                      <p:cBhvr>
                                        <p:cTn id="53" dur="26">
                                          <p:stCondLst>
                                            <p:cond delay="1642"/>
                                          </p:stCondLst>
                                        </p:cTn>
                                        <p:tgtEl>
                                          <p:spTgt spid="10">
                                            <p:txEl>
                                              <p:pRg st="3" end="3"/>
                                            </p:txEl>
                                          </p:spTgt>
                                        </p:tgtEl>
                                      </p:cBhvr>
                                      <p:to x="100000" y="90000"/>
                                    </p:animScale>
                                    <p:animScale>
                                      <p:cBhvr>
                                        <p:cTn id="54" dur="166" decel="50000">
                                          <p:stCondLst>
                                            <p:cond delay="1668"/>
                                          </p:stCondLst>
                                        </p:cTn>
                                        <p:tgtEl>
                                          <p:spTgt spid="10">
                                            <p:txEl>
                                              <p:pRg st="3" end="3"/>
                                            </p:txEl>
                                          </p:spTgt>
                                        </p:tgtEl>
                                      </p:cBhvr>
                                      <p:to x="100000" y="100000"/>
                                    </p:animScale>
                                    <p:animScale>
                                      <p:cBhvr>
                                        <p:cTn id="55" dur="26">
                                          <p:stCondLst>
                                            <p:cond delay="1808"/>
                                          </p:stCondLst>
                                        </p:cTn>
                                        <p:tgtEl>
                                          <p:spTgt spid="10">
                                            <p:txEl>
                                              <p:pRg st="3" end="3"/>
                                            </p:txEl>
                                          </p:spTgt>
                                        </p:tgtEl>
                                      </p:cBhvr>
                                      <p:to x="100000" y="95000"/>
                                    </p:animScale>
                                    <p:animScale>
                                      <p:cBhvr>
                                        <p:cTn id="56" dur="166" decel="50000">
                                          <p:stCondLst>
                                            <p:cond delay="1834"/>
                                          </p:stCondLst>
                                        </p:cTn>
                                        <p:tgtEl>
                                          <p:spTgt spid="10">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35" presetClass="entr" presetSubtype="0" fill="hold" nodeType="clickEffect">
                                  <p:stCondLst>
                                    <p:cond delay="0"/>
                                  </p:stCondLst>
                                  <p:childTnLst>
                                    <p:set>
                                      <p:cBhvr>
                                        <p:cTn id="60" dur="1" fill="hold">
                                          <p:stCondLst>
                                            <p:cond delay="0"/>
                                          </p:stCondLst>
                                        </p:cTn>
                                        <p:tgtEl>
                                          <p:spTgt spid="10">
                                            <p:txEl>
                                              <p:pRg st="4" end="4"/>
                                            </p:txEl>
                                          </p:spTgt>
                                        </p:tgtEl>
                                        <p:attrNameLst>
                                          <p:attrName>style.visibility</p:attrName>
                                        </p:attrNameLst>
                                      </p:cBhvr>
                                      <p:to>
                                        <p:strVal val="visible"/>
                                      </p:to>
                                    </p:set>
                                    <p:animEffect transition="in" filter="fade">
                                      <p:cBhvr>
                                        <p:cTn id="61" dur="2000"/>
                                        <p:tgtEl>
                                          <p:spTgt spid="10">
                                            <p:txEl>
                                              <p:pRg st="4" end="4"/>
                                            </p:txEl>
                                          </p:spTgt>
                                        </p:tgtEl>
                                      </p:cBhvr>
                                    </p:animEffect>
                                    <p:anim calcmode="lin" valueType="num">
                                      <p:cBhvr>
                                        <p:cTn id="62" dur="2000" fill="hold"/>
                                        <p:tgtEl>
                                          <p:spTgt spid="10">
                                            <p:txEl>
                                              <p:pRg st="4" end="4"/>
                                            </p:txEl>
                                          </p:spTgt>
                                        </p:tgtEl>
                                        <p:attrNameLst>
                                          <p:attrName>style.rotation</p:attrName>
                                        </p:attrNameLst>
                                      </p:cBhvr>
                                      <p:tavLst>
                                        <p:tav tm="0">
                                          <p:val>
                                            <p:fltVal val="720"/>
                                          </p:val>
                                        </p:tav>
                                        <p:tav tm="100000">
                                          <p:val>
                                            <p:fltVal val="0"/>
                                          </p:val>
                                        </p:tav>
                                      </p:tavLst>
                                    </p:anim>
                                    <p:anim calcmode="lin" valueType="num">
                                      <p:cBhvr>
                                        <p:cTn id="63" dur="2000" fill="hold"/>
                                        <p:tgtEl>
                                          <p:spTgt spid="10">
                                            <p:txEl>
                                              <p:pRg st="4" end="4"/>
                                            </p:txEl>
                                          </p:spTgt>
                                        </p:tgtEl>
                                        <p:attrNameLst>
                                          <p:attrName>ppt_h</p:attrName>
                                        </p:attrNameLst>
                                      </p:cBhvr>
                                      <p:tavLst>
                                        <p:tav tm="0">
                                          <p:val>
                                            <p:fltVal val="0"/>
                                          </p:val>
                                        </p:tav>
                                        <p:tav tm="100000">
                                          <p:val>
                                            <p:strVal val="#ppt_h"/>
                                          </p:val>
                                        </p:tav>
                                      </p:tavLst>
                                    </p:anim>
                                    <p:anim calcmode="lin" valueType="num">
                                      <p:cBhvr>
                                        <p:cTn id="64" dur="2000" fill="hold"/>
                                        <p:tgtEl>
                                          <p:spTgt spid="10">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23:37-39</a:t>
            </a:r>
          </a:p>
        </p:txBody>
      </p:sp>
      <p:sp>
        <p:nvSpPr>
          <p:cNvPr id="4" name="Rectangle 3"/>
          <p:cNvSpPr/>
          <p:nvPr/>
        </p:nvSpPr>
        <p:spPr>
          <a:xfrm>
            <a:off x="152400" y="1066800"/>
            <a:ext cx="8839200" cy="524759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ysClr val="windowText" lastClr="000000"/>
                  </a:solidFill>
                </a:ln>
                <a:effectLst>
                  <a:outerShdw blurRad="50800" dist="39000" dir="5460000" algn="tl">
                    <a:srgbClr val="000000">
                      <a:alpha val="38000"/>
                    </a:srgbClr>
                  </a:outerShdw>
                </a:effectLst>
              </a:rPr>
              <a:t>The second glimpse of grace, mercy, and hope is found in the final statement of verse 39 where we’ll “round out</a:t>
            </a:r>
            <a:r>
              <a:rPr lang="en-US" sz="3000" b="1" dirty="0">
                <a:ln w="11430">
                  <a:solidFill>
                    <a:schemeClr val="tx1"/>
                  </a:solidFill>
                </a:ln>
                <a:effectLst>
                  <a:outerShdw blurRad="50800" dist="39000" dir="5460000" algn="tl">
                    <a:srgbClr val="000000">
                      <a:alpha val="38000"/>
                    </a:srgbClr>
                  </a:outerShdw>
                </a:effectLst>
              </a:rPr>
              <a:t>” this pericope then.  In the meantime, Jesus will make a solemn declaration in v.38, </a:t>
            </a:r>
            <a:r>
              <a:rPr lang="en-US" sz="3000" b="1" i="1" dirty="0">
                <a:ln w="11430">
                  <a:solidFill>
                    <a:srgbClr val="6600CC"/>
                  </a:solidFill>
                </a:ln>
                <a:solidFill>
                  <a:srgbClr val="6600CC"/>
                </a:solidFill>
                <a:effectLst>
                  <a:outerShdw blurRad="50800" dist="39000" dir="5460000" algn="tl">
                    <a:srgbClr val="000000">
                      <a:alpha val="38000"/>
                    </a:srgbClr>
                  </a:outerShdw>
                </a:effectLst>
              </a:rPr>
              <a:t>“Behold, your house is left desolate to you.”</a:t>
            </a:r>
            <a:r>
              <a:rPr lang="en-US" sz="2800" b="1" dirty="0">
                <a:ln w="11430">
                  <a:solidFill>
                    <a:schemeClr val="tx1"/>
                  </a:solidFill>
                </a:ln>
                <a:effectLst>
                  <a:outerShdw blurRad="50800" dist="39000" dir="5460000" algn="tl">
                    <a:srgbClr val="000000">
                      <a:alpha val="38000"/>
                    </a:srgbClr>
                  </a:outerShdw>
                </a:effectLst>
              </a:rPr>
              <a:t> </a:t>
            </a:r>
          </a:p>
          <a:p>
            <a:r>
              <a:rPr lang="en-US" sz="3000" b="1" dirty="0">
                <a:ln w="11430">
                  <a:solidFill>
                    <a:schemeClr val="tx1"/>
                  </a:solidFill>
                </a:ln>
                <a:effectLst>
                  <a:outerShdw blurRad="50800" dist="39000" dir="5460000" algn="tl">
                    <a:srgbClr val="000000">
                      <a:alpha val="38000"/>
                    </a:srgbClr>
                  </a:outerShdw>
                </a:effectLst>
              </a:rPr>
              <a:t>The reference to </a:t>
            </a:r>
            <a:r>
              <a:rPr lang="en-US" sz="3000" b="1" i="1" dirty="0">
                <a:ln w="11430">
                  <a:solidFill>
                    <a:srgbClr val="6600CC"/>
                  </a:solidFill>
                </a:ln>
                <a:solidFill>
                  <a:srgbClr val="6600CC"/>
                </a:solidFill>
                <a:effectLst>
                  <a:outerShdw blurRad="50800" dist="39000" dir="5460000" algn="tl">
                    <a:srgbClr val="000000">
                      <a:alpha val="38000"/>
                    </a:srgbClr>
                  </a:outerShdw>
                </a:effectLst>
              </a:rPr>
              <a:t>“house”</a:t>
            </a:r>
            <a:r>
              <a:rPr lang="en-US" sz="3000" b="1" dirty="0">
                <a:ln w="11430">
                  <a:solidFill>
                    <a:schemeClr val="tx1"/>
                  </a:solidFill>
                </a:ln>
                <a:effectLst>
                  <a:outerShdw blurRad="50800" dist="39000" dir="5460000" algn="tl">
                    <a:srgbClr val="000000">
                      <a:alpha val="38000"/>
                    </a:srgbClr>
                  </a:outerShdw>
                </a:effectLst>
              </a:rPr>
              <a:t> is</a:t>
            </a:r>
          </a:p>
          <a:p>
            <a:r>
              <a:rPr lang="en-US" sz="3000" b="1" dirty="0">
                <a:ln w="11430">
                  <a:solidFill>
                    <a:schemeClr val="tx1"/>
                  </a:solidFill>
                </a:ln>
                <a:effectLst>
                  <a:outerShdw blurRad="50800" dist="39000" dir="5460000" algn="tl">
                    <a:srgbClr val="000000">
                      <a:alpha val="38000"/>
                    </a:srgbClr>
                  </a:outerShdw>
                </a:effectLst>
              </a:rPr>
              <a:t>referring to the Temple.</a:t>
            </a:r>
          </a:p>
          <a:p>
            <a:r>
              <a:rPr lang="en-US" sz="3000" b="1" dirty="0">
                <a:ln w="11430">
                  <a:solidFill>
                    <a:schemeClr val="tx1"/>
                  </a:solidFill>
                </a:ln>
                <a:effectLst>
                  <a:outerShdw blurRad="50800" dist="39000" dir="5460000" algn="tl">
                    <a:srgbClr val="000000">
                      <a:alpha val="38000"/>
                    </a:srgbClr>
                  </a:outerShdw>
                </a:effectLst>
              </a:rPr>
              <a:t>This is a veiled rebuke and</a:t>
            </a:r>
          </a:p>
          <a:p>
            <a:r>
              <a:rPr lang="en-US" sz="3000" b="1" dirty="0">
                <a:ln w="11430">
                  <a:solidFill>
                    <a:schemeClr val="tx1"/>
                  </a:solidFill>
                </a:ln>
                <a:effectLst>
                  <a:outerShdw blurRad="50800" dist="39000" dir="5460000" algn="tl">
                    <a:srgbClr val="000000">
                      <a:alpha val="38000"/>
                    </a:srgbClr>
                  </a:outerShdw>
                </a:effectLst>
              </a:rPr>
              <a:t>a foretelling of the</a:t>
            </a:r>
          </a:p>
          <a:p>
            <a:r>
              <a:rPr lang="en-US" sz="3000" b="1" dirty="0">
                <a:ln w="11430">
                  <a:solidFill>
                    <a:schemeClr val="tx1"/>
                  </a:solidFill>
                </a:ln>
                <a:effectLst>
                  <a:outerShdw blurRad="50800" dist="39000" dir="5460000" algn="tl">
                    <a:srgbClr val="000000">
                      <a:alpha val="38000"/>
                    </a:srgbClr>
                  </a:outerShdw>
                </a:effectLst>
              </a:rPr>
              <a:t>destruction of the Temple</a:t>
            </a:r>
          </a:p>
          <a:p>
            <a:r>
              <a:rPr lang="en-US" sz="3000" b="1" dirty="0">
                <a:ln w="11430">
                  <a:solidFill>
                    <a:schemeClr val="tx1"/>
                  </a:solidFill>
                </a:ln>
                <a:effectLst>
                  <a:outerShdw blurRad="50800" dist="39000" dir="5460000" algn="tl">
                    <a:srgbClr val="000000">
                      <a:alpha val="38000"/>
                    </a:srgbClr>
                  </a:outerShdw>
                </a:effectLst>
              </a:rPr>
              <a:t>by the Romans in70 </a:t>
            </a:r>
            <a:r>
              <a:rPr lang="en-US" sz="2400" b="1" dirty="0">
                <a:ln w="11430">
                  <a:solidFill>
                    <a:schemeClr val="tx1"/>
                  </a:solidFill>
                </a:ln>
                <a:effectLst>
                  <a:outerShdw blurRad="50800" dist="39000" dir="5460000" algn="tl">
                    <a:srgbClr val="000000">
                      <a:alpha val="38000"/>
                    </a:srgbClr>
                  </a:outerShdw>
                </a:effectLst>
              </a:rPr>
              <a:t>AD</a:t>
            </a:r>
            <a:r>
              <a:rPr lang="en-US" sz="3000" b="1" dirty="0">
                <a:ln w="11430">
                  <a:solidFill>
                    <a:schemeClr val="tx1"/>
                  </a:solidFill>
                </a:ln>
                <a:effectLst>
                  <a:outerShdw blurRad="50800" dist="39000" dir="5460000" algn="tl">
                    <a:srgbClr val="000000">
                      <a:alpha val="38000"/>
                    </a:srgbClr>
                  </a:outerShdw>
                </a:effectLst>
              </a:rPr>
              <a:t>.</a:t>
            </a:r>
            <a:r>
              <a:rPr lang="en-US" sz="2800" b="1" dirty="0">
                <a:ln w="11430">
                  <a:solidFill>
                    <a:schemeClr val="tx1"/>
                  </a:solidFill>
                </a:ln>
                <a:effectLst>
                  <a:outerShdw blurRad="50800" dist="39000" dir="5460000" algn="tl">
                    <a:srgbClr val="000000">
                      <a:alpha val="38000"/>
                    </a:srgbClr>
                  </a:outerShdw>
                </a:effectLst>
              </a:rPr>
              <a:t>    </a:t>
            </a:r>
          </a:p>
        </p:txBody>
      </p:sp>
      <p:pic>
        <p:nvPicPr>
          <p:cNvPr id="5" name="Picture 4" descr="Page 13 | Jesus Crying Images - Free Download on Freepik"/>
          <p:cNvPicPr>
            <a:picLocks noChangeAspect="1" noChangeArrowheads="1"/>
          </p:cNvPicPr>
          <p:nvPr/>
        </p:nvPicPr>
        <p:blipFill>
          <a:blip r:embed="rId3" cstate="print"/>
          <a:srcRect/>
          <a:stretch>
            <a:fillRect/>
          </a:stretch>
        </p:blipFill>
        <p:spPr bwMode="auto">
          <a:xfrm>
            <a:off x="4724400" y="3505201"/>
            <a:ext cx="4419600" cy="3352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770" decel="100000"/>
                                        <p:tgtEl>
                                          <p:spTgt spid="4">
                                            <p:txEl>
                                              <p:pRg st="1" end="1"/>
                                            </p:txEl>
                                          </p:spTgt>
                                        </p:tgtEl>
                                      </p:cBhvr>
                                    </p:animEffect>
                                    <p:animScale>
                                      <p:cBhvr>
                                        <p:cTn id="8" dur="770" decel="100000"/>
                                        <p:tgtEl>
                                          <p:spTgt spid="4">
                                            <p:txEl>
                                              <p:pRg st="1" end="1"/>
                                            </p:txEl>
                                          </p:spTgt>
                                        </p:tgtEl>
                                      </p:cBhvr>
                                      <p:from x="10000" y="10000"/>
                                      <p:to x="200000" y="450000"/>
                                    </p:animScale>
                                    <p:animScale>
                                      <p:cBhvr>
                                        <p:cTn id="9" dur="1230" accel="100000" fill="hold">
                                          <p:stCondLst>
                                            <p:cond delay="770"/>
                                          </p:stCondLst>
                                        </p:cTn>
                                        <p:tgtEl>
                                          <p:spTgt spid="4">
                                            <p:txEl>
                                              <p:pRg st="1" end="1"/>
                                            </p:txEl>
                                          </p:spTgt>
                                        </p:tgtEl>
                                      </p:cBhvr>
                                      <p:from x="200000" y="450000"/>
                                      <p:to x="100000" y="100000"/>
                                    </p:animScale>
                                    <p:set>
                                      <p:cBhvr>
                                        <p:cTn id="10" dur="770" fill="hold"/>
                                        <p:tgtEl>
                                          <p:spTgt spid="4">
                                            <p:txEl>
                                              <p:pRg st="1" end="1"/>
                                            </p:txEl>
                                          </p:spTgt>
                                        </p:tgtEl>
                                        <p:attrNameLst>
                                          <p:attrName>ppt_x</p:attrName>
                                        </p:attrNameLst>
                                      </p:cBhvr>
                                      <p:to>
                                        <p:strVal val="(0.5)"/>
                                      </p:to>
                                    </p:set>
                                    <p:anim from="(0.5)" to="(#ppt_x)" calcmode="lin" valueType="num">
                                      <p:cBhvr>
                                        <p:cTn id="11" dur="1230" accel="100000" fill="hold">
                                          <p:stCondLst>
                                            <p:cond delay="770"/>
                                          </p:stCondLst>
                                        </p:cTn>
                                        <p:tgtEl>
                                          <p:spTgt spid="4">
                                            <p:txEl>
                                              <p:pRg st="1" end="1"/>
                                            </p:txEl>
                                          </p:spTgt>
                                        </p:tgtEl>
                                        <p:attrNameLst>
                                          <p:attrName>ppt_x</p:attrName>
                                        </p:attrNameLst>
                                      </p:cBhvr>
                                    </p:anim>
                                    <p:set>
                                      <p:cBhvr>
                                        <p:cTn id="12" dur="770" fill="hold"/>
                                        <p:tgtEl>
                                          <p:spTgt spid="4">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4">
                                            <p:txEl>
                                              <p:pRg st="1" end="1"/>
                                            </p:txEl>
                                          </p:spTgt>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770" decel="100000"/>
                                        <p:tgtEl>
                                          <p:spTgt spid="4">
                                            <p:txEl>
                                              <p:pRg st="2" end="2"/>
                                            </p:txEl>
                                          </p:spTgt>
                                        </p:tgtEl>
                                      </p:cBhvr>
                                    </p:animEffect>
                                    <p:animScale>
                                      <p:cBhvr>
                                        <p:cTn id="17" dur="770" decel="100000"/>
                                        <p:tgtEl>
                                          <p:spTgt spid="4">
                                            <p:txEl>
                                              <p:pRg st="2" end="2"/>
                                            </p:txEl>
                                          </p:spTgt>
                                        </p:tgtEl>
                                      </p:cBhvr>
                                      <p:from x="10000" y="10000"/>
                                      <p:to x="200000" y="450000"/>
                                    </p:animScale>
                                    <p:animScale>
                                      <p:cBhvr>
                                        <p:cTn id="18" dur="1230" accel="100000" fill="hold">
                                          <p:stCondLst>
                                            <p:cond delay="770"/>
                                          </p:stCondLst>
                                        </p:cTn>
                                        <p:tgtEl>
                                          <p:spTgt spid="4">
                                            <p:txEl>
                                              <p:pRg st="2" end="2"/>
                                            </p:txEl>
                                          </p:spTgt>
                                        </p:tgtEl>
                                      </p:cBhvr>
                                      <p:from x="200000" y="450000"/>
                                      <p:to x="100000" y="100000"/>
                                    </p:animScale>
                                    <p:set>
                                      <p:cBhvr>
                                        <p:cTn id="19" dur="770" fill="hold"/>
                                        <p:tgtEl>
                                          <p:spTgt spid="4">
                                            <p:txEl>
                                              <p:pRg st="2" end="2"/>
                                            </p:txEl>
                                          </p:spTgt>
                                        </p:tgtEl>
                                        <p:attrNameLst>
                                          <p:attrName>ppt_x</p:attrName>
                                        </p:attrNameLst>
                                      </p:cBhvr>
                                      <p:to>
                                        <p:strVal val="(0.5)"/>
                                      </p:to>
                                    </p:set>
                                    <p:anim from="(0.5)" to="(#ppt_x)" calcmode="lin" valueType="num">
                                      <p:cBhvr>
                                        <p:cTn id="20" dur="1230" accel="100000" fill="hold">
                                          <p:stCondLst>
                                            <p:cond delay="770"/>
                                          </p:stCondLst>
                                        </p:cTn>
                                        <p:tgtEl>
                                          <p:spTgt spid="4">
                                            <p:txEl>
                                              <p:pRg st="2" end="2"/>
                                            </p:txEl>
                                          </p:spTgt>
                                        </p:tgtEl>
                                        <p:attrNameLst>
                                          <p:attrName>ppt_x</p:attrName>
                                        </p:attrNameLst>
                                      </p:cBhvr>
                                    </p:anim>
                                    <p:set>
                                      <p:cBhvr>
                                        <p:cTn id="21" dur="770" fill="hold"/>
                                        <p:tgtEl>
                                          <p:spTgt spid="4">
                                            <p:txEl>
                                              <p:pRg st="2" end="2"/>
                                            </p:txEl>
                                          </p:spTgt>
                                        </p:tgtEl>
                                        <p:attrNameLst>
                                          <p:attrName>ppt_y</p:attrName>
                                        </p:attrNameLst>
                                      </p:cBhvr>
                                      <p:to>
                                        <p:strVal val="(#ppt_y+0.4)"/>
                                      </p:to>
                                    </p:set>
                                    <p:anim from="(#ppt_y+0.4)" to="(#ppt_y)" calcmode="lin" valueType="num">
                                      <p:cBhvr>
                                        <p:cTn id="22" dur="1230" accel="100000" fill="hold">
                                          <p:stCondLst>
                                            <p:cond delay="770"/>
                                          </p:stCondLst>
                                        </p:cTn>
                                        <p:tgtEl>
                                          <p:spTgt spid="4">
                                            <p:txEl>
                                              <p:pRg st="2" end="2"/>
                                            </p:txEl>
                                          </p:spTgt>
                                        </p:tgtEl>
                                        <p:attrNameLst>
                                          <p:attrName>ppt_y</p:attrName>
                                        </p:attrNameLst>
                                      </p:cBhvr>
                                    </p:anim>
                                  </p:childTnLst>
                                </p:cTn>
                              </p:par>
                              <p:par>
                                <p:cTn id="23" presetID="51" presetClass="entr" presetSubtype="0" fill="hold"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770" decel="100000"/>
                                        <p:tgtEl>
                                          <p:spTgt spid="4">
                                            <p:txEl>
                                              <p:pRg st="3" end="3"/>
                                            </p:txEl>
                                          </p:spTgt>
                                        </p:tgtEl>
                                      </p:cBhvr>
                                    </p:animEffect>
                                    <p:animScale>
                                      <p:cBhvr>
                                        <p:cTn id="26" dur="770" decel="100000"/>
                                        <p:tgtEl>
                                          <p:spTgt spid="4">
                                            <p:txEl>
                                              <p:pRg st="3" end="3"/>
                                            </p:txEl>
                                          </p:spTgt>
                                        </p:tgtEl>
                                      </p:cBhvr>
                                      <p:from x="10000" y="10000"/>
                                      <p:to x="200000" y="450000"/>
                                    </p:animScale>
                                    <p:animScale>
                                      <p:cBhvr>
                                        <p:cTn id="27" dur="1230" accel="100000" fill="hold">
                                          <p:stCondLst>
                                            <p:cond delay="770"/>
                                          </p:stCondLst>
                                        </p:cTn>
                                        <p:tgtEl>
                                          <p:spTgt spid="4">
                                            <p:txEl>
                                              <p:pRg st="3" end="3"/>
                                            </p:txEl>
                                          </p:spTgt>
                                        </p:tgtEl>
                                      </p:cBhvr>
                                      <p:from x="200000" y="450000"/>
                                      <p:to x="100000" y="100000"/>
                                    </p:animScale>
                                    <p:set>
                                      <p:cBhvr>
                                        <p:cTn id="28" dur="770" fill="hold"/>
                                        <p:tgtEl>
                                          <p:spTgt spid="4">
                                            <p:txEl>
                                              <p:pRg st="3" end="3"/>
                                            </p:txEl>
                                          </p:spTgt>
                                        </p:tgtEl>
                                        <p:attrNameLst>
                                          <p:attrName>ppt_x</p:attrName>
                                        </p:attrNameLst>
                                      </p:cBhvr>
                                      <p:to>
                                        <p:strVal val="(0.5)"/>
                                      </p:to>
                                    </p:set>
                                    <p:anim from="(0.5)" to="(#ppt_x)" calcmode="lin" valueType="num">
                                      <p:cBhvr>
                                        <p:cTn id="29" dur="1230" accel="100000" fill="hold">
                                          <p:stCondLst>
                                            <p:cond delay="770"/>
                                          </p:stCondLst>
                                        </p:cTn>
                                        <p:tgtEl>
                                          <p:spTgt spid="4">
                                            <p:txEl>
                                              <p:pRg st="3" end="3"/>
                                            </p:txEl>
                                          </p:spTgt>
                                        </p:tgtEl>
                                        <p:attrNameLst>
                                          <p:attrName>ppt_x</p:attrName>
                                        </p:attrNameLst>
                                      </p:cBhvr>
                                    </p:anim>
                                    <p:set>
                                      <p:cBhvr>
                                        <p:cTn id="30" dur="770" fill="hold"/>
                                        <p:tgtEl>
                                          <p:spTgt spid="4">
                                            <p:txEl>
                                              <p:pRg st="3" end="3"/>
                                            </p:txEl>
                                          </p:spTgt>
                                        </p:tgtEl>
                                        <p:attrNameLst>
                                          <p:attrName>ppt_y</p:attrName>
                                        </p:attrNameLst>
                                      </p:cBhvr>
                                      <p:to>
                                        <p:strVal val="(#ppt_y+0.4)"/>
                                      </p:to>
                                    </p:set>
                                    <p:anim from="(#ppt_y+0.4)" to="(#ppt_y)" calcmode="lin" valueType="num">
                                      <p:cBhvr>
                                        <p:cTn id="31" dur="1230" accel="100000" fill="hold">
                                          <p:stCondLst>
                                            <p:cond delay="770"/>
                                          </p:stCondLst>
                                        </p:cTn>
                                        <p:tgtEl>
                                          <p:spTgt spid="4">
                                            <p:txEl>
                                              <p:pRg st="3" end="3"/>
                                            </p:txEl>
                                          </p:spTgt>
                                        </p:tgtEl>
                                        <p:attrNameLst>
                                          <p:attrName>ppt_y</p:attrName>
                                        </p:attrNameLst>
                                      </p:cBhvr>
                                    </p:anim>
                                  </p:childTnLst>
                                </p:cTn>
                              </p:par>
                              <p:par>
                                <p:cTn id="32" presetID="51" presetClass="entr" presetSubtype="0" fill="hold" nodeType="with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fade">
                                      <p:cBhvr>
                                        <p:cTn id="34" dur="770" decel="100000"/>
                                        <p:tgtEl>
                                          <p:spTgt spid="4">
                                            <p:txEl>
                                              <p:pRg st="4" end="4"/>
                                            </p:txEl>
                                          </p:spTgt>
                                        </p:tgtEl>
                                      </p:cBhvr>
                                    </p:animEffect>
                                    <p:animScale>
                                      <p:cBhvr>
                                        <p:cTn id="35" dur="770" decel="100000"/>
                                        <p:tgtEl>
                                          <p:spTgt spid="4">
                                            <p:txEl>
                                              <p:pRg st="4" end="4"/>
                                            </p:txEl>
                                          </p:spTgt>
                                        </p:tgtEl>
                                      </p:cBhvr>
                                      <p:from x="10000" y="10000"/>
                                      <p:to x="200000" y="450000"/>
                                    </p:animScale>
                                    <p:animScale>
                                      <p:cBhvr>
                                        <p:cTn id="36" dur="1230" accel="100000" fill="hold">
                                          <p:stCondLst>
                                            <p:cond delay="770"/>
                                          </p:stCondLst>
                                        </p:cTn>
                                        <p:tgtEl>
                                          <p:spTgt spid="4">
                                            <p:txEl>
                                              <p:pRg st="4" end="4"/>
                                            </p:txEl>
                                          </p:spTgt>
                                        </p:tgtEl>
                                      </p:cBhvr>
                                      <p:from x="200000" y="450000"/>
                                      <p:to x="100000" y="100000"/>
                                    </p:animScale>
                                    <p:set>
                                      <p:cBhvr>
                                        <p:cTn id="37" dur="770" fill="hold"/>
                                        <p:tgtEl>
                                          <p:spTgt spid="4">
                                            <p:txEl>
                                              <p:pRg st="4" end="4"/>
                                            </p:txEl>
                                          </p:spTgt>
                                        </p:tgtEl>
                                        <p:attrNameLst>
                                          <p:attrName>ppt_x</p:attrName>
                                        </p:attrNameLst>
                                      </p:cBhvr>
                                      <p:to>
                                        <p:strVal val="(0.5)"/>
                                      </p:to>
                                    </p:set>
                                    <p:anim from="(0.5)" to="(#ppt_x)" calcmode="lin" valueType="num">
                                      <p:cBhvr>
                                        <p:cTn id="38" dur="1230" accel="100000" fill="hold">
                                          <p:stCondLst>
                                            <p:cond delay="770"/>
                                          </p:stCondLst>
                                        </p:cTn>
                                        <p:tgtEl>
                                          <p:spTgt spid="4">
                                            <p:txEl>
                                              <p:pRg st="4" end="4"/>
                                            </p:txEl>
                                          </p:spTgt>
                                        </p:tgtEl>
                                        <p:attrNameLst>
                                          <p:attrName>ppt_x</p:attrName>
                                        </p:attrNameLst>
                                      </p:cBhvr>
                                    </p:anim>
                                    <p:set>
                                      <p:cBhvr>
                                        <p:cTn id="39" dur="770" fill="hold"/>
                                        <p:tgtEl>
                                          <p:spTgt spid="4">
                                            <p:txEl>
                                              <p:pRg st="4" end="4"/>
                                            </p:txEl>
                                          </p:spTgt>
                                        </p:tgtEl>
                                        <p:attrNameLst>
                                          <p:attrName>ppt_y</p:attrName>
                                        </p:attrNameLst>
                                      </p:cBhvr>
                                      <p:to>
                                        <p:strVal val="(#ppt_y+0.4)"/>
                                      </p:to>
                                    </p:set>
                                    <p:anim from="(#ppt_y+0.4)" to="(#ppt_y)" calcmode="lin" valueType="num">
                                      <p:cBhvr>
                                        <p:cTn id="40" dur="1230" accel="100000" fill="hold">
                                          <p:stCondLst>
                                            <p:cond delay="770"/>
                                          </p:stCondLst>
                                        </p:cTn>
                                        <p:tgtEl>
                                          <p:spTgt spid="4">
                                            <p:txEl>
                                              <p:pRg st="4" end="4"/>
                                            </p:txEl>
                                          </p:spTgt>
                                        </p:tgtEl>
                                        <p:attrNameLst>
                                          <p:attrName>ppt_y</p:attrName>
                                        </p:attrNameLst>
                                      </p:cBhvr>
                                    </p:anim>
                                  </p:childTnLst>
                                </p:cTn>
                              </p:par>
                              <p:par>
                                <p:cTn id="41" presetID="51" presetClass="entr" presetSubtype="0" fill="hold" nodeType="with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Effect transition="in" filter="fade">
                                      <p:cBhvr>
                                        <p:cTn id="43" dur="770" decel="100000"/>
                                        <p:tgtEl>
                                          <p:spTgt spid="4">
                                            <p:txEl>
                                              <p:pRg st="5" end="5"/>
                                            </p:txEl>
                                          </p:spTgt>
                                        </p:tgtEl>
                                      </p:cBhvr>
                                    </p:animEffect>
                                    <p:animScale>
                                      <p:cBhvr>
                                        <p:cTn id="44" dur="770" decel="100000"/>
                                        <p:tgtEl>
                                          <p:spTgt spid="4">
                                            <p:txEl>
                                              <p:pRg st="5" end="5"/>
                                            </p:txEl>
                                          </p:spTgt>
                                        </p:tgtEl>
                                      </p:cBhvr>
                                      <p:from x="10000" y="10000"/>
                                      <p:to x="200000" y="450000"/>
                                    </p:animScale>
                                    <p:animScale>
                                      <p:cBhvr>
                                        <p:cTn id="45" dur="1230" accel="100000" fill="hold">
                                          <p:stCondLst>
                                            <p:cond delay="770"/>
                                          </p:stCondLst>
                                        </p:cTn>
                                        <p:tgtEl>
                                          <p:spTgt spid="4">
                                            <p:txEl>
                                              <p:pRg st="5" end="5"/>
                                            </p:txEl>
                                          </p:spTgt>
                                        </p:tgtEl>
                                      </p:cBhvr>
                                      <p:from x="200000" y="450000"/>
                                      <p:to x="100000" y="100000"/>
                                    </p:animScale>
                                    <p:set>
                                      <p:cBhvr>
                                        <p:cTn id="46" dur="770" fill="hold"/>
                                        <p:tgtEl>
                                          <p:spTgt spid="4">
                                            <p:txEl>
                                              <p:pRg st="5" end="5"/>
                                            </p:txEl>
                                          </p:spTgt>
                                        </p:tgtEl>
                                        <p:attrNameLst>
                                          <p:attrName>ppt_x</p:attrName>
                                        </p:attrNameLst>
                                      </p:cBhvr>
                                      <p:to>
                                        <p:strVal val="(0.5)"/>
                                      </p:to>
                                    </p:set>
                                    <p:anim from="(0.5)" to="(#ppt_x)" calcmode="lin" valueType="num">
                                      <p:cBhvr>
                                        <p:cTn id="47" dur="1230" accel="100000" fill="hold">
                                          <p:stCondLst>
                                            <p:cond delay="770"/>
                                          </p:stCondLst>
                                        </p:cTn>
                                        <p:tgtEl>
                                          <p:spTgt spid="4">
                                            <p:txEl>
                                              <p:pRg st="5" end="5"/>
                                            </p:txEl>
                                          </p:spTgt>
                                        </p:tgtEl>
                                        <p:attrNameLst>
                                          <p:attrName>ppt_x</p:attrName>
                                        </p:attrNameLst>
                                      </p:cBhvr>
                                    </p:anim>
                                    <p:set>
                                      <p:cBhvr>
                                        <p:cTn id="48" dur="770" fill="hold"/>
                                        <p:tgtEl>
                                          <p:spTgt spid="4">
                                            <p:txEl>
                                              <p:pRg st="5" end="5"/>
                                            </p:txEl>
                                          </p:spTgt>
                                        </p:tgtEl>
                                        <p:attrNameLst>
                                          <p:attrName>ppt_y</p:attrName>
                                        </p:attrNameLst>
                                      </p:cBhvr>
                                      <p:to>
                                        <p:strVal val="(#ppt_y+0.4)"/>
                                      </p:to>
                                    </p:set>
                                    <p:anim from="(#ppt_y+0.4)" to="(#ppt_y)" calcmode="lin" valueType="num">
                                      <p:cBhvr>
                                        <p:cTn id="49" dur="1230" accel="100000" fill="hold">
                                          <p:stCondLst>
                                            <p:cond delay="770"/>
                                          </p:stCondLst>
                                        </p:cTn>
                                        <p:tgtEl>
                                          <p:spTgt spid="4">
                                            <p:txEl>
                                              <p:pRg st="5" end="5"/>
                                            </p:txEl>
                                          </p:spTgt>
                                        </p:tgtEl>
                                        <p:attrNameLst>
                                          <p:attrName>ppt_y</p:attrName>
                                        </p:attrNameLst>
                                      </p:cBhvr>
                                    </p:anim>
                                  </p:childTnLst>
                                </p:cTn>
                              </p:par>
                              <p:par>
                                <p:cTn id="50" presetID="51" presetClass="entr" presetSubtype="0" fill="hold" nodeType="withEffect">
                                  <p:stCondLst>
                                    <p:cond delay="0"/>
                                  </p:stCondLst>
                                  <p:childTnLst>
                                    <p:set>
                                      <p:cBhvr>
                                        <p:cTn id="51" dur="1" fill="hold">
                                          <p:stCondLst>
                                            <p:cond delay="0"/>
                                          </p:stCondLst>
                                        </p:cTn>
                                        <p:tgtEl>
                                          <p:spTgt spid="4">
                                            <p:txEl>
                                              <p:pRg st="6" end="6"/>
                                            </p:txEl>
                                          </p:spTgt>
                                        </p:tgtEl>
                                        <p:attrNameLst>
                                          <p:attrName>style.visibility</p:attrName>
                                        </p:attrNameLst>
                                      </p:cBhvr>
                                      <p:to>
                                        <p:strVal val="visible"/>
                                      </p:to>
                                    </p:set>
                                    <p:animEffect transition="in" filter="fade">
                                      <p:cBhvr>
                                        <p:cTn id="52" dur="770" decel="100000"/>
                                        <p:tgtEl>
                                          <p:spTgt spid="4">
                                            <p:txEl>
                                              <p:pRg st="6" end="6"/>
                                            </p:txEl>
                                          </p:spTgt>
                                        </p:tgtEl>
                                      </p:cBhvr>
                                    </p:animEffect>
                                    <p:animScale>
                                      <p:cBhvr>
                                        <p:cTn id="53" dur="770" decel="100000"/>
                                        <p:tgtEl>
                                          <p:spTgt spid="4">
                                            <p:txEl>
                                              <p:pRg st="6" end="6"/>
                                            </p:txEl>
                                          </p:spTgt>
                                        </p:tgtEl>
                                      </p:cBhvr>
                                      <p:from x="10000" y="10000"/>
                                      <p:to x="200000" y="450000"/>
                                    </p:animScale>
                                    <p:animScale>
                                      <p:cBhvr>
                                        <p:cTn id="54" dur="1230" accel="100000" fill="hold">
                                          <p:stCondLst>
                                            <p:cond delay="770"/>
                                          </p:stCondLst>
                                        </p:cTn>
                                        <p:tgtEl>
                                          <p:spTgt spid="4">
                                            <p:txEl>
                                              <p:pRg st="6" end="6"/>
                                            </p:txEl>
                                          </p:spTgt>
                                        </p:tgtEl>
                                      </p:cBhvr>
                                      <p:from x="200000" y="450000"/>
                                      <p:to x="100000" y="100000"/>
                                    </p:animScale>
                                    <p:set>
                                      <p:cBhvr>
                                        <p:cTn id="55" dur="770" fill="hold"/>
                                        <p:tgtEl>
                                          <p:spTgt spid="4">
                                            <p:txEl>
                                              <p:pRg st="6" end="6"/>
                                            </p:txEl>
                                          </p:spTgt>
                                        </p:tgtEl>
                                        <p:attrNameLst>
                                          <p:attrName>ppt_x</p:attrName>
                                        </p:attrNameLst>
                                      </p:cBhvr>
                                      <p:to>
                                        <p:strVal val="(0.5)"/>
                                      </p:to>
                                    </p:set>
                                    <p:anim from="(0.5)" to="(#ppt_x)" calcmode="lin" valueType="num">
                                      <p:cBhvr>
                                        <p:cTn id="56" dur="1230" accel="100000" fill="hold">
                                          <p:stCondLst>
                                            <p:cond delay="770"/>
                                          </p:stCondLst>
                                        </p:cTn>
                                        <p:tgtEl>
                                          <p:spTgt spid="4">
                                            <p:txEl>
                                              <p:pRg st="6" end="6"/>
                                            </p:txEl>
                                          </p:spTgt>
                                        </p:tgtEl>
                                        <p:attrNameLst>
                                          <p:attrName>ppt_x</p:attrName>
                                        </p:attrNameLst>
                                      </p:cBhvr>
                                    </p:anim>
                                    <p:set>
                                      <p:cBhvr>
                                        <p:cTn id="57" dur="770" fill="hold"/>
                                        <p:tgtEl>
                                          <p:spTgt spid="4">
                                            <p:txEl>
                                              <p:pRg st="6" end="6"/>
                                            </p:txEl>
                                          </p:spTgt>
                                        </p:tgtEl>
                                        <p:attrNameLst>
                                          <p:attrName>ppt_y</p:attrName>
                                        </p:attrNameLst>
                                      </p:cBhvr>
                                      <p:to>
                                        <p:strVal val="(#ppt_y+0.4)"/>
                                      </p:to>
                                    </p:set>
                                    <p:anim from="(#ppt_y+0.4)" to="(#ppt_y)" calcmode="lin" valueType="num">
                                      <p:cBhvr>
                                        <p:cTn id="58" dur="1230" accel="100000" fill="hold">
                                          <p:stCondLst>
                                            <p:cond delay="770"/>
                                          </p:stCondLst>
                                        </p:cTn>
                                        <p:tgtEl>
                                          <p:spTgt spid="4">
                                            <p:txEl>
                                              <p:pRg st="6" end="6"/>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23:37-39</a:t>
            </a:r>
          </a:p>
        </p:txBody>
      </p:sp>
      <p:sp>
        <p:nvSpPr>
          <p:cNvPr id="4" name="Rectangle 3"/>
          <p:cNvSpPr/>
          <p:nvPr/>
        </p:nvSpPr>
        <p:spPr>
          <a:xfrm>
            <a:off x="152400" y="1066800"/>
            <a:ext cx="8839200" cy="490903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a:ln w="11430">
                  <a:solidFill>
                    <a:sysClr val="windowText" lastClr="000000"/>
                  </a:solidFill>
                </a:ln>
                <a:effectLst>
                  <a:outerShdw blurRad="50800" dist="39000" dir="5460000" algn="tl">
                    <a:srgbClr val="000000">
                      <a:alpha val="38000"/>
                    </a:srgbClr>
                  </a:outerShdw>
                </a:effectLst>
              </a:rPr>
              <a:t>Lastly, the last glimpse of grace, mercy, and hope is found in our Lord’s final statement, </a:t>
            </a:r>
            <a:r>
              <a:rPr lang="en-US" sz="2800" b="1" i="1" dirty="0">
                <a:ln w="11430">
                  <a:solidFill>
                    <a:srgbClr val="6600CC"/>
                  </a:solidFill>
                </a:ln>
                <a:solidFill>
                  <a:srgbClr val="6600CC"/>
                </a:solidFill>
                <a:effectLst>
                  <a:outerShdw blurRad="50800" dist="39000" dir="5460000" algn="tl">
                    <a:srgbClr val="000000">
                      <a:alpha val="38000"/>
                    </a:srgbClr>
                  </a:outerShdw>
                </a:effectLst>
              </a:rPr>
              <a:t>“For I say to you, you shall not see Me from now until you say, ‘Blesses [is] the [One] coming in [the] name of [the] Lord.’”  </a:t>
            </a:r>
            <a:r>
              <a:rPr lang="en-US" sz="2800" b="1" dirty="0">
                <a:ln w="11430">
                  <a:solidFill>
                    <a:schemeClr val="tx1"/>
                  </a:solidFill>
                </a:ln>
                <a:effectLst>
                  <a:outerShdw blurRad="50800" dist="39000" dir="5460000" algn="tl">
                    <a:srgbClr val="000000">
                      <a:alpha val="38000"/>
                    </a:srgbClr>
                  </a:outerShdw>
                </a:effectLst>
              </a:rPr>
              <a:t>There is hope for Israel if they would only shout the words of Ps. 118 and acknowledge that Jesus is their Messiah.</a:t>
            </a:r>
          </a:p>
          <a:p>
            <a:r>
              <a:rPr lang="en-US" sz="2800" b="1" dirty="0">
                <a:ln w="11430">
                  <a:solidFill>
                    <a:schemeClr val="tx1"/>
                  </a:solidFill>
                </a:ln>
                <a:effectLst>
                  <a:outerShdw blurRad="50800" dist="39000" dir="5460000" algn="tl">
                    <a:srgbClr val="000000">
                      <a:alpha val="38000"/>
                    </a:srgbClr>
                  </a:outerShdw>
                </a:effectLst>
              </a:rPr>
              <a:t>Jesus and His disciples now </a:t>
            </a:r>
          </a:p>
          <a:p>
            <a:r>
              <a:rPr lang="en-US" sz="2800" b="1" dirty="0">
                <a:ln w="11430">
                  <a:solidFill>
                    <a:schemeClr val="tx1"/>
                  </a:solidFill>
                </a:ln>
                <a:effectLst>
                  <a:outerShdw blurRad="50800" dist="39000" dir="5460000" algn="tl">
                    <a:srgbClr val="000000">
                      <a:alpha val="38000"/>
                    </a:srgbClr>
                  </a:outerShdw>
                </a:effectLst>
              </a:rPr>
              <a:t>depart the Temple courts and</a:t>
            </a:r>
          </a:p>
          <a:p>
            <a:r>
              <a:rPr lang="en-US" sz="2800" b="1" dirty="0">
                <a:ln w="11430">
                  <a:solidFill>
                    <a:schemeClr val="tx1"/>
                  </a:solidFill>
                </a:ln>
                <a:effectLst>
                  <a:outerShdw blurRad="50800" dist="39000" dir="5460000" algn="tl">
                    <a:srgbClr val="000000">
                      <a:alpha val="38000"/>
                    </a:srgbClr>
                  </a:outerShdw>
                </a:effectLst>
              </a:rPr>
              <a:t>make a short journey,</a:t>
            </a:r>
          </a:p>
          <a:p>
            <a:r>
              <a:rPr lang="en-US" sz="2800" b="1" dirty="0">
                <a:ln w="11430">
                  <a:solidFill>
                    <a:schemeClr val="tx1"/>
                  </a:solidFill>
                </a:ln>
                <a:effectLst>
                  <a:outerShdw blurRad="50800" dist="39000" dir="5460000" algn="tl">
                    <a:srgbClr val="000000">
                      <a:alpha val="38000"/>
                    </a:srgbClr>
                  </a:outerShdw>
                </a:effectLst>
              </a:rPr>
              <a:t>through the </a:t>
            </a:r>
            <a:r>
              <a:rPr lang="en-US" sz="2800" b="1" dirty="0" err="1">
                <a:ln w="11430">
                  <a:solidFill>
                    <a:schemeClr val="tx1"/>
                  </a:solidFill>
                </a:ln>
                <a:effectLst>
                  <a:outerShdw blurRad="50800" dist="39000" dir="5460000" algn="tl">
                    <a:srgbClr val="000000">
                      <a:alpha val="38000"/>
                    </a:srgbClr>
                  </a:outerShdw>
                </a:effectLst>
              </a:rPr>
              <a:t>Kidron</a:t>
            </a:r>
            <a:r>
              <a:rPr lang="en-US" sz="2800" b="1" dirty="0">
                <a:ln w="11430">
                  <a:solidFill>
                    <a:schemeClr val="tx1"/>
                  </a:solidFill>
                </a:ln>
                <a:effectLst>
                  <a:outerShdw blurRad="50800" dist="39000" dir="5460000" algn="tl">
                    <a:srgbClr val="000000">
                      <a:alpha val="38000"/>
                    </a:srgbClr>
                  </a:outerShdw>
                </a:effectLst>
              </a:rPr>
              <a:t> Valley, to </a:t>
            </a:r>
          </a:p>
          <a:p>
            <a:r>
              <a:rPr lang="en-US" sz="2800" b="1" dirty="0">
                <a:ln w="11430">
                  <a:solidFill>
                    <a:schemeClr val="tx1"/>
                  </a:solidFill>
                </a:ln>
                <a:effectLst>
                  <a:outerShdw blurRad="50800" dist="39000" dir="5460000" algn="tl">
                    <a:srgbClr val="000000">
                      <a:alpha val="38000"/>
                    </a:srgbClr>
                  </a:outerShdw>
                </a:effectLst>
              </a:rPr>
              <a:t>the Mount of Olives.</a:t>
            </a:r>
          </a:p>
        </p:txBody>
      </p:sp>
      <p:pic>
        <p:nvPicPr>
          <p:cNvPr id="5" name="Picture 4" descr="Page 13 | Jesus Crying Images - Free Download on Freepik"/>
          <p:cNvPicPr>
            <a:picLocks noChangeAspect="1" noChangeArrowheads="1"/>
          </p:cNvPicPr>
          <p:nvPr/>
        </p:nvPicPr>
        <p:blipFill>
          <a:blip r:embed="rId3" cstate="print"/>
          <a:srcRect/>
          <a:stretch>
            <a:fillRect/>
          </a:stretch>
        </p:blipFill>
        <p:spPr bwMode="auto">
          <a:xfrm>
            <a:off x="4724400" y="3812065"/>
            <a:ext cx="4419600" cy="304593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Scale>
                                      <p:cBhvr>
                                        <p:cTn id="7" dur="1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xEl>
                                              <p:pRg st="1" end="1"/>
                                            </p:txEl>
                                          </p:spTgt>
                                        </p:tgtEl>
                                        <p:attrNameLst>
                                          <p:attrName>ppt_x</p:attrName>
                                          <p:attrName>ppt_y</p:attrName>
                                        </p:attrNameLst>
                                      </p:cBhvr>
                                    </p:animMotion>
                                    <p:animEffect transition="in" filter="fade">
                                      <p:cBhvr>
                                        <p:cTn id="9" dur="1000"/>
                                        <p:tgtEl>
                                          <p:spTgt spid="4">
                                            <p:txEl>
                                              <p:pRg st="1" end="1"/>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Scale>
                                      <p:cBhvr>
                                        <p:cTn id="12" dur="1000" decel="50000" fill="hold">
                                          <p:stCondLst>
                                            <p:cond delay="0"/>
                                          </p:stCondLst>
                                        </p:cTn>
                                        <p:tgtEl>
                                          <p:spTgt spid="4">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4">
                                            <p:txEl>
                                              <p:pRg st="2" end="2"/>
                                            </p:txEl>
                                          </p:spTgt>
                                        </p:tgtEl>
                                        <p:attrNameLst>
                                          <p:attrName>ppt_x</p:attrName>
                                          <p:attrName>ppt_y</p:attrName>
                                        </p:attrNameLst>
                                      </p:cBhvr>
                                    </p:animMotion>
                                    <p:animEffect transition="in" filter="fade">
                                      <p:cBhvr>
                                        <p:cTn id="14" dur="1000"/>
                                        <p:tgtEl>
                                          <p:spTgt spid="4">
                                            <p:txEl>
                                              <p:pRg st="2" end="2"/>
                                            </p:txEl>
                                          </p:spTgt>
                                        </p:tgtEl>
                                      </p:cBhvr>
                                    </p:animEffect>
                                  </p:childTnLst>
                                </p:cTn>
                              </p:par>
                              <p:par>
                                <p:cTn id="15" presetID="52"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Scale>
                                      <p:cBhvr>
                                        <p:cTn id="17" dur="1000" decel="50000" fill="hold">
                                          <p:stCondLst>
                                            <p:cond delay="0"/>
                                          </p:stCondLst>
                                        </p:cTn>
                                        <p:tgtEl>
                                          <p:spTgt spid="4">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4">
                                            <p:txEl>
                                              <p:pRg st="3" end="3"/>
                                            </p:txEl>
                                          </p:spTgt>
                                        </p:tgtEl>
                                        <p:attrNameLst>
                                          <p:attrName>ppt_x</p:attrName>
                                          <p:attrName>ppt_y</p:attrName>
                                        </p:attrNameLst>
                                      </p:cBhvr>
                                    </p:animMotion>
                                    <p:animEffect transition="in" filter="fade">
                                      <p:cBhvr>
                                        <p:cTn id="19" dur="1000"/>
                                        <p:tgtEl>
                                          <p:spTgt spid="4">
                                            <p:txEl>
                                              <p:pRg st="3" end="3"/>
                                            </p:txEl>
                                          </p:spTgt>
                                        </p:tgtEl>
                                      </p:cBhvr>
                                    </p:animEffect>
                                  </p:childTnLst>
                                </p:cTn>
                              </p:par>
                              <p:par>
                                <p:cTn id="20" presetID="52" presetClass="entr" presetSubtype="0"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Scale>
                                      <p:cBhvr>
                                        <p:cTn id="22" dur="1000" decel="50000" fill="hold">
                                          <p:stCondLst>
                                            <p:cond delay="0"/>
                                          </p:stCondLst>
                                        </p:cTn>
                                        <p:tgtEl>
                                          <p:spTgt spid="4">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4">
                                            <p:txEl>
                                              <p:pRg st="4" end="4"/>
                                            </p:txEl>
                                          </p:spTgt>
                                        </p:tgtEl>
                                        <p:attrNameLst>
                                          <p:attrName>ppt_x</p:attrName>
                                          <p:attrName>ppt_y</p:attrName>
                                        </p:attrNameLst>
                                      </p:cBhvr>
                                    </p:animMotion>
                                    <p:animEffect transition="in" filter="fade">
                                      <p:cBhvr>
                                        <p:cTn id="24" dur="1000"/>
                                        <p:tgtEl>
                                          <p:spTgt spid="4">
                                            <p:txEl>
                                              <p:pRg st="4" end="4"/>
                                            </p:txEl>
                                          </p:spTgt>
                                        </p:tgtEl>
                                      </p:cBhvr>
                                    </p:animEffect>
                                  </p:childTnLst>
                                </p:cTn>
                              </p:par>
                              <p:par>
                                <p:cTn id="25" presetID="52" presetClass="entr" presetSubtype="0"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Scale>
                                      <p:cBhvr>
                                        <p:cTn id="27" dur="1000" decel="50000" fill="hold">
                                          <p:stCondLst>
                                            <p:cond delay="0"/>
                                          </p:stCondLst>
                                        </p:cTn>
                                        <p:tgtEl>
                                          <p:spTgt spid="4">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4">
                                            <p:txEl>
                                              <p:pRg st="5" end="5"/>
                                            </p:txEl>
                                          </p:spTgt>
                                        </p:tgtEl>
                                        <p:attrNameLst>
                                          <p:attrName>ppt_x</p:attrName>
                                          <p:attrName>ppt_y</p:attrName>
                                        </p:attrNameLst>
                                      </p:cBhvr>
                                    </p:animMotion>
                                    <p:animEffect transition="in" filter="fade">
                                      <p:cBhvr>
                                        <p:cTn id="29"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Conclusion</a:t>
            </a:r>
          </a:p>
        </p:txBody>
      </p:sp>
      <p:sp>
        <p:nvSpPr>
          <p:cNvPr id="4" name="Rectangle 3"/>
          <p:cNvSpPr/>
          <p:nvPr/>
        </p:nvSpPr>
        <p:spPr>
          <a:xfrm>
            <a:off x="152400" y="1066800"/>
            <a:ext cx="8839200" cy="533992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a:ln w="11430">
                  <a:solidFill>
                    <a:schemeClr val="tx1"/>
                  </a:solidFill>
                </a:ln>
                <a:effectLst>
                  <a:outerShdw blurRad="50800" dist="39000" dir="5460000" algn="tl">
                    <a:srgbClr val="000000">
                      <a:alpha val="38000"/>
                    </a:srgbClr>
                  </a:outerShdw>
                </a:effectLst>
              </a:rPr>
              <a:t>Next week we will be studying a section of St. Matthew that is alarming, confusing, and comforting!  What we will hear is one of the most dominate discourses in St. Matthew.  Our Lord will be teaching very crucial truths concerning the Kingdom of God and His reign.</a:t>
            </a:r>
          </a:p>
          <a:p>
            <a:pPr>
              <a:spcAft>
                <a:spcPts val="600"/>
              </a:spcAft>
            </a:pPr>
            <a:r>
              <a:rPr lang="en-US" sz="2800" b="1" dirty="0">
                <a:ln w="11430">
                  <a:solidFill>
                    <a:schemeClr val="tx1"/>
                  </a:solidFill>
                </a:ln>
                <a:effectLst>
                  <a:outerShdw blurRad="50800" dist="39000" dir="5460000" algn="tl">
                    <a:srgbClr val="000000">
                      <a:alpha val="38000"/>
                    </a:srgbClr>
                  </a:outerShdw>
                </a:effectLst>
              </a:rPr>
              <a:t>As they arrive on the Mount of Olives and they are looking down on the Temple Mount, His disciples, once again, show that they have little understanding as to what He has been teaching.  So Jesus will teach them, and us, about a coming judgment in the first century that portents of the final judgment at our Lord’s Second Advent and the Consummation of the Age.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anim calcmode="lin" valueType="num">
                                      <p:cBhvr>
                                        <p:cTn id="8" dur="20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4">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990600"/>
            <a:ext cx="8686800" cy="270843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buAutoNum type="romanUcPeriod" startAt="8"/>
            </a:pPr>
            <a:r>
              <a:rPr lang="en-US" sz="2000" dirty="0">
                <a:ln>
                  <a:solidFill>
                    <a:srgbClr val="C00000"/>
                  </a:solidFill>
                </a:ln>
                <a:solidFill>
                  <a:srgbClr val="6600CC"/>
                </a:solidFill>
                <a:effectLst>
                  <a:outerShdw blurRad="38100" dist="38100" dir="2700000" algn="tl">
                    <a:srgbClr val="000000">
                      <a:alpha val="43137"/>
                    </a:srgbClr>
                  </a:outerShdw>
                </a:effectLst>
              </a:rPr>
              <a:t>Passion Week (Chapters 21:1 – 27:66)</a:t>
            </a:r>
          </a:p>
          <a:p>
            <a:pPr marL="571500" indent="-571500"/>
            <a:r>
              <a:rPr lang="en-US" sz="2200" b="1" dirty="0">
                <a:ln>
                  <a:solidFill>
                    <a:srgbClr val="6600CC"/>
                  </a:solidFill>
                </a:ln>
                <a:solidFill>
                  <a:srgbClr val="6600CC"/>
                </a:solidFill>
                <a:effectLst>
                  <a:outerShdw blurRad="38100" dist="38100" dir="2700000" algn="tl">
                    <a:srgbClr val="000000">
                      <a:alpha val="43137"/>
                    </a:srgbClr>
                  </a:outerShdw>
                </a:effectLst>
              </a:rPr>
              <a:t>	D.  The Fifth Discourse (Chapter 23:1 – 26:1)</a:t>
            </a:r>
            <a:endParaRPr lang="en-US" sz="2200" dirty="0">
              <a:ln>
                <a:solidFill>
                  <a:srgbClr val="6600CC"/>
                </a:solidFill>
              </a:ln>
              <a:solidFill>
                <a:srgbClr val="6600CC"/>
              </a:solidFill>
              <a:effectLst>
                <a:outerShdw blurRad="38100" dist="38100" dir="2700000" algn="tl">
                  <a:srgbClr val="000000">
                    <a:alpha val="43137"/>
                  </a:srgbClr>
                </a:outerShdw>
              </a:effectLst>
            </a:endParaRPr>
          </a:p>
          <a:p>
            <a:r>
              <a:rPr lang="en-US" sz="2200" b="1" dirty="0"/>
              <a:t>	</a:t>
            </a:r>
            <a:r>
              <a:rPr lang="en-US" sz="1400" b="1" strike="sngStrike" dirty="0">
                <a:ln>
                  <a:solidFill>
                    <a:schemeClr val="tx1"/>
                  </a:solidFill>
                </a:ln>
              </a:rPr>
              <a:t>1.  Woe to the Scribes and Pharisees (23:1-36) (Aug 17)</a:t>
            </a:r>
            <a:endParaRPr lang="en-US" sz="1400" strike="sngStrike" dirty="0">
              <a:ln>
                <a:solidFill>
                  <a:schemeClr val="tx1"/>
                </a:solidFill>
              </a:ln>
            </a:endParaRPr>
          </a:p>
          <a:p>
            <a:r>
              <a:rPr lang="en-US" sz="1400" b="1" dirty="0">
                <a:ln>
                  <a:solidFill>
                    <a:schemeClr val="tx1"/>
                  </a:solidFill>
                </a:ln>
              </a:rPr>
              <a:t>	</a:t>
            </a:r>
            <a:r>
              <a:rPr lang="en-US" sz="1400" b="1" strike="sngStrike" dirty="0">
                <a:ln>
                  <a:solidFill>
                    <a:schemeClr val="tx1"/>
                  </a:solidFill>
                </a:ln>
              </a:rPr>
              <a:t>2.  The Lament over Jerusalem (23:37-39) (Aug 17)</a:t>
            </a:r>
            <a:endParaRPr lang="en-US" sz="1400" strike="sngStrike" dirty="0">
              <a:ln>
                <a:solidFill>
                  <a:schemeClr val="tx1"/>
                </a:solidFill>
              </a:ln>
            </a:endParaRPr>
          </a:p>
          <a:p>
            <a:r>
              <a:rPr lang="en-US" sz="2000" b="1" dirty="0"/>
              <a:t>	</a:t>
            </a:r>
            <a:r>
              <a:rPr lang="en-US" sz="2200" b="1" dirty="0">
                <a:effectLst>
                  <a:outerShdw blurRad="38100" dist="38100" dir="2700000" algn="tl">
                    <a:srgbClr val="000000">
                      <a:alpha val="43137"/>
                    </a:srgbClr>
                  </a:outerShdw>
                </a:effectLst>
              </a:rPr>
              <a:t>3.  Prophecy of the Destruction of the Temple (24:1-3) (Aug 24)</a:t>
            </a:r>
          </a:p>
          <a:p>
            <a:r>
              <a:rPr lang="en-US" sz="2200" b="1" dirty="0">
                <a:effectLst>
                  <a:outerShdw blurRad="38100" dist="38100" dir="2700000" algn="tl">
                    <a:srgbClr val="000000">
                      <a:alpha val="43137"/>
                    </a:srgbClr>
                  </a:outerShdw>
                </a:effectLst>
              </a:rPr>
              <a:t>	4.  The End of the Age (24:4-51) (Aug 24)</a:t>
            </a:r>
          </a:p>
          <a:p>
            <a:r>
              <a:rPr lang="en-US" sz="1600" b="1" dirty="0"/>
              <a:t>	</a:t>
            </a:r>
            <a:r>
              <a:rPr lang="en-US" sz="1600" b="1" dirty="0">
                <a:ln>
                  <a:solidFill>
                    <a:srgbClr val="FF66FF"/>
                  </a:solidFill>
                </a:ln>
                <a:solidFill>
                  <a:srgbClr val="FF66FF"/>
                </a:solidFill>
              </a:rPr>
              <a:t>5.  The Parable of the Wise and Foolish Virgins (25:1-13) (Aug 31)</a:t>
            </a:r>
            <a:endParaRPr lang="en-US" sz="1600" dirty="0">
              <a:ln>
                <a:solidFill>
                  <a:srgbClr val="FF66FF"/>
                </a:solidFill>
              </a:ln>
              <a:solidFill>
                <a:srgbClr val="FF66FF"/>
              </a:solidFill>
            </a:endParaRPr>
          </a:p>
          <a:p>
            <a:r>
              <a:rPr lang="en-US" sz="1600" b="1" dirty="0">
                <a:ln>
                  <a:solidFill>
                    <a:srgbClr val="FF66FF"/>
                  </a:solidFill>
                </a:ln>
                <a:solidFill>
                  <a:srgbClr val="FF66FF"/>
                </a:solidFill>
              </a:rPr>
              <a:t>	6.  The Parable of the Talents (25:14-30) (Aug 31)</a:t>
            </a:r>
            <a:endParaRPr lang="en-US" sz="1600" dirty="0">
              <a:ln>
                <a:solidFill>
                  <a:srgbClr val="FF66FF"/>
                </a:solidFill>
              </a:ln>
              <a:solidFill>
                <a:srgbClr val="FF66FF"/>
              </a:solidFill>
            </a:endParaRPr>
          </a:p>
          <a:p>
            <a:r>
              <a:rPr lang="en-US" sz="1600" b="1" dirty="0"/>
              <a:t>	</a:t>
            </a:r>
            <a:r>
              <a:rPr lang="en-US" sz="1600" b="1" dirty="0">
                <a:ln>
                  <a:solidFill>
                    <a:srgbClr val="000000"/>
                  </a:solidFill>
                </a:ln>
                <a:effectLst>
                  <a:outerShdw blurRad="38100" dist="38100" dir="2700000" algn="tl">
                    <a:srgbClr val="000000">
                      <a:alpha val="43137"/>
                    </a:srgbClr>
                  </a:outerShdw>
                </a:effectLst>
              </a:rPr>
              <a:t>7.  The Great Judgment (25:31 – 26:1) (Sep 7)</a:t>
            </a:r>
            <a:endParaRPr lang="en-US" sz="1600" b="1" dirty="0">
              <a:ln>
                <a:solidFill>
                  <a:srgbClr val="000000"/>
                </a:solidFill>
              </a:ln>
              <a:solidFill>
                <a:srgbClr val="6600CC"/>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0" y="76200"/>
            <a:ext cx="9144000" cy="923330"/>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a:ln w="50800">
                  <a:solidFill>
                    <a:schemeClr val="tx1"/>
                  </a:solidFill>
                </a:ln>
              </a:rPr>
              <a:t>August Class Schedule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2000"/>
                                        <p:tgtEl>
                                          <p:spTgt spid="5">
                                            <p:txEl>
                                              <p:pRg st="6" end="6"/>
                                            </p:txEl>
                                          </p:spTgt>
                                        </p:tgtEl>
                                      </p:cBhvr>
                                    </p:animEffect>
                                    <p:set>
                                      <p:cBhvr>
                                        <p:cTn id="7" dur="1" fill="hold">
                                          <p:stCondLst>
                                            <p:cond delay="1999"/>
                                          </p:stCondLst>
                                        </p:cTn>
                                        <p:tgtEl>
                                          <p:spTgt spid="5">
                                            <p:txEl>
                                              <p:pRg st="6" end="6"/>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2000"/>
                                        <p:tgtEl>
                                          <p:spTgt spid="5">
                                            <p:txEl>
                                              <p:pRg st="7" end="7"/>
                                            </p:txEl>
                                          </p:spTgt>
                                        </p:tgtEl>
                                      </p:cBhvr>
                                    </p:animEffect>
                                    <p:set>
                                      <p:cBhvr>
                                        <p:cTn id="10" dur="1" fill="hold">
                                          <p:stCondLst>
                                            <p:cond delay="1999"/>
                                          </p:stCondLst>
                                        </p:cTn>
                                        <p:tgtEl>
                                          <p:spTgt spid="5">
                                            <p:txEl>
                                              <p:pRg st="7" end="7"/>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2000"/>
                                        <p:tgtEl>
                                          <p:spTgt spid="5">
                                            <p:txEl>
                                              <p:pRg st="8" end="8"/>
                                            </p:txEl>
                                          </p:spTgt>
                                        </p:tgtEl>
                                      </p:cBhvr>
                                    </p:animEffect>
                                    <p:set>
                                      <p:cBhvr>
                                        <p:cTn id="13" dur="1" fill="hold">
                                          <p:stCondLst>
                                            <p:cond delay="1999"/>
                                          </p:stCondLst>
                                        </p:cTn>
                                        <p:tgtEl>
                                          <p:spTgt spid="5">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970865"/>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a:ln w="11430">
                  <a:solidFill>
                    <a:srgbClr val="C00000"/>
                  </a:solidFill>
                </a:ln>
                <a:solidFill>
                  <a:srgbClr val="6600CC"/>
                </a:solidFill>
                <a:effectLst>
                  <a:outerShdw blurRad="80000" dist="40000" dir="5040000" algn="tl">
                    <a:srgbClr val="000000">
                      <a:alpha val="30000"/>
                    </a:srgbClr>
                  </a:outerShdw>
                </a:effectLst>
                <a:latin typeface="Arial Rounded MT Bold" pitchFamily="34" charset="0"/>
              </a:rPr>
              <a:t>Passion Week</a:t>
            </a:r>
          </a:p>
          <a:p>
            <a:pPr algn="ctr"/>
            <a:r>
              <a:rPr lang="en-US" sz="26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St. Matthew 24:1-51</a:t>
            </a:r>
          </a:p>
          <a:p>
            <a:pPr algn="ctr"/>
            <a:endParaRPr lang="en-US" sz="20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r>
              <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                                                          </a:t>
            </a: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1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p:txBody>
      </p:sp>
      <p:sp>
        <p:nvSpPr>
          <p:cNvPr id="7" name="Rectangle 6"/>
          <p:cNvSpPr/>
          <p:nvPr/>
        </p:nvSpPr>
        <p:spPr>
          <a:xfrm>
            <a:off x="0" y="5334000"/>
            <a:ext cx="4724400" cy="1384995"/>
          </a:xfrm>
          <a:prstGeom prst="rect">
            <a:avLst/>
          </a:prstGeom>
        </p:spPr>
        <p:txBody>
          <a:bodyPr wrap="square">
            <a:spAutoFit/>
          </a:bodyPr>
          <a:lstStyle/>
          <a:p>
            <a:pPr algn="ctr"/>
            <a:r>
              <a:rPr lang="en-US" sz="28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The Lament Over Jerusalem</a:t>
            </a:r>
          </a:p>
          <a:p>
            <a:pPr algn="ctr"/>
            <a:r>
              <a:rPr lang="en-US" sz="28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(37-39)</a:t>
            </a:r>
          </a:p>
        </p:txBody>
      </p:sp>
      <p:pic>
        <p:nvPicPr>
          <p:cNvPr id="3074" name="Picture 2" descr="Matthew 24 &amp; the End of the Age – Raef Chenery Ministries"/>
          <p:cNvPicPr>
            <a:picLocks noChangeAspect="1" noChangeArrowheads="1"/>
          </p:cNvPicPr>
          <p:nvPr/>
        </p:nvPicPr>
        <p:blipFill>
          <a:blip r:embed="rId2" cstate="print"/>
          <a:srcRect/>
          <a:stretch>
            <a:fillRect/>
          </a:stretch>
        </p:blipFill>
        <p:spPr bwMode="auto">
          <a:xfrm>
            <a:off x="76200" y="1066800"/>
            <a:ext cx="8961120" cy="5600700"/>
          </a:xfrm>
          <a:prstGeom prst="rect">
            <a:avLst/>
          </a:prstGeom>
          <a:noFill/>
        </p:spPr>
      </p:pic>
      <p:sp>
        <p:nvSpPr>
          <p:cNvPr id="12" name="TextBox 11"/>
          <p:cNvSpPr txBox="1"/>
          <p:nvPr/>
        </p:nvSpPr>
        <p:spPr>
          <a:xfrm>
            <a:off x="2209800" y="1066800"/>
            <a:ext cx="67818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400" b="1" dirty="0">
                <a:ln w="11430">
                  <a:solidFill>
                    <a:srgbClr val="FFC000"/>
                  </a:solidFill>
                </a:ln>
                <a:solidFill>
                  <a:srgbClr val="FFC000"/>
                </a:solidFill>
                <a:effectLst>
                  <a:outerShdw blurRad="50800" dist="39000" dir="5460000" algn="tl">
                    <a:srgbClr val="000000">
                      <a:alpha val="38000"/>
                    </a:srgbClr>
                  </a:outerShdw>
                </a:effectLst>
                <a:latin typeface="Arial Rounded MT Bold" pitchFamily="34" charset="0"/>
              </a:rPr>
              <a:t>The Destruction of the Temple</a:t>
            </a:r>
          </a:p>
          <a:p>
            <a:pPr algn="ctr"/>
            <a:r>
              <a:rPr lang="en-US" sz="3200" b="1" dirty="0">
                <a:ln w="11430">
                  <a:solidFill>
                    <a:srgbClr val="FFC000"/>
                  </a:solidFill>
                </a:ln>
                <a:solidFill>
                  <a:srgbClr val="FFC000"/>
                </a:solidFill>
                <a:effectLst>
                  <a:outerShdw blurRad="50800" dist="39000" dir="5460000" algn="tl">
                    <a:srgbClr val="000000">
                      <a:alpha val="38000"/>
                    </a:srgbClr>
                  </a:outerShdw>
                </a:effectLst>
                <a:latin typeface="Arial Rounded MT Bold" pitchFamily="34" charset="0"/>
              </a:rPr>
              <a:t>(1-3)</a:t>
            </a:r>
          </a:p>
        </p:txBody>
      </p:sp>
      <p:pic>
        <p:nvPicPr>
          <p:cNvPr id="3076" name="Picture 4" descr="Are Matthew 24 and Luke 21 Parallel Records? | The End of Religion"/>
          <p:cNvPicPr>
            <a:picLocks noChangeAspect="1" noChangeArrowheads="1"/>
          </p:cNvPicPr>
          <p:nvPr/>
        </p:nvPicPr>
        <p:blipFill>
          <a:blip r:embed="rId3" cstate="print"/>
          <a:srcRect/>
          <a:stretch>
            <a:fillRect/>
          </a:stretch>
        </p:blipFill>
        <p:spPr bwMode="auto">
          <a:xfrm>
            <a:off x="0" y="2209800"/>
            <a:ext cx="9144000" cy="4441355"/>
          </a:xfrm>
          <a:prstGeom prst="rect">
            <a:avLst/>
          </a:prstGeom>
          <a:noFill/>
        </p:spPr>
      </p:pic>
      <p:sp>
        <p:nvSpPr>
          <p:cNvPr id="9" name="TextBox 8"/>
          <p:cNvSpPr txBox="1"/>
          <p:nvPr/>
        </p:nvSpPr>
        <p:spPr>
          <a:xfrm>
            <a:off x="2362200" y="2209800"/>
            <a:ext cx="67818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400" b="1" dirty="0">
                <a:ln w="11430">
                  <a:solidFill>
                    <a:schemeClr val="tx1"/>
                  </a:solidFill>
                </a:ln>
                <a:effectLst>
                  <a:outerShdw blurRad="50800" dist="39000" dir="5460000" algn="tl">
                    <a:srgbClr val="000000">
                      <a:alpha val="38000"/>
                    </a:srgbClr>
                  </a:outerShdw>
                </a:effectLst>
                <a:latin typeface="Arial Rounded MT Bold" pitchFamily="34" charset="0"/>
              </a:rPr>
              <a:t>The Eschatological Discourse</a:t>
            </a:r>
          </a:p>
          <a:p>
            <a:pPr algn="ctr"/>
            <a:r>
              <a:rPr lang="en-US" sz="3200" b="1" dirty="0">
                <a:ln w="11430">
                  <a:solidFill>
                    <a:schemeClr val="tx1"/>
                  </a:solidFill>
                </a:ln>
                <a:effectLst>
                  <a:outerShdw blurRad="50800" dist="39000" dir="5460000" algn="tl">
                    <a:srgbClr val="000000">
                      <a:alpha val="38000"/>
                    </a:srgbClr>
                  </a:outerShdw>
                </a:effectLst>
                <a:latin typeface="Arial Rounded MT Bold" pitchFamily="34" charset="0"/>
              </a:rPr>
              <a:t>(4-51)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fade">
                                      <p:cBhvr>
                                        <p:cTn id="7" dur="2000"/>
                                        <p:tgtEl>
                                          <p:spTgt spid="307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23:1-12</a:t>
            </a:r>
          </a:p>
        </p:txBody>
      </p:sp>
      <p:sp>
        <p:nvSpPr>
          <p:cNvPr id="4" name="Rectangle 3"/>
          <p:cNvSpPr/>
          <p:nvPr/>
        </p:nvSpPr>
        <p:spPr>
          <a:xfrm>
            <a:off x="152400" y="1066800"/>
            <a:ext cx="8839200" cy="544764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900" b="1" dirty="0">
                <a:ln w="11430">
                  <a:solidFill>
                    <a:sysClr val="windowText" lastClr="000000"/>
                  </a:solidFill>
                </a:ln>
                <a:effectLst>
                  <a:outerShdw blurRad="50800" dist="39000" dir="5460000" algn="tl">
                    <a:srgbClr val="000000">
                      <a:alpha val="38000"/>
                    </a:srgbClr>
                  </a:outerShdw>
                </a:effectLst>
              </a:rPr>
              <a:t>St. Matthew begins, in v.1, by being quite explicit as to who Jesus is addressing, </a:t>
            </a:r>
            <a:r>
              <a:rPr lang="en-US" sz="2900" b="1" dirty="0">
                <a:ln w="11430">
                  <a:solidFill>
                    <a:srgbClr val="6600CC"/>
                  </a:solidFill>
                </a:ln>
                <a:solidFill>
                  <a:srgbClr val="6600CC"/>
                </a:solidFill>
                <a:effectLst>
                  <a:outerShdw blurRad="50800" dist="39000" dir="5460000" algn="tl">
                    <a:srgbClr val="000000">
                      <a:alpha val="38000"/>
                    </a:srgbClr>
                  </a:outerShdw>
                </a:effectLst>
              </a:rPr>
              <a:t>“…to the crowds and to His disciples.”  </a:t>
            </a:r>
            <a:r>
              <a:rPr lang="en-US" sz="2900" b="1" dirty="0">
                <a:ln w="11430">
                  <a:solidFill>
                    <a:schemeClr val="tx1"/>
                  </a:solidFill>
                </a:ln>
                <a:effectLst>
                  <a:outerShdw blurRad="50800" dist="39000" dir="5460000" algn="tl">
                    <a:srgbClr val="000000">
                      <a:alpha val="38000"/>
                    </a:srgbClr>
                  </a:outerShdw>
                </a:effectLst>
              </a:rPr>
              <a:t>Thus, St. Matthew is clear that the crowds, the people of Jerusalem, and especially all the pilgrims  have been present from the beginning of “Confrontation Tuesday!”</a:t>
            </a:r>
          </a:p>
          <a:p>
            <a:r>
              <a:rPr lang="en-US" sz="2900" b="1" dirty="0">
                <a:ln w="11430">
                  <a:solidFill>
                    <a:schemeClr val="tx1"/>
                  </a:solidFill>
                </a:ln>
                <a:effectLst>
                  <a:outerShdw blurRad="50800" dist="39000" dir="5460000" algn="tl">
                    <a:srgbClr val="000000">
                      <a:alpha val="38000"/>
                    </a:srgbClr>
                  </a:outerShdw>
                </a:effectLst>
              </a:rPr>
              <a:t>The Lord’s address shifts in v.8a, </a:t>
            </a:r>
            <a:r>
              <a:rPr lang="en-US" sz="2900" b="1" dirty="0">
                <a:ln w="11430">
                  <a:solidFill>
                    <a:srgbClr val="6600CC"/>
                  </a:solidFill>
                </a:ln>
                <a:solidFill>
                  <a:srgbClr val="6600CC"/>
                </a:solidFill>
                <a:effectLst>
                  <a:outerShdw blurRad="50800" dist="39000" dir="5460000" algn="tl">
                    <a:srgbClr val="000000">
                      <a:alpha val="38000"/>
                    </a:srgbClr>
                  </a:outerShdw>
                </a:effectLst>
              </a:rPr>
              <a:t>“</a:t>
            </a:r>
            <a:r>
              <a:rPr lang="en-US" sz="2900" b="1" i="1" u="sng" dirty="0">
                <a:ln w="11430">
                  <a:solidFill>
                    <a:srgbClr val="6600CC"/>
                  </a:solidFill>
                </a:ln>
                <a:solidFill>
                  <a:srgbClr val="6600CC"/>
                </a:solidFill>
                <a:effectLst>
                  <a:outerShdw blurRad="50800" dist="39000" dir="5460000" algn="tl">
                    <a:srgbClr val="000000">
                      <a:alpha val="38000"/>
                    </a:srgbClr>
                  </a:outerShdw>
                </a:effectLst>
              </a:rPr>
              <a:t>You</a:t>
            </a:r>
            <a:r>
              <a:rPr lang="en-US" sz="2900" b="1" i="1" dirty="0">
                <a:ln w="11430">
                  <a:solidFill>
                    <a:srgbClr val="6600CC"/>
                  </a:solidFill>
                </a:ln>
                <a:solidFill>
                  <a:srgbClr val="6600CC"/>
                </a:solidFill>
                <a:effectLst>
                  <a:outerShdw blurRad="50800" dist="39000" dir="5460000" algn="tl">
                    <a:srgbClr val="000000">
                      <a:alpha val="38000"/>
                    </a:srgbClr>
                  </a:outerShdw>
                </a:effectLst>
              </a:rPr>
              <a:t>, </a:t>
            </a:r>
            <a:r>
              <a:rPr lang="en-US" sz="2900" b="1" dirty="0">
                <a:ln w="11430">
                  <a:solidFill>
                    <a:srgbClr val="6600CC"/>
                  </a:solidFill>
                </a:ln>
                <a:solidFill>
                  <a:srgbClr val="6600CC"/>
                </a:solidFill>
                <a:effectLst>
                  <a:outerShdw blurRad="50800" dist="39000" dir="5460000" algn="tl">
                    <a:srgbClr val="000000">
                      <a:alpha val="38000"/>
                    </a:srgbClr>
                  </a:outerShdw>
                </a:effectLst>
              </a:rPr>
              <a:t>however, shall not be called rabbi….”  </a:t>
            </a:r>
            <a:r>
              <a:rPr lang="en-US" sz="2900" b="1" dirty="0">
                <a:ln w="11430">
                  <a:solidFill>
                    <a:schemeClr val="tx1"/>
                  </a:solidFill>
                </a:ln>
                <a:effectLst>
                  <a:outerShdw blurRad="50800" dist="39000" dir="5460000" algn="tl">
                    <a:srgbClr val="000000">
                      <a:alpha val="38000"/>
                    </a:srgbClr>
                  </a:outerShdw>
                </a:effectLst>
              </a:rPr>
              <a:t>The </a:t>
            </a:r>
            <a:r>
              <a:rPr lang="en-US" sz="2900" b="1" i="1" dirty="0">
                <a:ln w="11430">
                  <a:solidFill>
                    <a:srgbClr val="6600CC"/>
                  </a:solidFill>
                </a:ln>
                <a:solidFill>
                  <a:srgbClr val="6600CC"/>
                </a:solidFill>
                <a:effectLst>
                  <a:outerShdw blurRad="50800" dist="39000" dir="5460000" algn="tl">
                    <a:srgbClr val="000000">
                      <a:alpha val="38000"/>
                    </a:srgbClr>
                  </a:outerShdw>
                </a:effectLst>
              </a:rPr>
              <a:t>“you”</a:t>
            </a:r>
            <a:r>
              <a:rPr lang="en-US" sz="2900" b="1" dirty="0">
                <a:ln w="11430">
                  <a:solidFill>
                    <a:schemeClr val="tx1"/>
                  </a:solidFill>
                </a:ln>
                <a:effectLst>
                  <a:outerShdw blurRad="50800" dist="39000" dir="5460000" algn="tl">
                    <a:srgbClr val="000000">
                      <a:alpha val="38000"/>
                    </a:srgbClr>
                  </a:outerShdw>
                </a:effectLst>
              </a:rPr>
              <a:t> is a second person plural and is being directed to His disciples; especially as He ends His admonition in v.8c,, </a:t>
            </a:r>
            <a:r>
              <a:rPr lang="en-US" sz="2900" b="1" i="1" dirty="0">
                <a:ln w="11430">
                  <a:solidFill>
                    <a:srgbClr val="6600CC"/>
                  </a:solidFill>
                </a:ln>
                <a:solidFill>
                  <a:srgbClr val="6600CC"/>
                </a:solidFill>
                <a:effectLst>
                  <a:outerShdw blurRad="50800" dist="39000" dir="5460000" algn="tl">
                    <a:srgbClr val="000000">
                      <a:alpha val="38000"/>
                    </a:srgbClr>
                  </a:outerShdw>
                </a:effectLst>
              </a:rPr>
              <a:t>“…you all now are brothers.” </a:t>
            </a:r>
            <a:r>
              <a:rPr lang="en-US" sz="2900" b="1" dirty="0">
                <a:ln w="11430">
                  <a:solidFill>
                    <a:schemeClr val="tx1"/>
                  </a:solidFill>
                </a:ln>
                <a:effectLst>
                  <a:outerShdw blurRad="50800" dist="39000" dir="5460000" algn="tl">
                    <a:srgbClr val="000000">
                      <a:alpha val="38000"/>
                    </a:srgbClr>
                  </a:outerShdw>
                </a:effectLst>
              </a:rPr>
              <a:t>His address to His disciples continues through v.12. </a:t>
            </a:r>
            <a:r>
              <a:rPr lang="en-US" sz="2900" b="1" dirty="0">
                <a:ln w="11430">
                  <a:solidFill>
                    <a:srgbClr val="6600CC"/>
                  </a:solidFill>
                </a:ln>
                <a:solidFill>
                  <a:srgbClr val="6600CC"/>
                </a:solidFill>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770" decel="100000"/>
                                        <p:tgtEl>
                                          <p:spTgt spid="4">
                                            <p:txEl>
                                              <p:pRg st="0" end="0"/>
                                            </p:txEl>
                                          </p:spTgt>
                                        </p:tgtEl>
                                      </p:cBhvr>
                                    </p:animEffect>
                                    <p:animScale>
                                      <p:cBhvr>
                                        <p:cTn id="8" dur="770" decel="100000"/>
                                        <p:tgtEl>
                                          <p:spTgt spid="4">
                                            <p:txEl>
                                              <p:pRg st="0" end="0"/>
                                            </p:txEl>
                                          </p:spTgt>
                                        </p:tgtEl>
                                      </p:cBhvr>
                                      <p:from x="10000" y="10000"/>
                                      <p:to x="200000" y="450000"/>
                                    </p:animScale>
                                    <p:animScale>
                                      <p:cBhvr>
                                        <p:cTn id="9" dur="1230" accel="100000" fill="hold">
                                          <p:stCondLst>
                                            <p:cond delay="770"/>
                                          </p:stCondLst>
                                        </p:cTn>
                                        <p:tgtEl>
                                          <p:spTgt spid="4">
                                            <p:txEl>
                                              <p:pRg st="0" end="0"/>
                                            </p:txEl>
                                          </p:spTgt>
                                        </p:tgtEl>
                                      </p:cBhvr>
                                      <p:from x="200000" y="450000"/>
                                      <p:to x="100000" y="100000"/>
                                    </p:animScale>
                                    <p:set>
                                      <p:cBhvr>
                                        <p:cTn id="10" dur="770" fill="hold"/>
                                        <p:tgtEl>
                                          <p:spTgt spid="4">
                                            <p:txEl>
                                              <p:pRg st="0" end="0"/>
                                            </p:txEl>
                                          </p:spTgt>
                                        </p:tgtEl>
                                        <p:attrNameLst>
                                          <p:attrName>ppt_x</p:attrName>
                                        </p:attrNameLst>
                                      </p:cBhvr>
                                      <p:to>
                                        <p:strVal val="(0.5)"/>
                                      </p:to>
                                    </p:set>
                                    <p:anim from="(0.5)" to="(#ppt_x)" calcmode="lin" valueType="num">
                                      <p:cBhvr>
                                        <p:cTn id="11" dur="1230" accel="100000" fill="hold">
                                          <p:stCondLst>
                                            <p:cond delay="770"/>
                                          </p:stCondLst>
                                        </p:cTn>
                                        <p:tgtEl>
                                          <p:spTgt spid="4">
                                            <p:txEl>
                                              <p:pRg st="0" end="0"/>
                                            </p:txEl>
                                          </p:spTgt>
                                        </p:tgtEl>
                                        <p:attrNameLst>
                                          <p:attrName>ppt_x</p:attrName>
                                        </p:attrNameLst>
                                      </p:cBhvr>
                                    </p:anim>
                                    <p:set>
                                      <p:cBhvr>
                                        <p:cTn id="12" dur="770" fill="hold"/>
                                        <p:tgtEl>
                                          <p:spTgt spid="4">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4">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diamond(in)">
                                      <p:cBhvr>
                                        <p:cTn id="18"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23:1-12</a:t>
            </a:r>
          </a:p>
        </p:txBody>
      </p:sp>
      <p:sp>
        <p:nvSpPr>
          <p:cNvPr id="4" name="Rectangle 3"/>
          <p:cNvSpPr/>
          <p:nvPr/>
        </p:nvSpPr>
        <p:spPr>
          <a:xfrm>
            <a:off x="152400" y="1066800"/>
            <a:ext cx="8839200" cy="552458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900" b="1" dirty="0">
                <a:ln w="11430">
                  <a:solidFill>
                    <a:sysClr val="windowText" lastClr="000000"/>
                  </a:solidFill>
                </a:ln>
                <a:effectLst>
                  <a:outerShdw blurRad="50800" dist="39000" dir="5460000" algn="tl">
                    <a:srgbClr val="000000">
                      <a:alpha val="38000"/>
                    </a:srgbClr>
                  </a:outerShdw>
                </a:effectLst>
              </a:rPr>
              <a:t>St. Matthew begins, in v.1, by being quite explicit as to who Jesus is addressing, </a:t>
            </a:r>
            <a:r>
              <a:rPr lang="en-US" sz="2900" b="1" dirty="0">
                <a:ln w="11430">
                  <a:solidFill>
                    <a:srgbClr val="6600CC"/>
                  </a:solidFill>
                </a:ln>
                <a:solidFill>
                  <a:srgbClr val="6600CC"/>
                </a:solidFill>
                <a:effectLst>
                  <a:outerShdw blurRad="50800" dist="39000" dir="5460000" algn="tl">
                    <a:srgbClr val="000000">
                      <a:alpha val="38000"/>
                    </a:srgbClr>
                  </a:outerShdw>
                </a:effectLst>
              </a:rPr>
              <a:t>“…to the crowds and to His disciples.”  </a:t>
            </a:r>
            <a:r>
              <a:rPr lang="en-US" sz="2900" b="1" dirty="0">
                <a:ln w="11430">
                  <a:solidFill>
                    <a:schemeClr val="tx1"/>
                  </a:solidFill>
                </a:ln>
                <a:effectLst>
                  <a:outerShdw blurRad="50800" dist="39000" dir="5460000" algn="tl">
                    <a:srgbClr val="000000">
                      <a:alpha val="38000"/>
                    </a:srgbClr>
                  </a:outerShdw>
                </a:effectLst>
              </a:rPr>
              <a:t>Thus, St. Matthew is clear that the crowds, the people of Jerusalem, and especially all the pilgrims  have been present from the beginning of </a:t>
            </a:r>
            <a:r>
              <a:rPr lang="en-US" sz="2900" b="1" i="1" dirty="0">
                <a:ln w="11430">
                  <a:solidFill>
                    <a:schemeClr val="tx1"/>
                  </a:solidFill>
                </a:ln>
                <a:effectLst>
                  <a:outerShdw blurRad="50800" dist="39000" dir="5460000" algn="tl">
                    <a:srgbClr val="000000">
                      <a:alpha val="38000"/>
                    </a:srgbClr>
                  </a:outerShdw>
                </a:effectLst>
              </a:rPr>
              <a:t>“Confrontation Tuesday!”</a:t>
            </a:r>
          </a:p>
          <a:p>
            <a:r>
              <a:rPr lang="en-US" sz="2900" b="1" dirty="0">
                <a:ln w="11430">
                  <a:solidFill>
                    <a:schemeClr val="tx1"/>
                  </a:solidFill>
                </a:ln>
                <a:effectLst>
                  <a:outerShdw blurRad="50800" dist="39000" dir="5460000" algn="tl">
                    <a:srgbClr val="000000">
                      <a:alpha val="38000"/>
                    </a:srgbClr>
                  </a:outerShdw>
                </a:effectLst>
              </a:rPr>
              <a:t>Our Lord’s address shifts in v.8a, </a:t>
            </a:r>
            <a:r>
              <a:rPr lang="en-US" sz="2900" b="1" dirty="0">
                <a:ln w="11430">
                  <a:solidFill>
                    <a:srgbClr val="6600CC"/>
                  </a:solidFill>
                </a:ln>
                <a:solidFill>
                  <a:srgbClr val="6600CC"/>
                </a:solidFill>
                <a:effectLst>
                  <a:outerShdw blurRad="50800" dist="39000" dir="5460000" algn="tl">
                    <a:srgbClr val="000000">
                      <a:alpha val="38000"/>
                    </a:srgbClr>
                  </a:outerShdw>
                </a:effectLst>
              </a:rPr>
              <a:t>“</a:t>
            </a:r>
            <a:r>
              <a:rPr lang="en-US" sz="2900" b="1" i="1" u="sng" dirty="0">
                <a:ln w="11430">
                  <a:solidFill>
                    <a:srgbClr val="6600CC"/>
                  </a:solidFill>
                </a:ln>
                <a:solidFill>
                  <a:srgbClr val="6600CC"/>
                </a:solidFill>
                <a:effectLst>
                  <a:outerShdw blurRad="50800" dist="39000" dir="5460000" algn="tl">
                    <a:srgbClr val="000000">
                      <a:alpha val="38000"/>
                    </a:srgbClr>
                  </a:outerShdw>
                </a:effectLst>
              </a:rPr>
              <a:t>You</a:t>
            </a:r>
            <a:r>
              <a:rPr lang="en-US" sz="2900" b="1" i="1" dirty="0">
                <a:ln w="11430">
                  <a:solidFill>
                    <a:srgbClr val="6600CC"/>
                  </a:solidFill>
                </a:ln>
                <a:solidFill>
                  <a:srgbClr val="6600CC"/>
                </a:solidFill>
                <a:effectLst>
                  <a:outerShdw blurRad="50800" dist="39000" dir="5460000" algn="tl">
                    <a:srgbClr val="000000">
                      <a:alpha val="38000"/>
                    </a:srgbClr>
                  </a:outerShdw>
                </a:effectLst>
              </a:rPr>
              <a:t>, </a:t>
            </a:r>
            <a:r>
              <a:rPr lang="en-US" sz="2900" b="1" dirty="0">
                <a:ln w="11430">
                  <a:solidFill>
                    <a:srgbClr val="6600CC"/>
                  </a:solidFill>
                </a:ln>
                <a:solidFill>
                  <a:srgbClr val="6600CC"/>
                </a:solidFill>
                <a:effectLst>
                  <a:outerShdw blurRad="50800" dist="39000" dir="5460000" algn="tl">
                    <a:srgbClr val="000000">
                      <a:alpha val="38000"/>
                    </a:srgbClr>
                  </a:outerShdw>
                </a:effectLst>
              </a:rPr>
              <a:t>however, shall not be called rabbi….”  </a:t>
            </a:r>
            <a:r>
              <a:rPr lang="en-US" sz="2900" b="1" dirty="0">
                <a:ln w="11430">
                  <a:solidFill>
                    <a:schemeClr val="tx1"/>
                  </a:solidFill>
                </a:ln>
                <a:effectLst>
                  <a:outerShdw blurRad="50800" dist="39000" dir="5460000" algn="tl">
                    <a:srgbClr val="000000">
                      <a:alpha val="38000"/>
                    </a:srgbClr>
                  </a:outerShdw>
                </a:effectLst>
              </a:rPr>
              <a:t>The </a:t>
            </a:r>
            <a:r>
              <a:rPr lang="en-US" sz="2900" b="1" i="1" dirty="0">
                <a:ln w="11430">
                  <a:solidFill>
                    <a:srgbClr val="6600CC"/>
                  </a:solidFill>
                </a:ln>
                <a:solidFill>
                  <a:srgbClr val="6600CC"/>
                </a:solidFill>
                <a:effectLst>
                  <a:outerShdw blurRad="50800" dist="39000" dir="5460000" algn="tl">
                    <a:srgbClr val="000000">
                      <a:alpha val="38000"/>
                    </a:srgbClr>
                  </a:outerShdw>
                </a:effectLst>
              </a:rPr>
              <a:t>“you”</a:t>
            </a:r>
            <a:r>
              <a:rPr lang="en-US" sz="2900" b="1" dirty="0">
                <a:ln w="11430">
                  <a:solidFill>
                    <a:schemeClr val="tx1"/>
                  </a:solidFill>
                </a:ln>
                <a:effectLst>
                  <a:outerShdw blurRad="50800" dist="39000" dir="5460000" algn="tl">
                    <a:srgbClr val="000000">
                      <a:alpha val="38000"/>
                    </a:srgbClr>
                  </a:outerShdw>
                </a:effectLst>
              </a:rPr>
              <a:t> is a second person plural and is being directed to His disciples; especially as He ends His admonition in v.8c,, </a:t>
            </a:r>
            <a:r>
              <a:rPr lang="en-US" sz="2900" b="1" i="1" dirty="0">
                <a:ln w="11430">
                  <a:solidFill>
                    <a:srgbClr val="6600CC"/>
                  </a:solidFill>
                </a:ln>
                <a:solidFill>
                  <a:srgbClr val="6600CC"/>
                </a:solidFill>
                <a:effectLst>
                  <a:outerShdw blurRad="50800" dist="39000" dir="5460000" algn="tl">
                    <a:srgbClr val="000000">
                      <a:alpha val="38000"/>
                    </a:srgbClr>
                  </a:outerShdw>
                </a:effectLst>
              </a:rPr>
              <a:t>“…you all now are brothers.” </a:t>
            </a:r>
            <a:r>
              <a:rPr lang="en-US" sz="2900" b="1" dirty="0">
                <a:ln w="11430">
                  <a:solidFill>
                    <a:schemeClr val="tx1"/>
                  </a:solidFill>
                </a:ln>
                <a:effectLst>
                  <a:outerShdw blurRad="50800" dist="39000" dir="5460000" algn="tl">
                    <a:srgbClr val="000000">
                      <a:alpha val="38000"/>
                    </a:srgbClr>
                  </a:outerShdw>
                </a:effectLst>
              </a:rPr>
              <a:t> </a:t>
            </a:r>
            <a:r>
              <a:rPr lang="en-US" sz="2900" b="1" dirty="0">
                <a:ln w="11430">
                  <a:solidFill>
                    <a:srgbClr val="6600CC"/>
                  </a:solidFill>
                </a:ln>
                <a:solidFill>
                  <a:srgbClr val="6600CC"/>
                </a:solidFill>
                <a:effectLst>
                  <a:outerShdw blurRad="50800" dist="39000" dir="5460000" algn="tl">
                    <a:srgbClr val="000000">
                      <a:alpha val="38000"/>
                    </a:srgbClr>
                  </a:outerShdw>
                </a:effectLst>
              </a:rPr>
              <a:t> </a:t>
            </a:r>
            <a:r>
              <a:rPr lang="en-US" sz="2900" b="1" dirty="0">
                <a:ln w="11430">
                  <a:solidFill>
                    <a:schemeClr val="tx1"/>
                  </a:solidFill>
                </a:ln>
                <a:effectLst>
                  <a:outerShdw blurRad="50800" dist="39000" dir="5460000" algn="tl">
                    <a:srgbClr val="000000">
                      <a:alpha val="38000"/>
                    </a:srgbClr>
                  </a:outerShdw>
                </a:effectLst>
              </a:rPr>
              <a:t>His address to His disciples continues through v.12.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23:1-12</a:t>
            </a:r>
          </a:p>
        </p:txBody>
      </p:sp>
      <p:sp>
        <p:nvSpPr>
          <p:cNvPr id="4" name="Rectangle 3"/>
          <p:cNvSpPr/>
          <p:nvPr/>
        </p:nvSpPr>
        <p:spPr>
          <a:xfrm>
            <a:off x="152400" y="1066800"/>
            <a:ext cx="8839200" cy="552458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900" b="1" dirty="0">
                <a:ln w="11430">
                  <a:solidFill>
                    <a:sysClr val="windowText" lastClr="000000"/>
                  </a:solidFill>
                </a:ln>
                <a:effectLst>
                  <a:outerShdw blurRad="50800" dist="39000" dir="5460000" algn="tl">
                    <a:srgbClr val="000000">
                      <a:alpha val="38000"/>
                    </a:srgbClr>
                  </a:outerShdw>
                </a:effectLst>
              </a:rPr>
              <a:t>So let’s go a little deeper into this pericope</a:t>
            </a:r>
            <a:r>
              <a:rPr lang="en-US" sz="2900" b="1" dirty="0">
                <a:ln w="11430">
                  <a:solidFill>
                    <a:schemeClr val="tx1"/>
                  </a:solidFill>
                </a:ln>
                <a:effectLst>
                  <a:outerShdw blurRad="50800" dist="39000" dir="5460000" algn="tl">
                    <a:srgbClr val="000000">
                      <a:alpha val="38000"/>
                    </a:srgbClr>
                  </a:outerShdw>
                </a:effectLst>
              </a:rPr>
              <a:t>.  Verse 1 is a general introduction; followed by vv.2-3 that offers an initial description; vv.4-7 detailed what was said in vv.2-3.  This short section of the whole gives to the crowds and the disciples a complete description of the scribes and Pharisees.  In summary:  </a:t>
            </a:r>
            <a:r>
              <a:rPr lang="en-US" sz="2900" b="1" dirty="0">
                <a:ln w="11430">
                  <a:solidFill>
                    <a:srgbClr val="6600CC"/>
                  </a:solidFill>
                </a:ln>
                <a:solidFill>
                  <a:srgbClr val="6600CC"/>
                </a:solidFill>
                <a:effectLst>
                  <a:outerShdw blurRad="50800" dist="39000" dir="5460000" algn="tl">
                    <a:srgbClr val="000000">
                      <a:alpha val="38000"/>
                    </a:srgbClr>
                  </a:outerShdw>
                </a:effectLst>
              </a:rPr>
              <a:t>“This is what they are like!”</a:t>
            </a:r>
          </a:p>
          <a:p>
            <a:r>
              <a:rPr lang="en-US" sz="2900" b="1" dirty="0">
                <a:ln w="11430">
                  <a:solidFill>
                    <a:schemeClr val="tx1"/>
                  </a:solidFill>
                </a:ln>
                <a:effectLst>
                  <a:outerShdw blurRad="50800" dist="39000" dir="5460000" algn="tl">
                    <a:srgbClr val="000000">
                      <a:alpha val="38000"/>
                    </a:srgbClr>
                  </a:outerShdw>
                </a:effectLst>
              </a:rPr>
              <a:t>Tied together, Jesus is clearly rejecting the piety of the scribes and Pharisees!  Such behavior, then and today, serves no purpose…and has zero spiritual validity!  Being a spiritual leader is not about prestige or power; in reality, such an attitude comes from the devil!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2000" fill="hold"/>
                                        <p:tgtEl>
                                          <p:spTgt spid="4">
                                            <p:txEl>
                                              <p:pRg st="1" end="1"/>
                                            </p:txEl>
                                          </p:spTgt>
                                        </p:tgtEl>
                                        <p:attrNameLst>
                                          <p:attrName>ppt_w</p:attrName>
                                        </p:attrNameLst>
                                      </p:cBhvr>
                                      <p:tavLst>
                                        <p:tav tm="0">
                                          <p:val>
                                            <p:strVal val="#ppt_w*2.5"/>
                                          </p:val>
                                        </p:tav>
                                        <p:tav tm="100000">
                                          <p:val>
                                            <p:strVal val="#ppt_w"/>
                                          </p:val>
                                        </p:tav>
                                      </p:tavLst>
                                    </p:anim>
                                    <p:anim calcmode="lin" valueType="num">
                                      <p:cBhvr>
                                        <p:cTn id="8" dur="2000" fill="hold"/>
                                        <p:tgtEl>
                                          <p:spTgt spid="4">
                                            <p:txEl>
                                              <p:pRg st="1" end="1"/>
                                            </p:txEl>
                                          </p:spTgt>
                                        </p:tgtEl>
                                        <p:attrNameLst>
                                          <p:attrName>ppt_h</p:attrName>
                                        </p:attrNameLst>
                                      </p:cBhvr>
                                      <p:tavLst>
                                        <p:tav tm="0">
                                          <p:val>
                                            <p:strVal val="#ppt_h*0.01"/>
                                          </p:val>
                                        </p:tav>
                                        <p:tav tm="100000">
                                          <p:val>
                                            <p:strVal val="#ppt_h"/>
                                          </p:val>
                                        </p:tav>
                                      </p:tavLst>
                                    </p:anim>
                                    <p:anim calcmode="lin" valueType="num">
                                      <p:cBhvr>
                                        <p:cTn id="9"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0" dur="2000" fill="hold"/>
                                        <p:tgtEl>
                                          <p:spTgt spid="4">
                                            <p:txEl>
                                              <p:pRg st="1" end="1"/>
                                            </p:txEl>
                                          </p:spTgt>
                                        </p:tgtEl>
                                        <p:attrNameLst>
                                          <p:attrName>ppt_y</p:attrName>
                                        </p:attrNameLst>
                                      </p:cBhvr>
                                      <p:tavLst>
                                        <p:tav tm="0">
                                          <p:val>
                                            <p:strVal val="#ppt_h+1"/>
                                          </p:val>
                                        </p:tav>
                                        <p:tav tm="100000">
                                          <p:val>
                                            <p:strVal val="#ppt_y"/>
                                          </p:val>
                                        </p:tav>
                                      </p:tavLst>
                                    </p:anim>
                                    <p:animEffect transition="in" filter="fade">
                                      <p:cBhvr>
                                        <p:cTn id="11"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23:1-12</a:t>
            </a:r>
          </a:p>
        </p:txBody>
      </p:sp>
      <p:sp>
        <p:nvSpPr>
          <p:cNvPr id="4" name="Rectangle 3"/>
          <p:cNvSpPr/>
          <p:nvPr/>
        </p:nvSpPr>
        <p:spPr>
          <a:xfrm>
            <a:off x="152400" y="1066800"/>
            <a:ext cx="8839200" cy="570925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ysClr val="windowText" lastClr="000000"/>
                  </a:solidFill>
                </a:ln>
                <a:effectLst>
                  <a:outerShdw blurRad="50800" dist="39000" dir="5460000" algn="tl">
                    <a:srgbClr val="000000">
                      <a:alpha val="38000"/>
                    </a:srgbClr>
                  </a:outerShdw>
                </a:effectLst>
              </a:rPr>
              <a:t>Verses 8-12 is a clear exhortation to His disciples; yes, then and today!  There are three prohibitions in verses 8a, 9a, and 10a.  And Jesus </a:t>
            </a:r>
            <a:r>
              <a:rPr lang="en-US" sz="3000" b="1" i="1" dirty="0">
                <a:ln w="11430">
                  <a:solidFill>
                    <a:sysClr val="windowText" lastClr="000000"/>
                  </a:solidFill>
                </a:ln>
                <a:effectLst>
                  <a:outerShdw blurRad="50800" dist="39000" dir="5460000" algn="tl">
                    <a:srgbClr val="000000">
                      <a:alpha val="38000"/>
                    </a:srgbClr>
                  </a:outerShdw>
                </a:effectLst>
              </a:rPr>
              <a:t>“grounds” </a:t>
            </a:r>
            <a:r>
              <a:rPr lang="en-US" sz="3000" b="1" dirty="0">
                <a:ln w="11430">
                  <a:solidFill>
                    <a:sysClr val="windowText" lastClr="000000"/>
                  </a:solidFill>
                </a:ln>
                <a:effectLst>
                  <a:outerShdw blurRad="50800" dist="39000" dir="5460000" algn="tl">
                    <a:srgbClr val="000000">
                      <a:alpha val="38000"/>
                    </a:srgbClr>
                  </a:outerShdw>
                </a:effectLst>
              </a:rPr>
              <a:t>these prohibitions in verse 8b-c, 9b, 10b by declaring that there is only One who is Teacher and Instructor and only One Father.  </a:t>
            </a:r>
            <a:endParaRPr lang="en-US" sz="3000" b="1" dirty="0">
              <a:ln w="11430">
                <a:solidFill>
                  <a:srgbClr val="6600CC"/>
                </a:solidFill>
              </a:ln>
              <a:solidFill>
                <a:srgbClr val="6600CC"/>
              </a:solidFill>
              <a:effectLst>
                <a:outerShdw blurRad="50800" dist="39000" dir="5460000" algn="tl">
                  <a:srgbClr val="000000">
                    <a:alpha val="38000"/>
                  </a:srgbClr>
                </a:outerShdw>
              </a:effectLst>
            </a:endParaRPr>
          </a:p>
          <a:p>
            <a:r>
              <a:rPr lang="en-US" sz="3000" b="1" dirty="0">
                <a:ln w="11430">
                  <a:solidFill>
                    <a:schemeClr val="tx1"/>
                  </a:solidFill>
                </a:ln>
                <a:effectLst>
                  <a:outerShdw blurRad="50800" dist="39000" dir="5460000" algn="tl">
                    <a:srgbClr val="000000">
                      <a:alpha val="38000"/>
                    </a:srgbClr>
                  </a:outerShdw>
                </a:effectLst>
              </a:rPr>
              <a:t>Again…, Jesus is clearly rejecting the piety of the scribes and Pharisees!  Such behavior, then and today, serves no purpose…and has zero spiritual validity!  Being a spiritual leader is not about prestige or power; in reality, such an attitude comes from the devil!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23:1-12</a:t>
            </a:r>
          </a:p>
        </p:txBody>
      </p:sp>
      <p:sp>
        <p:nvSpPr>
          <p:cNvPr id="4" name="Rectangle 3"/>
          <p:cNvSpPr/>
          <p:nvPr/>
        </p:nvSpPr>
        <p:spPr>
          <a:xfrm>
            <a:off x="152400" y="1066800"/>
            <a:ext cx="8839200" cy="532453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u="sng" dirty="0">
                <a:ln w="11430">
                  <a:solidFill>
                    <a:sysClr val="windowText" lastClr="000000"/>
                  </a:solidFill>
                </a:ln>
                <a:effectLst>
                  <a:outerShdw blurRad="50800" dist="39000" dir="5460000" algn="tl">
                    <a:srgbClr val="000000">
                      <a:alpha val="38000"/>
                    </a:srgbClr>
                  </a:outerShdw>
                </a:effectLst>
              </a:rPr>
              <a:t>Application</a:t>
            </a:r>
            <a:r>
              <a:rPr lang="en-US" sz="3000" b="1" dirty="0">
                <a:ln w="11430">
                  <a:solidFill>
                    <a:sysClr val="windowText" lastClr="000000"/>
                  </a:solidFill>
                </a:ln>
                <a:effectLst>
                  <a:outerShdw blurRad="50800" dist="39000" dir="5460000" algn="tl">
                    <a:srgbClr val="000000">
                      <a:alpha val="38000"/>
                    </a:srgbClr>
                  </a:outerShdw>
                </a:effectLst>
              </a:rPr>
              <a:t>:  Jesus is exhorting His disciples, then and today, to never put another on a “pedestal.”  First, because no sinful human belongs on a pedestal.  And, secondly, when a sinful human is placed on a pedestal it is </a:t>
            </a:r>
            <a:r>
              <a:rPr lang="en-US" sz="3000" b="1" i="1" u="sng" dirty="0">
                <a:ln w="11430">
                  <a:solidFill>
                    <a:sysClr val="windowText" lastClr="000000"/>
                  </a:solidFill>
                </a:ln>
                <a:effectLst>
                  <a:outerShdw blurRad="50800" dist="39000" dir="5460000" algn="tl">
                    <a:srgbClr val="000000">
                      <a:alpha val="38000"/>
                    </a:srgbClr>
                  </a:outerShdw>
                </a:effectLst>
              </a:rPr>
              <a:t>dangerous</a:t>
            </a:r>
            <a:r>
              <a:rPr lang="en-US" sz="3000" b="1" dirty="0">
                <a:ln w="11430">
                  <a:solidFill>
                    <a:sysClr val="windowText" lastClr="000000"/>
                  </a:solidFill>
                </a:ln>
                <a:effectLst>
                  <a:outerShdw blurRad="50800" dist="39000" dir="5460000" algn="tl">
                    <a:srgbClr val="000000">
                      <a:alpha val="38000"/>
                    </a:srgbClr>
                  </a:outerShdw>
                </a:effectLst>
              </a:rPr>
              <a:t>…how so?  </a:t>
            </a:r>
            <a:endParaRPr lang="en-US" sz="3000" b="1" dirty="0">
              <a:ln w="11430">
                <a:solidFill>
                  <a:srgbClr val="6600CC"/>
                </a:solidFill>
              </a:ln>
              <a:solidFill>
                <a:srgbClr val="6600CC"/>
              </a:solidFill>
              <a:effectLst>
                <a:outerShdw blurRad="50800" dist="39000" dir="5460000" algn="tl">
                  <a:srgbClr val="000000">
                    <a:alpha val="38000"/>
                  </a:srgbClr>
                </a:outerShdw>
              </a:effectLst>
            </a:endParaRPr>
          </a:p>
          <a:p>
            <a:r>
              <a:rPr lang="en-US" sz="3000" b="1" dirty="0">
                <a:ln w="11430">
                  <a:solidFill>
                    <a:schemeClr val="tx1"/>
                  </a:solidFill>
                </a:ln>
                <a:effectLst>
                  <a:outerShdw blurRad="50800" dist="39000" dir="5460000" algn="tl">
                    <a:srgbClr val="000000">
                      <a:alpha val="38000"/>
                    </a:srgbClr>
                  </a:outerShdw>
                </a:effectLst>
              </a:rPr>
              <a:t>It will lead to deadly HYPOCRISY!  Evil does lurk in the hearts of every Christian leader (lay and clergy!).  Every Christian should always reject any attempt to elevate leaders over and above other Christians!  We are </a:t>
            </a:r>
            <a:r>
              <a:rPr lang="en-US" sz="3000" b="1" i="1" u="sng" dirty="0">
                <a:ln w="11430">
                  <a:solidFill>
                    <a:schemeClr val="tx1"/>
                  </a:solidFill>
                </a:ln>
                <a:effectLst>
                  <a:outerShdw blurRad="50800" dist="39000" dir="5460000" algn="tl">
                    <a:srgbClr val="000000">
                      <a:alpha val="38000"/>
                    </a:srgbClr>
                  </a:outerShdw>
                </a:effectLst>
              </a:rPr>
              <a:t>ALL</a:t>
            </a:r>
            <a:r>
              <a:rPr lang="en-US" sz="3000" b="1" dirty="0">
                <a:ln w="11430">
                  <a:solidFill>
                    <a:schemeClr val="tx1"/>
                  </a:solidFill>
                </a:ln>
                <a:effectLst>
                  <a:outerShdw blurRad="50800" dist="39000" dir="5460000" algn="tl">
                    <a:srgbClr val="000000">
                      <a:alpha val="38000"/>
                    </a:srgbClr>
                  </a:outerShdw>
                </a:effectLst>
              </a:rPr>
              <a:t> brothers under One Teacher who reveals and brings us near to our One heavenly Father!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3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3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9" dur="3000" fill="hold"/>
                                        <p:tgtEl>
                                          <p:spTgt spid="4">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3000" fill="hold"/>
                                        <p:tgtEl>
                                          <p:spTgt spid="4">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23:13-36</a:t>
            </a:r>
          </a:p>
        </p:txBody>
      </p:sp>
      <p:sp>
        <p:nvSpPr>
          <p:cNvPr id="4" name="Rectangle 3"/>
          <p:cNvSpPr/>
          <p:nvPr/>
        </p:nvSpPr>
        <p:spPr>
          <a:xfrm>
            <a:off x="152400" y="1066800"/>
            <a:ext cx="8839200" cy="570925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ysClr val="windowText" lastClr="000000"/>
                  </a:solidFill>
                </a:ln>
                <a:effectLst>
                  <a:outerShdw blurRad="50800" dist="39000" dir="5460000" algn="tl">
                    <a:srgbClr val="000000">
                      <a:alpha val="38000"/>
                    </a:srgbClr>
                  </a:outerShdw>
                </a:effectLst>
              </a:rPr>
              <a:t>Now we come to the middle pericope of Chapter 23.  There’s no clear structural arrangement here by St. Matthew, although we can group the seven woes into small units.  </a:t>
            </a:r>
            <a:endParaRPr lang="en-US" sz="3000" b="1" dirty="0">
              <a:ln w="11430">
                <a:solidFill>
                  <a:srgbClr val="6600CC"/>
                </a:solidFill>
              </a:ln>
              <a:solidFill>
                <a:srgbClr val="6600CC"/>
              </a:solidFill>
              <a:effectLst>
                <a:outerShdw blurRad="50800" dist="39000" dir="5460000" algn="tl">
                  <a:srgbClr val="000000">
                    <a:alpha val="38000"/>
                  </a:srgbClr>
                </a:outerShdw>
              </a:effectLst>
            </a:endParaRPr>
          </a:p>
          <a:p>
            <a:r>
              <a:rPr lang="en-US" sz="3000" b="1" dirty="0">
                <a:ln w="11430">
                  <a:solidFill>
                    <a:schemeClr val="tx1"/>
                  </a:solidFill>
                </a:ln>
                <a:effectLst>
                  <a:outerShdw blurRad="50800" dist="39000" dir="5460000" algn="tl">
                    <a:srgbClr val="000000">
                      <a:alpha val="38000"/>
                    </a:srgbClr>
                  </a:outerShdw>
                </a:effectLst>
              </a:rPr>
              <a:t>The first two woes (vv.13, 15) are connected due to their theme:  </a:t>
            </a:r>
            <a:r>
              <a:rPr lang="en-US" sz="3000" b="1" dirty="0">
                <a:ln w="11430">
                  <a:solidFill>
                    <a:srgbClr val="6600CC"/>
                  </a:solidFill>
                </a:ln>
                <a:solidFill>
                  <a:srgbClr val="6600CC"/>
                </a:solidFill>
                <a:effectLst>
                  <a:outerShdw blurRad="50800" dist="39000" dir="5460000" algn="tl">
                    <a:srgbClr val="000000">
                      <a:alpha val="38000"/>
                    </a:srgbClr>
                  </a:outerShdw>
                </a:effectLst>
              </a:rPr>
              <a:t>leading others astray.</a:t>
            </a:r>
            <a:r>
              <a:rPr lang="en-US" sz="3000" b="1" dirty="0">
                <a:ln w="11430">
                  <a:solidFill>
                    <a:schemeClr val="tx1"/>
                  </a:solidFill>
                </a:ln>
                <a:effectLst>
                  <a:outerShdw blurRad="50800" dist="39000" dir="5460000" algn="tl">
                    <a:srgbClr val="000000">
                      <a:alpha val="38000"/>
                    </a:srgbClr>
                  </a:outerShdw>
                </a:effectLst>
              </a:rPr>
              <a:t>  The next five (16-22, 23-24, 25-26, 27-28, and 29-33) can be treated as small units within the whole.</a:t>
            </a:r>
          </a:p>
          <a:p>
            <a:r>
              <a:rPr lang="en-US" sz="3000" b="1" dirty="0">
                <a:ln w="11430">
                  <a:solidFill>
                    <a:schemeClr val="tx1"/>
                  </a:solidFill>
                </a:ln>
                <a:effectLst>
                  <a:outerShdw blurRad="50800" dist="39000" dir="5460000" algn="tl">
                    <a:srgbClr val="000000">
                      <a:alpha val="38000"/>
                    </a:srgbClr>
                  </a:outerShdw>
                </a:effectLst>
              </a:rPr>
              <a:t>The first two woes pronounce judgment upon the scribes and Pharisee because they are leading others astray.  They do this via their false teachings concerning God’s Word.  Again…, how so?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amond(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amond(in)">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1" y="51137"/>
            <a:ext cx="86868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Matthew 23:13-36</a:t>
            </a:r>
          </a:p>
        </p:txBody>
      </p:sp>
      <p:sp>
        <p:nvSpPr>
          <p:cNvPr id="4" name="Rectangle 3"/>
          <p:cNvSpPr/>
          <p:nvPr/>
        </p:nvSpPr>
        <p:spPr>
          <a:xfrm>
            <a:off x="152400" y="1066800"/>
            <a:ext cx="8839200" cy="567847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700" b="1" dirty="0">
                <a:ln w="11430">
                  <a:solidFill>
                    <a:sysClr val="windowText" lastClr="000000"/>
                  </a:solidFill>
                </a:ln>
                <a:effectLst>
                  <a:outerShdw blurRad="50800" dist="39000" dir="5460000" algn="tl">
                    <a:srgbClr val="000000">
                      <a:alpha val="38000"/>
                    </a:srgbClr>
                  </a:outerShdw>
                </a:effectLst>
              </a:rPr>
              <a:t>The underlying issue of the first two woes is that the scribes and Pharisees are teaching falsely about the Messiah!  Since they oppose and reject Jesus as their Messiah, this is why and how they are closing the door, preventing others from entering and creating twice-over sons of </a:t>
            </a:r>
            <a:r>
              <a:rPr lang="en-US" sz="2700" b="1" dirty="0" err="1">
                <a:ln w="11430">
                  <a:solidFill>
                    <a:sysClr val="windowText" lastClr="000000"/>
                  </a:solidFill>
                </a:ln>
                <a:effectLst>
                  <a:outerShdw blurRad="50800" dist="39000" dir="5460000" algn="tl">
                    <a:srgbClr val="000000">
                      <a:alpha val="38000"/>
                    </a:srgbClr>
                  </a:outerShdw>
                </a:effectLst>
              </a:rPr>
              <a:t>Gehenna</a:t>
            </a:r>
            <a:r>
              <a:rPr lang="en-US" sz="2700" b="1" dirty="0">
                <a:ln w="11430">
                  <a:solidFill>
                    <a:sysClr val="windowText" lastClr="000000"/>
                  </a:solidFill>
                </a:ln>
                <a:effectLst>
                  <a:outerShdw blurRad="50800" dist="39000" dir="5460000" algn="tl">
                    <a:srgbClr val="000000">
                      <a:alpha val="38000"/>
                    </a:srgbClr>
                  </a:outerShdw>
                </a:effectLst>
              </a:rPr>
              <a:t> (v.15).  Jesus is using strong eschatological language!</a:t>
            </a:r>
          </a:p>
          <a:p>
            <a:pPr>
              <a:spcAft>
                <a:spcPts val="600"/>
              </a:spcAft>
            </a:pPr>
            <a:r>
              <a:rPr lang="en-US" sz="2700" b="1" dirty="0">
                <a:ln w="11430">
                  <a:solidFill>
                    <a:sysClr val="windowText" lastClr="000000"/>
                  </a:solidFill>
                </a:ln>
                <a:effectLst>
                  <a:outerShdw blurRad="50800" dist="39000" dir="5460000" algn="tl">
                    <a:srgbClr val="000000">
                      <a:alpha val="38000"/>
                    </a:srgbClr>
                  </a:outerShdw>
                </a:effectLst>
              </a:rPr>
              <a:t>False teacher’s will be condemned as culpable!  Those who claim to know God’s holy Word; yet, wrongly teach His Word will not be acquitted.  Yes, this is a warning to all Christians…and especially to pastors!  As St. James wrote, </a:t>
            </a:r>
            <a:r>
              <a:rPr lang="en-US" sz="2700" b="1" i="1" dirty="0">
                <a:ln w="11430">
                  <a:solidFill>
                    <a:srgbClr val="6600CC"/>
                  </a:solidFill>
                </a:ln>
                <a:solidFill>
                  <a:srgbClr val="6600CC"/>
                </a:solidFill>
                <a:effectLst>
                  <a:outerShdw blurRad="50800" dist="39000" dir="5460000" algn="tl">
                    <a:srgbClr val="000000">
                      <a:alpha val="38000"/>
                    </a:srgbClr>
                  </a:outerShdw>
                </a:effectLst>
              </a:rPr>
              <a:t>“…let not many of you become teachers, my brothers, because you know that we receive a greater judgment”</a:t>
            </a:r>
            <a:r>
              <a:rPr lang="en-US" sz="2700" b="1" dirty="0">
                <a:ln w="11430">
                  <a:solidFill>
                    <a:sysClr val="windowText" lastClr="000000"/>
                  </a:solidFill>
                </a:ln>
                <a:effectLst>
                  <a:outerShdw blurRad="50800" dist="39000" dir="5460000" algn="tl">
                    <a:srgbClr val="000000">
                      <a:alpha val="38000"/>
                    </a:srgbClr>
                  </a:outerShdw>
                </a:effectLst>
              </a:rPr>
              <a:t> </a:t>
            </a:r>
            <a:r>
              <a:rPr lang="en-US" sz="2700" b="1" baseline="30000" dirty="0">
                <a:ln w="11430">
                  <a:solidFill>
                    <a:srgbClr val="6600CC"/>
                  </a:solidFill>
                </a:ln>
                <a:solidFill>
                  <a:srgbClr val="6600CC"/>
                </a:solidFill>
                <a:effectLst>
                  <a:outerShdw blurRad="50800" dist="39000" dir="5460000" algn="tl">
                    <a:srgbClr val="000000">
                      <a:alpha val="38000"/>
                    </a:srgbClr>
                  </a:outerShdw>
                </a:effectLst>
              </a:rPr>
              <a:t>(St. James 3:1)</a:t>
            </a:r>
            <a:r>
              <a:rPr lang="en-US" sz="2700" b="1" dirty="0">
                <a:ln w="11430">
                  <a:solidFill>
                    <a:srgbClr val="6600CC"/>
                  </a:solidFill>
                </a:ln>
                <a:solidFill>
                  <a:srgbClr val="6600CC"/>
                </a:solidFill>
                <a:effectLst>
                  <a:outerShdw blurRad="50800" dist="39000" dir="5460000" algn="tl">
                    <a:srgbClr val="000000">
                      <a:alpha val="38000"/>
                    </a:srgbClr>
                  </a:outerShdw>
                </a:effectLst>
              </a:rPr>
              <a:t>.</a:t>
            </a:r>
            <a:r>
              <a:rPr lang="en-US" sz="2700" b="1" dirty="0">
                <a:ln w="11430">
                  <a:solidFill>
                    <a:sysClr val="windowText" lastClr="000000"/>
                  </a:solidFill>
                </a:ln>
                <a:effectLst>
                  <a:outerShdw blurRad="50800" dist="39000" dir="5460000" algn="tl">
                    <a:srgbClr val="000000">
                      <a:alpha val="38000"/>
                    </a:srgbClr>
                  </a:outerShdw>
                </a:effectLst>
              </a:rPr>
              <a:t>  </a:t>
            </a:r>
            <a:r>
              <a:rPr lang="en-US" sz="2700" b="1" dirty="0">
                <a:ln w="11430">
                  <a:solidFill>
                    <a:schemeClr val="tx1"/>
                  </a:solidFill>
                </a:ln>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10121</TotalTime>
  <Words>3059</Words>
  <Application>Microsoft Office PowerPoint</Application>
  <PresentationFormat>On-screen Show (4:3)</PresentationFormat>
  <Paragraphs>191</Paragraphs>
  <Slides>24</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 Black</vt:lpstr>
      <vt:lpstr>Arial Rounded MT Bold</vt:lpstr>
      <vt:lpstr>Calibri</vt:lpstr>
      <vt:lpstr>Franklin Gothic Book</vt:lpstr>
      <vt:lpstr>Franklin Gothic Medium</vt:lpstr>
      <vt:lpstr>Papyrus</vt:lpstr>
      <vt:lpstr>TekniaHebrew</vt:lpstr>
      <vt:lpstr>Times New Roman</vt:lpstr>
      <vt:lpstr>Wingdings 2</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LUKE 2:22-40</dc:title>
  <dc:creator>Jeff</dc:creator>
  <cp:lastModifiedBy>Nina Kuberski</cp:lastModifiedBy>
  <cp:revision>969</cp:revision>
  <dcterms:created xsi:type="dcterms:W3CDTF">2006-08-16T00:00:00Z</dcterms:created>
  <dcterms:modified xsi:type="dcterms:W3CDTF">2025-08-16T19:11:52Z</dcterms:modified>
</cp:coreProperties>
</file>