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23"/>
  </p:notesMasterIdLst>
  <p:sldIdLst>
    <p:sldId id="464" r:id="rId2"/>
    <p:sldId id="270" r:id="rId3"/>
    <p:sldId id="427" r:id="rId4"/>
    <p:sldId id="465" r:id="rId5"/>
    <p:sldId id="466" r:id="rId6"/>
    <p:sldId id="467" r:id="rId7"/>
    <p:sldId id="468" r:id="rId8"/>
    <p:sldId id="469" r:id="rId9"/>
    <p:sldId id="470" r:id="rId10"/>
    <p:sldId id="471" r:id="rId11"/>
    <p:sldId id="472" r:id="rId12"/>
    <p:sldId id="473" r:id="rId13"/>
    <p:sldId id="475" r:id="rId14"/>
    <p:sldId id="476" r:id="rId15"/>
    <p:sldId id="477" r:id="rId16"/>
    <p:sldId id="478" r:id="rId17"/>
    <p:sldId id="479" r:id="rId18"/>
    <p:sldId id="480" r:id="rId19"/>
    <p:sldId id="481" r:id="rId20"/>
    <p:sldId id="271" r:id="rId21"/>
    <p:sldId id="38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6600CC"/>
    <a:srgbClr val="996633"/>
    <a:srgbClr val="FF66FF"/>
    <a:srgbClr val="006600"/>
    <a:srgbClr val="000000"/>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2" autoAdjust="0"/>
    <p:restoredTop sz="94628" autoAdjust="0"/>
  </p:normalViewPr>
  <p:slideViewPr>
    <p:cSldViewPr>
      <p:cViewPr>
        <p:scale>
          <a:sx n="100" d="100"/>
          <a:sy n="100" d="100"/>
        </p:scale>
        <p:origin x="-1218" y="-3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ACE0A2-89D6-49FA-9E4A-7A2A8AE52F6E}" type="datetimeFigureOut">
              <a:rPr lang="en-US" smtClean="0"/>
              <a:pPr/>
              <a:t>08/09/25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A47D50-E87B-48E8-9309-3486EE8F82C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A47D50-E87B-48E8-9309-3486EE8F82C8}"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A47D50-E87B-48E8-9309-3486EE8F82C8}"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A47D50-E87B-48E8-9309-3486EE8F82C8}"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A47D50-E87B-48E8-9309-3486EE8F82C8}"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A47D50-E87B-48E8-9309-3486EE8F82C8}"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A47D50-E87B-48E8-9309-3486EE8F82C8}"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A47D50-E87B-48E8-9309-3486EE8F82C8}"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A47D50-E87B-48E8-9309-3486EE8F82C8}"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A47D50-E87B-48E8-9309-3486EE8F82C8}"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A47D50-E87B-48E8-9309-3486EE8F82C8}"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A47D50-E87B-48E8-9309-3486EE8F82C8}"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A47D50-E87B-48E8-9309-3486EE8F82C8}"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A47D50-E87B-48E8-9309-3486EE8F82C8}"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A47D50-E87B-48E8-9309-3486EE8F82C8}"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A47D50-E87B-48E8-9309-3486EE8F82C8}"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A47D50-E87B-48E8-9309-3486EE8F82C8}"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A47D50-E87B-48E8-9309-3486EE8F82C8}"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D8BD707-D9CF-40AE-B4C6-C98DA3205C09}" type="datetimeFigureOut">
              <a:rPr lang="en-US" smtClean="0"/>
              <a:pPr/>
              <a:t>08/09/25</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08/09/25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08/09/25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08/09/25</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pPr/>
              <a:t>08/09/25</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pPr/>
              <a:t>08/09/25</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pPr/>
              <a:t>08/09/25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08/09/25</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08/09/25</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08/09/25</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08/09/25</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pPr/>
              <a:t>08/09/25</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5970865"/>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solidFill>
                    <a:srgbClr val="C00000"/>
                  </a:solidFill>
                </a:ln>
                <a:solidFill>
                  <a:srgbClr val="6600CC"/>
                </a:solidFill>
                <a:effectLst>
                  <a:outerShdw blurRad="80000" dist="40000" dir="5040000" algn="tl">
                    <a:srgbClr val="000000">
                      <a:alpha val="30000"/>
                    </a:srgbClr>
                  </a:outerShdw>
                </a:effectLst>
                <a:latin typeface="Arial Rounded MT Bold" pitchFamily="34" charset="0"/>
              </a:rPr>
              <a:t>Passion Week</a:t>
            </a:r>
          </a:p>
          <a:p>
            <a:pPr algn="ctr"/>
            <a:r>
              <a:rPr lang="en-US" sz="26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rPr>
              <a:t>St. Matthew 22:34-46</a:t>
            </a:r>
          </a:p>
          <a:p>
            <a:pPr algn="ctr"/>
            <a:endParaRPr lang="en-US" sz="20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r>
              <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rPr>
              <a:t>                                                          </a:t>
            </a: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1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p:txBody>
      </p:sp>
      <p:pic>
        <p:nvPicPr>
          <p:cNvPr id="8194" name="Picture 2" descr="What is The Greatest Commandment? | Inspirations"/>
          <p:cNvPicPr>
            <a:picLocks noChangeAspect="1" noChangeArrowheads="1"/>
          </p:cNvPicPr>
          <p:nvPr/>
        </p:nvPicPr>
        <p:blipFill>
          <a:blip r:embed="rId2" cstate="print"/>
          <a:srcRect t="10821"/>
          <a:stretch>
            <a:fillRect/>
          </a:stretch>
        </p:blipFill>
        <p:spPr bwMode="auto">
          <a:xfrm>
            <a:off x="0" y="1066800"/>
            <a:ext cx="4343400" cy="5791200"/>
          </a:xfrm>
          <a:prstGeom prst="rect">
            <a:avLst/>
          </a:prstGeom>
          <a:noFill/>
        </p:spPr>
      </p:pic>
      <p:sp>
        <p:nvSpPr>
          <p:cNvPr id="12" name="TextBox 11"/>
          <p:cNvSpPr txBox="1"/>
          <p:nvPr/>
        </p:nvSpPr>
        <p:spPr>
          <a:xfrm>
            <a:off x="4267200" y="1676400"/>
            <a:ext cx="4724400" cy="452431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rgbClr val="6600CC"/>
                  </a:solidFill>
                </a:ln>
                <a:solidFill>
                  <a:srgbClr val="6600CC"/>
                </a:solidFill>
                <a:effectLst>
                  <a:outerShdw blurRad="50800" dist="39000" dir="5460000" algn="tl">
                    <a:srgbClr val="000000">
                      <a:alpha val="38000"/>
                    </a:srgbClr>
                  </a:outerShdw>
                </a:effectLst>
                <a:latin typeface="Arial Rounded MT Bold" pitchFamily="34" charset="0"/>
              </a:rPr>
              <a:t>The Greatest Commandment</a:t>
            </a:r>
          </a:p>
          <a:p>
            <a:pPr algn="ctr"/>
            <a:r>
              <a:rPr lang="en-US" sz="3200" b="1" dirty="0" smtClean="0">
                <a:ln w="11430">
                  <a:solidFill>
                    <a:srgbClr val="6600CC"/>
                  </a:solidFill>
                </a:ln>
                <a:solidFill>
                  <a:srgbClr val="6600CC"/>
                </a:solidFill>
                <a:effectLst>
                  <a:outerShdw blurRad="50800" dist="39000" dir="5460000" algn="tl">
                    <a:srgbClr val="000000">
                      <a:alpha val="38000"/>
                    </a:srgbClr>
                  </a:outerShdw>
                </a:effectLst>
                <a:latin typeface="Arial Rounded MT Bold" pitchFamily="34" charset="0"/>
              </a:rPr>
              <a:t>(vv.34-40)</a:t>
            </a:r>
          </a:p>
          <a:p>
            <a:pPr algn="ctr"/>
            <a:endParaRPr lang="en-US" sz="3600" b="1" dirty="0" smtClean="0">
              <a:ln w="11430">
                <a:solidFill>
                  <a:srgbClr val="6600CC"/>
                </a:solidFill>
              </a:ln>
              <a:solidFill>
                <a:srgbClr val="6600CC"/>
              </a:solidFill>
              <a:effectLst>
                <a:outerShdw blurRad="50800" dist="39000" dir="5460000" algn="tl">
                  <a:srgbClr val="000000">
                    <a:alpha val="38000"/>
                  </a:srgbClr>
                </a:outerShdw>
              </a:effectLst>
              <a:latin typeface="Arial Rounded MT Bold" pitchFamily="34" charset="0"/>
            </a:endParaRPr>
          </a:p>
          <a:p>
            <a:pPr algn="ctr"/>
            <a:r>
              <a:rPr lang="en-US" sz="3600" b="1" dirty="0" smtClean="0">
                <a:ln w="11430">
                  <a:solidFill>
                    <a:srgbClr val="6600CC"/>
                  </a:solidFill>
                </a:ln>
                <a:solidFill>
                  <a:srgbClr val="92D050"/>
                </a:solidFill>
                <a:effectLst>
                  <a:outerShdw blurRad="50800" dist="39000" dir="5460000" algn="tl">
                    <a:srgbClr val="000000">
                      <a:alpha val="38000"/>
                    </a:srgbClr>
                  </a:outerShdw>
                </a:effectLst>
                <a:latin typeface="Arial Rounded MT Bold" pitchFamily="34" charset="0"/>
              </a:rPr>
              <a:t>and</a:t>
            </a:r>
          </a:p>
          <a:p>
            <a:pPr algn="ctr"/>
            <a:endParaRPr lang="en-US" sz="3600" b="1" dirty="0" smtClean="0">
              <a:ln w="11430">
                <a:solidFill>
                  <a:srgbClr val="6600CC"/>
                </a:solidFill>
              </a:ln>
              <a:solidFill>
                <a:srgbClr val="6600CC"/>
              </a:solidFill>
              <a:effectLst>
                <a:outerShdw blurRad="50800" dist="39000" dir="5460000" algn="tl">
                  <a:srgbClr val="000000">
                    <a:alpha val="38000"/>
                  </a:srgbClr>
                </a:outerShdw>
              </a:effectLst>
              <a:latin typeface="Arial Rounded MT Bold" pitchFamily="34" charset="0"/>
            </a:endParaRPr>
          </a:p>
          <a:p>
            <a:pPr algn="ctr"/>
            <a:r>
              <a:rPr lang="en-US" sz="3600" b="1" dirty="0" smtClean="0">
                <a:ln w="11430">
                  <a:solidFill>
                    <a:srgbClr val="0070C0"/>
                  </a:solidFill>
                </a:ln>
                <a:solidFill>
                  <a:srgbClr val="0070C0"/>
                </a:solidFill>
                <a:effectLst>
                  <a:outerShdw blurRad="50800" dist="39000" dir="5460000" algn="tl">
                    <a:srgbClr val="000000">
                      <a:alpha val="38000"/>
                    </a:srgbClr>
                  </a:outerShdw>
                </a:effectLst>
                <a:latin typeface="Arial Rounded MT Bold" pitchFamily="34" charset="0"/>
              </a:rPr>
              <a:t>David’s Son</a:t>
            </a:r>
          </a:p>
          <a:p>
            <a:pPr algn="ctr"/>
            <a:r>
              <a:rPr lang="en-US" sz="3200" b="1" dirty="0" smtClean="0">
                <a:ln w="11430">
                  <a:solidFill>
                    <a:srgbClr val="0070C0"/>
                  </a:solidFill>
                </a:ln>
                <a:solidFill>
                  <a:srgbClr val="0070C0"/>
                </a:solidFill>
                <a:effectLst>
                  <a:outerShdw blurRad="50800" dist="39000" dir="5460000" algn="tl">
                    <a:srgbClr val="000000">
                      <a:alpha val="38000"/>
                    </a:srgbClr>
                  </a:outerShdw>
                </a:effectLst>
                <a:latin typeface="Arial Rounded MT Bold" pitchFamily="34" charset="0"/>
              </a:rPr>
              <a:t>(vv.41-46)</a:t>
            </a:r>
            <a:endParaRPr lang="en-US" sz="3200" b="1" dirty="0">
              <a:ln w="11430">
                <a:solidFill>
                  <a:srgbClr val="0070C0"/>
                </a:solidFill>
              </a:ln>
              <a:solidFill>
                <a:srgbClr val="0070C0"/>
              </a:solidFill>
              <a:effectLst>
                <a:outerShdw blurRad="50800" dist="39000" dir="5460000" algn="tl">
                  <a:srgbClr val="000000">
                    <a:alpha val="38000"/>
                  </a:srgbClr>
                </a:outerShdw>
              </a:effectLst>
              <a:latin typeface="Arial Rounded MT Bold"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1" y="51137"/>
            <a:ext cx="8686800"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Matthew 22:38-39</a:t>
            </a:r>
            <a:endParaRPr lang="en-US" sz="6000" b="1" dirty="0">
              <a:ln w="11430">
                <a:solidFill>
                  <a:srgbClr val="996633"/>
                </a:solidFill>
              </a:ln>
              <a:solidFill>
                <a:srgbClr val="0070C0"/>
              </a:solidFill>
              <a:effectLst>
                <a:outerShdw blurRad="50800" dist="39000" dir="5460000" algn="tl">
                  <a:srgbClr val="000000">
                    <a:alpha val="38000"/>
                  </a:srgbClr>
                </a:outerShdw>
              </a:effectLst>
              <a:latin typeface="Arial Black" pitchFamily="34" charset="0"/>
            </a:endParaRPr>
          </a:p>
        </p:txBody>
      </p:sp>
      <p:sp>
        <p:nvSpPr>
          <p:cNvPr id="4" name="Rectangle 3"/>
          <p:cNvSpPr/>
          <p:nvPr/>
        </p:nvSpPr>
        <p:spPr>
          <a:xfrm>
            <a:off x="152400" y="1066800"/>
            <a:ext cx="8839200" cy="5847755"/>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800" b="1" baseline="30000" dirty="0" smtClean="0">
                <a:ln w="11430">
                  <a:solidFill>
                    <a:srgbClr val="6600CC"/>
                  </a:solidFill>
                </a:ln>
                <a:solidFill>
                  <a:srgbClr val="C00000"/>
                </a:solidFill>
                <a:effectLst>
                  <a:outerShdw blurRad="50800" dist="39000" dir="5460000" algn="tl">
                    <a:srgbClr val="000000">
                      <a:alpha val="38000"/>
                    </a:srgbClr>
                  </a:outerShdw>
                </a:effectLst>
              </a:rPr>
              <a:t>38</a:t>
            </a:r>
            <a:r>
              <a:rPr lang="en-US" sz="2800" b="1" dirty="0" smtClean="0">
                <a:ln w="11430">
                  <a:solidFill>
                    <a:srgbClr val="6600CC"/>
                  </a:solidFill>
                </a:ln>
                <a:solidFill>
                  <a:srgbClr val="C00000"/>
                </a:solidFill>
                <a:effectLst>
                  <a:outerShdw blurRad="50800" dist="39000" dir="5460000" algn="tl">
                    <a:srgbClr val="000000">
                      <a:alpha val="38000"/>
                    </a:srgbClr>
                  </a:outerShdw>
                </a:effectLst>
              </a:rPr>
              <a:t>This is the great and first commandment. </a:t>
            </a:r>
            <a:r>
              <a:rPr lang="en-US" sz="2800" b="1" baseline="30000" dirty="0" smtClean="0">
                <a:ln w="11430">
                  <a:solidFill>
                    <a:srgbClr val="6600CC"/>
                  </a:solidFill>
                </a:ln>
                <a:solidFill>
                  <a:srgbClr val="C00000"/>
                </a:solidFill>
                <a:effectLst>
                  <a:outerShdw blurRad="50800" dist="39000" dir="5460000" algn="tl">
                    <a:srgbClr val="000000">
                      <a:alpha val="38000"/>
                    </a:srgbClr>
                  </a:outerShdw>
                </a:effectLst>
              </a:rPr>
              <a:t>39</a:t>
            </a:r>
            <a:r>
              <a:rPr lang="en-US" sz="2800" b="1" dirty="0" smtClean="0">
                <a:ln w="11430">
                  <a:solidFill>
                    <a:srgbClr val="6600CC"/>
                  </a:solidFill>
                </a:ln>
                <a:solidFill>
                  <a:srgbClr val="C00000"/>
                </a:solidFill>
                <a:effectLst>
                  <a:outerShdw blurRad="50800" dist="39000" dir="5460000" algn="tl">
                    <a:srgbClr val="000000">
                      <a:alpha val="38000"/>
                    </a:srgbClr>
                  </a:outerShdw>
                </a:effectLst>
              </a:rPr>
              <a:t>[The] second also [is] like it: ‘You shall </a:t>
            </a:r>
            <a:r>
              <a:rPr lang="en-US" sz="2800" b="1" i="1" u="sng" dirty="0" smtClean="0">
                <a:ln w="11430">
                  <a:solidFill>
                    <a:srgbClr val="C00000"/>
                  </a:solidFill>
                </a:ln>
                <a:solidFill>
                  <a:srgbClr val="FF0000"/>
                </a:solidFill>
                <a:effectLst>
                  <a:outerShdw blurRad="50800" dist="39000" dir="5460000" algn="tl">
                    <a:srgbClr val="000000">
                      <a:alpha val="38000"/>
                    </a:srgbClr>
                  </a:outerShdw>
                </a:effectLst>
              </a:rPr>
              <a:t>love</a:t>
            </a:r>
            <a:r>
              <a:rPr lang="en-US" sz="2800" b="1" dirty="0" smtClean="0">
                <a:ln w="11430">
                  <a:solidFill>
                    <a:srgbClr val="6600CC"/>
                  </a:solidFill>
                </a:ln>
                <a:solidFill>
                  <a:srgbClr val="C00000"/>
                </a:solidFill>
                <a:effectLst>
                  <a:outerShdw blurRad="50800" dist="39000" dir="5460000" algn="tl">
                    <a:srgbClr val="000000">
                      <a:alpha val="38000"/>
                    </a:srgbClr>
                  </a:outerShdw>
                </a:effectLst>
              </a:rPr>
              <a:t> your neighbor as yourself.’</a:t>
            </a:r>
            <a:endParaRPr lang="en-US" sz="2800" b="1" dirty="0" smtClean="0">
              <a:ln w="11430">
                <a:solidFill>
                  <a:schemeClr val="tx1"/>
                </a:solidFill>
              </a:ln>
              <a:effectLst>
                <a:outerShdw blurRad="50800" dist="39000" dir="5460000" algn="tl">
                  <a:srgbClr val="000000">
                    <a:alpha val="38000"/>
                  </a:srgbClr>
                </a:outerShdw>
              </a:effectLst>
            </a:endParaRPr>
          </a:p>
          <a:p>
            <a:pPr>
              <a:spcAft>
                <a:spcPts val="600"/>
              </a:spcAft>
            </a:pPr>
            <a:r>
              <a:rPr lang="en-US" sz="2800" b="1" dirty="0" smtClean="0">
                <a:ln w="11430">
                  <a:solidFill>
                    <a:schemeClr val="tx1"/>
                  </a:solidFill>
                </a:ln>
                <a:effectLst>
                  <a:outerShdw blurRad="50800" dist="39000" dir="5460000" algn="tl">
                    <a:srgbClr val="000000">
                      <a:alpha val="38000"/>
                    </a:srgbClr>
                  </a:outerShdw>
                </a:effectLst>
              </a:rPr>
              <a:t>(38) By its very quality it completely outranks all commandments (the Pharisaic 613)!  The lawyer knew this, as did the Pharisees, and they can’t possibly contradict Jesus!</a:t>
            </a:r>
          </a:p>
          <a:p>
            <a:r>
              <a:rPr lang="en-US" sz="2800" b="1" dirty="0" smtClean="0">
                <a:ln w="11430">
                  <a:solidFill>
                    <a:schemeClr val="tx1"/>
                  </a:solidFill>
                </a:ln>
                <a:effectLst>
                  <a:outerShdw blurRad="50800" dist="39000" dir="5460000" algn="tl">
                    <a:srgbClr val="000000">
                      <a:alpha val="38000"/>
                    </a:srgbClr>
                  </a:outerShdw>
                </a:effectLst>
              </a:rPr>
              <a:t>Our Lord’s point in quoting the second commandment, v.39, is the fact that God is love and His children are to love as He does.  Thus, we are to love God, first and foremost; and then our neighbor (all people)!  So the Law has two commands and they are the touchstone for everything else that God requires!  </a:t>
            </a:r>
            <a:endParaRPr lang="en-US" sz="2800" b="1" baseline="30000" dirty="0" smtClean="0">
              <a:ln w="11430">
                <a:solidFill>
                  <a:schemeClr val="tx1"/>
                </a:solidFill>
              </a:ln>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80">
                                          <p:stCondLst>
                                            <p:cond delay="0"/>
                                          </p:stCondLst>
                                        </p:cTn>
                                        <p:tgtEl>
                                          <p:spTgt spid="4">
                                            <p:txEl>
                                              <p:pRg st="1" end="1"/>
                                            </p:txEl>
                                          </p:spTgt>
                                        </p:tgtEl>
                                      </p:cBhvr>
                                    </p:animEffect>
                                    <p:anim calcmode="lin" valueType="num">
                                      <p:cBhvr>
                                        <p:cTn id="8"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1" end="1"/>
                                            </p:txEl>
                                          </p:spTgt>
                                        </p:tgtEl>
                                      </p:cBhvr>
                                      <p:to x="100000" y="60000"/>
                                    </p:animScale>
                                    <p:animScale>
                                      <p:cBhvr>
                                        <p:cTn id="14" dur="166" decel="50000">
                                          <p:stCondLst>
                                            <p:cond delay="676"/>
                                          </p:stCondLst>
                                        </p:cTn>
                                        <p:tgtEl>
                                          <p:spTgt spid="4">
                                            <p:txEl>
                                              <p:pRg st="1" end="1"/>
                                            </p:txEl>
                                          </p:spTgt>
                                        </p:tgtEl>
                                      </p:cBhvr>
                                      <p:to x="100000" y="100000"/>
                                    </p:animScale>
                                    <p:animScale>
                                      <p:cBhvr>
                                        <p:cTn id="15" dur="26">
                                          <p:stCondLst>
                                            <p:cond delay="1312"/>
                                          </p:stCondLst>
                                        </p:cTn>
                                        <p:tgtEl>
                                          <p:spTgt spid="4">
                                            <p:txEl>
                                              <p:pRg st="1" end="1"/>
                                            </p:txEl>
                                          </p:spTgt>
                                        </p:tgtEl>
                                      </p:cBhvr>
                                      <p:to x="100000" y="80000"/>
                                    </p:animScale>
                                    <p:animScale>
                                      <p:cBhvr>
                                        <p:cTn id="16" dur="166" decel="50000">
                                          <p:stCondLst>
                                            <p:cond delay="1338"/>
                                          </p:stCondLst>
                                        </p:cTn>
                                        <p:tgtEl>
                                          <p:spTgt spid="4">
                                            <p:txEl>
                                              <p:pRg st="1" end="1"/>
                                            </p:txEl>
                                          </p:spTgt>
                                        </p:tgtEl>
                                      </p:cBhvr>
                                      <p:to x="100000" y="100000"/>
                                    </p:animScale>
                                    <p:animScale>
                                      <p:cBhvr>
                                        <p:cTn id="17" dur="26">
                                          <p:stCondLst>
                                            <p:cond delay="1642"/>
                                          </p:stCondLst>
                                        </p:cTn>
                                        <p:tgtEl>
                                          <p:spTgt spid="4">
                                            <p:txEl>
                                              <p:pRg st="1" end="1"/>
                                            </p:txEl>
                                          </p:spTgt>
                                        </p:tgtEl>
                                      </p:cBhvr>
                                      <p:to x="100000" y="90000"/>
                                    </p:animScale>
                                    <p:animScale>
                                      <p:cBhvr>
                                        <p:cTn id="18" dur="166" decel="50000">
                                          <p:stCondLst>
                                            <p:cond delay="1668"/>
                                          </p:stCondLst>
                                        </p:cTn>
                                        <p:tgtEl>
                                          <p:spTgt spid="4">
                                            <p:txEl>
                                              <p:pRg st="1" end="1"/>
                                            </p:txEl>
                                          </p:spTgt>
                                        </p:tgtEl>
                                      </p:cBhvr>
                                      <p:to x="100000" y="100000"/>
                                    </p:animScale>
                                    <p:animScale>
                                      <p:cBhvr>
                                        <p:cTn id="19" dur="26">
                                          <p:stCondLst>
                                            <p:cond delay="1808"/>
                                          </p:stCondLst>
                                        </p:cTn>
                                        <p:tgtEl>
                                          <p:spTgt spid="4">
                                            <p:txEl>
                                              <p:pRg st="1" end="1"/>
                                            </p:txEl>
                                          </p:spTgt>
                                        </p:tgtEl>
                                      </p:cBhvr>
                                      <p:to x="100000" y="95000"/>
                                    </p:animScale>
                                    <p:animScale>
                                      <p:cBhvr>
                                        <p:cTn id="20" dur="166" decel="50000">
                                          <p:stCondLst>
                                            <p:cond delay="1834"/>
                                          </p:stCondLst>
                                        </p:cTn>
                                        <p:tgtEl>
                                          <p:spTgt spid="4">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blinds(horizontal)">
                                      <p:cBhvr>
                                        <p:cTn id="25"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1" y="51137"/>
            <a:ext cx="8686800"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Matthew 22:40</a:t>
            </a:r>
            <a:endParaRPr lang="en-US" sz="6000" b="1" dirty="0">
              <a:ln w="11430">
                <a:solidFill>
                  <a:srgbClr val="996633"/>
                </a:solidFill>
              </a:ln>
              <a:solidFill>
                <a:srgbClr val="0070C0"/>
              </a:solidFill>
              <a:effectLst>
                <a:outerShdw blurRad="50800" dist="39000" dir="5460000" algn="tl">
                  <a:srgbClr val="000000">
                    <a:alpha val="38000"/>
                  </a:srgbClr>
                </a:outerShdw>
              </a:effectLst>
              <a:latin typeface="Arial Black" pitchFamily="34" charset="0"/>
            </a:endParaRPr>
          </a:p>
        </p:txBody>
      </p:sp>
      <p:sp>
        <p:nvSpPr>
          <p:cNvPr id="4" name="Rectangle 3"/>
          <p:cNvSpPr/>
          <p:nvPr/>
        </p:nvSpPr>
        <p:spPr>
          <a:xfrm>
            <a:off x="152400" y="1066800"/>
            <a:ext cx="8839200" cy="5847755"/>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800" b="1" baseline="30000" dirty="0" smtClean="0">
                <a:ln w="11430">
                  <a:solidFill>
                    <a:srgbClr val="6600CC"/>
                  </a:solidFill>
                </a:ln>
                <a:solidFill>
                  <a:srgbClr val="C00000"/>
                </a:solidFill>
                <a:effectLst>
                  <a:outerShdw blurRad="50800" dist="39000" dir="5460000" algn="tl">
                    <a:srgbClr val="000000">
                      <a:alpha val="38000"/>
                    </a:srgbClr>
                  </a:outerShdw>
                </a:effectLst>
              </a:rPr>
              <a:t>40</a:t>
            </a:r>
            <a:r>
              <a:rPr lang="en-US" sz="2800" b="1" dirty="0" smtClean="0">
                <a:ln w="11430">
                  <a:solidFill>
                    <a:srgbClr val="6600CC"/>
                  </a:solidFill>
                </a:ln>
                <a:solidFill>
                  <a:srgbClr val="C00000"/>
                </a:solidFill>
                <a:effectLst>
                  <a:outerShdw blurRad="50800" dist="39000" dir="5460000" algn="tl">
                    <a:srgbClr val="000000">
                      <a:alpha val="38000"/>
                    </a:srgbClr>
                  </a:outerShdw>
                </a:effectLst>
              </a:rPr>
              <a:t>On these two commandments, </a:t>
            </a:r>
            <a:r>
              <a:rPr lang="en-US" sz="2800" b="1" i="1" u="sng" dirty="0" smtClean="0">
                <a:ln w="11430">
                  <a:solidFill>
                    <a:srgbClr val="6600CC"/>
                  </a:solidFill>
                </a:ln>
                <a:solidFill>
                  <a:srgbClr val="C00000"/>
                </a:solidFill>
                <a:effectLst>
                  <a:outerShdw blurRad="50800" dist="39000" dir="5460000" algn="tl">
                    <a:srgbClr val="000000">
                      <a:alpha val="38000"/>
                    </a:srgbClr>
                  </a:outerShdw>
                </a:effectLst>
              </a:rPr>
              <a:t>hangs</a:t>
            </a:r>
            <a:r>
              <a:rPr lang="en-US" sz="2800" b="1" dirty="0" smtClean="0">
                <a:ln w="11430">
                  <a:solidFill>
                    <a:srgbClr val="6600CC"/>
                  </a:solidFill>
                </a:ln>
                <a:solidFill>
                  <a:srgbClr val="C00000"/>
                </a:solidFill>
                <a:effectLst>
                  <a:outerShdw blurRad="50800" dist="39000" dir="5460000" algn="tl">
                    <a:srgbClr val="000000">
                      <a:alpha val="38000"/>
                    </a:srgbClr>
                  </a:outerShdw>
                </a:effectLst>
              </a:rPr>
              <a:t> all the law and the Prophets.”</a:t>
            </a:r>
          </a:p>
          <a:p>
            <a:pPr>
              <a:spcAft>
                <a:spcPts val="600"/>
              </a:spcAft>
            </a:pPr>
            <a:r>
              <a:rPr lang="en-US" sz="2800" b="1" dirty="0" smtClean="0">
                <a:ln w="11430">
                  <a:solidFill>
                    <a:schemeClr val="tx1"/>
                  </a:solidFill>
                </a:ln>
                <a:effectLst>
                  <a:outerShdw blurRad="50800" dist="39000" dir="5460000" algn="tl">
                    <a:srgbClr val="000000">
                      <a:alpha val="38000"/>
                    </a:srgbClr>
                  </a:outerShdw>
                </a:effectLst>
              </a:rPr>
              <a:t>The word </a:t>
            </a:r>
            <a:r>
              <a:rPr lang="en-US" sz="2800" b="1" i="1" dirty="0" smtClean="0">
                <a:ln w="11430">
                  <a:solidFill>
                    <a:srgbClr val="6600CC"/>
                  </a:solidFill>
                </a:ln>
                <a:solidFill>
                  <a:srgbClr val="6600CC"/>
                </a:solidFill>
                <a:effectLst>
                  <a:outerShdw blurRad="50800" dist="39000" dir="5460000" algn="tl">
                    <a:srgbClr val="000000">
                      <a:alpha val="38000"/>
                    </a:srgbClr>
                  </a:outerShdw>
                </a:effectLst>
              </a:rPr>
              <a:t>“hangs” </a:t>
            </a:r>
            <a:r>
              <a:rPr lang="en-US" sz="2800" b="1" dirty="0" smtClean="0">
                <a:ln w="11430">
                  <a:solidFill>
                    <a:srgbClr val="6600CC"/>
                  </a:solidFill>
                </a:ln>
                <a:solidFill>
                  <a:srgbClr val="6600CC"/>
                </a:solidFill>
                <a:effectLst>
                  <a:outerShdw blurRad="50800" dist="39000" dir="5460000" algn="tl">
                    <a:srgbClr val="000000">
                      <a:alpha val="38000"/>
                    </a:srgbClr>
                  </a:outerShdw>
                </a:effectLst>
              </a:rPr>
              <a:t>(</a:t>
            </a:r>
            <a:r>
              <a:rPr lang="en-US" sz="2800" b="1" dirty="0" err="1" smtClean="0">
                <a:ln w="11430">
                  <a:solidFill>
                    <a:srgbClr val="6600CC"/>
                  </a:solidFill>
                </a:ln>
                <a:solidFill>
                  <a:srgbClr val="6600CC"/>
                </a:solidFill>
                <a:effectLst>
                  <a:outerShdw blurRad="50800" dist="39000" dir="5460000" algn="tl">
                    <a:srgbClr val="000000">
                      <a:alpha val="38000"/>
                    </a:srgbClr>
                  </a:outerShdw>
                </a:effectLst>
                <a:latin typeface="TekniaGreek" pitchFamily="2" charset="0"/>
              </a:rPr>
              <a:t>krevmatai</a:t>
            </a:r>
            <a:r>
              <a:rPr lang="en-US" sz="2800" b="1" dirty="0" smtClean="0">
                <a:ln w="11430">
                  <a:solidFill>
                    <a:srgbClr val="6600CC"/>
                  </a:solidFill>
                </a:ln>
                <a:solidFill>
                  <a:srgbClr val="6600CC"/>
                </a:solidFill>
                <a:effectLst>
                  <a:outerShdw blurRad="50800" dist="39000" dir="5460000" algn="tl">
                    <a:srgbClr val="000000">
                      <a:alpha val="38000"/>
                    </a:srgbClr>
                  </a:outerShdw>
                </a:effectLst>
              </a:rPr>
              <a:t>)</a:t>
            </a:r>
            <a:r>
              <a:rPr lang="en-US" sz="2800" b="1" dirty="0" smtClean="0">
                <a:ln w="11430">
                  <a:solidFill>
                    <a:schemeClr val="tx1"/>
                  </a:solidFill>
                </a:ln>
                <a:effectLst>
                  <a:outerShdw blurRad="50800" dist="39000" dir="5460000" algn="tl">
                    <a:srgbClr val="000000">
                      <a:alpha val="38000"/>
                    </a:srgbClr>
                  </a:outerShdw>
                </a:effectLst>
              </a:rPr>
              <a:t> is very important for us to know and fully appreciated in what our Lord means by the use of this verb.  </a:t>
            </a:r>
          </a:p>
          <a:p>
            <a:r>
              <a:rPr lang="en-US" sz="2800" b="1" dirty="0" smtClean="0">
                <a:ln w="11430">
                  <a:solidFill>
                    <a:schemeClr val="tx1"/>
                  </a:solidFill>
                </a:ln>
                <a:effectLst>
                  <a:outerShdw blurRad="50800" dist="39000" dir="5460000" algn="tl">
                    <a:srgbClr val="000000">
                      <a:alpha val="38000"/>
                    </a:srgbClr>
                  </a:outerShdw>
                </a:effectLst>
              </a:rPr>
              <a:t>Only once does this verb appear figuratively with no reference to physical execution and it’s here in v.40!  Jesus is proclaiming that the moral fabric of the OT is portrayed as literally hanging from the twin beams of love for God and neighbor!  This single statement affirms both continuity with the Law and its fulfillment in Christ’s love from the cross!  There is Scriptural unity, OT and NT, in both commands (cf. Gal. 3:13)!  </a:t>
            </a:r>
            <a:endParaRPr lang="en-US" sz="2800" b="1" baseline="30000" dirty="0" smtClean="0">
              <a:ln w="11430">
                <a:solidFill>
                  <a:schemeClr val="tx1"/>
                </a:solidFill>
              </a:ln>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2000"/>
                                        <p:tgtEl>
                                          <p:spTgt spid="4">
                                            <p:txEl>
                                              <p:pRg st="2" end="2"/>
                                            </p:txEl>
                                          </p:spTgt>
                                        </p:tgtEl>
                                      </p:cBhvr>
                                    </p:animEffect>
                                    <p:anim calcmode="lin" valueType="num">
                                      <p:cBhvr>
                                        <p:cTn id="8" dur="2000" fill="hold"/>
                                        <p:tgtEl>
                                          <p:spTgt spid="4">
                                            <p:txEl>
                                              <p:pRg st="2" end="2"/>
                                            </p:txEl>
                                          </p:spTgt>
                                        </p:tgtEl>
                                        <p:attrNameLst>
                                          <p:attrName>style.rotation</p:attrName>
                                        </p:attrNameLst>
                                      </p:cBhvr>
                                      <p:tavLst>
                                        <p:tav tm="0">
                                          <p:val>
                                            <p:fltVal val="720"/>
                                          </p:val>
                                        </p:tav>
                                        <p:tav tm="100000">
                                          <p:val>
                                            <p:fltVal val="0"/>
                                          </p:val>
                                        </p:tav>
                                      </p:tavLst>
                                    </p:anim>
                                    <p:anim calcmode="lin" valueType="num">
                                      <p:cBhvr>
                                        <p:cTn id="9" dur="2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10" dur="2000" fill="hold"/>
                                        <p:tgtEl>
                                          <p:spTgt spid="4">
                                            <p:txEl>
                                              <p:pRg st="2" end="2"/>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51137"/>
            <a:ext cx="91440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David’s Son (vv.41-46)</a:t>
            </a:r>
            <a:endParaRPr lang="en-US" sz="5400" b="1" dirty="0">
              <a:ln w="11430">
                <a:solidFill>
                  <a:srgbClr val="996633"/>
                </a:solidFill>
              </a:ln>
              <a:solidFill>
                <a:srgbClr val="0070C0"/>
              </a:solidFill>
              <a:effectLst>
                <a:outerShdw blurRad="50800" dist="39000" dir="5460000" algn="tl">
                  <a:srgbClr val="000000">
                    <a:alpha val="38000"/>
                  </a:srgbClr>
                </a:outerShdw>
              </a:effectLst>
              <a:latin typeface="Arial Black" pitchFamily="34" charset="0"/>
            </a:endParaRPr>
          </a:p>
        </p:txBody>
      </p:sp>
      <p:sp>
        <p:nvSpPr>
          <p:cNvPr id="4" name="Rectangle 3"/>
          <p:cNvSpPr/>
          <p:nvPr/>
        </p:nvSpPr>
        <p:spPr>
          <a:xfrm>
            <a:off x="152400" y="1066800"/>
            <a:ext cx="8839200" cy="5847755"/>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800" b="1" baseline="30000" dirty="0" smtClean="0">
                <a:ln w="11430">
                  <a:solidFill>
                    <a:srgbClr val="6600CC"/>
                  </a:solidFill>
                </a:ln>
                <a:solidFill>
                  <a:srgbClr val="C00000"/>
                </a:solidFill>
                <a:effectLst>
                  <a:outerShdw blurRad="50800" dist="39000" dir="5460000" algn="tl">
                    <a:srgbClr val="000000">
                      <a:alpha val="38000"/>
                    </a:srgbClr>
                  </a:outerShdw>
                </a:effectLst>
              </a:rPr>
              <a:t>40</a:t>
            </a:r>
            <a:r>
              <a:rPr lang="en-US" sz="2800" b="1" dirty="0" smtClean="0">
                <a:ln w="11430">
                  <a:solidFill>
                    <a:srgbClr val="6600CC"/>
                  </a:solidFill>
                </a:ln>
                <a:solidFill>
                  <a:srgbClr val="C00000"/>
                </a:solidFill>
                <a:effectLst>
                  <a:outerShdw blurRad="50800" dist="39000" dir="5460000" algn="tl">
                    <a:srgbClr val="000000">
                      <a:alpha val="38000"/>
                    </a:srgbClr>
                  </a:outerShdw>
                </a:effectLst>
              </a:rPr>
              <a:t>On these two commandments </a:t>
            </a:r>
            <a:r>
              <a:rPr lang="en-US" sz="2800" b="1" i="1" u="sng" dirty="0" smtClean="0">
                <a:ln w="11430">
                  <a:solidFill>
                    <a:srgbClr val="6600CC"/>
                  </a:solidFill>
                </a:ln>
                <a:solidFill>
                  <a:srgbClr val="C00000"/>
                </a:solidFill>
                <a:effectLst>
                  <a:outerShdw blurRad="50800" dist="39000" dir="5460000" algn="tl">
                    <a:srgbClr val="000000">
                      <a:alpha val="38000"/>
                    </a:srgbClr>
                  </a:outerShdw>
                </a:effectLst>
              </a:rPr>
              <a:t>hangs</a:t>
            </a:r>
            <a:r>
              <a:rPr lang="en-US" sz="2800" b="1" dirty="0" smtClean="0">
                <a:ln w="11430">
                  <a:solidFill>
                    <a:srgbClr val="6600CC"/>
                  </a:solidFill>
                </a:ln>
                <a:solidFill>
                  <a:srgbClr val="C00000"/>
                </a:solidFill>
                <a:effectLst>
                  <a:outerShdw blurRad="50800" dist="39000" dir="5460000" algn="tl">
                    <a:srgbClr val="000000">
                      <a:alpha val="38000"/>
                    </a:srgbClr>
                  </a:outerShdw>
                </a:effectLst>
              </a:rPr>
              <a:t> all the Law and the Prophets.”</a:t>
            </a:r>
          </a:p>
          <a:p>
            <a:pPr>
              <a:spcAft>
                <a:spcPts val="600"/>
              </a:spcAft>
            </a:pPr>
            <a:r>
              <a:rPr lang="en-US" sz="2800" b="1" dirty="0" smtClean="0">
                <a:ln w="11430">
                  <a:solidFill>
                    <a:schemeClr val="tx1"/>
                  </a:solidFill>
                </a:ln>
                <a:effectLst>
                  <a:outerShdw blurRad="50800" dist="39000" dir="5460000" algn="tl">
                    <a:srgbClr val="000000">
                      <a:alpha val="38000"/>
                    </a:srgbClr>
                  </a:outerShdw>
                </a:effectLst>
              </a:rPr>
              <a:t>The word </a:t>
            </a:r>
            <a:r>
              <a:rPr lang="en-US" sz="2800" b="1" i="1" dirty="0" smtClean="0">
                <a:ln w="11430">
                  <a:solidFill>
                    <a:srgbClr val="FF0000"/>
                  </a:solidFill>
                </a:ln>
                <a:solidFill>
                  <a:srgbClr val="6600CC"/>
                </a:solidFill>
                <a:effectLst>
                  <a:outerShdw blurRad="50800" dist="39000" dir="5460000" algn="tl">
                    <a:srgbClr val="000000">
                      <a:alpha val="38000"/>
                    </a:srgbClr>
                  </a:outerShdw>
                </a:effectLst>
              </a:rPr>
              <a:t>“hangs” </a:t>
            </a:r>
            <a:r>
              <a:rPr lang="en-US" sz="2800" b="1" dirty="0" smtClean="0">
                <a:ln w="11430">
                  <a:solidFill>
                    <a:srgbClr val="FF0000"/>
                  </a:solidFill>
                </a:ln>
                <a:solidFill>
                  <a:srgbClr val="6600CC"/>
                </a:solidFill>
                <a:effectLst>
                  <a:outerShdw blurRad="50800" dist="39000" dir="5460000" algn="tl">
                    <a:srgbClr val="000000">
                      <a:alpha val="38000"/>
                    </a:srgbClr>
                  </a:outerShdw>
                </a:effectLst>
              </a:rPr>
              <a:t>(</a:t>
            </a:r>
            <a:r>
              <a:rPr lang="en-US" sz="2800" b="1" dirty="0" err="1" smtClean="0">
                <a:ln w="11430">
                  <a:solidFill>
                    <a:srgbClr val="FF0000"/>
                  </a:solidFill>
                </a:ln>
                <a:solidFill>
                  <a:srgbClr val="6600CC"/>
                </a:solidFill>
                <a:effectLst>
                  <a:outerShdw blurRad="50800" dist="39000" dir="5460000" algn="tl">
                    <a:srgbClr val="000000">
                      <a:alpha val="38000"/>
                    </a:srgbClr>
                  </a:outerShdw>
                </a:effectLst>
                <a:latin typeface="TekniaGreek" pitchFamily="2" charset="0"/>
              </a:rPr>
              <a:t>krevmatai</a:t>
            </a:r>
            <a:r>
              <a:rPr lang="en-US" sz="2800" b="1" dirty="0" smtClean="0">
                <a:ln w="11430">
                  <a:solidFill>
                    <a:srgbClr val="FF0000"/>
                  </a:solidFill>
                </a:ln>
                <a:solidFill>
                  <a:srgbClr val="6600CC"/>
                </a:solidFill>
                <a:effectLst>
                  <a:outerShdw blurRad="50800" dist="39000" dir="5460000" algn="tl">
                    <a:srgbClr val="000000">
                      <a:alpha val="38000"/>
                    </a:srgbClr>
                  </a:outerShdw>
                </a:effectLst>
              </a:rPr>
              <a:t>)</a:t>
            </a:r>
            <a:r>
              <a:rPr lang="en-US" sz="2800" b="1" dirty="0" smtClean="0">
                <a:ln w="11430">
                  <a:solidFill>
                    <a:schemeClr val="tx1"/>
                  </a:solidFill>
                </a:ln>
                <a:effectLst>
                  <a:outerShdw blurRad="50800" dist="39000" dir="5460000" algn="tl">
                    <a:srgbClr val="000000">
                      <a:alpha val="38000"/>
                    </a:srgbClr>
                  </a:outerShdw>
                </a:effectLst>
              </a:rPr>
              <a:t> is very important for us to know and fully appreciated in what our Lord means by the use of this verb.  </a:t>
            </a:r>
          </a:p>
          <a:p>
            <a:r>
              <a:rPr lang="en-US" sz="2800" b="1" dirty="0" smtClean="0">
                <a:ln w="11430">
                  <a:solidFill>
                    <a:schemeClr val="tx1"/>
                  </a:solidFill>
                </a:ln>
                <a:effectLst>
                  <a:outerShdw blurRad="50800" dist="39000" dir="5460000" algn="tl">
                    <a:srgbClr val="000000">
                      <a:alpha val="38000"/>
                    </a:srgbClr>
                  </a:outerShdw>
                </a:effectLst>
              </a:rPr>
              <a:t>Only once does this verb appear figuratively with no reference to physical execution and it’s here in v.40!  Jesus is proclaiming that the moral fabric of the OT is portrayed as literally hanging from the twin beams of love for God and neighbor!  This single statement affirms both continuity with the Law and its fulfillment in Christ’s love from the cross!  There is Scriptural unity, OT and NT, in both commands (cf. Gal. 3:13)!  </a:t>
            </a:r>
            <a:endParaRPr lang="en-US" sz="2800" b="1" baseline="30000" dirty="0" smtClean="0">
              <a:ln w="11430">
                <a:solidFill>
                  <a:schemeClr val="tx1"/>
                </a:solidFill>
              </a:ln>
              <a:effectLst>
                <a:outerShdw blurRad="50800" dist="39000" dir="5460000" algn="tl">
                  <a:srgbClr val="000000">
                    <a:alpha val="38000"/>
                  </a:srgbClr>
                </a:outerShdw>
              </a:effectLst>
            </a:endParaRPr>
          </a:p>
        </p:txBody>
      </p:sp>
      <p:pic>
        <p:nvPicPr>
          <p:cNvPr id="2050" name="Picture 2" descr="A Study of Acts: Peter Explains Psalm 16 - by Barbara Sande"/>
          <p:cNvPicPr>
            <a:picLocks noChangeAspect="1" noChangeArrowheads="1"/>
          </p:cNvPicPr>
          <p:nvPr/>
        </p:nvPicPr>
        <p:blipFill>
          <a:blip r:embed="rId3" cstate="print"/>
          <a:srcRect/>
          <a:stretch>
            <a:fillRect/>
          </a:stretch>
        </p:blipFill>
        <p:spPr bwMode="auto">
          <a:xfrm>
            <a:off x="76200" y="1066808"/>
            <a:ext cx="8991600" cy="5761643"/>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51137"/>
            <a:ext cx="91440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David’s Son (vv.41-46)</a:t>
            </a:r>
            <a:endParaRPr lang="en-US" sz="5400" b="1" dirty="0">
              <a:ln w="11430">
                <a:solidFill>
                  <a:srgbClr val="996633"/>
                </a:solidFill>
              </a:ln>
              <a:solidFill>
                <a:srgbClr val="0070C0"/>
              </a:solidFill>
              <a:effectLst>
                <a:outerShdw blurRad="50800" dist="39000" dir="5460000" algn="tl">
                  <a:srgbClr val="000000">
                    <a:alpha val="38000"/>
                  </a:srgbClr>
                </a:outerShdw>
              </a:effectLst>
              <a:latin typeface="Arial Black" pitchFamily="34" charset="0"/>
            </a:endParaRPr>
          </a:p>
        </p:txBody>
      </p:sp>
      <p:sp>
        <p:nvSpPr>
          <p:cNvPr id="4" name="Rectangle 3"/>
          <p:cNvSpPr/>
          <p:nvPr/>
        </p:nvSpPr>
        <p:spPr>
          <a:xfrm>
            <a:off x="3276600" y="1161951"/>
            <a:ext cx="5715000" cy="5047536"/>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600" b="1" dirty="0" smtClean="0">
                <a:ln w="11430">
                  <a:solidFill>
                    <a:schemeClr val="tx1"/>
                  </a:solidFill>
                </a:ln>
                <a:effectLst>
                  <a:outerShdw blurRad="50800" dist="39000" dir="5460000" algn="tl">
                    <a:srgbClr val="000000">
                      <a:alpha val="38000"/>
                    </a:srgbClr>
                  </a:outerShdw>
                </a:effectLst>
              </a:rPr>
              <a:t>Jesus now makes a dignified inquiry of the Pharisees and also of the pilgrims, every one present.  He is asking them, point blank:  </a:t>
            </a:r>
            <a:r>
              <a:rPr lang="en-US" sz="2600" b="1" i="1" u="sng" dirty="0" smtClean="0">
                <a:ln w="11430">
                  <a:solidFill>
                    <a:srgbClr val="6600CC"/>
                  </a:solidFill>
                </a:ln>
                <a:solidFill>
                  <a:srgbClr val="6600CC"/>
                </a:solidFill>
                <a:effectLst>
                  <a:outerShdw blurRad="50800" dist="39000" dir="5460000" algn="tl">
                    <a:srgbClr val="000000">
                      <a:alpha val="38000"/>
                    </a:srgbClr>
                  </a:outerShdw>
                </a:effectLst>
              </a:rPr>
              <a:t>Who is the Messiah</a:t>
            </a:r>
            <a:r>
              <a:rPr lang="en-US" sz="2600" b="1" dirty="0" smtClean="0">
                <a:ln w="11430">
                  <a:solidFill>
                    <a:srgbClr val="6600CC"/>
                  </a:solidFill>
                </a:ln>
                <a:solidFill>
                  <a:srgbClr val="6600CC"/>
                </a:solidFill>
                <a:effectLst>
                  <a:outerShdw blurRad="50800" dist="39000" dir="5460000" algn="tl">
                    <a:srgbClr val="000000">
                      <a:alpha val="38000"/>
                    </a:srgbClr>
                  </a:outerShdw>
                </a:effectLst>
              </a:rPr>
              <a:t>?</a:t>
            </a:r>
          </a:p>
          <a:p>
            <a:pPr>
              <a:spcAft>
                <a:spcPts val="600"/>
              </a:spcAft>
            </a:pPr>
            <a:r>
              <a:rPr lang="en-US" sz="2600" b="1" dirty="0" smtClean="0">
                <a:ln w="11430">
                  <a:solidFill>
                    <a:schemeClr val="tx1"/>
                  </a:solidFill>
                </a:ln>
                <a:effectLst>
                  <a:outerShdw blurRad="50800" dist="39000" dir="5460000" algn="tl">
                    <a:srgbClr val="000000">
                      <a:alpha val="38000"/>
                    </a:srgbClr>
                  </a:outerShdw>
                </a:effectLst>
              </a:rPr>
              <a:t>Jesus has entered on Sunday to great rejoicing and the shouting of the Messianic title; even by young boys!  So Jesus is asking…about Himself!  </a:t>
            </a:r>
          </a:p>
          <a:p>
            <a:pPr>
              <a:spcAft>
                <a:spcPts val="600"/>
              </a:spcAft>
            </a:pPr>
            <a:r>
              <a:rPr lang="en-US" sz="2600" b="1" dirty="0" smtClean="0">
                <a:ln w="11430">
                  <a:solidFill>
                    <a:schemeClr val="tx1"/>
                  </a:solidFill>
                </a:ln>
                <a:effectLst>
                  <a:outerShdw blurRad="50800" dist="39000" dir="5460000" algn="tl">
                    <a:srgbClr val="000000">
                      <a:alpha val="38000"/>
                    </a:srgbClr>
                  </a:outerShdw>
                </a:effectLst>
              </a:rPr>
              <a:t>The Greek term that Jesus uses for Himself is:</a:t>
            </a:r>
            <a:r>
              <a:rPr lang="en-US" sz="2600" b="1" dirty="0" smtClean="0">
                <a:ln w="11430">
                  <a:solidFill>
                    <a:srgbClr val="6600CC"/>
                  </a:solidFill>
                </a:ln>
                <a:solidFill>
                  <a:srgbClr val="6600CC"/>
                </a:solidFill>
                <a:effectLst>
                  <a:outerShdw blurRad="50800" dist="39000" dir="5460000" algn="tl">
                    <a:srgbClr val="000000">
                      <a:alpha val="38000"/>
                    </a:srgbClr>
                  </a:outerShdw>
                </a:effectLst>
              </a:rPr>
              <a:t>  </a:t>
            </a:r>
            <a:r>
              <a:rPr lang="en-US" sz="2600" b="1" dirty="0" err="1" smtClean="0">
                <a:ln w="11430">
                  <a:solidFill>
                    <a:srgbClr val="6600CC"/>
                  </a:solidFill>
                </a:ln>
                <a:solidFill>
                  <a:srgbClr val="996633"/>
                </a:solidFill>
                <a:effectLst>
                  <a:outerShdw blurRad="50800" dist="39000" dir="5460000" algn="tl">
                    <a:srgbClr val="000000">
                      <a:alpha val="38000"/>
                    </a:srgbClr>
                  </a:outerShdw>
                </a:effectLst>
                <a:latin typeface="TekniaGreek" pitchFamily="2" charset="0"/>
              </a:rPr>
              <a:t>Cristou</a:t>
            </a:r>
            <a:r>
              <a:rPr lang="en-US" sz="2600" b="1" dirty="0" smtClean="0">
                <a:ln w="11430">
                  <a:solidFill>
                    <a:srgbClr val="6600CC"/>
                  </a:solidFill>
                </a:ln>
                <a:solidFill>
                  <a:srgbClr val="996633"/>
                </a:solidFill>
                <a:effectLst>
                  <a:outerShdw blurRad="50800" dist="39000" dir="5460000" algn="tl">
                    <a:srgbClr val="000000">
                      <a:alpha val="38000"/>
                    </a:srgbClr>
                  </a:outerShdw>
                </a:effectLst>
                <a:latin typeface="TekniaGreek" pitchFamily="2" charset="0"/>
              </a:rPr>
              <a:t>:</a:t>
            </a:r>
            <a:r>
              <a:rPr lang="en-US" sz="2600" b="1" dirty="0" smtClean="0">
                <a:ln w="11430">
                  <a:solidFill>
                    <a:srgbClr val="6600CC"/>
                  </a:solidFill>
                </a:ln>
                <a:solidFill>
                  <a:srgbClr val="996633"/>
                </a:solidFill>
                <a:effectLst>
                  <a:outerShdw blurRad="50800" dist="39000" dir="5460000" algn="tl">
                    <a:srgbClr val="000000">
                      <a:alpha val="38000"/>
                    </a:srgbClr>
                  </a:outerShdw>
                </a:effectLst>
              </a:rPr>
              <a:t>!</a:t>
            </a:r>
            <a:r>
              <a:rPr lang="en-US" sz="2600" b="1" dirty="0" smtClean="0">
                <a:ln w="11430">
                  <a:solidFill>
                    <a:srgbClr val="6600CC"/>
                  </a:solidFill>
                </a:ln>
                <a:solidFill>
                  <a:srgbClr val="6600CC"/>
                </a:solidFill>
                <a:effectLst>
                  <a:outerShdw blurRad="50800" dist="39000" dir="5460000" algn="tl">
                    <a:srgbClr val="000000">
                      <a:alpha val="38000"/>
                    </a:srgbClr>
                  </a:outerShdw>
                </a:effectLst>
              </a:rPr>
              <a:t>  </a:t>
            </a:r>
            <a:r>
              <a:rPr lang="en-US" sz="2600" b="1" dirty="0" smtClean="0">
                <a:ln w="11430">
                  <a:solidFill>
                    <a:schemeClr val="tx1"/>
                  </a:solidFill>
                </a:ln>
                <a:effectLst>
                  <a:outerShdw blurRad="50800" dist="39000" dir="5460000" algn="tl">
                    <a:srgbClr val="000000">
                      <a:alpha val="38000"/>
                    </a:srgbClr>
                  </a:outerShdw>
                </a:effectLst>
              </a:rPr>
              <a:t>It’s a genitive noun…literally</a:t>
            </a:r>
            <a:r>
              <a:rPr lang="en-US" sz="2600" b="1" dirty="0" smtClean="0">
                <a:ln w="11430">
                  <a:solidFill>
                    <a:srgbClr val="6600CC"/>
                  </a:solidFill>
                </a:ln>
                <a:solidFill>
                  <a:srgbClr val="6600CC"/>
                </a:solidFill>
                <a:effectLst>
                  <a:outerShdw blurRad="50800" dist="39000" dir="5460000" algn="tl">
                    <a:srgbClr val="000000">
                      <a:alpha val="38000"/>
                    </a:srgbClr>
                  </a:outerShdw>
                </a:effectLst>
              </a:rPr>
              <a:t> </a:t>
            </a:r>
            <a:r>
              <a:rPr lang="en-US" sz="2600" b="1" dirty="0" smtClean="0">
                <a:ln w="11430">
                  <a:solidFill>
                    <a:srgbClr val="6600CC"/>
                  </a:solidFill>
                </a:ln>
                <a:solidFill>
                  <a:srgbClr val="996633"/>
                </a:solidFill>
                <a:effectLst>
                  <a:outerShdw blurRad="50800" dist="39000" dir="5460000" algn="tl">
                    <a:srgbClr val="000000">
                      <a:alpha val="38000"/>
                    </a:srgbClr>
                  </a:outerShdw>
                </a:effectLst>
              </a:rPr>
              <a:t>“God’s Christ”</a:t>
            </a:r>
            <a:r>
              <a:rPr lang="en-US" sz="2600" b="1" dirty="0" smtClean="0">
                <a:ln w="11430">
                  <a:solidFill>
                    <a:srgbClr val="6600CC"/>
                  </a:solidFill>
                </a:ln>
                <a:solidFill>
                  <a:srgbClr val="6600CC"/>
                </a:solidFill>
                <a:effectLst>
                  <a:outerShdw blurRad="50800" dist="39000" dir="5460000" algn="tl">
                    <a:srgbClr val="000000">
                      <a:alpha val="38000"/>
                    </a:srgbClr>
                  </a:outerShdw>
                </a:effectLst>
              </a:rPr>
              <a:t> </a:t>
            </a:r>
            <a:r>
              <a:rPr lang="en-US" sz="2600" b="1" dirty="0" smtClean="0">
                <a:ln w="11430">
                  <a:solidFill>
                    <a:schemeClr val="tx1"/>
                  </a:solidFill>
                </a:ln>
                <a:effectLst>
                  <a:outerShdw blurRad="50800" dist="39000" dir="5460000" algn="tl">
                    <a:srgbClr val="000000">
                      <a:alpha val="38000"/>
                    </a:srgbClr>
                  </a:outerShdw>
                </a:effectLst>
              </a:rPr>
              <a:t>or</a:t>
            </a:r>
            <a:r>
              <a:rPr lang="en-US" sz="2600" b="1" dirty="0" smtClean="0">
                <a:ln w="11430">
                  <a:solidFill>
                    <a:srgbClr val="6600CC"/>
                  </a:solidFill>
                </a:ln>
                <a:solidFill>
                  <a:srgbClr val="6600CC"/>
                </a:solidFill>
                <a:effectLst>
                  <a:outerShdw blurRad="50800" dist="39000" dir="5460000" algn="tl">
                    <a:srgbClr val="000000">
                      <a:alpha val="38000"/>
                    </a:srgbClr>
                  </a:outerShdw>
                </a:effectLst>
              </a:rPr>
              <a:t> </a:t>
            </a:r>
            <a:r>
              <a:rPr lang="en-US" sz="2600" b="1" dirty="0" smtClean="0">
                <a:ln w="11430">
                  <a:solidFill>
                    <a:srgbClr val="6600CC"/>
                  </a:solidFill>
                </a:ln>
                <a:solidFill>
                  <a:srgbClr val="996633"/>
                </a:solidFill>
                <a:effectLst>
                  <a:outerShdw blurRad="50800" dist="39000" dir="5460000" algn="tl">
                    <a:srgbClr val="000000">
                      <a:alpha val="38000"/>
                    </a:srgbClr>
                  </a:outerShdw>
                </a:effectLst>
              </a:rPr>
              <a:t>“God’s Anointed One”</a:t>
            </a:r>
            <a:r>
              <a:rPr lang="en-US" sz="2600" b="1" dirty="0" smtClean="0">
                <a:ln w="11430">
                  <a:solidFill>
                    <a:srgbClr val="6600CC"/>
                  </a:solidFill>
                </a:ln>
                <a:solidFill>
                  <a:srgbClr val="6600CC"/>
                </a:solidFill>
                <a:effectLst>
                  <a:outerShdw blurRad="50800" dist="39000" dir="5460000" algn="tl">
                    <a:srgbClr val="000000">
                      <a:alpha val="38000"/>
                    </a:srgbClr>
                  </a:outerShdw>
                </a:effectLst>
              </a:rPr>
              <a:t> </a:t>
            </a:r>
            <a:r>
              <a:rPr lang="en-US" sz="2600" b="1" dirty="0" smtClean="0">
                <a:ln w="11430">
                  <a:solidFill>
                    <a:schemeClr val="tx1"/>
                  </a:solidFill>
                </a:ln>
                <a:effectLst>
                  <a:outerShdw blurRad="50800" dist="39000" dir="5460000" algn="tl">
                    <a:srgbClr val="000000">
                      <a:alpha val="38000"/>
                    </a:srgbClr>
                  </a:outerShdw>
                </a:effectLst>
              </a:rPr>
              <a:t>or</a:t>
            </a:r>
            <a:r>
              <a:rPr lang="en-US" sz="2600" b="1" dirty="0" smtClean="0">
                <a:ln w="11430">
                  <a:solidFill>
                    <a:srgbClr val="6600CC"/>
                  </a:solidFill>
                </a:ln>
                <a:solidFill>
                  <a:srgbClr val="6600CC"/>
                </a:solidFill>
                <a:effectLst>
                  <a:outerShdw blurRad="50800" dist="39000" dir="5460000" algn="tl">
                    <a:srgbClr val="000000">
                      <a:alpha val="38000"/>
                    </a:srgbClr>
                  </a:outerShdw>
                </a:effectLst>
              </a:rPr>
              <a:t> </a:t>
            </a:r>
            <a:r>
              <a:rPr lang="en-US" sz="2600" b="1" dirty="0" smtClean="0">
                <a:ln w="11430">
                  <a:solidFill>
                    <a:srgbClr val="6600CC"/>
                  </a:solidFill>
                </a:ln>
                <a:solidFill>
                  <a:srgbClr val="996633"/>
                </a:solidFill>
                <a:effectLst>
                  <a:outerShdw blurRad="50800" dist="39000" dir="5460000" algn="tl">
                    <a:srgbClr val="000000">
                      <a:alpha val="38000"/>
                    </a:srgbClr>
                  </a:outerShdw>
                </a:effectLst>
              </a:rPr>
              <a:t>“God’s </a:t>
            </a:r>
            <a:r>
              <a:rPr lang="en-US" sz="2600" dirty="0" smtClean="0">
                <a:ln>
                  <a:solidFill>
                    <a:srgbClr val="6600CC"/>
                  </a:solidFill>
                </a:ln>
                <a:solidFill>
                  <a:srgbClr val="996633"/>
                </a:solidFill>
                <a:effectLst>
                  <a:outerShdw blurRad="38100" dist="38100" dir="2700000" algn="tl">
                    <a:srgbClr val="000000">
                      <a:alpha val="43137"/>
                    </a:srgbClr>
                  </a:outerShdw>
                </a:effectLst>
                <a:latin typeface="TekniaHebrew" pitchFamily="2" charset="0"/>
                <a:cs typeface="Times New Roman" pitchFamily="18" charset="0"/>
              </a:rPr>
              <a:t>j1yv3</a:t>
            </a:r>
            <a:r>
              <a:rPr lang="en-US" sz="2600" dirty="0" smtClean="0">
                <a:ln>
                  <a:solidFill>
                    <a:srgbClr val="6600CC"/>
                  </a:solidFill>
                </a:ln>
                <a:solidFill>
                  <a:srgbClr val="996633"/>
                </a:solidFill>
                <a:latin typeface="TekniaHebrew" pitchFamily="2" charset="0"/>
                <a:cs typeface="Times New Roman" pitchFamily="18" charset="0"/>
              </a:rPr>
              <a:t>m</a:t>
            </a:r>
            <a:r>
              <a:rPr lang="en-US" sz="2800" dirty="0" smtClean="0">
                <a:ln>
                  <a:solidFill>
                    <a:srgbClr val="6600CC"/>
                  </a:solidFill>
                </a:ln>
                <a:solidFill>
                  <a:srgbClr val="996633"/>
                </a:solidFill>
                <a:effectLst>
                  <a:outerShdw blurRad="38100" dist="38100" dir="2700000" algn="tl">
                    <a:srgbClr val="000000">
                      <a:alpha val="43137"/>
                    </a:srgbClr>
                  </a:outerShdw>
                </a:effectLst>
                <a:latin typeface="TekniaHebrew" pitchFamily="2" charset="0"/>
                <a:cs typeface="Times New Roman" pitchFamily="18" charset="0"/>
              </a:rPr>
              <a:t>2</a:t>
            </a:r>
            <a:r>
              <a:rPr lang="en-US" sz="2800" dirty="0" smtClean="0">
                <a:ln>
                  <a:solidFill>
                    <a:srgbClr val="6600CC"/>
                  </a:solidFill>
                </a:ln>
                <a:solidFill>
                  <a:srgbClr val="996633"/>
                </a:solidFill>
                <a:effectLst>
                  <a:outerShdw blurRad="38100" dist="38100" dir="2700000" algn="tl">
                    <a:srgbClr val="000000">
                      <a:alpha val="43137"/>
                    </a:srgbClr>
                  </a:outerShdw>
                </a:effectLst>
                <a:cs typeface="Times New Roman" pitchFamily="18" charset="0"/>
              </a:rPr>
              <a:t>”</a:t>
            </a:r>
            <a:endParaRPr lang="en-US" sz="2600" dirty="0" smtClean="0">
              <a:ln>
                <a:solidFill>
                  <a:srgbClr val="6600CC"/>
                </a:solidFill>
              </a:ln>
              <a:solidFill>
                <a:srgbClr val="996633"/>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050" name="Picture 2" descr="A Study of Acts: Peter Explains Psalm 16 - by Barbara Sande"/>
          <p:cNvPicPr>
            <a:picLocks noChangeAspect="1" noChangeArrowheads="1"/>
          </p:cNvPicPr>
          <p:nvPr/>
        </p:nvPicPr>
        <p:blipFill>
          <a:blip r:embed="rId3" cstate="print"/>
          <a:srcRect/>
          <a:stretch>
            <a:fillRect/>
          </a:stretch>
        </p:blipFill>
        <p:spPr bwMode="auto">
          <a:xfrm>
            <a:off x="0" y="1066808"/>
            <a:ext cx="3200400" cy="576164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2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2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9" dur="2000" fill="hold"/>
                                        <p:tgtEl>
                                          <p:spTgt spid="4">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4">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diamond(in)">
                                      <p:cBhvr>
                                        <p:cTn id="15"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51137"/>
            <a:ext cx="91440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David’s Son (vv.41-46)</a:t>
            </a:r>
            <a:endParaRPr lang="en-US" sz="5400" b="1" dirty="0">
              <a:ln w="11430">
                <a:solidFill>
                  <a:srgbClr val="996633"/>
                </a:solidFill>
              </a:ln>
              <a:solidFill>
                <a:srgbClr val="0070C0"/>
              </a:solidFill>
              <a:effectLst>
                <a:outerShdw blurRad="50800" dist="39000" dir="5460000" algn="tl">
                  <a:srgbClr val="000000">
                    <a:alpha val="38000"/>
                  </a:srgbClr>
                </a:outerShdw>
              </a:effectLst>
              <a:latin typeface="Arial Black" pitchFamily="34" charset="0"/>
            </a:endParaRPr>
          </a:p>
        </p:txBody>
      </p:sp>
      <p:sp>
        <p:nvSpPr>
          <p:cNvPr id="4" name="Rectangle 3"/>
          <p:cNvSpPr/>
          <p:nvPr/>
        </p:nvSpPr>
        <p:spPr>
          <a:xfrm>
            <a:off x="3276600" y="1066800"/>
            <a:ext cx="5715000" cy="533992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800" b="1" dirty="0" smtClean="0">
                <a:ln w="11430">
                  <a:solidFill>
                    <a:schemeClr val="tx1"/>
                  </a:solidFill>
                </a:ln>
                <a:effectLst>
                  <a:outerShdw blurRad="50800" dist="39000" dir="5460000" algn="tl">
                    <a:srgbClr val="000000">
                      <a:alpha val="38000"/>
                    </a:srgbClr>
                  </a:outerShdw>
                </a:effectLst>
              </a:rPr>
              <a:t>Jesus has one purpose in asking</a:t>
            </a:r>
            <a:r>
              <a:rPr lang="en-US" sz="2800" b="1" dirty="0" smtClean="0">
                <a:ln w="11430">
                  <a:solidFill>
                    <a:schemeClr val="tx1"/>
                  </a:solidFill>
                </a:ln>
                <a:effectLst>
                  <a:outerShdw blurRad="50800" dist="39000" dir="5460000" algn="tl">
                    <a:srgbClr val="000000">
                      <a:alpha val="38000"/>
                    </a:srgbClr>
                  </a:outerShdw>
                </a:effectLst>
              </a:rPr>
              <a:t>… His </a:t>
            </a:r>
            <a:r>
              <a:rPr lang="en-US" sz="2800" b="1" dirty="0" smtClean="0">
                <a:ln w="11430">
                  <a:solidFill>
                    <a:schemeClr val="tx1"/>
                  </a:solidFill>
                </a:ln>
                <a:effectLst>
                  <a:outerShdw blurRad="50800" dist="39000" dir="5460000" algn="tl">
                    <a:srgbClr val="000000">
                      <a:alpha val="38000"/>
                    </a:srgbClr>
                  </a:outerShdw>
                </a:effectLst>
              </a:rPr>
              <a:t>great desire is that the Pharisees repent and believe that He, Jesus, is their Messiah!</a:t>
            </a:r>
          </a:p>
          <a:p>
            <a:pPr>
              <a:spcAft>
                <a:spcPts val="600"/>
              </a:spcAft>
            </a:pPr>
            <a:r>
              <a:rPr lang="en-US" sz="2800" b="1" dirty="0" smtClean="0">
                <a:ln w="11430">
                  <a:solidFill>
                    <a:schemeClr val="tx1"/>
                  </a:solidFill>
                </a:ln>
                <a:effectLst>
                  <a:outerShdw blurRad="50800" dist="39000" dir="5460000" algn="tl">
                    <a:srgbClr val="000000">
                      <a:alpha val="38000"/>
                    </a:srgbClr>
                  </a:outerShdw>
                </a:effectLst>
              </a:rPr>
              <a:t>He has expounded on the great and first Commandment and now ask about David’s Son and David’s Lord.  Both are now linked together as your Lord’s motive is clear:  His love of the great and first commandment… and His love is even being extended to those who desire His death! </a:t>
            </a:r>
          </a:p>
        </p:txBody>
      </p:sp>
      <p:pic>
        <p:nvPicPr>
          <p:cNvPr id="2050" name="Picture 2" descr="A Study of Acts: Peter Explains Psalm 16 - by Barbara Sande"/>
          <p:cNvPicPr>
            <a:picLocks noChangeAspect="1" noChangeArrowheads="1"/>
          </p:cNvPicPr>
          <p:nvPr/>
        </p:nvPicPr>
        <p:blipFill>
          <a:blip r:embed="rId3" cstate="print"/>
          <a:srcRect/>
          <a:stretch>
            <a:fillRect/>
          </a:stretch>
        </p:blipFill>
        <p:spPr bwMode="auto">
          <a:xfrm>
            <a:off x="0" y="1066808"/>
            <a:ext cx="3200400" cy="576164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vertical)">
                                      <p:cBhvr>
                                        <p:cTn id="7"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51137"/>
            <a:ext cx="91440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David’s Son (vv.41-46)</a:t>
            </a:r>
            <a:endParaRPr lang="en-US" sz="5400" b="1" dirty="0">
              <a:ln w="11430">
                <a:solidFill>
                  <a:srgbClr val="996633"/>
                </a:solidFill>
              </a:ln>
              <a:solidFill>
                <a:srgbClr val="0070C0"/>
              </a:solidFill>
              <a:effectLst>
                <a:outerShdw blurRad="50800" dist="39000" dir="5460000" algn="tl">
                  <a:srgbClr val="000000">
                    <a:alpha val="38000"/>
                  </a:srgbClr>
                </a:outerShdw>
              </a:effectLst>
              <a:latin typeface="Arial Black" pitchFamily="34" charset="0"/>
            </a:endParaRPr>
          </a:p>
        </p:txBody>
      </p:sp>
      <p:sp>
        <p:nvSpPr>
          <p:cNvPr id="4" name="Rectangle 3"/>
          <p:cNvSpPr/>
          <p:nvPr/>
        </p:nvSpPr>
        <p:spPr>
          <a:xfrm>
            <a:off x="3276600" y="1161951"/>
            <a:ext cx="5715000" cy="584775"/>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Aft>
                <a:spcPts val="600"/>
              </a:spcAft>
            </a:pPr>
            <a:r>
              <a:rPr lang="en-US" sz="3200" b="1" i="1" dirty="0" smtClean="0">
                <a:ln w="11430">
                  <a:solidFill>
                    <a:srgbClr val="6600CC"/>
                  </a:solidFill>
                </a:ln>
                <a:solidFill>
                  <a:srgbClr val="6600CC"/>
                </a:solidFill>
                <a:effectLst>
                  <a:outerShdw blurRad="50800" dist="39000" dir="5460000" algn="tl">
                    <a:srgbClr val="000000">
                      <a:alpha val="38000"/>
                    </a:srgbClr>
                  </a:outerShdw>
                </a:effectLst>
              </a:rPr>
              <a:t>Jesus quotes from Ps. 110:1.   </a:t>
            </a:r>
          </a:p>
        </p:txBody>
      </p:sp>
      <p:pic>
        <p:nvPicPr>
          <p:cNvPr id="2050" name="Picture 2" descr="A Study of Acts: Peter Explains Psalm 16 - by Barbara Sande"/>
          <p:cNvPicPr>
            <a:picLocks noChangeAspect="1" noChangeArrowheads="1"/>
          </p:cNvPicPr>
          <p:nvPr/>
        </p:nvPicPr>
        <p:blipFill>
          <a:blip r:embed="rId3" cstate="print"/>
          <a:srcRect/>
          <a:stretch>
            <a:fillRect/>
          </a:stretch>
        </p:blipFill>
        <p:spPr bwMode="auto">
          <a:xfrm>
            <a:off x="0" y="1066808"/>
            <a:ext cx="3200400" cy="5761643"/>
          </a:xfrm>
          <a:prstGeom prst="rect">
            <a:avLst/>
          </a:prstGeom>
          <a:noFill/>
        </p:spPr>
      </p:pic>
      <p:pic>
        <p:nvPicPr>
          <p:cNvPr id="39938" name="Picture 2" descr="Psalm 110:1 mistranslation or corruption of scripture? - YouTube"/>
          <p:cNvPicPr>
            <a:picLocks noChangeAspect="1" noChangeArrowheads="1"/>
          </p:cNvPicPr>
          <p:nvPr/>
        </p:nvPicPr>
        <p:blipFill>
          <a:blip r:embed="rId4" cstate="print">
            <a:clrChange>
              <a:clrFrom>
                <a:srgbClr val="FEFEFE"/>
              </a:clrFrom>
              <a:clrTo>
                <a:srgbClr val="FEFEFE">
                  <a:alpha val="0"/>
                </a:srgbClr>
              </a:clrTo>
            </a:clrChange>
          </a:blip>
          <a:srcRect l="12425" t="1543" r="12153" b="22840"/>
          <a:stretch>
            <a:fillRect/>
          </a:stretch>
        </p:blipFill>
        <p:spPr bwMode="auto">
          <a:xfrm>
            <a:off x="3200400" y="1828800"/>
            <a:ext cx="5943600" cy="3733800"/>
          </a:xfrm>
          <a:prstGeom prst="rect">
            <a:avLst/>
          </a:prstGeom>
          <a:noFill/>
        </p:spPr>
      </p:pic>
      <p:sp>
        <p:nvSpPr>
          <p:cNvPr id="7" name="Rectangle 6"/>
          <p:cNvSpPr/>
          <p:nvPr/>
        </p:nvSpPr>
        <p:spPr>
          <a:xfrm>
            <a:off x="3276600" y="5412938"/>
            <a:ext cx="5715000" cy="1292662"/>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600" b="1" dirty="0" smtClean="0">
                <a:ln w="11430">
                  <a:solidFill>
                    <a:srgbClr val="6600CC"/>
                  </a:solidFill>
                </a:ln>
                <a:solidFill>
                  <a:srgbClr val="6600CC"/>
                </a:solidFill>
                <a:effectLst>
                  <a:outerShdw blurRad="50800" dist="39000" dir="5460000" algn="tl">
                    <a:srgbClr val="000000">
                      <a:alpha val="38000"/>
                    </a:srgbClr>
                  </a:outerShdw>
                </a:effectLst>
              </a:rPr>
              <a:t>The first LORD is YHWH!  The question as to the identity of second lord (</a:t>
            </a:r>
            <a:r>
              <a:rPr lang="en-US" sz="2600" b="1" dirty="0" err="1" smtClean="0">
                <a:ln w="11430">
                  <a:solidFill>
                    <a:srgbClr val="6600CC"/>
                  </a:solidFill>
                </a:ln>
                <a:solidFill>
                  <a:srgbClr val="6600CC"/>
                </a:solidFill>
                <a:effectLst>
                  <a:outerShdw blurRad="50800" dist="39000" dir="5460000" algn="tl">
                    <a:srgbClr val="000000">
                      <a:alpha val="38000"/>
                    </a:srgbClr>
                  </a:outerShdw>
                </a:effectLst>
              </a:rPr>
              <a:t>adoni</a:t>
            </a:r>
            <a:r>
              <a:rPr lang="en-US" sz="2600" b="1" dirty="0" smtClean="0">
                <a:ln w="11430">
                  <a:solidFill>
                    <a:srgbClr val="6600CC"/>
                  </a:solidFill>
                </a:ln>
                <a:solidFill>
                  <a:srgbClr val="6600CC"/>
                </a:solidFill>
                <a:effectLst>
                  <a:outerShdw blurRad="50800" dist="39000" dir="5460000" algn="tl">
                    <a:srgbClr val="000000">
                      <a:alpha val="38000"/>
                    </a:srgbClr>
                  </a:outerShdw>
                </a:effectLst>
              </a:rPr>
              <a:t>) is the basis of our Lord’s questions.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fade">
                                      <p:cBhvr>
                                        <p:cTn id="7" dur="770" decel="100000"/>
                                        <p:tgtEl>
                                          <p:spTgt spid="39938"/>
                                        </p:tgtEl>
                                      </p:cBhvr>
                                    </p:animEffect>
                                    <p:animScale>
                                      <p:cBhvr>
                                        <p:cTn id="8" dur="770" decel="100000"/>
                                        <p:tgtEl>
                                          <p:spTgt spid="39938"/>
                                        </p:tgtEl>
                                      </p:cBhvr>
                                      <p:from x="10000" y="10000"/>
                                      <p:to x="200000" y="450000"/>
                                    </p:animScale>
                                    <p:animScale>
                                      <p:cBhvr>
                                        <p:cTn id="9" dur="1230" accel="100000" fill="hold">
                                          <p:stCondLst>
                                            <p:cond delay="770"/>
                                          </p:stCondLst>
                                        </p:cTn>
                                        <p:tgtEl>
                                          <p:spTgt spid="39938"/>
                                        </p:tgtEl>
                                      </p:cBhvr>
                                      <p:from x="200000" y="450000"/>
                                      <p:to x="100000" y="100000"/>
                                    </p:animScale>
                                    <p:set>
                                      <p:cBhvr>
                                        <p:cTn id="10" dur="770" fill="hold"/>
                                        <p:tgtEl>
                                          <p:spTgt spid="39938"/>
                                        </p:tgtEl>
                                        <p:attrNameLst>
                                          <p:attrName>ppt_x</p:attrName>
                                        </p:attrNameLst>
                                      </p:cBhvr>
                                      <p:to>
                                        <p:strVal val="(0.5)"/>
                                      </p:to>
                                    </p:set>
                                    <p:anim from="(0.5)" to="(#ppt_x)" calcmode="lin" valueType="num">
                                      <p:cBhvr>
                                        <p:cTn id="11" dur="1230" accel="100000" fill="hold">
                                          <p:stCondLst>
                                            <p:cond delay="770"/>
                                          </p:stCondLst>
                                        </p:cTn>
                                        <p:tgtEl>
                                          <p:spTgt spid="39938"/>
                                        </p:tgtEl>
                                        <p:attrNameLst>
                                          <p:attrName>ppt_x</p:attrName>
                                        </p:attrNameLst>
                                      </p:cBhvr>
                                    </p:anim>
                                    <p:set>
                                      <p:cBhvr>
                                        <p:cTn id="12" dur="770" fill="hold"/>
                                        <p:tgtEl>
                                          <p:spTgt spid="39938"/>
                                        </p:tgtEl>
                                        <p:attrNameLst>
                                          <p:attrName>ppt_y</p:attrName>
                                        </p:attrNameLst>
                                      </p:cBhvr>
                                      <p:to>
                                        <p:strVal val="(#ppt_y+0.4)"/>
                                      </p:to>
                                    </p:set>
                                    <p:anim from="(#ppt_y+0.4)" to="(#ppt_y)" calcmode="lin" valueType="num">
                                      <p:cBhvr>
                                        <p:cTn id="13" dur="1230" accel="100000" fill="hold">
                                          <p:stCondLst>
                                            <p:cond delay="770"/>
                                          </p:stCondLst>
                                        </p:cTn>
                                        <p:tgtEl>
                                          <p:spTgt spid="39938"/>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80">
                                          <p:stCondLst>
                                            <p:cond delay="0"/>
                                          </p:stCondLst>
                                        </p:cTn>
                                        <p:tgtEl>
                                          <p:spTgt spid="7"/>
                                        </p:tgtEl>
                                      </p:cBhvr>
                                    </p:animEffect>
                                    <p:anim calcmode="lin" valueType="num">
                                      <p:cBhvr>
                                        <p:cTn id="1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4" dur="26">
                                          <p:stCondLst>
                                            <p:cond delay="650"/>
                                          </p:stCondLst>
                                        </p:cTn>
                                        <p:tgtEl>
                                          <p:spTgt spid="7"/>
                                        </p:tgtEl>
                                      </p:cBhvr>
                                      <p:to x="100000" y="60000"/>
                                    </p:animScale>
                                    <p:animScale>
                                      <p:cBhvr>
                                        <p:cTn id="25" dur="166" decel="50000">
                                          <p:stCondLst>
                                            <p:cond delay="676"/>
                                          </p:stCondLst>
                                        </p:cTn>
                                        <p:tgtEl>
                                          <p:spTgt spid="7"/>
                                        </p:tgtEl>
                                      </p:cBhvr>
                                      <p:to x="100000" y="100000"/>
                                    </p:animScale>
                                    <p:animScale>
                                      <p:cBhvr>
                                        <p:cTn id="26" dur="26">
                                          <p:stCondLst>
                                            <p:cond delay="1312"/>
                                          </p:stCondLst>
                                        </p:cTn>
                                        <p:tgtEl>
                                          <p:spTgt spid="7"/>
                                        </p:tgtEl>
                                      </p:cBhvr>
                                      <p:to x="100000" y="80000"/>
                                    </p:animScale>
                                    <p:animScale>
                                      <p:cBhvr>
                                        <p:cTn id="27" dur="166" decel="50000">
                                          <p:stCondLst>
                                            <p:cond delay="1338"/>
                                          </p:stCondLst>
                                        </p:cTn>
                                        <p:tgtEl>
                                          <p:spTgt spid="7"/>
                                        </p:tgtEl>
                                      </p:cBhvr>
                                      <p:to x="100000" y="100000"/>
                                    </p:animScale>
                                    <p:animScale>
                                      <p:cBhvr>
                                        <p:cTn id="28" dur="26">
                                          <p:stCondLst>
                                            <p:cond delay="1642"/>
                                          </p:stCondLst>
                                        </p:cTn>
                                        <p:tgtEl>
                                          <p:spTgt spid="7"/>
                                        </p:tgtEl>
                                      </p:cBhvr>
                                      <p:to x="100000" y="90000"/>
                                    </p:animScale>
                                    <p:animScale>
                                      <p:cBhvr>
                                        <p:cTn id="29" dur="166" decel="50000">
                                          <p:stCondLst>
                                            <p:cond delay="1668"/>
                                          </p:stCondLst>
                                        </p:cTn>
                                        <p:tgtEl>
                                          <p:spTgt spid="7"/>
                                        </p:tgtEl>
                                      </p:cBhvr>
                                      <p:to x="100000" y="100000"/>
                                    </p:animScale>
                                    <p:animScale>
                                      <p:cBhvr>
                                        <p:cTn id="30" dur="26">
                                          <p:stCondLst>
                                            <p:cond delay="1808"/>
                                          </p:stCondLst>
                                        </p:cTn>
                                        <p:tgtEl>
                                          <p:spTgt spid="7"/>
                                        </p:tgtEl>
                                      </p:cBhvr>
                                      <p:to x="100000" y="95000"/>
                                    </p:animScale>
                                    <p:animScale>
                                      <p:cBhvr>
                                        <p:cTn id="31"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51137"/>
            <a:ext cx="91440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David’s Son (vv.41-46)</a:t>
            </a:r>
            <a:endParaRPr lang="en-US" sz="5400" b="1" dirty="0">
              <a:ln w="11430">
                <a:solidFill>
                  <a:srgbClr val="996633"/>
                </a:solidFill>
              </a:ln>
              <a:solidFill>
                <a:srgbClr val="0070C0"/>
              </a:solidFill>
              <a:effectLst>
                <a:outerShdw blurRad="50800" dist="39000" dir="5460000" algn="tl">
                  <a:srgbClr val="000000">
                    <a:alpha val="38000"/>
                  </a:srgbClr>
                </a:outerShdw>
              </a:effectLst>
              <a:latin typeface="Arial Black" pitchFamily="34" charset="0"/>
            </a:endParaRPr>
          </a:p>
        </p:txBody>
      </p:sp>
      <p:pic>
        <p:nvPicPr>
          <p:cNvPr id="2050" name="Picture 2" descr="A Study of Acts: Peter Explains Psalm 16 - by Barbara Sande"/>
          <p:cNvPicPr>
            <a:picLocks noChangeAspect="1" noChangeArrowheads="1"/>
          </p:cNvPicPr>
          <p:nvPr/>
        </p:nvPicPr>
        <p:blipFill>
          <a:blip r:embed="rId3" cstate="print"/>
          <a:srcRect/>
          <a:stretch>
            <a:fillRect/>
          </a:stretch>
        </p:blipFill>
        <p:spPr bwMode="auto">
          <a:xfrm>
            <a:off x="0" y="1066808"/>
            <a:ext cx="3200400" cy="5761643"/>
          </a:xfrm>
          <a:prstGeom prst="rect">
            <a:avLst/>
          </a:prstGeom>
          <a:noFill/>
        </p:spPr>
      </p:pic>
      <p:pic>
        <p:nvPicPr>
          <p:cNvPr id="39938" name="Picture 2" descr="Psalm 110:1 mistranslation or corruption of scripture? - YouTube"/>
          <p:cNvPicPr>
            <a:picLocks noChangeAspect="1" noChangeArrowheads="1"/>
          </p:cNvPicPr>
          <p:nvPr/>
        </p:nvPicPr>
        <p:blipFill>
          <a:blip r:embed="rId4" cstate="print">
            <a:clrChange>
              <a:clrFrom>
                <a:srgbClr val="FEFEFE"/>
              </a:clrFrom>
              <a:clrTo>
                <a:srgbClr val="FEFEFE">
                  <a:alpha val="0"/>
                </a:srgbClr>
              </a:clrTo>
            </a:clrChange>
          </a:blip>
          <a:srcRect l="12425" t="1543" r="12153" b="22840"/>
          <a:stretch>
            <a:fillRect/>
          </a:stretch>
        </p:blipFill>
        <p:spPr bwMode="auto">
          <a:xfrm>
            <a:off x="2514600" y="1066813"/>
            <a:ext cx="3657600" cy="2297725"/>
          </a:xfrm>
          <a:prstGeom prst="rect">
            <a:avLst/>
          </a:prstGeom>
          <a:noFill/>
        </p:spPr>
      </p:pic>
      <p:sp>
        <p:nvSpPr>
          <p:cNvPr id="7" name="Rectangle 6"/>
          <p:cNvSpPr/>
          <p:nvPr/>
        </p:nvSpPr>
        <p:spPr>
          <a:xfrm>
            <a:off x="3276600" y="1066800"/>
            <a:ext cx="5715000" cy="5262979"/>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800" b="1" dirty="0" smtClean="0">
                <a:ln w="11430">
                  <a:solidFill>
                    <a:srgbClr val="6600CC"/>
                  </a:solidFill>
                </a:ln>
                <a:solidFill>
                  <a:srgbClr val="6600CC"/>
                </a:solidFill>
                <a:effectLst>
                  <a:outerShdw blurRad="50800" dist="39000" dir="5460000" algn="tl">
                    <a:srgbClr val="000000">
                      <a:alpha val="38000"/>
                    </a:srgbClr>
                  </a:outerShdw>
                </a:effectLst>
              </a:rPr>
              <a:t>		    </a:t>
            </a:r>
            <a:r>
              <a:rPr lang="en-US" sz="2800" b="1" dirty="0" smtClean="0">
                <a:ln w="11430">
                  <a:solidFill>
                    <a:schemeClr val="tx1"/>
                  </a:solidFill>
                </a:ln>
                <a:effectLst>
                  <a:outerShdw blurRad="50800" dist="39000" dir="5460000" algn="tl">
                    <a:srgbClr val="000000">
                      <a:alpha val="38000"/>
                    </a:srgbClr>
                  </a:outerShdw>
                </a:effectLst>
              </a:rPr>
              <a:t>Note that Jesus is not 		</a:t>
            </a:r>
            <a:r>
              <a:rPr lang="en-US" sz="2800" b="1" dirty="0" smtClean="0">
                <a:ln w="11430">
                  <a:solidFill>
                    <a:schemeClr val="tx1"/>
                  </a:solidFill>
                </a:ln>
                <a:effectLst>
                  <a:outerShdw blurRad="50800" dist="39000" dir="5460000" algn="tl">
                    <a:srgbClr val="000000">
                      <a:alpha val="38000"/>
                    </a:srgbClr>
                  </a:outerShdw>
                </a:effectLst>
              </a:rPr>
              <a:t>    </a:t>
            </a:r>
            <a:r>
              <a:rPr lang="en-US" sz="2800" b="1" dirty="0" smtClean="0">
                <a:ln w="11430">
                  <a:solidFill>
                    <a:schemeClr val="tx1"/>
                  </a:solidFill>
                </a:ln>
                <a:effectLst>
                  <a:outerShdw blurRad="50800" dist="39000" dir="5460000" algn="tl">
                    <a:srgbClr val="000000">
                      <a:alpha val="38000"/>
                    </a:srgbClr>
                  </a:outerShdw>
                </a:effectLst>
              </a:rPr>
              <a:t>rejecting the view of the 		    OT that the Messiah 			    would be the greater</a:t>
            </a:r>
            <a:r>
              <a:rPr lang="en-US" sz="2800" b="1" dirty="0" smtClean="0">
                <a:ln w="11430">
                  <a:solidFill>
                    <a:srgbClr val="6600CC"/>
                  </a:solidFill>
                </a:ln>
                <a:solidFill>
                  <a:srgbClr val="6600CC"/>
                </a:solidFill>
                <a:effectLst>
                  <a:outerShdw blurRad="50800" dist="39000" dir="5460000" algn="tl">
                    <a:srgbClr val="000000">
                      <a:alpha val="38000"/>
                    </a:srgbClr>
                  </a:outerShdw>
                </a:effectLst>
              </a:rPr>
              <a:t> 			    “Son of David.”  </a:t>
            </a:r>
            <a:r>
              <a:rPr lang="en-US" sz="2800" b="1" dirty="0" smtClean="0">
                <a:ln w="11430">
                  <a:solidFill>
                    <a:schemeClr val="tx1"/>
                  </a:solidFill>
                </a:ln>
                <a:effectLst>
                  <a:outerShdw blurRad="50800" dist="39000" dir="5460000" algn="tl">
                    <a:srgbClr val="000000">
                      <a:alpha val="38000"/>
                    </a:srgbClr>
                  </a:outerShdw>
                </a:effectLst>
              </a:rPr>
              <a:t>The expectation is well grounded from 2 Sam 7 and is one of the most dominate themes in the OT’s proclamation of </a:t>
            </a:r>
            <a:r>
              <a:rPr lang="en-US" sz="2800" b="1" dirty="0" smtClean="0">
                <a:ln w="11430">
                  <a:solidFill>
                    <a:srgbClr val="6600CC"/>
                  </a:solidFill>
                </a:ln>
                <a:solidFill>
                  <a:srgbClr val="6600CC"/>
                </a:solidFill>
                <a:effectLst>
                  <a:outerShdw blurRad="50800" dist="39000" dir="5460000" algn="tl">
                    <a:srgbClr val="000000">
                      <a:alpha val="38000"/>
                    </a:srgbClr>
                  </a:outerShdw>
                </a:effectLst>
              </a:rPr>
              <a:t>the Coming Anointed One, the Deliverer!  </a:t>
            </a:r>
            <a:r>
              <a:rPr lang="en-US" sz="2800" b="1" dirty="0" smtClean="0">
                <a:ln w="11430">
                  <a:solidFill>
                    <a:schemeClr val="tx1"/>
                  </a:solidFill>
                </a:ln>
                <a:effectLst>
                  <a:outerShdw blurRad="50800" dist="39000" dir="5460000" algn="tl">
                    <a:srgbClr val="000000">
                      <a:alpha val="38000"/>
                    </a:srgbClr>
                  </a:outerShdw>
                </a:effectLst>
              </a:rPr>
              <a:t>Jesus is confirming that the Messiah</a:t>
            </a:r>
            <a:r>
              <a:rPr lang="en-US" sz="2800" b="1" dirty="0" smtClean="0">
                <a:ln w="11430">
                  <a:solidFill>
                    <a:srgbClr val="6600CC"/>
                  </a:solidFill>
                </a:ln>
                <a:solidFill>
                  <a:srgbClr val="6600CC"/>
                </a:solidFill>
                <a:effectLst>
                  <a:outerShdw blurRad="50800" dist="39000" dir="5460000" algn="tl">
                    <a:srgbClr val="000000">
                      <a:alpha val="38000"/>
                    </a:srgbClr>
                  </a:outerShdw>
                </a:effectLst>
              </a:rPr>
              <a:t> IS </a:t>
            </a:r>
            <a:r>
              <a:rPr lang="en-US" sz="2800" b="1" dirty="0" smtClean="0">
                <a:ln w="11430">
                  <a:solidFill>
                    <a:schemeClr val="tx1"/>
                  </a:solidFill>
                </a:ln>
                <a:effectLst>
                  <a:outerShdw blurRad="50800" dist="39000" dir="5460000" algn="tl">
                    <a:srgbClr val="000000">
                      <a:alpha val="38000"/>
                    </a:srgbClr>
                  </a:outerShdw>
                </a:effectLst>
              </a:rPr>
              <a:t>the</a:t>
            </a:r>
            <a:r>
              <a:rPr lang="en-US" sz="2800" b="1" dirty="0" smtClean="0">
                <a:ln w="11430">
                  <a:solidFill>
                    <a:srgbClr val="6600CC"/>
                  </a:solidFill>
                </a:ln>
                <a:solidFill>
                  <a:srgbClr val="6600CC"/>
                </a:solidFill>
                <a:effectLst>
                  <a:outerShdw blurRad="50800" dist="39000" dir="5460000" algn="tl">
                    <a:srgbClr val="000000">
                      <a:alpha val="38000"/>
                    </a:srgbClr>
                  </a:outerShdw>
                </a:effectLst>
              </a:rPr>
              <a:t> Son of David!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51137"/>
            <a:ext cx="91440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David’s Son (vv.41-46)</a:t>
            </a:r>
            <a:endParaRPr lang="en-US" sz="5400" b="1" dirty="0">
              <a:ln w="11430">
                <a:solidFill>
                  <a:srgbClr val="996633"/>
                </a:solidFill>
              </a:ln>
              <a:solidFill>
                <a:srgbClr val="0070C0"/>
              </a:solidFill>
              <a:effectLst>
                <a:outerShdw blurRad="50800" dist="39000" dir="5460000" algn="tl">
                  <a:srgbClr val="000000">
                    <a:alpha val="38000"/>
                  </a:srgbClr>
                </a:outerShdw>
              </a:effectLst>
              <a:latin typeface="Arial Black" pitchFamily="34" charset="0"/>
            </a:endParaRPr>
          </a:p>
        </p:txBody>
      </p:sp>
      <p:pic>
        <p:nvPicPr>
          <p:cNvPr id="2050" name="Picture 2" descr="A Study of Acts: Peter Explains Psalm 16 - by Barbara Sande"/>
          <p:cNvPicPr>
            <a:picLocks noChangeAspect="1" noChangeArrowheads="1"/>
          </p:cNvPicPr>
          <p:nvPr/>
        </p:nvPicPr>
        <p:blipFill>
          <a:blip r:embed="rId3" cstate="print"/>
          <a:srcRect/>
          <a:stretch>
            <a:fillRect/>
          </a:stretch>
        </p:blipFill>
        <p:spPr bwMode="auto">
          <a:xfrm>
            <a:off x="0" y="1066808"/>
            <a:ext cx="3200400" cy="5761643"/>
          </a:xfrm>
          <a:prstGeom prst="rect">
            <a:avLst/>
          </a:prstGeom>
          <a:noFill/>
        </p:spPr>
      </p:pic>
      <p:pic>
        <p:nvPicPr>
          <p:cNvPr id="39938" name="Picture 2" descr="Psalm 110:1 mistranslation or corruption of scripture? - YouTube"/>
          <p:cNvPicPr>
            <a:picLocks noChangeAspect="1" noChangeArrowheads="1"/>
          </p:cNvPicPr>
          <p:nvPr/>
        </p:nvPicPr>
        <p:blipFill>
          <a:blip r:embed="rId4" cstate="print">
            <a:clrChange>
              <a:clrFrom>
                <a:srgbClr val="FEFEFE"/>
              </a:clrFrom>
              <a:clrTo>
                <a:srgbClr val="FEFEFE">
                  <a:alpha val="0"/>
                </a:srgbClr>
              </a:clrTo>
            </a:clrChange>
          </a:blip>
          <a:srcRect l="12425" t="1543" r="12153" b="22840"/>
          <a:stretch>
            <a:fillRect/>
          </a:stretch>
        </p:blipFill>
        <p:spPr bwMode="auto">
          <a:xfrm>
            <a:off x="2514600" y="1066813"/>
            <a:ext cx="3657600" cy="2297725"/>
          </a:xfrm>
          <a:prstGeom prst="rect">
            <a:avLst/>
          </a:prstGeom>
          <a:noFill/>
        </p:spPr>
      </p:pic>
      <p:sp>
        <p:nvSpPr>
          <p:cNvPr id="7" name="Rectangle 6"/>
          <p:cNvSpPr/>
          <p:nvPr/>
        </p:nvSpPr>
        <p:spPr>
          <a:xfrm>
            <a:off x="3276600" y="1183243"/>
            <a:ext cx="5715000" cy="529375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600" b="1" dirty="0" smtClean="0">
                <a:ln w="11430">
                  <a:solidFill>
                    <a:srgbClr val="6600CC"/>
                  </a:solidFill>
                </a:ln>
                <a:solidFill>
                  <a:srgbClr val="6600CC"/>
                </a:solidFill>
                <a:effectLst>
                  <a:outerShdw blurRad="50800" dist="39000" dir="5460000" algn="tl">
                    <a:srgbClr val="000000">
                      <a:alpha val="38000"/>
                    </a:srgbClr>
                  </a:outerShdw>
                </a:effectLst>
              </a:rPr>
              <a:t>		    </a:t>
            </a:r>
            <a:r>
              <a:rPr lang="en-US" sz="2600" b="1" dirty="0" smtClean="0">
                <a:ln w="11430">
                  <a:solidFill>
                    <a:schemeClr val="tx1"/>
                  </a:solidFill>
                </a:ln>
                <a:effectLst>
                  <a:outerShdw blurRad="50800" dist="39000" dir="5460000" algn="tl">
                    <a:srgbClr val="000000">
                      <a:alpha val="38000"/>
                    </a:srgbClr>
                  </a:outerShdw>
                </a:effectLst>
              </a:rPr>
              <a:t>Secondly, our Lord’s 			    citation of Ps 110:1 			    makes it clear that it’s 			    not sufficient to say, as 			    the Pharisees have, that only the Messiah is </a:t>
            </a:r>
            <a:r>
              <a:rPr lang="en-US" sz="2600" b="1" dirty="0" smtClean="0">
                <a:ln w="11430">
                  <a:solidFill>
                    <a:srgbClr val="6600CC"/>
                  </a:solidFill>
                </a:ln>
                <a:solidFill>
                  <a:srgbClr val="6600CC"/>
                </a:solidFill>
                <a:effectLst>
                  <a:outerShdw blurRad="50800" dist="39000" dir="5460000" algn="tl">
                    <a:srgbClr val="000000">
                      <a:alpha val="38000"/>
                    </a:srgbClr>
                  </a:outerShdw>
                </a:effectLst>
              </a:rPr>
              <a:t>“David’s son!  </a:t>
            </a:r>
            <a:r>
              <a:rPr lang="en-US" sz="2600" b="1" dirty="0" smtClean="0">
                <a:ln w="11430">
                  <a:solidFill>
                    <a:schemeClr val="tx1"/>
                  </a:solidFill>
                </a:ln>
                <a:effectLst>
                  <a:outerShdw blurRad="50800" dist="39000" dir="5460000" algn="tl">
                    <a:srgbClr val="000000">
                      <a:alpha val="38000"/>
                    </a:srgbClr>
                  </a:outerShdw>
                </a:effectLst>
              </a:rPr>
              <a:t>This is not adequate, since Jesus has come to be the Son of David in ways that completely contradict the expectations of the Jews!  Also, this royal Son of David will fulfill that role in ways that neither His enemies nor His disciples can even comprehend (cf. 16:16-23).</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51137"/>
            <a:ext cx="91440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David’s Son (vv.41-46)</a:t>
            </a:r>
            <a:endParaRPr lang="en-US" sz="5400" b="1" dirty="0">
              <a:ln w="11430">
                <a:solidFill>
                  <a:srgbClr val="996633"/>
                </a:solidFill>
              </a:ln>
              <a:solidFill>
                <a:srgbClr val="0070C0"/>
              </a:solidFill>
              <a:effectLst>
                <a:outerShdw blurRad="50800" dist="39000" dir="5460000" algn="tl">
                  <a:srgbClr val="000000">
                    <a:alpha val="38000"/>
                  </a:srgbClr>
                </a:outerShdw>
              </a:effectLst>
              <a:latin typeface="Arial Black" pitchFamily="34" charset="0"/>
            </a:endParaRPr>
          </a:p>
        </p:txBody>
      </p:sp>
      <p:pic>
        <p:nvPicPr>
          <p:cNvPr id="2050" name="Picture 2" descr="A Study of Acts: Peter Explains Psalm 16 - by Barbara Sande"/>
          <p:cNvPicPr>
            <a:picLocks noChangeAspect="1" noChangeArrowheads="1"/>
          </p:cNvPicPr>
          <p:nvPr/>
        </p:nvPicPr>
        <p:blipFill>
          <a:blip r:embed="rId3" cstate="print"/>
          <a:srcRect/>
          <a:stretch>
            <a:fillRect/>
          </a:stretch>
        </p:blipFill>
        <p:spPr bwMode="auto">
          <a:xfrm>
            <a:off x="0" y="1066808"/>
            <a:ext cx="3200400" cy="5761643"/>
          </a:xfrm>
          <a:prstGeom prst="rect">
            <a:avLst/>
          </a:prstGeom>
          <a:noFill/>
        </p:spPr>
      </p:pic>
      <p:pic>
        <p:nvPicPr>
          <p:cNvPr id="39938" name="Picture 2" descr="Psalm 110:1 mistranslation or corruption of scripture? - YouTube"/>
          <p:cNvPicPr>
            <a:picLocks noChangeAspect="1" noChangeArrowheads="1"/>
          </p:cNvPicPr>
          <p:nvPr/>
        </p:nvPicPr>
        <p:blipFill>
          <a:blip r:embed="rId4" cstate="print">
            <a:clrChange>
              <a:clrFrom>
                <a:srgbClr val="FEFEFE"/>
              </a:clrFrom>
              <a:clrTo>
                <a:srgbClr val="FEFEFE">
                  <a:alpha val="0"/>
                </a:srgbClr>
              </a:clrTo>
            </a:clrChange>
          </a:blip>
          <a:srcRect l="12425" t="1543" r="12153" b="22840"/>
          <a:stretch>
            <a:fillRect/>
          </a:stretch>
        </p:blipFill>
        <p:spPr bwMode="auto">
          <a:xfrm>
            <a:off x="2514600" y="1066813"/>
            <a:ext cx="3657600" cy="2297725"/>
          </a:xfrm>
          <a:prstGeom prst="rect">
            <a:avLst/>
          </a:prstGeom>
          <a:noFill/>
        </p:spPr>
      </p:pic>
      <p:sp>
        <p:nvSpPr>
          <p:cNvPr id="7" name="Rectangle 6"/>
          <p:cNvSpPr/>
          <p:nvPr/>
        </p:nvSpPr>
        <p:spPr>
          <a:xfrm>
            <a:off x="3276600" y="1066800"/>
            <a:ext cx="5715000" cy="533992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400" b="1" dirty="0" smtClean="0">
                <a:ln w="11430">
                  <a:solidFill>
                    <a:srgbClr val="6600CC"/>
                  </a:solidFill>
                </a:ln>
                <a:solidFill>
                  <a:srgbClr val="6600CC"/>
                </a:solidFill>
                <a:effectLst>
                  <a:outerShdw blurRad="50800" dist="39000" dir="5460000" algn="tl">
                    <a:srgbClr val="000000">
                      <a:alpha val="38000"/>
                    </a:srgbClr>
                  </a:outerShdw>
                </a:effectLst>
              </a:rPr>
              <a:t>		    </a:t>
            </a:r>
            <a:r>
              <a:rPr lang="en-US" sz="2400" b="1" dirty="0" smtClean="0">
                <a:ln w="11430">
                  <a:solidFill>
                    <a:schemeClr val="tx1"/>
                  </a:solidFill>
                </a:ln>
                <a:effectLst>
                  <a:outerShdw blurRad="50800" dist="39000" dir="5460000" algn="tl">
                    <a:srgbClr val="000000">
                      <a:alpha val="38000"/>
                    </a:srgbClr>
                  </a:outerShdw>
                </a:effectLst>
              </a:rPr>
              <a:t>Lastly, in quoting this 			    Psalm, Jesus is claiming 		    	    that God’s plan and God’s 		    Son will not be </a:t>
            </a:r>
            <a:r>
              <a:rPr lang="en-US" sz="2400" b="1" dirty="0" smtClean="0">
                <a:ln w="11430">
                  <a:solidFill>
                    <a:schemeClr val="tx1"/>
                  </a:solidFill>
                </a:ln>
                <a:effectLst>
                  <a:outerShdw blurRad="50800" dist="39000" dir="5460000" algn="tl">
                    <a:srgbClr val="000000">
                      <a:alpha val="38000"/>
                    </a:srgbClr>
                  </a:outerShdw>
                </a:effectLst>
              </a:rPr>
              <a:t>opposed, </a:t>
            </a:r>
            <a:r>
              <a:rPr lang="en-US" sz="2400" b="1" dirty="0" smtClean="0">
                <a:ln w="11430">
                  <a:solidFill>
                    <a:schemeClr val="tx1"/>
                  </a:solidFill>
                </a:ln>
                <a:effectLst>
                  <a:outerShdw blurRad="50800" dist="39000" dir="5460000" algn="tl">
                    <a:srgbClr val="000000">
                      <a:alpha val="38000"/>
                    </a:srgbClr>
                  </a:outerShdw>
                </a:effectLst>
              </a:rPr>
              <a:t>			    </a:t>
            </a:r>
            <a:r>
              <a:rPr lang="en-US" sz="2400" b="1" dirty="0" smtClean="0">
                <a:ln w="11430">
                  <a:solidFill>
                    <a:schemeClr val="tx1"/>
                  </a:solidFill>
                </a:ln>
                <a:effectLst>
                  <a:outerShdw blurRad="50800" dist="39000" dir="5460000" algn="tl">
                    <a:srgbClr val="000000">
                      <a:alpha val="38000"/>
                    </a:srgbClr>
                  </a:outerShdw>
                </a:effectLst>
              </a:rPr>
              <a:t>forever, </a:t>
            </a:r>
            <a:r>
              <a:rPr lang="en-US" sz="2400" b="1" dirty="0" smtClean="0">
                <a:ln w="11430">
                  <a:solidFill>
                    <a:schemeClr val="tx1"/>
                  </a:solidFill>
                </a:ln>
                <a:effectLst>
                  <a:outerShdw blurRad="50800" dist="39000" dir="5460000" algn="tl">
                    <a:srgbClr val="000000">
                      <a:alpha val="38000"/>
                    </a:srgbClr>
                  </a:outerShdw>
                </a:effectLst>
              </a:rPr>
              <a:t>with impunity!  </a:t>
            </a:r>
            <a:r>
              <a:rPr lang="en-US" sz="2400" b="1" dirty="0" smtClean="0">
                <a:ln w="11430">
                  <a:solidFill>
                    <a:schemeClr val="tx1"/>
                  </a:solidFill>
                </a:ln>
                <a:effectLst>
                  <a:outerShdw blurRad="50800" dist="39000" dir="5460000" algn="tl">
                    <a:srgbClr val="000000">
                      <a:alpha val="38000"/>
                    </a:srgbClr>
                  </a:outerShdw>
                </a:effectLst>
              </a:rPr>
              <a:t>			    The rejection </a:t>
            </a:r>
            <a:r>
              <a:rPr lang="en-US" sz="2400" b="1" dirty="0" smtClean="0">
                <a:ln w="11430">
                  <a:solidFill>
                    <a:schemeClr val="tx1"/>
                  </a:solidFill>
                </a:ln>
                <a:effectLst>
                  <a:outerShdw blurRad="50800" dist="39000" dir="5460000" algn="tl">
                    <a:srgbClr val="000000">
                      <a:alpha val="38000"/>
                    </a:srgbClr>
                  </a:outerShdw>
                </a:effectLst>
              </a:rPr>
              <a:t>of the Son will </a:t>
            </a:r>
            <a:r>
              <a:rPr lang="en-US" sz="2400" b="1" u="sng" dirty="0" smtClean="0">
                <a:ln w="11430">
                  <a:solidFill>
                    <a:schemeClr val="tx1"/>
                  </a:solidFill>
                </a:ln>
                <a:effectLst>
                  <a:outerShdw blurRad="50800" dist="39000" dir="5460000" algn="tl">
                    <a:srgbClr val="000000">
                      <a:alpha val="38000"/>
                    </a:srgbClr>
                  </a:outerShdw>
                </a:effectLst>
              </a:rPr>
              <a:t>itself</a:t>
            </a:r>
            <a:r>
              <a:rPr lang="en-US" sz="2400" b="1" dirty="0" smtClean="0">
                <a:ln w="11430">
                  <a:solidFill>
                    <a:schemeClr val="tx1"/>
                  </a:solidFill>
                </a:ln>
                <a:effectLst>
                  <a:outerShdw blurRad="50800" dist="39000" dir="5460000" algn="tl">
                    <a:srgbClr val="000000">
                      <a:alpha val="38000"/>
                    </a:srgbClr>
                  </a:outerShdw>
                </a:effectLst>
              </a:rPr>
              <a:t> be rejected, and God’s Son will be glorified and exalted in a way that is barely able to be understood – by all </a:t>
            </a:r>
            <a:r>
              <a:rPr lang="en-US" sz="2400" b="1" dirty="0" smtClean="0">
                <a:ln w="11430">
                  <a:solidFill>
                    <a:schemeClr val="tx1"/>
                  </a:solidFill>
                </a:ln>
                <a:effectLst>
                  <a:outerShdw blurRad="50800" dist="39000" dir="5460000" algn="tl">
                    <a:srgbClr val="000000">
                      <a:alpha val="38000"/>
                    </a:srgbClr>
                  </a:outerShdw>
                </a:effectLst>
              </a:rPr>
              <a:t>men!</a:t>
            </a:r>
          </a:p>
          <a:p>
            <a:pPr>
              <a:spcAft>
                <a:spcPts val="600"/>
              </a:spcAft>
            </a:pPr>
            <a:r>
              <a:rPr lang="en-US" sz="2400" b="1" dirty="0" smtClean="0">
                <a:ln w="11430">
                  <a:solidFill>
                    <a:schemeClr val="tx1"/>
                  </a:solidFill>
                </a:ln>
                <a:effectLst>
                  <a:outerShdw blurRad="50800" dist="39000" dir="5460000" algn="tl">
                    <a:srgbClr val="000000">
                      <a:alpha val="38000"/>
                    </a:srgbClr>
                  </a:outerShdw>
                </a:effectLst>
              </a:rPr>
              <a:t>Thus, the Father speaks to His Messiah, His Son, inviting Him to the place of highest honor, repose, and vindication!   Yet, His enemies will be forever subjected to disgrace and condemnation.  </a:t>
            </a:r>
            <a:endParaRPr lang="en-US" sz="2400" b="1" dirty="0" smtClean="0">
              <a:ln w="11430">
                <a:solidFill>
                  <a:schemeClr val="tx1"/>
                </a:solidFill>
              </a:ln>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p:cTn id="7" dur="2000" fill="hold"/>
                                        <p:tgtEl>
                                          <p:spTgt spid="7">
                                            <p:txEl>
                                              <p:pRg st="1" end="1"/>
                                            </p:txEl>
                                          </p:spTgt>
                                        </p:tgtEl>
                                        <p:attrNameLst>
                                          <p:attrName>ppt_w</p:attrName>
                                        </p:attrNameLst>
                                      </p:cBhvr>
                                      <p:tavLst>
                                        <p:tav tm="0">
                                          <p:val>
                                            <p:strVal val="#ppt_w*2.5"/>
                                          </p:val>
                                        </p:tav>
                                        <p:tav tm="100000">
                                          <p:val>
                                            <p:strVal val="#ppt_w"/>
                                          </p:val>
                                        </p:tav>
                                      </p:tavLst>
                                    </p:anim>
                                    <p:anim calcmode="lin" valueType="num">
                                      <p:cBhvr>
                                        <p:cTn id="8" dur="2000" fill="hold"/>
                                        <p:tgtEl>
                                          <p:spTgt spid="7">
                                            <p:txEl>
                                              <p:pRg st="1" end="1"/>
                                            </p:txEl>
                                          </p:spTgt>
                                        </p:tgtEl>
                                        <p:attrNameLst>
                                          <p:attrName>ppt_h</p:attrName>
                                        </p:attrNameLst>
                                      </p:cBhvr>
                                      <p:tavLst>
                                        <p:tav tm="0">
                                          <p:val>
                                            <p:strVal val="#ppt_h*0.01"/>
                                          </p:val>
                                        </p:tav>
                                        <p:tav tm="100000">
                                          <p:val>
                                            <p:strVal val="#ppt_h"/>
                                          </p:val>
                                        </p:tav>
                                      </p:tavLst>
                                    </p:anim>
                                    <p:anim calcmode="lin" valueType="num">
                                      <p:cBhvr>
                                        <p:cTn id="9" dur="2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0" dur="2000" fill="hold"/>
                                        <p:tgtEl>
                                          <p:spTgt spid="7">
                                            <p:txEl>
                                              <p:pRg st="1" end="1"/>
                                            </p:txEl>
                                          </p:spTgt>
                                        </p:tgtEl>
                                        <p:attrNameLst>
                                          <p:attrName>ppt_y</p:attrName>
                                        </p:attrNameLst>
                                      </p:cBhvr>
                                      <p:tavLst>
                                        <p:tav tm="0">
                                          <p:val>
                                            <p:strVal val="#ppt_h+1"/>
                                          </p:val>
                                        </p:tav>
                                        <p:tav tm="100000">
                                          <p:val>
                                            <p:strVal val="#ppt_y"/>
                                          </p:val>
                                        </p:tav>
                                      </p:tavLst>
                                    </p:anim>
                                    <p:animEffect transition="in" filter="fade">
                                      <p:cBhvr>
                                        <p:cTn id="11"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51137"/>
            <a:ext cx="91440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David’s Son (vv.41-46)</a:t>
            </a:r>
            <a:endParaRPr lang="en-US" sz="5400" b="1" dirty="0">
              <a:ln w="11430">
                <a:solidFill>
                  <a:srgbClr val="996633"/>
                </a:solidFill>
              </a:ln>
              <a:solidFill>
                <a:srgbClr val="0070C0"/>
              </a:solidFill>
              <a:effectLst>
                <a:outerShdw blurRad="50800" dist="39000" dir="5460000" algn="tl">
                  <a:srgbClr val="000000">
                    <a:alpha val="38000"/>
                  </a:srgbClr>
                </a:outerShdw>
              </a:effectLst>
              <a:latin typeface="Arial Black" pitchFamily="34" charset="0"/>
            </a:endParaRPr>
          </a:p>
        </p:txBody>
      </p:sp>
      <p:pic>
        <p:nvPicPr>
          <p:cNvPr id="2050" name="Picture 2" descr="A Study of Acts: Peter Explains Psalm 16 - by Barbara Sande"/>
          <p:cNvPicPr>
            <a:picLocks noChangeAspect="1" noChangeArrowheads="1"/>
          </p:cNvPicPr>
          <p:nvPr/>
        </p:nvPicPr>
        <p:blipFill>
          <a:blip r:embed="rId3" cstate="print"/>
          <a:srcRect/>
          <a:stretch>
            <a:fillRect/>
          </a:stretch>
        </p:blipFill>
        <p:spPr bwMode="auto">
          <a:xfrm>
            <a:off x="0" y="1066808"/>
            <a:ext cx="3200400" cy="5761643"/>
          </a:xfrm>
          <a:prstGeom prst="rect">
            <a:avLst/>
          </a:prstGeom>
          <a:noFill/>
        </p:spPr>
      </p:pic>
      <p:sp>
        <p:nvSpPr>
          <p:cNvPr id="7" name="Rectangle 6"/>
          <p:cNvSpPr/>
          <p:nvPr/>
        </p:nvSpPr>
        <p:spPr>
          <a:xfrm>
            <a:off x="3276600" y="1295400"/>
            <a:ext cx="5715000" cy="533992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400" b="1" dirty="0" smtClean="0">
                <a:ln w="11430">
                  <a:solidFill>
                    <a:schemeClr val="tx1"/>
                  </a:solidFill>
                </a:ln>
                <a:effectLst>
                  <a:outerShdw blurRad="50800" dist="39000" dir="5460000" algn="tl">
                    <a:srgbClr val="000000">
                      <a:alpha val="38000"/>
                    </a:srgbClr>
                  </a:outerShdw>
                </a:effectLst>
              </a:rPr>
              <a:t>And no one was able to answer Him a word!  The Pharisees, the pilgrims, and even His disciples were silent!  Any unbelief and all opposition to our Lord had made them like a rotten tree that were unable to bear good fruit.  </a:t>
            </a:r>
          </a:p>
          <a:p>
            <a:pPr>
              <a:spcAft>
                <a:spcPts val="600"/>
              </a:spcAft>
            </a:pPr>
            <a:r>
              <a:rPr lang="en-US" sz="2400" b="1" dirty="0" smtClean="0">
                <a:ln w="11430">
                  <a:solidFill>
                    <a:schemeClr val="tx1"/>
                  </a:solidFill>
                </a:ln>
                <a:effectLst>
                  <a:outerShdw blurRad="50800" dist="39000" dir="5460000" algn="tl">
                    <a:srgbClr val="000000">
                      <a:alpha val="38000"/>
                    </a:srgbClr>
                  </a:outerShdw>
                </a:effectLst>
              </a:rPr>
              <a:t>The Pharisees had accused Jesus of casting out demons in connection with Beelzebub.  They truly are rotten to the core, as the inside of the tomb is filled with death.  In the most profound sense, they, and all. could not give response.  So Jesus will now turn in Ch 23 to warn His disciples and the crowds concerning the Pharisees.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770" decel="100000"/>
                                        <p:tgtEl>
                                          <p:spTgt spid="7">
                                            <p:txEl>
                                              <p:pRg st="1" end="1"/>
                                            </p:txEl>
                                          </p:spTgt>
                                        </p:tgtEl>
                                      </p:cBhvr>
                                    </p:animEffect>
                                    <p:animScale>
                                      <p:cBhvr>
                                        <p:cTn id="8" dur="770" decel="100000"/>
                                        <p:tgtEl>
                                          <p:spTgt spid="7">
                                            <p:txEl>
                                              <p:pRg st="1" end="1"/>
                                            </p:txEl>
                                          </p:spTgt>
                                        </p:tgtEl>
                                      </p:cBhvr>
                                      <p:from x="10000" y="10000"/>
                                      <p:to x="200000" y="450000"/>
                                    </p:animScale>
                                    <p:animScale>
                                      <p:cBhvr>
                                        <p:cTn id="9" dur="1230" accel="100000" fill="hold">
                                          <p:stCondLst>
                                            <p:cond delay="770"/>
                                          </p:stCondLst>
                                        </p:cTn>
                                        <p:tgtEl>
                                          <p:spTgt spid="7">
                                            <p:txEl>
                                              <p:pRg st="1" end="1"/>
                                            </p:txEl>
                                          </p:spTgt>
                                        </p:tgtEl>
                                      </p:cBhvr>
                                      <p:from x="200000" y="450000"/>
                                      <p:to x="100000" y="100000"/>
                                    </p:animScale>
                                    <p:set>
                                      <p:cBhvr>
                                        <p:cTn id="10" dur="770" fill="hold"/>
                                        <p:tgtEl>
                                          <p:spTgt spid="7">
                                            <p:txEl>
                                              <p:pRg st="1" end="1"/>
                                            </p:txEl>
                                          </p:spTgt>
                                        </p:tgtEl>
                                        <p:attrNameLst>
                                          <p:attrName>ppt_x</p:attrName>
                                        </p:attrNameLst>
                                      </p:cBhvr>
                                      <p:to>
                                        <p:strVal val="(0.5)"/>
                                      </p:to>
                                    </p:set>
                                    <p:anim from="(0.5)" to="(#ppt_x)" calcmode="lin" valueType="num">
                                      <p:cBhvr>
                                        <p:cTn id="11" dur="1230" accel="100000" fill="hold">
                                          <p:stCondLst>
                                            <p:cond delay="770"/>
                                          </p:stCondLst>
                                        </p:cTn>
                                        <p:tgtEl>
                                          <p:spTgt spid="7">
                                            <p:txEl>
                                              <p:pRg st="1" end="1"/>
                                            </p:txEl>
                                          </p:spTgt>
                                        </p:tgtEl>
                                        <p:attrNameLst>
                                          <p:attrName>ppt_x</p:attrName>
                                        </p:attrNameLst>
                                      </p:cBhvr>
                                    </p:anim>
                                    <p:set>
                                      <p:cBhvr>
                                        <p:cTn id="12" dur="770" fill="hold"/>
                                        <p:tgtEl>
                                          <p:spTgt spid="7">
                                            <p:txEl>
                                              <p:pRg st="1" end="1"/>
                                            </p:txEl>
                                          </p:spTgt>
                                        </p:tgtEl>
                                        <p:attrNameLst>
                                          <p:attrName>ppt_y</p:attrName>
                                        </p:attrNameLst>
                                      </p:cBhvr>
                                      <p:to>
                                        <p:strVal val="(#ppt_y+0.4)"/>
                                      </p:to>
                                    </p:set>
                                    <p:anim from="(#ppt_y+0.4)" to="(#ppt_y)" calcmode="lin" valueType="num">
                                      <p:cBhvr>
                                        <p:cTn id="13" dur="1230" accel="100000" fill="hold">
                                          <p:stCondLst>
                                            <p:cond delay="770"/>
                                          </p:stCondLst>
                                        </p:cTn>
                                        <p:tgtEl>
                                          <p:spTgt spid="7">
                                            <p:txEl>
                                              <p:pRg st="1" end="1"/>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0"/>
            <a:ext cx="88392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ysClr val="windowText" lastClr="000000"/>
                  </a:solidFill>
                </a:ln>
                <a:effectLst>
                  <a:outerShdw blurRad="50800" dist="39000" dir="5460000" algn="tl">
                    <a:srgbClr val="000000">
                      <a:alpha val="38000"/>
                    </a:srgbClr>
                  </a:outerShdw>
                </a:effectLst>
                <a:latin typeface="+mj-lt"/>
              </a:rPr>
              <a:t>Introduction</a:t>
            </a:r>
            <a:endParaRPr lang="en-US" sz="6000" b="1" dirty="0">
              <a:ln w="11430">
                <a:solidFill>
                  <a:sysClr val="windowText" lastClr="000000"/>
                </a:solidFill>
              </a:ln>
              <a:effectLst>
                <a:outerShdw blurRad="50800" dist="39000" dir="5460000" algn="tl">
                  <a:srgbClr val="000000">
                    <a:alpha val="38000"/>
                  </a:srgbClr>
                </a:outerShdw>
              </a:effectLst>
              <a:latin typeface="+mj-lt"/>
            </a:endParaRPr>
          </a:p>
        </p:txBody>
      </p:sp>
      <p:sp>
        <p:nvSpPr>
          <p:cNvPr id="10" name="TextBox 9"/>
          <p:cNvSpPr txBox="1"/>
          <p:nvPr/>
        </p:nvSpPr>
        <p:spPr>
          <a:xfrm>
            <a:off x="152400" y="1045488"/>
            <a:ext cx="8839200" cy="584775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600" b="1" i="1" dirty="0" smtClean="0">
                <a:ln w="11430">
                  <a:solidFill>
                    <a:sysClr val="windowText" lastClr="000000"/>
                  </a:solidFill>
                </a:ln>
                <a:solidFill>
                  <a:srgbClr val="C00000"/>
                </a:solidFill>
                <a:effectLst>
                  <a:outerShdw blurRad="50800" dist="39000" dir="5460000" algn="tl">
                    <a:srgbClr val="000000">
                      <a:alpha val="38000"/>
                    </a:srgbClr>
                  </a:outerShdw>
                </a:effectLst>
              </a:rPr>
              <a:t>“Confrontation Tuesday” </a:t>
            </a:r>
            <a:r>
              <a:rPr lang="en-US" sz="2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is about to reach its crescendo as a final question is asked of our Lord and, then, Jesus “turns the table” on the Pharisees with His final challenge concerning the Messiah!</a:t>
            </a:r>
          </a:p>
          <a:p>
            <a:pPr>
              <a:spcAft>
                <a:spcPts val="600"/>
              </a:spcAft>
            </a:pPr>
            <a:r>
              <a:rPr lang="en-US" sz="2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St. Matthew 22:34-46 are often separated by many commentators.  However, there are good reasons to treat this section as one distinct unit.  First, some think there’s no challenge here by the scribe (lawyer).  Yet, v.35 is quite clear that his question was asked in order to </a:t>
            </a:r>
            <a:r>
              <a:rPr lang="en-US" sz="2600" b="1" i="1" dirty="0" smtClean="0">
                <a:ln w="11430">
                  <a:solidFill>
                    <a:srgbClr val="6600CC"/>
                  </a:solidFill>
                </a:ln>
                <a:solidFill>
                  <a:srgbClr val="6600CC"/>
                </a:solidFill>
                <a:effectLst>
                  <a:outerShdw blurRad="50800" dist="39000" dir="5460000" algn="tl">
                    <a:srgbClr val="000000">
                      <a:alpha val="38000"/>
                    </a:srgbClr>
                  </a:outerShdw>
                </a:effectLst>
              </a:rPr>
              <a:t>“tempt” </a:t>
            </a:r>
            <a:r>
              <a:rPr lang="en-US" sz="2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Jesus.  The Greek verb is:  </a:t>
            </a:r>
            <a:r>
              <a:rPr lang="en-US" sz="2600" b="1" dirty="0" err="1" smtClean="0">
                <a:ln w="11430">
                  <a:solidFill>
                    <a:srgbClr val="6600CC"/>
                  </a:solidFill>
                </a:ln>
                <a:solidFill>
                  <a:srgbClr val="6600CC"/>
                </a:solidFill>
                <a:effectLst>
                  <a:outerShdw blurRad="50800" dist="39000" dir="5460000" algn="tl">
                    <a:srgbClr val="000000">
                      <a:alpha val="38000"/>
                    </a:srgbClr>
                  </a:outerShdw>
                </a:effectLst>
                <a:latin typeface="TekniaGreek" pitchFamily="2" charset="0"/>
              </a:rPr>
              <a:t>peiravzwn</a:t>
            </a:r>
            <a:r>
              <a:rPr lang="en-US" sz="2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  to tempt with purpose; to entrap!    </a:t>
            </a:r>
          </a:p>
          <a:p>
            <a:r>
              <a:rPr lang="en-US" sz="2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Secondly, the Pharisees are still present, gathered together </a:t>
            </a:r>
            <a:r>
              <a:rPr lang="en-US" sz="2600" b="1" i="1" dirty="0" smtClean="0">
                <a:ln w="11430">
                  <a:solidFill>
                    <a:srgbClr val="6600CC"/>
                  </a:solidFill>
                </a:ln>
                <a:solidFill>
                  <a:srgbClr val="6600CC"/>
                </a:solidFill>
                <a:effectLst>
                  <a:outerShdw blurRad="50800" dist="39000" dir="5460000" algn="tl">
                    <a:srgbClr val="000000">
                      <a:alpha val="38000"/>
                    </a:srgbClr>
                  </a:outerShdw>
                </a:effectLst>
              </a:rPr>
              <a:t>“as one” </a:t>
            </a:r>
            <a:r>
              <a:rPr lang="en-US" sz="2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with the continued purpose to discredit Jesus.  The demand is to know how Jesus reads the Law of Moses.  Thus, this is a single, two-part unit!</a:t>
            </a:r>
            <a:endParaRPr lang="en-US" sz="2600" b="1" dirty="0">
              <a:ln w="11430">
                <a:solidFill>
                  <a:sysClr val="windowText" lastClr="000000"/>
                </a:solidFill>
              </a:ln>
              <a:solidFill>
                <a:sysClr val="windowText" lastClr="000000"/>
              </a:solidFill>
              <a:effectLst>
                <a:outerShdw blurRad="50800" dist="39000" dir="5460000" algn="tl">
                  <a:srgbClr val="000000">
                    <a:alpha val="38000"/>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2000"/>
                                        <p:tgtEl>
                                          <p:spTgt spid="10">
                                            <p:txEl>
                                              <p:pRg st="1" end="1"/>
                                            </p:txEl>
                                          </p:spTgt>
                                        </p:tgtEl>
                                      </p:cBhvr>
                                    </p:animEffect>
                                    <p:anim calcmode="lin" valueType="num">
                                      <p:cBhvr>
                                        <p:cTn id="8" dur="2000" fill="hold"/>
                                        <p:tgtEl>
                                          <p:spTgt spid="10">
                                            <p:txEl>
                                              <p:pRg st="1" end="1"/>
                                            </p:txEl>
                                          </p:spTgt>
                                        </p:tgtEl>
                                        <p:attrNameLst>
                                          <p:attrName>style.rotation</p:attrName>
                                        </p:attrNameLst>
                                      </p:cBhvr>
                                      <p:tavLst>
                                        <p:tav tm="0">
                                          <p:val>
                                            <p:fltVal val="720"/>
                                          </p:val>
                                        </p:tav>
                                        <p:tav tm="100000">
                                          <p:val>
                                            <p:fltVal val="0"/>
                                          </p:val>
                                        </p:tav>
                                      </p:tavLst>
                                    </p:anim>
                                    <p:anim calcmode="lin" valueType="num">
                                      <p:cBhvr>
                                        <p:cTn id="9" dur="2000" fill="hold"/>
                                        <p:tgtEl>
                                          <p:spTgt spid="10">
                                            <p:txEl>
                                              <p:pRg st="1" end="1"/>
                                            </p:txEl>
                                          </p:spTgt>
                                        </p:tgtEl>
                                        <p:attrNameLst>
                                          <p:attrName>ppt_h</p:attrName>
                                        </p:attrNameLst>
                                      </p:cBhvr>
                                      <p:tavLst>
                                        <p:tav tm="0">
                                          <p:val>
                                            <p:fltVal val="0"/>
                                          </p:val>
                                        </p:tav>
                                        <p:tav tm="100000">
                                          <p:val>
                                            <p:strVal val="#ppt_h"/>
                                          </p:val>
                                        </p:tav>
                                      </p:tavLst>
                                    </p:anim>
                                    <p:anim calcmode="lin" valueType="num">
                                      <p:cBhvr>
                                        <p:cTn id="10" dur="2000" fill="hold"/>
                                        <p:tgtEl>
                                          <p:spTgt spid="10">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2000"/>
                                        <p:tgtEl>
                                          <p:spTgt spid="10">
                                            <p:txEl>
                                              <p:pRg st="2" end="2"/>
                                            </p:txEl>
                                          </p:spTgt>
                                        </p:tgtEl>
                                      </p:cBhvr>
                                    </p:animEffect>
                                    <p:anim calcmode="lin" valueType="num">
                                      <p:cBhvr>
                                        <p:cTn id="16" dur="2000" fill="hold"/>
                                        <p:tgtEl>
                                          <p:spTgt spid="10">
                                            <p:txEl>
                                              <p:pRg st="2" end="2"/>
                                            </p:txEl>
                                          </p:spTgt>
                                        </p:tgtEl>
                                        <p:attrNameLst>
                                          <p:attrName>style.rotation</p:attrName>
                                        </p:attrNameLst>
                                      </p:cBhvr>
                                      <p:tavLst>
                                        <p:tav tm="0">
                                          <p:val>
                                            <p:fltVal val="720"/>
                                          </p:val>
                                        </p:tav>
                                        <p:tav tm="100000">
                                          <p:val>
                                            <p:fltVal val="0"/>
                                          </p:val>
                                        </p:tav>
                                      </p:tavLst>
                                    </p:anim>
                                    <p:anim calcmode="lin" valueType="num">
                                      <p:cBhvr>
                                        <p:cTn id="17" dur="2000" fill="hold"/>
                                        <p:tgtEl>
                                          <p:spTgt spid="10">
                                            <p:txEl>
                                              <p:pRg st="2" end="2"/>
                                            </p:txEl>
                                          </p:spTgt>
                                        </p:tgtEl>
                                        <p:attrNameLst>
                                          <p:attrName>ppt_h</p:attrName>
                                        </p:attrNameLst>
                                      </p:cBhvr>
                                      <p:tavLst>
                                        <p:tav tm="0">
                                          <p:val>
                                            <p:fltVal val="0"/>
                                          </p:val>
                                        </p:tav>
                                        <p:tav tm="100000">
                                          <p:val>
                                            <p:strVal val="#ppt_h"/>
                                          </p:val>
                                        </p:tav>
                                      </p:tavLst>
                                    </p:anim>
                                    <p:anim calcmode="lin" valueType="num">
                                      <p:cBhvr>
                                        <p:cTn id="18" dur="2000" fill="hold"/>
                                        <p:tgtEl>
                                          <p:spTgt spid="10">
                                            <p:txEl>
                                              <p:pRg st="2" end="2"/>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990600"/>
            <a:ext cx="8686800" cy="2677656"/>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571500" indent="-571500">
              <a:buAutoNum type="romanUcPeriod" startAt="8"/>
            </a:pPr>
            <a:r>
              <a:rPr lang="en-US" sz="2000" dirty="0" smtClean="0">
                <a:ln>
                  <a:solidFill>
                    <a:srgbClr val="C00000"/>
                  </a:solidFill>
                </a:ln>
                <a:solidFill>
                  <a:srgbClr val="6600CC"/>
                </a:solidFill>
                <a:effectLst>
                  <a:outerShdw blurRad="38100" dist="38100" dir="2700000" algn="tl">
                    <a:srgbClr val="000000">
                      <a:alpha val="43137"/>
                    </a:srgbClr>
                  </a:outerShdw>
                </a:effectLst>
              </a:rPr>
              <a:t>Passion Week (Chapters 21:1 – 27:66)</a:t>
            </a:r>
          </a:p>
          <a:p>
            <a:pPr marL="571500" indent="-571500"/>
            <a:r>
              <a:rPr lang="en-US" sz="2200" b="1" dirty="0" smtClean="0">
                <a:ln>
                  <a:solidFill>
                    <a:srgbClr val="6600CC"/>
                  </a:solidFill>
                </a:ln>
                <a:solidFill>
                  <a:srgbClr val="6600CC"/>
                </a:solidFill>
                <a:effectLst>
                  <a:outerShdw blurRad="38100" dist="38100" dir="2700000" algn="tl">
                    <a:srgbClr val="000000">
                      <a:alpha val="43137"/>
                    </a:srgbClr>
                  </a:outerShdw>
                </a:effectLst>
              </a:rPr>
              <a:t>	D.  The Fifth Discourse (Chapter 23:1 – 26:1)</a:t>
            </a:r>
            <a:endParaRPr lang="en-US" sz="2200" dirty="0" smtClean="0">
              <a:ln>
                <a:solidFill>
                  <a:srgbClr val="6600CC"/>
                </a:solidFill>
              </a:ln>
              <a:solidFill>
                <a:srgbClr val="6600CC"/>
              </a:solidFill>
              <a:effectLst>
                <a:outerShdw blurRad="38100" dist="38100" dir="2700000" algn="tl">
                  <a:srgbClr val="000000">
                    <a:alpha val="43137"/>
                  </a:srgbClr>
                </a:outerShdw>
              </a:effectLst>
            </a:endParaRPr>
          </a:p>
          <a:p>
            <a:r>
              <a:rPr lang="en-US" sz="2200" b="1" dirty="0" smtClean="0"/>
              <a:t>	</a:t>
            </a:r>
            <a:r>
              <a:rPr lang="en-US" sz="2000" b="1" dirty="0" smtClean="0">
                <a:ln>
                  <a:solidFill>
                    <a:schemeClr val="tx1"/>
                  </a:solidFill>
                </a:ln>
                <a:effectLst>
                  <a:outerShdw blurRad="38100" dist="38100" dir="2700000" algn="tl">
                    <a:srgbClr val="000000">
                      <a:alpha val="43137"/>
                    </a:srgbClr>
                  </a:outerShdw>
                </a:effectLst>
              </a:rPr>
              <a:t>1.  Woe to the Scribes and Pharisees (23:1-36) (Aug 17)</a:t>
            </a:r>
            <a:endParaRPr lang="en-US" sz="2000" dirty="0" smtClean="0">
              <a:ln>
                <a:solidFill>
                  <a:schemeClr val="tx1"/>
                </a:solidFill>
              </a:ln>
              <a:effectLst>
                <a:outerShdw blurRad="38100" dist="38100" dir="2700000" algn="tl">
                  <a:srgbClr val="000000">
                    <a:alpha val="43137"/>
                  </a:srgbClr>
                </a:outerShdw>
              </a:effectLst>
            </a:endParaRPr>
          </a:p>
          <a:p>
            <a:r>
              <a:rPr lang="en-US" sz="2000" b="1" dirty="0" smtClean="0">
                <a:ln>
                  <a:solidFill>
                    <a:schemeClr val="tx1"/>
                  </a:solidFill>
                </a:ln>
                <a:effectLst>
                  <a:outerShdw blurRad="38100" dist="38100" dir="2700000" algn="tl">
                    <a:srgbClr val="000000">
                      <a:alpha val="43137"/>
                    </a:srgbClr>
                  </a:outerShdw>
                </a:effectLst>
              </a:rPr>
              <a:t>	2.  The Lament over Jerusalem (23:37-39) (Aug 17)</a:t>
            </a:r>
            <a:endParaRPr lang="en-US" sz="2000" dirty="0" smtClean="0">
              <a:ln>
                <a:solidFill>
                  <a:schemeClr val="tx1"/>
                </a:solidFill>
              </a:ln>
              <a:effectLst>
                <a:outerShdw blurRad="38100" dist="38100" dir="2700000" algn="tl">
                  <a:srgbClr val="000000">
                    <a:alpha val="43137"/>
                  </a:srgbClr>
                </a:outerShdw>
              </a:effectLst>
            </a:endParaRPr>
          </a:p>
          <a:p>
            <a:r>
              <a:rPr lang="en-US" sz="2000" b="1" dirty="0" smtClean="0"/>
              <a:t>	</a:t>
            </a:r>
            <a:r>
              <a:rPr lang="en-US" sz="1600" b="1" dirty="0" smtClean="0">
                <a:effectLst>
                  <a:outerShdw blurRad="38100" dist="38100" dir="2700000" algn="tl">
                    <a:srgbClr val="000000">
                      <a:alpha val="43137"/>
                    </a:srgbClr>
                  </a:outerShdw>
                </a:effectLst>
              </a:rPr>
              <a:t>3.  Prophecy of the Destruction of the Temple (24:1-3) (Aug 24)</a:t>
            </a:r>
            <a:endParaRPr lang="en-US" sz="1600" dirty="0" smtClean="0">
              <a:effectLst>
                <a:outerShdw blurRad="38100" dist="38100" dir="2700000" algn="tl">
                  <a:srgbClr val="000000">
                    <a:alpha val="43137"/>
                  </a:srgbClr>
                </a:outerShdw>
              </a:effectLst>
            </a:endParaRPr>
          </a:p>
          <a:p>
            <a:r>
              <a:rPr lang="en-US" sz="1600" b="1" dirty="0" smtClean="0">
                <a:effectLst>
                  <a:outerShdw blurRad="38100" dist="38100" dir="2700000" algn="tl">
                    <a:srgbClr val="000000">
                      <a:alpha val="43137"/>
                    </a:srgbClr>
                  </a:outerShdw>
                </a:effectLst>
              </a:rPr>
              <a:t>	4.  The End of the Age (24:4-51) (Aug 24)</a:t>
            </a:r>
            <a:endParaRPr lang="en-US" sz="1600" dirty="0" smtClean="0">
              <a:effectLst>
                <a:outerShdw blurRad="38100" dist="38100" dir="2700000" algn="tl">
                  <a:srgbClr val="000000">
                    <a:alpha val="43137"/>
                  </a:srgbClr>
                </a:outerShdw>
              </a:effectLst>
            </a:endParaRPr>
          </a:p>
          <a:p>
            <a:r>
              <a:rPr lang="en-US" sz="1600" b="1" dirty="0" smtClean="0"/>
              <a:t>	</a:t>
            </a:r>
            <a:r>
              <a:rPr lang="en-US" sz="1600" b="1" dirty="0" smtClean="0">
                <a:ln>
                  <a:solidFill>
                    <a:srgbClr val="FF66FF"/>
                  </a:solidFill>
                </a:ln>
                <a:solidFill>
                  <a:srgbClr val="FF66FF"/>
                </a:solidFill>
              </a:rPr>
              <a:t>5.  The Parable of the Wise and Foolish Virgins (25:1-13) (Aug 31)</a:t>
            </a:r>
            <a:endParaRPr lang="en-US" sz="1600" dirty="0" smtClean="0">
              <a:ln>
                <a:solidFill>
                  <a:srgbClr val="FF66FF"/>
                </a:solidFill>
              </a:ln>
              <a:solidFill>
                <a:srgbClr val="FF66FF"/>
              </a:solidFill>
            </a:endParaRPr>
          </a:p>
          <a:p>
            <a:r>
              <a:rPr lang="en-US" sz="1600" b="1" dirty="0" smtClean="0">
                <a:ln>
                  <a:solidFill>
                    <a:srgbClr val="FF66FF"/>
                  </a:solidFill>
                </a:ln>
                <a:solidFill>
                  <a:srgbClr val="FF66FF"/>
                </a:solidFill>
              </a:rPr>
              <a:t>	6.  The Parable of the Talents (25:14-30) (Aug 31)</a:t>
            </a:r>
            <a:endParaRPr lang="en-US" sz="1600" dirty="0" smtClean="0">
              <a:ln>
                <a:solidFill>
                  <a:srgbClr val="FF66FF"/>
                </a:solidFill>
              </a:ln>
              <a:solidFill>
                <a:srgbClr val="FF66FF"/>
              </a:solidFill>
            </a:endParaRPr>
          </a:p>
          <a:p>
            <a:r>
              <a:rPr lang="en-US" sz="1600" b="1" dirty="0" smtClean="0"/>
              <a:t>	</a:t>
            </a:r>
            <a:r>
              <a:rPr lang="en-US" sz="1600" b="1" dirty="0" smtClean="0">
                <a:ln>
                  <a:solidFill>
                    <a:srgbClr val="000000"/>
                  </a:solidFill>
                </a:ln>
                <a:effectLst>
                  <a:outerShdw blurRad="38100" dist="38100" dir="2700000" algn="tl">
                    <a:srgbClr val="000000">
                      <a:alpha val="43137"/>
                    </a:srgbClr>
                  </a:outerShdw>
                </a:effectLst>
              </a:rPr>
              <a:t>7.  The Great Judgment (25:31 – 26:1) (Sep 7)</a:t>
            </a:r>
            <a:endParaRPr lang="en-US" sz="1600" b="1" dirty="0" smtClean="0">
              <a:ln>
                <a:solidFill>
                  <a:srgbClr val="000000"/>
                </a:solidFill>
              </a:ln>
              <a:solidFill>
                <a:srgbClr val="6600CC"/>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ectangle 2"/>
          <p:cNvSpPr/>
          <p:nvPr/>
        </p:nvSpPr>
        <p:spPr>
          <a:xfrm>
            <a:off x="0" y="76200"/>
            <a:ext cx="9144000" cy="923330"/>
          </a:xfrm>
          <a:prstGeom prst="rect">
            <a:avLst/>
          </a:prstGeom>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dirty="0" smtClean="0">
                <a:ln w="50800">
                  <a:solidFill>
                    <a:schemeClr val="tx1"/>
                  </a:solidFill>
                </a:ln>
              </a:rPr>
              <a:t>August Class Schedule</a:t>
            </a:r>
            <a:endParaRPr lang="en-US" sz="5400" b="1" dirty="0">
              <a:ln w="50800">
                <a:solidFill>
                  <a:schemeClr val="tx1"/>
                </a:solidFill>
              </a:ln>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diamond(in)">
                                      <p:cBhvr>
                                        <p:cTn id="7" dur="2000"/>
                                        <p:tgtEl>
                                          <p:spTgt spid="5">
                                            <p:txEl>
                                              <p:pRg st="2" end="2"/>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diamond(in)">
                                      <p:cBhvr>
                                        <p:cTn id="10" dur="2000"/>
                                        <p:tgtEl>
                                          <p:spTgt spid="5">
                                            <p:txEl>
                                              <p:pRg st="3" end="3"/>
                                            </p:txEl>
                                          </p:spTgt>
                                        </p:tgtEl>
                                      </p:cBhvr>
                                    </p:animEffect>
                                  </p:childTnLst>
                                </p:cTn>
                              </p:par>
                              <p:par>
                                <p:cTn id="11" presetID="10" presetClass="exit" presetSubtype="0" fill="hold" nodeType="withEffect">
                                  <p:stCondLst>
                                    <p:cond delay="0"/>
                                  </p:stCondLst>
                                  <p:childTnLst>
                                    <p:animEffect transition="out" filter="fade">
                                      <p:cBhvr>
                                        <p:cTn id="12" dur="2000"/>
                                        <p:tgtEl>
                                          <p:spTgt spid="5">
                                            <p:txEl>
                                              <p:pRg st="4" end="4"/>
                                            </p:txEl>
                                          </p:spTgt>
                                        </p:tgtEl>
                                      </p:cBhvr>
                                    </p:animEffect>
                                    <p:set>
                                      <p:cBhvr>
                                        <p:cTn id="13" dur="1" fill="hold">
                                          <p:stCondLst>
                                            <p:cond delay="1999"/>
                                          </p:stCondLst>
                                        </p:cTn>
                                        <p:tgtEl>
                                          <p:spTgt spid="5">
                                            <p:txEl>
                                              <p:pRg st="4" end="4"/>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2000"/>
                                        <p:tgtEl>
                                          <p:spTgt spid="5">
                                            <p:txEl>
                                              <p:pRg st="5" end="5"/>
                                            </p:txEl>
                                          </p:spTgt>
                                        </p:tgtEl>
                                      </p:cBhvr>
                                    </p:animEffect>
                                    <p:set>
                                      <p:cBhvr>
                                        <p:cTn id="16" dur="1" fill="hold">
                                          <p:stCondLst>
                                            <p:cond delay="1999"/>
                                          </p:stCondLst>
                                        </p:cTn>
                                        <p:tgtEl>
                                          <p:spTgt spid="5">
                                            <p:txEl>
                                              <p:pRg st="5" end="5"/>
                                            </p:txEl>
                                          </p:spTgt>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2000"/>
                                        <p:tgtEl>
                                          <p:spTgt spid="5">
                                            <p:txEl>
                                              <p:pRg st="6" end="6"/>
                                            </p:txEl>
                                          </p:spTgt>
                                        </p:tgtEl>
                                      </p:cBhvr>
                                    </p:animEffect>
                                    <p:set>
                                      <p:cBhvr>
                                        <p:cTn id="19" dur="1" fill="hold">
                                          <p:stCondLst>
                                            <p:cond delay="1999"/>
                                          </p:stCondLst>
                                        </p:cTn>
                                        <p:tgtEl>
                                          <p:spTgt spid="5">
                                            <p:txEl>
                                              <p:pRg st="6" end="6"/>
                                            </p:txEl>
                                          </p:spTgt>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2000"/>
                                        <p:tgtEl>
                                          <p:spTgt spid="5">
                                            <p:txEl>
                                              <p:pRg st="7" end="7"/>
                                            </p:txEl>
                                          </p:spTgt>
                                        </p:tgtEl>
                                      </p:cBhvr>
                                    </p:animEffect>
                                    <p:set>
                                      <p:cBhvr>
                                        <p:cTn id="22" dur="1" fill="hold">
                                          <p:stCondLst>
                                            <p:cond delay="1999"/>
                                          </p:stCondLst>
                                        </p:cTn>
                                        <p:tgtEl>
                                          <p:spTgt spid="5">
                                            <p:txEl>
                                              <p:pRg st="7" end="7"/>
                                            </p:txEl>
                                          </p:spTgt>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2000"/>
                                        <p:tgtEl>
                                          <p:spTgt spid="5">
                                            <p:txEl>
                                              <p:pRg st="8" end="8"/>
                                            </p:txEl>
                                          </p:spTgt>
                                        </p:tgtEl>
                                      </p:cBhvr>
                                    </p:animEffect>
                                    <p:set>
                                      <p:cBhvr>
                                        <p:cTn id="25" dur="1" fill="hold">
                                          <p:stCondLst>
                                            <p:cond delay="1999"/>
                                          </p:stCondLst>
                                        </p:cTn>
                                        <p:tgtEl>
                                          <p:spTgt spid="5">
                                            <p:txEl>
                                              <p:pRg st="8" end="8"/>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5970865"/>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solidFill>
                    <a:srgbClr val="C00000"/>
                  </a:solidFill>
                </a:ln>
                <a:solidFill>
                  <a:srgbClr val="6600CC"/>
                </a:solidFill>
                <a:effectLst>
                  <a:outerShdw blurRad="80000" dist="40000" dir="5040000" algn="tl">
                    <a:srgbClr val="000000">
                      <a:alpha val="30000"/>
                    </a:srgbClr>
                  </a:outerShdw>
                </a:effectLst>
                <a:latin typeface="Arial Rounded MT Bold" pitchFamily="34" charset="0"/>
              </a:rPr>
              <a:t>Passion Week</a:t>
            </a:r>
          </a:p>
          <a:p>
            <a:pPr algn="ctr"/>
            <a:r>
              <a:rPr lang="en-US" sz="26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rPr>
              <a:t>St. Matthew 23:1-39</a:t>
            </a:r>
          </a:p>
          <a:p>
            <a:pPr algn="ctr"/>
            <a:endParaRPr lang="en-US" sz="20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r>
              <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rPr>
              <a:t>                                                          </a:t>
            </a: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1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p:txBody>
      </p:sp>
      <p:sp>
        <p:nvSpPr>
          <p:cNvPr id="12" name="TextBox 11"/>
          <p:cNvSpPr txBox="1"/>
          <p:nvPr/>
        </p:nvSpPr>
        <p:spPr>
          <a:xfrm>
            <a:off x="6400800" y="1676400"/>
            <a:ext cx="2743200" cy="175432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rgbClr val="6600CC"/>
                  </a:solidFill>
                </a:ln>
                <a:solidFill>
                  <a:srgbClr val="6600CC"/>
                </a:solidFill>
                <a:effectLst>
                  <a:outerShdw blurRad="50800" dist="39000" dir="5460000" algn="tl">
                    <a:srgbClr val="000000">
                      <a:alpha val="38000"/>
                    </a:srgbClr>
                  </a:outerShdw>
                </a:effectLst>
                <a:latin typeface="Arial Rounded MT Bold" pitchFamily="34" charset="0"/>
              </a:rPr>
              <a:t>The Seven Woes</a:t>
            </a:r>
          </a:p>
          <a:p>
            <a:pPr algn="ctr"/>
            <a:r>
              <a:rPr lang="en-US" sz="3600" b="1" dirty="0" smtClean="0">
                <a:ln w="11430">
                  <a:solidFill>
                    <a:srgbClr val="6600CC"/>
                  </a:solidFill>
                </a:ln>
                <a:solidFill>
                  <a:srgbClr val="6600CC"/>
                </a:solidFill>
                <a:effectLst>
                  <a:outerShdw blurRad="50800" dist="39000" dir="5460000" algn="tl">
                    <a:srgbClr val="000000">
                      <a:alpha val="38000"/>
                    </a:srgbClr>
                  </a:outerShdw>
                </a:effectLst>
                <a:latin typeface="Arial Rounded MT Bold" pitchFamily="34" charset="0"/>
              </a:rPr>
              <a:t>(1-36)</a:t>
            </a:r>
          </a:p>
        </p:txBody>
      </p:sp>
      <p:pic>
        <p:nvPicPr>
          <p:cNvPr id="10242" name="Picture 2" descr="Search the Scriptures Live - Woe to You, Scribes and Pharisees, Hypocrites!  - YouTube"/>
          <p:cNvPicPr>
            <a:picLocks noChangeAspect="1" noChangeArrowheads="1"/>
          </p:cNvPicPr>
          <p:nvPr/>
        </p:nvPicPr>
        <p:blipFill>
          <a:blip r:embed="rId2" cstate="print"/>
          <a:srcRect/>
          <a:stretch>
            <a:fillRect/>
          </a:stretch>
        </p:blipFill>
        <p:spPr bwMode="auto">
          <a:xfrm>
            <a:off x="0" y="1066800"/>
            <a:ext cx="6400800" cy="4053840"/>
          </a:xfrm>
          <a:prstGeom prst="rect">
            <a:avLst/>
          </a:prstGeom>
          <a:noFill/>
        </p:spPr>
      </p:pic>
      <p:pic>
        <p:nvPicPr>
          <p:cNvPr id="10244" name="Picture 4" descr="Page 13 | Jesus Crying Images - Free Download on Freepik"/>
          <p:cNvPicPr>
            <a:picLocks noChangeAspect="1" noChangeArrowheads="1"/>
          </p:cNvPicPr>
          <p:nvPr/>
        </p:nvPicPr>
        <p:blipFill>
          <a:blip r:embed="rId3" cstate="print"/>
          <a:srcRect/>
          <a:stretch>
            <a:fillRect/>
          </a:stretch>
        </p:blipFill>
        <p:spPr bwMode="auto">
          <a:xfrm>
            <a:off x="4724400" y="3812065"/>
            <a:ext cx="4419600" cy="3045935"/>
          </a:xfrm>
          <a:prstGeom prst="rect">
            <a:avLst/>
          </a:prstGeom>
          <a:noFill/>
        </p:spPr>
      </p:pic>
      <p:sp>
        <p:nvSpPr>
          <p:cNvPr id="7" name="Rectangle 6"/>
          <p:cNvSpPr/>
          <p:nvPr/>
        </p:nvSpPr>
        <p:spPr>
          <a:xfrm>
            <a:off x="0" y="5334000"/>
            <a:ext cx="4724400" cy="1384995"/>
          </a:xfrm>
          <a:prstGeom prst="rect">
            <a:avLst/>
          </a:prstGeom>
        </p:spPr>
        <p:txBody>
          <a:bodyPr wrap="square">
            <a:spAutoFit/>
          </a:bodyPr>
          <a:lstStyle/>
          <a:p>
            <a:pPr algn="ctr"/>
            <a:r>
              <a:rPr lang="en-US" sz="2800" b="1" dirty="0" smtClean="0">
                <a:ln w="11430">
                  <a:solidFill>
                    <a:srgbClr val="6600CC"/>
                  </a:solidFill>
                </a:ln>
                <a:solidFill>
                  <a:srgbClr val="6600CC"/>
                </a:solidFill>
                <a:effectLst>
                  <a:outerShdw blurRad="50800" dist="39000" dir="5460000" algn="tl">
                    <a:srgbClr val="000000">
                      <a:alpha val="38000"/>
                    </a:srgbClr>
                  </a:outerShdw>
                </a:effectLst>
                <a:latin typeface="Arial Rounded MT Bold" pitchFamily="34" charset="0"/>
              </a:rPr>
              <a:t>The Lament Over Jerusalem</a:t>
            </a:r>
          </a:p>
          <a:p>
            <a:pPr algn="ctr"/>
            <a:r>
              <a:rPr lang="en-US" sz="2800" b="1" dirty="0" smtClean="0">
                <a:ln w="11430">
                  <a:solidFill>
                    <a:srgbClr val="6600CC"/>
                  </a:solidFill>
                </a:ln>
                <a:solidFill>
                  <a:srgbClr val="6600CC"/>
                </a:solidFill>
                <a:effectLst>
                  <a:outerShdw blurRad="50800" dist="39000" dir="5460000" algn="tl">
                    <a:srgbClr val="000000">
                      <a:alpha val="38000"/>
                    </a:srgbClr>
                  </a:outerShdw>
                </a:effectLst>
                <a:latin typeface="Arial Rounded MT Bold" pitchFamily="34" charset="0"/>
              </a:rPr>
              <a:t>(37-39)</a:t>
            </a:r>
            <a:endParaRPr lang="en-US" sz="2800" b="1" dirty="0">
              <a:ln w="11430">
                <a:solidFill>
                  <a:srgbClr val="6600CC"/>
                </a:solidFill>
              </a:ln>
              <a:solidFill>
                <a:srgbClr val="6600CC"/>
              </a:solidFill>
              <a:effectLst>
                <a:outerShdw blurRad="50800" dist="39000" dir="5460000" algn="tl">
                  <a:srgbClr val="000000">
                    <a:alpha val="38000"/>
                  </a:srgbClr>
                </a:outerShdw>
              </a:effectLst>
              <a:latin typeface="Arial Rounded MT Bold"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1" y="51137"/>
            <a:ext cx="8686800"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Matthew 22:34-40</a:t>
            </a:r>
            <a:endParaRPr lang="en-US" sz="6000" b="1" dirty="0">
              <a:ln w="11430">
                <a:solidFill>
                  <a:srgbClr val="996633"/>
                </a:solidFill>
              </a:ln>
              <a:solidFill>
                <a:srgbClr val="0070C0"/>
              </a:solidFill>
              <a:effectLst>
                <a:outerShdw blurRad="50800" dist="39000" dir="5460000" algn="tl">
                  <a:srgbClr val="000000">
                    <a:alpha val="38000"/>
                  </a:srgbClr>
                </a:outerShdw>
              </a:effectLst>
              <a:latin typeface="Arial Black" pitchFamily="34" charset="0"/>
            </a:endParaRPr>
          </a:p>
        </p:txBody>
      </p:sp>
      <p:sp>
        <p:nvSpPr>
          <p:cNvPr id="4" name="Rectangle 3"/>
          <p:cNvSpPr/>
          <p:nvPr/>
        </p:nvSpPr>
        <p:spPr>
          <a:xfrm>
            <a:off x="152400" y="1066800"/>
            <a:ext cx="8839200" cy="5001369"/>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900" b="1" baseline="30000" dirty="0" smtClean="0">
                <a:ln w="11430">
                  <a:solidFill>
                    <a:schemeClr val="tx1"/>
                  </a:solidFill>
                </a:ln>
                <a:effectLst>
                  <a:outerShdw blurRad="50800" dist="39000" dir="5460000" algn="tl">
                    <a:srgbClr val="000000">
                      <a:alpha val="38000"/>
                    </a:srgbClr>
                  </a:outerShdw>
                </a:effectLst>
              </a:rPr>
              <a:t>34</a:t>
            </a:r>
            <a:r>
              <a:rPr lang="en-US" sz="2900" b="1" dirty="0" smtClean="0">
                <a:ln w="11430">
                  <a:solidFill>
                    <a:schemeClr val="tx1"/>
                  </a:solidFill>
                </a:ln>
                <a:effectLst>
                  <a:outerShdw blurRad="50800" dist="39000" dir="5460000" algn="tl">
                    <a:srgbClr val="000000">
                      <a:alpha val="38000"/>
                    </a:srgbClr>
                  </a:outerShdw>
                </a:effectLst>
              </a:rPr>
              <a:t>And the Pharisees having heard that He had silenced the Sadducees, were gathered together as one.  </a:t>
            </a:r>
            <a:r>
              <a:rPr lang="en-US" sz="2900" b="1" baseline="30000" dirty="0" smtClean="0">
                <a:ln w="11430">
                  <a:solidFill>
                    <a:schemeClr val="tx1"/>
                  </a:solidFill>
                </a:ln>
                <a:effectLst>
                  <a:outerShdw blurRad="50800" dist="39000" dir="5460000" algn="tl">
                    <a:srgbClr val="000000">
                      <a:alpha val="38000"/>
                    </a:srgbClr>
                  </a:outerShdw>
                </a:effectLst>
              </a:rPr>
              <a:t>35</a:t>
            </a:r>
            <a:r>
              <a:rPr lang="en-US" sz="2900" b="1" dirty="0" smtClean="0">
                <a:ln w="11430">
                  <a:solidFill>
                    <a:schemeClr val="tx1"/>
                  </a:solidFill>
                </a:ln>
                <a:effectLst>
                  <a:outerShdw blurRad="50800" dist="39000" dir="5460000" algn="tl">
                    <a:srgbClr val="000000">
                      <a:alpha val="38000"/>
                    </a:srgbClr>
                  </a:outerShdw>
                </a:effectLst>
              </a:rPr>
              <a:t>Then one of them, a </a:t>
            </a:r>
            <a:r>
              <a:rPr lang="en-US" sz="2900" b="1" u="sng" dirty="0" smtClean="0">
                <a:ln w="11430">
                  <a:solidFill>
                    <a:schemeClr val="tx1"/>
                  </a:solidFill>
                </a:ln>
                <a:effectLst>
                  <a:outerShdw blurRad="50800" dist="39000" dir="5460000" algn="tl">
                    <a:srgbClr val="000000">
                      <a:alpha val="38000"/>
                    </a:srgbClr>
                  </a:outerShdw>
                </a:effectLst>
              </a:rPr>
              <a:t>lawyer</a:t>
            </a:r>
            <a:r>
              <a:rPr lang="en-US" sz="2900" b="1" dirty="0" smtClean="0">
                <a:ln w="11430">
                  <a:solidFill>
                    <a:schemeClr val="tx1"/>
                  </a:solidFill>
                </a:ln>
                <a:effectLst>
                  <a:outerShdw blurRad="50800" dist="39000" dir="5460000" algn="tl">
                    <a:srgbClr val="000000">
                      <a:alpha val="38000"/>
                    </a:srgbClr>
                  </a:outerShdw>
                </a:effectLst>
              </a:rPr>
              <a:t>, questioned Him, </a:t>
            </a:r>
            <a:r>
              <a:rPr lang="en-US" sz="2900" b="1" u="sng" dirty="0" smtClean="0">
                <a:ln w="11430">
                  <a:solidFill>
                    <a:schemeClr val="tx1"/>
                  </a:solidFill>
                </a:ln>
                <a:effectLst>
                  <a:outerShdw blurRad="50800" dist="39000" dir="5460000" algn="tl">
                    <a:srgbClr val="000000">
                      <a:alpha val="38000"/>
                    </a:srgbClr>
                  </a:outerShdw>
                </a:effectLst>
              </a:rPr>
              <a:t>testing</a:t>
            </a:r>
            <a:r>
              <a:rPr lang="en-US" sz="2900" b="1" dirty="0" smtClean="0">
                <a:ln w="11430">
                  <a:solidFill>
                    <a:schemeClr val="tx1"/>
                  </a:solidFill>
                </a:ln>
                <a:effectLst>
                  <a:outerShdw blurRad="50800" dist="39000" dir="5460000" algn="tl">
                    <a:srgbClr val="000000">
                      <a:alpha val="38000"/>
                    </a:srgbClr>
                  </a:outerShdw>
                </a:effectLst>
              </a:rPr>
              <a:t> Him, </a:t>
            </a:r>
            <a:r>
              <a:rPr lang="en-US" sz="2900" b="1" baseline="30000" dirty="0" smtClean="0">
                <a:ln w="11430">
                  <a:solidFill>
                    <a:schemeClr val="tx1"/>
                  </a:solidFill>
                </a:ln>
                <a:effectLst>
                  <a:outerShdw blurRad="50800" dist="39000" dir="5460000" algn="tl">
                    <a:srgbClr val="000000">
                      <a:alpha val="38000"/>
                    </a:srgbClr>
                  </a:outerShdw>
                </a:effectLst>
              </a:rPr>
              <a:t>36</a:t>
            </a:r>
            <a:r>
              <a:rPr lang="en-US" sz="2900" b="1" dirty="0" smtClean="0">
                <a:ln w="11430">
                  <a:solidFill>
                    <a:schemeClr val="tx1"/>
                  </a:solidFill>
                </a:ln>
                <a:effectLst>
                  <a:outerShdw blurRad="50800" dist="39000" dir="5460000" algn="tl">
                    <a:srgbClr val="000000">
                      <a:alpha val="38000"/>
                    </a:srgbClr>
                  </a:outerShdw>
                </a:effectLst>
              </a:rPr>
              <a:t>“Teacher, </a:t>
            </a:r>
            <a:r>
              <a:rPr lang="en-US" sz="2900" b="1" u="sng" dirty="0" smtClean="0">
                <a:ln w="11430">
                  <a:solidFill>
                    <a:schemeClr val="tx1"/>
                  </a:solidFill>
                </a:ln>
                <a:effectLst>
                  <a:outerShdw blurRad="50800" dist="39000" dir="5460000" algn="tl">
                    <a:srgbClr val="000000">
                      <a:alpha val="38000"/>
                    </a:srgbClr>
                  </a:outerShdw>
                </a:effectLst>
              </a:rPr>
              <a:t>which is</a:t>
            </a:r>
            <a:r>
              <a:rPr lang="en-US" sz="2900" b="1" dirty="0" smtClean="0">
                <a:ln w="11430">
                  <a:solidFill>
                    <a:schemeClr val="tx1"/>
                  </a:solidFill>
                </a:ln>
                <a:effectLst>
                  <a:outerShdw blurRad="50800" dist="39000" dir="5460000" algn="tl">
                    <a:srgbClr val="000000">
                      <a:alpha val="38000"/>
                    </a:srgbClr>
                  </a:outerShdw>
                </a:effectLst>
              </a:rPr>
              <a:t> the </a:t>
            </a:r>
            <a:r>
              <a:rPr lang="en-US" sz="2900" b="1" u="sng" dirty="0" smtClean="0">
                <a:ln w="11430">
                  <a:solidFill>
                    <a:schemeClr val="tx1"/>
                  </a:solidFill>
                </a:ln>
                <a:effectLst>
                  <a:outerShdw blurRad="50800" dist="39000" dir="5460000" algn="tl">
                    <a:srgbClr val="000000">
                      <a:alpha val="38000"/>
                    </a:srgbClr>
                  </a:outerShdw>
                </a:effectLst>
              </a:rPr>
              <a:t>great</a:t>
            </a:r>
            <a:r>
              <a:rPr lang="en-US" sz="2900" b="1" dirty="0" smtClean="0">
                <a:ln w="11430">
                  <a:solidFill>
                    <a:schemeClr val="tx1"/>
                  </a:solidFill>
                </a:ln>
                <a:effectLst>
                  <a:outerShdw blurRad="50800" dist="39000" dir="5460000" algn="tl">
                    <a:srgbClr val="000000">
                      <a:alpha val="38000"/>
                    </a:srgbClr>
                  </a:outerShdw>
                </a:effectLst>
              </a:rPr>
              <a:t> commandment in the law?”</a:t>
            </a:r>
          </a:p>
          <a:p>
            <a:r>
              <a:rPr lang="en-US" sz="2900" b="1" baseline="30000" dirty="0" smtClean="0">
                <a:ln w="11430">
                  <a:solidFill>
                    <a:schemeClr val="tx1"/>
                  </a:solidFill>
                </a:ln>
                <a:effectLst>
                  <a:outerShdw blurRad="50800" dist="39000" dir="5460000" algn="tl">
                    <a:srgbClr val="000000">
                      <a:alpha val="38000"/>
                    </a:srgbClr>
                  </a:outerShdw>
                </a:effectLst>
              </a:rPr>
              <a:t>37</a:t>
            </a:r>
            <a:r>
              <a:rPr lang="en-US" sz="2900" b="1" dirty="0" smtClean="0">
                <a:ln w="11430">
                  <a:solidFill>
                    <a:schemeClr val="tx1"/>
                  </a:solidFill>
                </a:ln>
                <a:effectLst>
                  <a:outerShdw blurRad="50800" dist="39000" dir="5460000" algn="tl">
                    <a:srgbClr val="000000">
                      <a:alpha val="38000"/>
                    </a:srgbClr>
                  </a:outerShdw>
                </a:effectLst>
              </a:rPr>
              <a:t>And He said to him,</a:t>
            </a:r>
            <a:r>
              <a:rPr lang="en-US" sz="29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900" b="1" dirty="0" smtClean="0">
                <a:ln w="11430">
                  <a:solidFill>
                    <a:srgbClr val="6600CC"/>
                  </a:solidFill>
                </a:ln>
                <a:solidFill>
                  <a:srgbClr val="C00000"/>
                </a:solidFill>
                <a:effectLst>
                  <a:outerShdw blurRad="50800" dist="39000" dir="5460000" algn="tl">
                    <a:srgbClr val="000000">
                      <a:alpha val="38000"/>
                    </a:srgbClr>
                  </a:outerShdw>
                </a:effectLst>
              </a:rPr>
              <a:t>“‘</a:t>
            </a:r>
            <a:r>
              <a:rPr lang="en-US" sz="2900" b="1" u="sng" dirty="0" smtClean="0">
                <a:ln w="11430">
                  <a:solidFill>
                    <a:srgbClr val="6600CC"/>
                  </a:solidFill>
                </a:ln>
                <a:solidFill>
                  <a:srgbClr val="C00000"/>
                </a:solidFill>
                <a:effectLst>
                  <a:outerShdw blurRad="50800" dist="39000" dir="5460000" algn="tl">
                    <a:srgbClr val="000000">
                      <a:alpha val="38000"/>
                    </a:srgbClr>
                  </a:outerShdw>
                </a:effectLst>
              </a:rPr>
              <a:t>You shall </a:t>
            </a:r>
            <a:r>
              <a:rPr lang="en-US" sz="2900" b="1" i="1" u="sng" dirty="0" smtClean="0">
                <a:ln w="11430">
                  <a:solidFill>
                    <a:srgbClr val="C00000"/>
                  </a:solidFill>
                </a:ln>
                <a:solidFill>
                  <a:srgbClr val="FF0000"/>
                </a:solidFill>
                <a:effectLst>
                  <a:outerShdw blurRad="50800" dist="39000" dir="5460000" algn="tl">
                    <a:srgbClr val="000000">
                      <a:alpha val="38000"/>
                    </a:srgbClr>
                  </a:outerShdw>
                </a:effectLst>
              </a:rPr>
              <a:t>love</a:t>
            </a:r>
            <a:r>
              <a:rPr lang="en-US" sz="2900" b="1" u="sng" dirty="0" smtClean="0">
                <a:ln w="11430">
                  <a:solidFill>
                    <a:srgbClr val="6600CC"/>
                  </a:solidFill>
                </a:ln>
                <a:solidFill>
                  <a:srgbClr val="C00000"/>
                </a:solidFill>
                <a:effectLst>
                  <a:outerShdw blurRad="50800" dist="39000" dir="5460000" algn="tl">
                    <a:srgbClr val="000000">
                      <a:alpha val="38000"/>
                    </a:srgbClr>
                  </a:outerShdw>
                </a:effectLst>
              </a:rPr>
              <a:t> [the] </a:t>
            </a:r>
            <a:r>
              <a:rPr lang="en-US" sz="2900" b="1" i="1" u="sng" dirty="0" smtClean="0">
                <a:ln w="11430">
                  <a:solidFill>
                    <a:srgbClr val="996633"/>
                  </a:solidFill>
                </a:ln>
                <a:solidFill>
                  <a:srgbClr val="996633"/>
                </a:solidFill>
                <a:effectLst>
                  <a:outerShdw blurRad="50800" dist="39000" dir="5460000" algn="tl">
                    <a:srgbClr val="000000">
                      <a:alpha val="38000"/>
                    </a:srgbClr>
                  </a:outerShdw>
                </a:effectLst>
              </a:rPr>
              <a:t>Lord your God</a:t>
            </a:r>
            <a:r>
              <a:rPr lang="en-US" sz="2900" b="1" u="sng" dirty="0" smtClean="0">
                <a:ln w="11430">
                  <a:solidFill>
                    <a:srgbClr val="996633"/>
                  </a:solidFill>
                </a:ln>
                <a:solidFill>
                  <a:srgbClr val="996633"/>
                </a:solidFill>
                <a:effectLst>
                  <a:outerShdw blurRad="50800" dist="39000" dir="5460000" algn="tl">
                    <a:srgbClr val="000000">
                      <a:alpha val="38000"/>
                    </a:srgbClr>
                  </a:outerShdw>
                </a:effectLst>
              </a:rPr>
              <a:t> </a:t>
            </a:r>
            <a:r>
              <a:rPr lang="en-US" sz="2900" b="1" u="sng" dirty="0" smtClean="0">
                <a:ln w="11430">
                  <a:solidFill>
                    <a:srgbClr val="6600CC"/>
                  </a:solidFill>
                </a:ln>
                <a:solidFill>
                  <a:srgbClr val="C00000"/>
                </a:solidFill>
                <a:effectLst>
                  <a:outerShdw blurRad="50800" dist="39000" dir="5460000" algn="tl">
                    <a:srgbClr val="000000">
                      <a:alpha val="38000"/>
                    </a:srgbClr>
                  </a:outerShdw>
                </a:effectLst>
              </a:rPr>
              <a:t>with all your heart, with all your soul, and with all your mind</a:t>
            </a:r>
            <a:r>
              <a:rPr lang="en-US" sz="2900" b="1" dirty="0" smtClean="0">
                <a:ln w="11430">
                  <a:solidFill>
                    <a:srgbClr val="6600CC"/>
                  </a:solidFill>
                </a:ln>
                <a:solidFill>
                  <a:srgbClr val="C00000"/>
                </a:solidFill>
                <a:effectLst>
                  <a:outerShdw blurRad="50800" dist="39000" dir="5460000" algn="tl">
                    <a:srgbClr val="000000">
                      <a:alpha val="38000"/>
                    </a:srgbClr>
                  </a:outerShdw>
                </a:effectLst>
              </a:rPr>
              <a:t>.’  </a:t>
            </a:r>
            <a:r>
              <a:rPr lang="en-US" sz="2900" b="1" baseline="30000" dirty="0" smtClean="0">
                <a:ln w="11430">
                  <a:solidFill>
                    <a:srgbClr val="6600CC"/>
                  </a:solidFill>
                </a:ln>
                <a:solidFill>
                  <a:srgbClr val="C00000"/>
                </a:solidFill>
                <a:effectLst>
                  <a:outerShdw blurRad="50800" dist="39000" dir="5460000" algn="tl">
                    <a:srgbClr val="000000">
                      <a:alpha val="38000"/>
                    </a:srgbClr>
                  </a:outerShdw>
                </a:effectLst>
              </a:rPr>
              <a:t>38</a:t>
            </a:r>
            <a:r>
              <a:rPr lang="en-US" sz="2900" b="1" dirty="0" smtClean="0">
                <a:ln w="11430">
                  <a:solidFill>
                    <a:srgbClr val="6600CC"/>
                  </a:solidFill>
                </a:ln>
                <a:solidFill>
                  <a:srgbClr val="C00000"/>
                </a:solidFill>
                <a:effectLst>
                  <a:outerShdw blurRad="50800" dist="39000" dir="5460000" algn="tl">
                    <a:srgbClr val="000000">
                      <a:alpha val="38000"/>
                    </a:srgbClr>
                  </a:outerShdw>
                </a:effectLst>
              </a:rPr>
              <a:t>This is the great and first commandment. </a:t>
            </a:r>
            <a:r>
              <a:rPr lang="en-US" sz="2900" b="1" baseline="30000" dirty="0" smtClean="0">
                <a:ln w="11430">
                  <a:solidFill>
                    <a:srgbClr val="6600CC"/>
                  </a:solidFill>
                </a:ln>
                <a:solidFill>
                  <a:srgbClr val="C00000"/>
                </a:solidFill>
                <a:effectLst>
                  <a:outerShdw blurRad="50800" dist="39000" dir="5460000" algn="tl">
                    <a:srgbClr val="000000">
                      <a:alpha val="38000"/>
                    </a:srgbClr>
                  </a:outerShdw>
                </a:effectLst>
              </a:rPr>
              <a:t>39</a:t>
            </a:r>
            <a:r>
              <a:rPr lang="en-US" sz="2900" b="1" dirty="0" smtClean="0">
                <a:ln w="11430">
                  <a:solidFill>
                    <a:srgbClr val="6600CC"/>
                  </a:solidFill>
                </a:ln>
                <a:solidFill>
                  <a:srgbClr val="C00000"/>
                </a:solidFill>
                <a:effectLst>
                  <a:outerShdw blurRad="50800" dist="39000" dir="5460000" algn="tl">
                    <a:srgbClr val="000000">
                      <a:alpha val="38000"/>
                    </a:srgbClr>
                  </a:outerShdw>
                </a:effectLst>
              </a:rPr>
              <a:t>[The] second also [is] like it: ‘You shall </a:t>
            </a:r>
            <a:r>
              <a:rPr lang="en-US" sz="2900" b="1" i="1" u="sng" dirty="0" smtClean="0">
                <a:ln w="11430">
                  <a:solidFill>
                    <a:srgbClr val="C00000"/>
                  </a:solidFill>
                </a:ln>
                <a:solidFill>
                  <a:srgbClr val="FF0000"/>
                </a:solidFill>
                <a:effectLst>
                  <a:outerShdw blurRad="50800" dist="39000" dir="5460000" algn="tl">
                    <a:srgbClr val="000000">
                      <a:alpha val="38000"/>
                    </a:srgbClr>
                  </a:outerShdw>
                </a:effectLst>
              </a:rPr>
              <a:t>love</a:t>
            </a:r>
            <a:r>
              <a:rPr lang="en-US" sz="2900" b="1" dirty="0" smtClean="0">
                <a:ln w="11430">
                  <a:solidFill>
                    <a:srgbClr val="6600CC"/>
                  </a:solidFill>
                </a:ln>
                <a:solidFill>
                  <a:srgbClr val="C00000"/>
                </a:solidFill>
                <a:effectLst>
                  <a:outerShdw blurRad="50800" dist="39000" dir="5460000" algn="tl">
                    <a:srgbClr val="000000">
                      <a:alpha val="38000"/>
                    </a:srgbClr>
                  </a:outerShdw>
                </a:effectLst>
              </a:rPr>
              <a:t> your neighbor as yourself.’  </a:t>
            </a:r>
            <a:r>
              <a:rPr lang="en-US" sz="2900" b="1" baseline="30000" dirty="0" smtClean="0">
                <a:ln w="11430">
                  <a:solidFill>
                    <a:srgbClr val="6600CC"/>
                  </a:solidFill>
                </a:ln>
                <a:solidFill>
                  <a:srgbClr val="C00000"/>
                </a:solidFill>
                <a:effectLst>
                  <a:outerShdw blurRad="50800" dist="39000" dir="5460000" algn="tl">
                    <a:srgbClr val="000000">
                      <a:alpha val="38000"/>
                    </a:srgbClr>
                  </a:outerShdw>
                </a:effectLst>
              </a:rPr>
              <a:t>40</a:t>
            </a:r>
            <a:r>
              <a:rPr lang="en-US" sz="2900" b="1" dirty="0" smtClean="0">
                <a:ln w="11430">
                  <a:solidFill>
                    <a:srgbClr val="6600CC"/>
                  </a:solidFill>
                </a:ln>
                <a:solidFill>
                  <a:srgbClr val="C00000"/>
                </a:solidFill>
                <a:effectLst>
                  <a:outerShdw blurRad="50800" dist="39000" dir="5460000" algn="tl">
                    <a:srgbClr val="000000">
                      <a:alpha val="38000"/>
                    </a:srgbClr>
                  </a:outerShdw>
                </a:effectLst>
              </a:rPr>
              <a:t>On these two commandments, </a:t>
            </a:r>
            <a:r>
              <a:rPr lang="en-US" sz="2900" b="1" i="1" u="sng" dirty="0" smtClean="0">
                <a:ln w="11430">
                  <a:solidFill>
                    <a:srgbClr val="6600CC"/>
                  </a:solidFill>
                </a:ln>
                <a:solidFill>
                  <a:srgbClr val="C00000"/>
                </a:solidFill>
                <a:effectLst>
                  <a:outerShdw blurRad="50800" dist="39000" dir="5460000" algn="tl">
                    <a:srgbClr val="000000">
                      <a:alpha val="38000"/>
                    </a:srgbClr>
                  </a:outerShdw>
                </a:effectLst>
              </a:rPr>
              <a:t>hangs</a:t>
            </a:r>
            <a:r>
              <a:rPr lang="en-US" sz="2900" b="1" dirty="0" smtClean="0">
                <a:ln w="11430">
                  <a:solidFill>
                    <a:srgbClr val="6600CC"/>
                  </a:solidFill>
                </a:ln>
                <a:solidFill>
                  <a:srgbClr val="C00000"/>
                </a:solidFill>
                <a:effectLst>
                  <a:outerShdw blurRad="50800" dist="39000" dir="5460000" algn="tl">
                    <a:srgbClr val="000000">
                      <a:alpha val="38000"/>
                    </a:srgbClr>
                  </a:outerShdw>
                </a:effectLst>
              </a:rPr>
              <a:t> all the law and the Prophets.”</a:t>
            </a:r>
            <a:endParaRPr lang="en-US" sz="2900" b="1" dirty="0">
              <a:ln w="11430">
                <a:solidFill>
                  <a:srgbClr val="6600CC"/>
                </a:solidFill>
              </a:ln>
              <a:solidFill>
                <a:srgbClr val="C00000"/>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1" y="51137"/>
            <a:ext cx="8686800"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Matthew 22:34</a:t>
            </a:r>
            <a:endParaRPr lang="en-US" sz="6000" b="1" dirty="0">
              <a:ln w="11430">
                <a:solidFill>
                  <a:srgbClr val="996633"/>
                </a:solidFill>
              </a:ln>
              <a:solidFill>
                <a:srgbClr val="0070C0"/>
              </a:solidFill>
              <a:effectLst>
                <a:outerShdw blurRad="50800" dist="39000" dir="5460000" algn="tl">
                  <a:srgbClr val="000000">
                    <a:alpha val="38000"/>
                  </a:srgbClr>
                </a:outerShdw>
              </a:effectLst>
              <a:latin typeface="Arial Black" pitchFamily="34" charset="0"/>
            </a:endParaRPr>
          </a:p>
        </p:txBody>
      </p:sp>
      <p:sp>
        <p:nvSpPr>
          <p:cNvPr id="4" name="Rectangle 3"/>
          <p:cNvSpPr/>
          <p:nvPr/>
        </p:nvSpPr>
        <p:spPr>
          <a:xfrm>
            <a:off x="152400" y="1066800"/>
            <a:ext cx="8839200" cy="5016758"/>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1200"/>
              </a:spcAft>
            </a:pPr>
            <a:r>
              <a:rPr lang="en-US" sz="3000" b="1" i="1" baseline="30000" dirty="0" smtClean="0">
                <a:ln w="11430">
                  <a:solidFill>
                    <a:srgbClr val="6600CC"/>
                  </a:solidFill>
                </a:ln>
                <a:solidFill>
                  <a:srgbClr val="6600CC"/>
                </a:solidFill>
                <a:effectLst>
                  <a:outerShdw blurRad="50800" dist="39000" dir="5460000" algn="tl">
                    <a:srgbClr val="000000">
                      <a:alpha val="38000"/>
                    </a:srgbClr>
                  </a:outerShdw>
                </a:effectLst>
              </a:rPr>
              <a:t>34</a:t>
            </a:r>
            <a:r>
              <a:rPr lang="en-US" sz="3000" b="1" i="1" dirty="0" smtClean="0">
                <a:ln w="11430">
                  <a:solidFill>
                    <a:srgbClr val="6600CC"/>
                  </a:solidFill>
                </a:ln>
                <a:solidFill>
                  <a:srgbClr val="6600CC"/>
                </a:solidFill>
                <a:effectLst>
                  <a:outerShdw blurRad="50800" dist="39000" dir="5460000" algn="tl">
                    <a:srgbClr val="000000">
                      <a:alpha val="38000"/>
                    </a:srgbClr>
                  </a:outerShdw>
                </a:effectLst>
              </a:rPr>
              <a:t>And the Pharisees having heard that He had silenced the Sadducees, were gathered together as one.</a:t>
            </a:r>
          </a:p>
          <a:p>
            <a:pPr>
              <a:spcAft>
                <a:spcPts val="1200"/>
              </a:spcAft>
            </a:pPr>
            <a:r>
              <a:rPr lang="en-US" sz="3000" b="1" dirty="0" smtClean="0">
                <a:ln w="11430">
                  <a:solidFill>
                    <a:schemeClr val="tx1"/>
                  </a:solidFill>
                </a:ln>
                <a:effectLst>
                  <a:outerShdw blurRad="50800" dist="39000" dir="5460000" algn="tl">
                    <a:srgbClr val="000000">
                      <a:alpha val="38000"/>
                    </a:srgbClr>
                  </a:outerShdw>
                </a:effectLst>
              </a:rPr>
              <a:t>It seems that the Pharisees, still gathered together or gathered </a:t>
            </a:r>
            <a:r>
              <a:rPr lang="en-US" sz="3000" b="1" i="1" dirty="0" smtClean="0">
                <a:ln w="11430">
                  <a:solidFill>
                    <a:srgbClr val="6600CC"/>
                  </a:solidFill>
                </a:ln>
                <a:solidFill>
                  <a:srgbClr val="6600CC"/>
                </a:solidFill>
                <a:effectLst>
                  <a:outerShdw blurRad="50800" dist="39000" dir="5460000" algn="tl">
                    <a:srgbClr val="000000">
                      <a:alpha val="38000"/>
                    </a:srgbClr>
                  </a:outerShdw>
                </a:effectLst>
              </a:rPr>
              <a:t>“as one,”</a:t>
            </a:r>
            <a:r>
              <a:rPr lang="en-US" sz="3000" b="1" dirty="0" smtClean="0">
                <a:ln w="11430">
                  <a:solidFill>
                    <a:schemeClr val="tx1"/>
                  </a:solidFill>
                </a:ln>
                <a:effectLst>
                  <a:outerShdw blurRad="50800" dist="39000" dir="5460000" algn="tl">
                    <a:srgbClr val="000000">
                      <a:alpha val="38000"/>
                    </a:srgbClr>
                  </a:outerShdw>
                </a:effectLst>
              </a:rPr>
              <a:t> are quite impressed that Jesus has silenced the Sadducees (and we hear nothing of 			the Sadducees again!).</a:t>
            </a:r>
          </a:p>
          <a:p>
            <a:r>
              <a:rPr lang="en-US" sz="3000" b="1" dirty="0" smtClean="0">
                <a:ln w="11430">
                  <a:solidFill>
                    <a:schemeClr val="tx1"/>
                  </a:solidFill>
                </a:ln>
                <a:effectLst>
                  <a:outerShdw blurRad="50800" dist="39000" dir="5460000" algn="tl">
                    <a:srgbClr val="000000">
                      <a:alpha val="38000"/>
                    </a:srgbClr>
                  </a:outerShdw>
                </a:effectLst>
              </a:rPr>
              <a:t>			So, once again, they are embolden 			to ask another “gotcha” question 				concerning the Law.        </a:t>
            </a:r>
            <a:endParaRPr lang="en-US" sz="3000" b="1" baseline="30000" dirty="0" smtClean="0">
              <a:ln w="11430">
                <a:solidFill>
                  <a:schemeClr val="tx1"/>
                </a:solidFill>
              </a:ln>
              <a:effectLst>
                <a:outerShdw blurRad="50800" dist="39000" dir="5460000" algn="tl">
                  <a:srgbClr val="000000">
                    <a:alpha val="38000"/>
                  </a:srgbClr>
                </a:outerShdw>
              </a:effectLst>
            </a:endParaRPr>
          </a:p>
        </p:txBody>
      </p:sp>
      <p:pic>
        <p:nvPicPr>
          <p:cNvPr id="56322" name="Picture 2" descr="Meditation on Matthew 23:13-22 | Missioning Pics 'n Flicks"/>
          <p:cNvPicPr>
            <a:picLocks noChangeAspect="1" noChangeArrowheads="1"/>
          </p:cNvPicPr>
          <p:nvPr/>
        </p:nvPicPr>
        <p:blipFill>
          <a:blip r:embed="rId3" cstate="print"/>
          <a:srcRect/>
          <a:stretch>
            <a:fillRect/>
          </a:stretch>
        </p:blipFill>
        <p:spPr bwMode="auto">
          <a:xfrm>
            <a:off x="0" y="4114800"/>
            <a:ext cx="2857500" cy="253365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hat is The Greatest Commandment? | Inspirations"/>
          <p:cNvPicPr>
            <a:picLocks noChangeAspect="1" noChangeArrowheads="1"/>
          </p:cNvPicPr>
          <p:nvPr/>
        </p:nvPicPr>
        <p:blipFill>
          <a:blip r:embed="rId3" cstate="print"/>
          <a:srcRect t="10821"/>
          <a:stretch>
            <a:fillRect/>
          </a:stretch>
        </p:blipFill>
        <p:spPr bwMode="auto">
          <a:xfrm>
            <a:off x="6583680" y="1066800"/>
            <a:ext cx="2560320" cy="3413760"/>
          </a:xfrm>
          <a:prstGeom prst="rect">
            <a:avLst/>
          </a:prstGeom>
          <a:noFill/>
        </p:spPr>
      </p:pic>
      <p:sp>
        <p:nvSpPr>
          <p:cNvPr id="6" name="TextBox 5"/>
          <p:cNvSpPr txBox="1"/>
          <p:nvPr/>
        </p:nvSpPr>
        <p:spPr>
          <a:xfrm>
            <a:off x="228601" y="51137"/>
            <a:ext cx="8686800"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Matthew 22:35-36</a:t>
            </a:r>
            <a:endParaRPr lang="en-US" sz="6000" b="1" dirty="0">
              <a:ln w="11430">
                <a:solidFill>
                  <a:srgbClr val="996633"/>
                </a:solidFill>
              </a:ln>
              <a:solidFill>
                <a:srgbClr val="0070C0"/>
              </a:solidFill>
              <a:effectLst>
                <a:outerShdw blurRad="50800" dist="39000" dir="5460000" algn="tl">
                  <a:srgbClr val="000000">
                    <a:alpha val="38000"/>
                  </a:srgbClr>
                </a:outerShdw>
              </a:effectLst>
              <a:latin typeface="Arial Black" pitchFamily="34" charset="0"/>
            </a:endParaRPr>
          </a:p>
        </p:txBody>
      </p:sp>
      <p:sp>
        <p:nvSpPr>
          <p:cNvPr id="4" name="Rectangle 3"/>
          <p:cNvSpPr/>
          <p:nvPr/>
        </p:nvSpPr>
        <p:spPr>
          <a:xfrm>
            <a:off x="152400" y="1066800"/>
            <a:ext cx="8839200" cy="5139869"/>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i="1" baseline="30000" dirty="0" smtClean="0">
                <a:ln w="11430">
                  <a:solidFill>
                    <a:srgbClr val="6600CC"/>
                  </a:solidFill>
                </a:ln>
                <a:solidFill>
                  <a:srgbClr val="6600CC"/>
                </a:solidFill>
                <a:effectLst>
                  <a:outerShdw blurRad="50800" dist="39000" dir="5460000" algn="tl">
                    <a:srgbClr val="000000">
                      <a:alpha val="38000"/>
                    </a:srgbClr>
                  </a:outerShdw>
                </a:effectLst>
              </a:rPr>
              <a:t>35</a:t>
            </a:r>
            <a:r>
              <a:rPr lang="en-US" sz="2800" b="1" i="1" dirty="0" smtClean="0">
                <a:ln w="11430">
                  <a:solidFill>
                    <a:srgbClr val="6600CC"/>
                  </a:solidFill>
                </a:ln>
                <a:solidFill>
                  <a:srgbClr val="6600CC"/>
                </a:solidFill>
                <a:effectLst>
                  <a:outerShdw blurRad="50800" dist="39000" dir="5460000" algn="tl">
                    <a:srgbClr val="000000">
                      <a:alpha val="38000"/>
                    </a:srgbClr>
                  </a:outerShdw>
                </a:effectLst>
              </a:rPr>
              <a:t>Then one of them, a </a:t>
            </a:r>
            <a:r>
              <a:rPr lang="en-US" sz="2800" b="1" i="1" u="sng" dirty="0" smtClean="0">
                <a:ln w="11430">
                  <a:solidFill>
                    <a:srgbClr val="6600CC"/>
                  </a:solidFill>
                </a:ln>
                <a:solidFill>
                  <a:srgbClr val="6600CC"/>
                </a:solidFill>
                <a:effectLst>
                  <a:outerShdw blurRad="50800" dist="39000" dir="5460000" algn="tl">
                    <a:srgbClr val="000000">
                      <a:alpha val="38000"/>
                    </a:srgbClr>
                  </a:outerShdw>
                </a:effectLst>
              </a:rPr>
              <a:t>lawyer</a:t>
            </a:r>
            <a:r>
              <a:rPr lang="en-US" sz="2800" b="1" i="1" dirty="0" smtClean="0">
                <a:ln w="11430">
                  <a:solidFill>
                    <a:srgbClr val="6600CC"/>
                  </a:solidFill>
                </a:ln>
                <a:solidFill>
                  <a:srgbClr val="6600CC"/>
                </a:solidFill>
                <a:effectLst>
                  <a:outerShdw blurRad="50800" dist="39000" dir="5460000" algn="tl">
                    <a:srgbClr val="000000">
                      <a:alpha val="38000"/>
                    </a:srgbClr>
                  </a:outerShdw>
                </a:effectLst>
              </a:rPr>
              <a:t>, questioned</a:t>
            </a:r>
          </a:p>
          <a:p>
            <a:r>
              <a:rPr lang="en-US" sz="2800" b="1" i="1" dirty="0" smtClean="0">
                <a:ln w="11430">
                  <a:solidFill>
                    <a:srgbClr val="6600CC"/>
                  </a:solidFill>
                </a:ln>
                <a:solidFill>
                  <a:srgbClr val="6600CC"/>
                </a:solidFill>
                <a:effectLst>
                  <a:outerShdw blurRad="50800" dist="39000" dir="5460000" algn="tl">
                    <a:srgbClr val="000000">
                      <a:alpha val="38000"/>
                    </a:srgbClr>
                  </a:outerShdw>
                </a:effectLst>
              </a:rPr>
              <a:t>Him, </a:t>
            </a:r>
            <a:r>
              <a:rPr lang="en-US" sz="2800" b="1" i="1" u="sng" dirty="0" smtClean="0">
                <a:ln w="11430">
                  <a:solidFill>
                    <a:srgbClr val="6600CC"/>
                  </a:solidFill>
                </a:ln>
                <a:solidFill>
                  <a:srgbClr val="6600CC"/>
                </a:solidFill>
                <a:effectLst>
                  <a:outerShdw blurRad="50800" dist="39000" dir="5460000" algn="tl">
                    <a:srgbClr val="000000">
                      <a:alpha val="38000"/>
                    </a:srgbClr>
                  </a:outerShdw>
                </a:effectLst>
              </a:rPr>
              <a:t>testing</a:t>
            </a:r>
            <a:r>
              <a:rPr lang="en-US" sz="2800" b="1" i="1" dirty="0" smtClean="0">
                <a:ln w="11430">
                  <a:solidFill>
                    <a:srgbClr val="6600CC"/>
                  </a:solidFill>
                </a:ln>
                <a:solidFill>
                  <a:srgbClr val="6600CC"/>
                </a:solidFill>
                <a:effectLst>
                  <a:outerShdw blurRad="50800" dist="39000" dir="5460000" algn="tl">
                    <a:srgbClr val="000000">
                      <a:alpha val="38000"/>
                    </a:srgbClr>
                  </a:outerShdw>
                </a:effectLst>
              </a:rPr>
              <a:t> Him, </a:t>
            </a:r>
            <a:r>
              <a:rPr lang="en-US" sz="2800" b="1" i="1" baseline="30000" dirty="0" smtClean="0">
                <a:ln w="11430">
                  <a:solidFill>
                    <a:srgbClr val="6600CC"/>
                  </a:solidFill>
                </a:ln>
                <a:solidFill>
                  <a:srgbClr val="6600CC"/>
                </a:solidFill>
                <a:effectLst>
                  <a:outerShdw blurRad="50800" dist="39000" dir="5460000" algn="tl">
                    <a:srgbClr val="000000">
                      <a:alpha val="38000"/>
                    </a:srgbClr>
                  </a:outerShdw>
                </a:effectLst>
              </a:rPr>
              <a:t>36</a:t>
            </a:r>
            <a:r>
              <a:rPr lang="en-US" sz="2800" b="1" i="1" dirty="0" smtClean="0">
                <a:ln w="11430">
                  <a:solidFill>
                    <a:srgbClr val="6600CC"/>
                  </a:solidFill>
                </a:ln>
                <a:solidFill>
                  <a:srgbClr val="6600CC"/>
                </a:solidFill>
                <a:effectLst>
                  <a:outerShdw blurRad="50800" dist="39000" dir="5460000" algn="tl">
                    <a:srgbClr val="000000">
                      <a:alpha val="38000"/>
                    </a:srgbClr>
                  </a:outerShdw>
                </a:effectLst>
              </a:rPr>
              <a:t>“Teacher, </a:t>
            </a:r>
            <a:r>
              <a:rPr lang="en-US" sz="2800" b="1" i="1" u="sng" dirty="0" smtClean="0">
                <a:ln w="11430">
                  <a:solidFill>
                    <a:srgbClr val="6600CC"/>
                  </a:solidFill>
                </a:ln>
                <a:solidFill>
                  <a:srgbClr val="6600CC"/>
                </a:solidFill>
                <a:effectLst>
                  <a:outerShdw blurRad="50800" dist="39000" dir="5460000" algn="tl">
                    <a:srgbClr val="000000">
                      <a:alpha val="38000"/>
                    </a:srgbClr>
                  </a:outerShdw>
                </a:effectLst>
              </a:rPr>
              <a:t>which is</a:t>
            </a:r>
            <a:r>
              <a:rPr lang="en-US" sz="2800" b="1" i="1" dirty="0" smtClean="0">
                <a:ln w="11430">
                  <a:solidFill>
                    <a:srgbClr val="6600CC"/>
                  </a:solidFill>
                </a:ln>
                <a:solidFill>
                  <a:srgbClr val="6600CC"/>
                </a:solidFill>
                <a:effectLst>
                  <a:outerShdw blurRad="50800" dist="39000" dir="5460000" algn="tl">
                    <a:srgbClr val="000000">
                      <a:alpha val="38000"/>
                    </a:srgbClr>
                  </a:outerShdw>
                </a:effectLst>
              </a:rPr>
              <a:t> the</a:t>
            </a:r>
          </a:p>
          <a:p>
            <a:pPr>
              <a:spcAft>
                <a:spcPts val="1200"/>
              </a:spcAft>
            </a:pPr>
            <a:r>
              <a:rPr lang="en-US" sz="2800" b="1" i="1" u="sng" dirty="0" smtClean="0">
                <a:ln w="11430">
                  <a:solidFill>
                    <a:srgbClr val="6600CC"/>
                  </a:solidFill>
                </a:ln>
                <a:solidFill>
                  <a:srgbClr val="6600CC"/>
                </a:solidFill>
                <a:effectLst>
                  <a:outerShdw blurRad="50800" dist="39000" dir="5460000" algn="tl">
                    <a:srgbClr val="000000">
                      <a:alpha val="38000"/>
                    </a:srgbClr>
                  </a:outerShdw>
                </a:effectLst>
              </a:rPr>
              <a:t>great </a:t>
            </a:r>
            <a:r>
              <a:rPr lang="en-US" sz="2800" b="1" i="1" dirty="0" smtClean="0">
                <a:ln w="11430">
                  <a:solidFill>
                    <a:srgbClr val="6600CC"/>
                  </a:solidFill>
                </a:ln>
                <a:solidFill>
                  <a:srgbClr val="6600CC"/>
                </a:solidFill>
                <a:effectLst>
                  <a:outerShdw blurRad="50800" dist="39000" dir="5460000" algn="tl">
                    <a:srgbClr val="000000">
                      <a:alpha val="38000"/>
                    </a:srgbClr>
                  </a:outerShdw>
                </a:effectLst>
              </a:rPr>
              <a:t>commandment in the law?”</a:t>
            </a:r>
            <a:endParaRPr lang="en-US" sz="2800" b="1" dirty="0" smtClean="0">
              <a:ln w="11430">
                <a:solidFill>
                  <a:schemeClr val="tx1"/>
                </a:solidFill>
              </a:ln>
              <a:effectLst>
                <a:outerShdw blurRad="50800" dist="39000" dir="5460000" algn="tl">
                  <a:srgbClr val="000000">
                    <a:alpha val="38000"/>
                  </a:srgbClr>
                </a:outerShdw>
              </a:effectLst>
            </a:endParaRPr>
          </a:p>
          <a:p>
            <a:r>
              <a:rPr lang="en-US" sz="2600" b="1" dirty="0" smtClean="0">
                <a:ln w="11430">
                  <a:solidFill>
                    <a:schemeClr val="tx1"/>
                  </a:solidFill>
                </a:ln>
                <a:effectLst>
                  <a:outerShdw blurRad="50800" dist="39000" dir="5460000" algn="tl">
                    <a:srgbClr val="000000">
                      <a:alpha val="38000"/>
                    </a:srgbClr>
                  </a:outerShdw>
                </a:effectLst>
              </a:rPr>
              <a:t>One of their number, a lawyer, which St.</a:t>
            </a:r>
          </a:p>
          <a:p>
            <a:r>
              <a:rPr lang="en-US" sz="2600" b="1" dirty="0" smtClean="0">
                <a:ln w="11430">
                  <a:solidFill>
                    <a:schemeClr val="tx1"/>
                  </a:solidFill>
                </a:ln>
                <a:effectLst>
                  <a:outerShdw blurRad="50800" dist="39000" dir="5460000" algn="tl">
                    <a:srgbClr val="000000">
                      <a:alpha val="38000"/>
                    </a:srgbClr>
                  </a:outerShdw>
                </a:effectLst>
              </a:rPr>
              <a:t>Mark calls a scribe, acts as their spokesman.</a:t>
            </a:r>
          </a:p>
          <a:p>
            <a:r>
              <a:rPr lang="en-US" sz="2600" b="1" dirty="0" smtClean="0">
                <a:ln w="11430">
                  <a:solidFill>
                    <a:schemeClr val="tx1"/>
                  </a:solidFill>
                </a:ln>
                <a:effectLst>
                  <a:outerShdw blurRad="50800" dist="39000" dir="5460000" algn="tl">
                    <a:srgbClr val="000000">
                      <a:alpha val="38000"/>
                    </a:srgbClr>
                  </a:outerShdw>
                </a:effectLst>
              </a:rPr>
              <a:t>This man, a </a:t>
            </a:r>
            <a:r>
              <a:rPr lang="en-US" sz="2600" b="1" dirty="0" err="1" smtClean="0">
                <a:ln w="11430">
                  <a:solidFill>
                    <a:srgbClr val="6600CC"/>
                  </a:solidFill>
                </a:ln>
                <a:solidFill>
                  <a:srgbClr val="6600CC"/>
                </a:solidFill>
                <a:effectLst>
                  <a:outerShdw blurRad="50800" dist="39000" dir="5460000" algn="tl">
                    <a:srgbClr val="000000">
                      <a:alpha val="38000"/>
                    </a:srgbClr>
                  </a:outerShdw>
                </a:effectLst>
                <a:latin typeface="TekniaGreek" pitchFamily="2" charset="0"/>
              </a:rPr>
              <a:t>nomiko;V</a:t>
            </a:r>
            <a:r>
              <a:rPr lang="en-US" sz="2600" b="1" dirty="0" smtClean="0">
                <a:ln w="11430">
                  <a:solidFill>
                    <a:srgbClr val="6600CC"/>
                  </a:solidFill>
                </a:ln>
                <a:solidFill>
                  <a:srgbClr val="6600CC"/>
                </a:solidFill>
                <a:effectLst>
                  <a:outerShdw blurRad="50800" dist="39000" dir="5460000" algn="tl">
                    <a:srgbClr val="000000">
                      <a:alpha val="38000"/>
                    </a:srgbClr>
                  </a:outerShdw>
                </a:effectLst>
              </a:rPr>
              <a:t>,</a:t>
            </a:r>
            <a:r>
              <a:rPr lang="en-US" sz="2600" b="1" dirty="0" smtClean="0">
                <a:ln w="11430">
                  <a:solidFill>
                    <a:schemeClr val="tx1"/>
                  </a:solidFill>
                </a:ln>
                <a:effectLst>
                  <a:outerShdw blurRad="50800" dist="39000" dir="5460000" algn="tl">
                    <a:srgbClr val="000000">
                      <a:alpha val="38000"/>
                    </a:srgbClr>
                  </a:outerShdw>
                </a:effectLst>
                <a:latin typeface="TekniaGreek" pitchFamily="2" charset="0"/>
              </a:rPr>
              <a:t> </a:t>
            </a:r>
            <a:r>
              <a:rPr lang="en-US" sz="2600" b="1" dirty="0" smtClean="0">
                <a:ln w="11430">
                  <a:solidFill>
                    <a:schemeClr val="tx1"/>
                  </a:solidFill>
                </a:ln>
                <a:effectLst>
                  <a:outerShdw blurRad="50800" dist="39000" dir="5460000" algn="tl">
                    <a:srgbClr val="000000">
                      <a:alpha val="38000"/>
                    </a:srgbClr>
                  </a:outerShdw>
                </a:effectLst>
              </a:rPr>
              <a:t>that is, a man who was</a:t>
            </a:r>
          </a:p>
          <a:p>
            <a:r>
              <a:rPr lang="en-US" sz="2600" b="1" dirty="0" smtClean="0">
                <a:ln w="11430">
                  <a:solidFill>
                    <a:schemeClr val="tx1"/>
                  </a:solidFill>
                </a:ln>
                <a:effectLst>
                  <a:outerShdw blurRad="50800" dist="39000" dir="5460000" algn="tl">
                    <a:srgbClr val="000000">
                      <a:alpha val="38000"/>
                    </a:srgbClr>
                  </a:outerShdw>
                </a:effectLst>
              </a:rPr>
              <a:t>a supposed “expert” in the Law of Moses</a:t>
            </a:r>
          </a:p>
          <a:p>
            <a:r>
              <a:rPr lang="en-US" sz="2600" b="1" dirty="0" smtClean="0">
                <a:ln w="11430">
                  <a:solidFill>
                    <a:schemeClr val="tx1"/>
                  </a:solidFill>
                </a:ln>
                <a:effectLst>
                  <a:outerShdw blurRad="50800" dist="39000" dir="5460000" algn="tl">
                    <a:srgbClr val="000000">
                      <a:alpha val="38000"/>
                    </a:srgbClr>
                  </a:outerShdw>
                </a:effectLst>
              </a:rPr>
              <a:t>steps forward to </a:t>
            </a:r>
            <a:r>
              <a:rPr lang="en-US" sz="2600" b="1" i="1" dirty="0" smtClean="0">
                <a:ln w="11430">
                  <a:solidFill>
                    <a:srgbClr val="6600CC"/>
                  </a:solidFill>
                </a:ln>
                <a:solidFill>
                  <a:srgbClr val="6600CC"/>
                </a:solidFill>
                <a:effectLst>
                  <a:outerShdw blurRad="50800" dist="39000" dir="5460000" algn="tl">
                    <a:srgbClr val="000000">
                      <a:alpha val="38000"/>
                    </a:srgbClr>
                  </a:outerShdw>
                </a:effectLst>
              </a:rPr>
              <a:t>“test” </a:t>
            </a:r>
            <a:r>
              <a:rPr lang="en-US" sz="2600" b="1" dirty="0" smtClean="0">
                <a:ln w="11430">
                  <a:solidFill>
                    <a:schemeClr val="tx1"/>
                  </a:solidFill>
                </a:ln>
                <a:effectLst>
                  <a:outerShdw blurRad="50800" dist="39000" dir="5460000" algn="tl">
                    <a:srgbClr val="000000">
                      <a:alpha val="38000"/>
                    </a:srgbClr>
                  </a:outerShdw>
                </a:effectLst>
              </a:rPr>
              <a:t>Jesus.   These men</a:t>
            </a:r>
          </a:p>
          <a:p>
            <a:r>
              <a:rPr lang="en-US" sz="2600" b="1" dirty="0" smtClean="0">
                <a:ln w="11430">
                  <a:solidFill>
                    <a:schemeClr val="tx1"/>
                  </a:solidFill>
                </a:ln>
                <a:effectLst>
                  <a:outerShdw blurRad="50800" dist="39000" dir="5460000" algn="tl">
                    <a:srgbClr val="000000">
                      <a:alpha val="38000"/>
                    </a:srgbClr>
                  </a:outerShdw>
                </a:effectLst>
              </a:rPr>
              <a:t>specialized in interpreting the OT and applying the teachings of established rabbis.  Thus, the </a:t>
            </a:r>
            <a:r>
              <a:rPr lang="en-US" sz="2600" b="1" i="1" dirty="0" smtClean="0">
                <a:ln w="11430">
                  <a:solidFill>
                    <a:srgbClr val="6600CC"/>
                  </a:solidFill>
                </a:ln>
                <a:solidFill>
                  <a:srgbClr val="6600CC"/>
                </a:solidFill>
                <a:effectLst>
                  <a:outerShdw blurRad="50800" dist="39000" dir="5460000" algn="tl">
                    <a:srgbClr val="000000">
                      <a:alpha val="38000"/>
                    </a:srgbClr>
                  </a:outerShdw>
                </a:effectLst>
              </a:rPr>
              <a:t>“test” </a:t>
            </a:r>
            <a:r>
              <a:rPr lang="en-US" sz="2600" b="1" dirty="0" smtClean="0">
                <a:ln w="11430">
                  <a:solidFill>
                    <a:schemeClr val="tx1"/>
                  </a:solidFill>
                </a:ln>
                <a:effectLst>
                  <a:outerShdw blurRad="50800" dist="39000" dir="5460000" algn="tl">
                    <a:srgbClr val="000000">
                      <a:alpha val="38000"/>
                    </a:srgbClr>
                  </a:outerShdw>
                </a:effectLst>
              </a:rPr>
              <a:t>is to ascertain our Lord’s orthodoxy!  Was this Nazarene rabbi properly trained and could He rightly read the Law.  </a:t>
            </a:r>
            <a:endParaRPr lang="en-US" sz="2600" b="1" baseline="30000" dirty="0" smtClean="0">
              <a:ln w="11430">
                <a:solidFill>
                  <a:schemeClr val="tx1"/>
                </a:solidFill>
              </a:ln>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1" y="51137"/>
            <a:ext cx="8686800"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Matthew 22:35-36</a:t>
            </a:r>
            <a:endParaRPr lang="en-US" sz="6000" b="1" dirty="0">
              <a:ln w="11430">
                <a:solidFill>
                  <a:srgbClr val="996633"/>
                </a:solidFill>
              </a:ln>
              <a:solidFill>
                <a:srgbClr val="0070C0"/>
              </a:solidFill>
              <a:effectLst>
                <a:outerShdw blurRad="50800" dist="39000" dir="5460000" algn="tl">
                  <a:srgbClr val="000000">
                    <a:alpha val="38000"/>
                  </a:srgbClr>
                </a:outerShdw>
              </a:effectLst>
              <a:latin typeface="Arial Black" pitchFamily="34" charset="0"/>
            </a:endParaRPr>
          </a:p>
        </p:txBody>
      </p:sp>
      <p:sp>
        <p:nvSpPr>
          <p:cNvPr id="4" name="Rectangle 3"/>
          <p:cNvSpPr/>
          <p:nvPr/>
        </p:nvSpPr>
        <p:spPr>
          <a:xfrm>
            <a:off x="152400" y="1066800"/>
            <a:ext cx="8839200" cy="524759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i="1" baseline="30000" dirty="0" smtClean="0">
                <a:ln w="11430">
                  <a:solidFill>
                    <a:srgbClr val="6600CC"/>
                  </a:solidFill>
                </a:ln>
                <a:solidFill>
                  <a:srgbClr val="6600CC"/>
                </a:solidFill>
                <a:effectLst>
                  <a:outerShdw blurRad="50800" dist="39000" dir="5460000" algn="tl">
                    <a:srgbClr val="000000">
                      <a:alpha val="38000"/>
                    </a:srgbClr>
                  </a:outerShdw>
                </a:effectLst>
              </a:rPr>
              <a:t>35</a:t>
            </a:r>
            <a:r>
              <a:rPr lang="en-US" sz="2800" b="1" i="1" dirty="0" smtClean="0">
                <a:ln w="11430">
                  <a:solidFill>
                    <a:srgbClr val="6600CC"/>
                  </a:solidFill>
                </a:ln>
                <a:solidFill>
                  <a:srgbClr val="6600CC"/>
                </a:solidFill>
                <a:effectLst>
                  <a:outerShdw blurRad="50800" dist="39000" dir="5460000" algn="tl">
                    <a:srgbClr val="000000">
                      <a:alpha val="38000"/>
                    </a:srgbClr>
                  </a:outerShdw>
                </a:effectLst>
              </a:rPr>
              <a:t>Then one of them, a </a:t>
            </a:r>
            <a:r>
              <a:rPr lang="en-US" sz="2800" b="1" i="1" u="sng" dirty="0" smtClean="0">
                <a:ln w="11430">
                  <a:solidFill>
                    <a:srgbClr val="6600CC"/>
                  </a:solidFill>
                </a:ln>
                <a:solidFill>
                  <a:srgbClr val="6600CC"/>
                </a:solidFill>
                <a:effectLst>
                  <a:outerShdw blurRad="50800" dist="39000" dir="5460000" algn="tl">
                    <a:srgbClr val="000000">
                      <a:alpha val="38000"/>
                    </a:srgbClr>
                  </a:outerShdw>
                </a:effectLst>
              </a:rPr>
              <a:t>lawyer</a:t>
            </a:r>
            <a:r>
              <a:rPr lang="en-US" sz="2800" b="1" i="1" dirty="0" smtClean="0">
                <a:ln w="11430">
                  <a:solidFill>
                    <a:srgbClr val="6600CC"/>
                  </a:solidFill>
                </a:ln>
                <a:solidFill>
                  <a:srgbClr val="6600CC"/>
                </a:solidFill>
                <a:effectLst>
                  <a:outerShdw blurRad="50800" dist="39000" dir="5460000" algn="tl">
                    <a:srgbClr val="000000">
                      <a:alpha val="38000"/>
                    </a:srgbClr>
                  </a:outerShdw>
                </a:effectLst>
              </a:rPr>
              <a:t>, questioned</a:t>
            </a:r>
          </a:p>
          <a:p>
            <a:r>
              <a:rPr lang="en-US" sz="2800" b="1" i="1" dirty="0" smtClean="0">
                <a:ln w="11430">
                  <a:solidFill>
                    <a:srgbClr val="6600CC"/>
                  </a:solidFill>
                </a:ln>
                <a:solidFill>
                  <a:srgbClr val="6600CC"/>
                </a:solidFill>
                <a:effectLst>
                  <a:outerShdw blurRad="50800" dist="39000" dir="5460000" algn="tl">
                    <a:srgbClr val="000000">
                      <a:alpha val="38000"/>
                    </a:srgbClr>
                  </a:outerShdw>
                </a:effectLst>
              </a:rPr>
              <a:t>Him, </a:t>
            </a:r>
            <a:r>
              <a:rPr lang="en-US" sz="2800" b="1" i="1" u="sng" dirty="0" smtClean="0">
                <a:ln w="11430">
                  <a:solidFill>
                    <a:srgbClr val="6600CC"/>
                  </a:solidFill>
                </a:ln>
                <a:solidFill>
                  <a:srgbClr val="6600CC"/>
                </a:solidFill>
                <a:effectLst>
                  <a:outerShdw blurRad="50800" dist="39000" dir="5460000" algn="tl">
                    <a:srgbClr val="000000">
                      <a:alpha val="38000"/>
                    </a:srgbClr>
                  </a:outerShdw>
                </a:effectLst>
              </a:rPr>
              <a:t>testing</a:t>
            </a:r>
            <a:r>
              <a:rPr lang="en-US" sz="2800" b="1" i="1" dirty="0" smtClean="0">
                <a:ln w="11430">
                  <a:solidFill>
                    <a:srgbClr val="6600CC"/>
                  </a:solidFill>
                </a:ln>
                <a:solidFill>
                  <a:srgbClr val="6600CC"/>
                </a:solidFill>
                <a:effectLst>
                  <a:outerShdw blurRad="50800" dist="39000" dir="5460000" algn="tl">
                    <a:srgbClr val="000000">
                      <a:alpha val="38000"/>
                    </a:srgbClr>
                  </a:outerShdw>
                </a:effectLst>
              </a:rPr>
              <a:t> Him, </a:t>
            </a:r>
            <a:r>
              <a:rPr lang="en-US" sz="2800" b="1" i="1" baseline="30000" dirty="0" smtClean="0">
                <a:ln w="11430">
                  <a:solidFill>
                    <a:srgbClr val="6600CC"/>
                  </a:solidFill>
                </a:ln>
                <a:solidFill>
                  <a:srgbClr val="6600CC"/>
                </a:solidFill>
                <a:effectLst>
                  <a:outerShdw blurRad="50800" dist="39000" dir="5460000" algn="tl">
                    <a:srgbClr val="000000">
                      <a:alpha val="38000"/>
                    </a:srgbClr>
                  </a:outerShdw>
                </a:effectLst>
              </a:rPr>
              <a:t>36</a:t>
            </a:r>
            <a:r>
              <a:rPr lang="en-US" sz="2800" b="1" i="1" dirty="0" smtClean="0">
                <a:ln w="11430">
                  <a:solidFill>
                    <a:srgbClr val="6600CC"/>
                  </a:solidFill>
                </a:ln>
                <a:solidFill>
                  <a:srgbClr val="6600CC"/>
                </a:solidFill>
                <a:effectLst>
                  <a:outerShdw blurRad="50800" dist="39000" dir="5460000" algn="tl">
                    <a:srgbClr val="000000">
                      <a:alpha val="38000"/>
                    </a:srgbClr>
                  </a:outerShdw>
                </a:effectLst>
              </a:rPr>
              <a:t>“Teacher, </a:t>
            </a:r>
            <a:r>
              <a:rPr lang="en-US" sz="2800" b="1" i="1" u="sng" dirty="0" smtClean="0">
                <a:ln w="11430">
                  <a:solidFill>
                    <a:srgbClr val="6600CC"/>
                  </a:solidFill>
                </a:ln>
                <a:solidFill>
                  <a:srgbClr val="6600CC"/>
                </a:solidFill>
                <a:effectLst>
                  <a:outerShdw blurRad="50800" dist="39000" dir="5460000" algn="tl">
                    <a:srgbClr val="000000">
                      <a:alpha val="38000"/>
                    </a:srgbClr>
                  </a:outerShdw>
                </a:effectLst>
              </a:rPr>
              <a:t>which is</a:t>
            </a:r>
            <a:r>
              <a:rPr lang="en-US" sz="2800" b="1" i="1" dirty="0" smtClean="0">
                <a:ln w="11430">
                  <a:solidFill>
                    <a:srgbClr val="6600CC"/>
                  </a:solidFill>
                </a:ln>
                <a:solidFill>
                  <a:srgbClr val="6600CC"/>
                </a:solidFill>
                <a:effectLst>
                  <a:outerShdw blurRad="50800" dist="39000" dir="5460000" algn="tl">
                    <a:srgbClr val="000000">
                      <a:alpha val="38000"/>
                    </a:srgbClr>
                  </a:outerShdw>
                </a:effectLst>
              </a:rPr>
              <a:t> the</a:t>
            </a:r>
          </a:p>
          <a:p>
            <a:pPr>
              <a:spcAft>
                <a:spcPts val="1200"/>
              </a:spcAft>
            </a:pPr>
            <a:r>
              <a:rPr lang="en-US" sz="2800" b="1" i="1" u="sng" dirty="0" smtClean="0">
                <a:ln w="11430">
                  <a:solidFill>
                    <a:srgbClr val="6600CC"/>
                  </a:solidFill>
                </a:ln>
                <a:solidFill>
                  <a:srgbClr val="6600CC"/>
                </a:solidFill>
                <a:effectLst>
                  <a:outerShdw blurRad="50800" dist="39000" dir="5460000" algn="tl">
                    <a:srgbClr val="000000">
                      <a:alpha val="38000"/>
                    </a:srgbClr>
                  </a:outerShdw>
                </a:effectLst>
              </a:rPr>
              <a:t>great </a:t>
            </a:r>
            <a:r>
              <a:rPr lang="en-US" sz="2800" b="1" i="1" dirty="0" smtClean="0">
                <a:ln w="11430">
                  <a:solidFill>
                    <a:srgbClr val="6600CC"/>
                  </a:solidFill>
                </a:ln>
                <a:solidFill>
                  <a:srgbClr val="6600CC"/>
                </a:solidFill>
                <a:effectLst>
                  <a:outerShdw blurRad="50800" dist="39000" dir="5460000" algn="tl">
                    <a:srgbClr val="000000">
                      <a:alpha val="38000"/>
                    </a:srgbClr>
                  </a:outerShdw>
                </a:effectLst>
              </a:rPr>
              <a:t>commandment in the law?”</a:t>
            </a:r>
            <a:endParaRPr lang="en-US" sz="2800" b="1" dirty="0" smtClean="0">
              <a:ln w="11430">
                <a:solidFill>
                  <a:schemeClr val="tx1"/>
                </a:solidFill>
              </a:ln>
              <a:effectLst>
                <a:outerShdw blurRad="50800" dist="39000" dir="5460000" algn="tl">
                  <a:srgbClr val="000000">
                    <a:alpha val="38000"/>
                  </a:srgbClr>
                </a:outerShdw>
              </a:effectLst>
            </a:endParaRPr>
          </a:p>
          <a:p>
            <a:r>
              <a:rPr lang="en-US" sz="2600" b="1" dirty="0" smtClean="0">
                <a:ln w="11430">
                  <a:solidFill>
                    <a:schemeClr val="tx1"/>
                  </a:solidFill>
                </a:ln>
                <a:effectLst>
                  <a:outerShdw blurRad="50800" dist="39000" dir="5460000" algn="tl">
                    <a:srgbClr val="000000">
                      <a:alpha val="38000"/>
                    </a:srgbClr>
                  </a:outerShdw>
                </a:effectLst>
              </a:rPr>
              <a:t>Another way to ask this questions is:  </a:t>
            </a:r>
            <a:r>
              <a:rPr lang="en-US" sz="2600" b="1" i="1" dirty="0" smtClean="0">
                <a:ln w="11430">
                  <a:solidFill>
                    <a:schemeClr val="tx1"/>
                  </a:solidFill>
                </a:ln>
                <a:effectLst>
                  <a:outerShdw blurRad="50800" dist="39000" dir="5460000" algn="tl">
                    <a:srgbClr val="000000">
                      <a:alpha val="38000"/>
                    </a:srgbClr>
                  </a:outerShdw>
                </a:effectLst>
              </a:rPr>
              <a:t>“What</a:t>
            </a:r>
          </a:p>
          <a:p>
            <a:r>
              <a:rPr lang="en-US" sz="2600" b="1" i="1" dirty="0" smtClean="0">
                <a:ln w="11430">
                  <a:solidFill>
                    <a:schemeClr val="tx1"/>
                  </a:solidFill>
                </a:ln>
                <a:effectLst>
                  <a:outerShdw blurRad="50800" dist="39000" dir="5460000" algn="tl">
                    <a:srgbClr val="000000">
                      <a:alpha val="38000"/>
                    </a:srgbClr>
                  </a:outerShdw>
                </a:effectLst>
              </a:rPr>
              <a:t>kind of commandment is great in the Law?”</a:t>
            </a:r>
          </a:p>
          <a:p>
            <a:r>
              <a:rPr lang="en-US" sz="2600" b="1" dirty="0" smtClean="0">
                <a:ln w="11430">
                  <a:solidFill>
                    <a:schemeClr val="tx1"/>
                  </a:solidFill>
                </a:ln>
                <a:effectLst>
                  <a:outerShdw blurRad="50800" dist="39000" dir="5460000" algn="tl">
                    <a:srgbClr val="000000">
                      <a:alpha val="38000"/>
                    </a:srgbClr>
                  </a:outerShdw>
                </a:effectLst>
              </a:rPr>
              <a:t>The basis of the lawyer’s question is rather</a:t>
            </a:r>
          </a:p>
          <a:p>
            <a:r>
              <a:rPr lang="en-US" sz="2600" b="1" dirty="0" smtClean="0">
                <a:ln w="11430">
                  <a:solidFill>
                    <a:schemeClr val="tx1"/>
                  </a:solidFill>
                </a:ln>
                <a:effectLst>
                  <a:outerShdw blurRad="50800" dist="39000" dir="5460000" algn="tl">
                    <a:srgbClr val="000000">
                      <a:alpha val="38000"/>
                    </a:srgbClr>
                  </a:outerShdw>
                </a:effectLst>
              </a:rPr>
              <a:t>obscure today, but it’s based on the 613 </a:t>
            </a:r>
          </a:p>
          <a:p>
            <a:r>
              <a:rPr lang="en-US" sz="2600" b="1" dirty="0" smtClean="0">
                <a:ln w="11430">
                  <a:solidFill>
                    <a:schemeClr val="tx1"/>
                  </a:solidFill>
                </a:ln>
                <a:effectLst>
                  <a:outerShdw blurRad="50800" dist="39000" dir="5460000" algn="tl">
                    <a:srgbClr val="000000">
                      <a:alpha val="38000"/>
                    </a:srgbClr>
                  </a:outerShdw>
                </a:effectLst>
              </a:rPr>
              <a:t>commandments of the Pharisees (248 –</a:t>
            </a:r>
          </a:p>
          <a:p>
            <a:r>
              <a:rPr lang="en-US" sz="2600" b="1" dirty="0" smtClean="0">
                <a:ln w="11430">
                  <a:solidFill>
                    <a:schemeClr val="tx1"/>
                  </a:solidFill>
                </a:ln>
                <a:effectLst>
                  <a:outerShdw blurRad="50800" dist="39000" dir="5460000" algn="tl">
                    <a:srgbClr val="000000">
                      <a:alpha val="38000"/>
                    </a:srgbClr>
                  </a:outerShdw>
                </a:effectLst>
              </a:rPr>
              <a:t>positive; 365 – negative).  Among so many commandments some would be less important than others!  So the question is actually a </a:t>
            </a:r>
            <a:r>
              <a:rPr lang="en-US" sz="2600" b="1" i="1" dirty="0" smtClean="0">
                <a:ln w="11430">
                  <a:solidFill>
                    <a:srgbClr val="6600CC"/>
                  </a:solidFill>
                </a:ln>
                <a:solidFill>
                  <a:srgbClr val="6600CC"/>
                </a:solidFill>
                <a:effectLst>
                  <a:outerShdw blurRad="50800" dist="39000" dir="5460000" algn="tl">
                    <a:srgbClr val="000000">
                      <a:alpha val="38000"/>
                    </a:srgbClr>
                  </a:outerShdw>
                </a:effectLst>
              </a:rPr>
              <a:t>“test”</a:t>
            </a:r>
            <a:r>
              <a:rPr lang="en-US" sz="2600" b="1" dirty="0" smtClean="0">
                <a:ln w="11430">
                  <a:solidFill>
                    <a:schemeClr val="tx1"/>
                  </a:solidFill>
                </a:ln>
                <a:effectLst>
                  <a:outerShdw blurRad="50800" dist="39000" dir="5460000" algn="tl">
                    <a:srgbClr val="000000">
                      <a:alpha val="38000"/>
                    </a:srgbClr>
                  </a:outerShdw>
                </a:effectLst>
              </a:rPr>
              <a:t> to see if Jesus agreed with them; or with the Sadducees who rejected all the 613 Pharisaic laws!  </a:t>
            </a:r>
            <a:endParaRPr lang="en-US" sz="2600" b="1" baseline="30000" dirty="0" smtClean="0">
              <a:ln w="11430">
                <a:solidFill>
                  <a:schemeClr val="tx1"/>
                </a:solidFill>
              </a:ln>
              <a:effectLst>
                <a:outerShdw blurRad="50800" dist="39000" dir="5460000" algn="tl">
                  <a:srgbClr val="000000">
                    <a:alpha val="38000"/>
                  </a:srgbClr>
                </a:outerShdw>
              </a:effectLst>
            </a:endParaRPr>
          </a:p>
        </p:txBody>
      </p:sp>
      <p:pic>
        <p:nvPicPr>
          <p:cNvPr id="5" name="Picture 2" descr="What is The Greatest Commandment? | Inspirations"/>
          <p:cNvPicPr>
            <a:picLocks noChangeAspect="1" noChangeArrowheads="1"/>
          </p:cNvPicPr>
          <p:nvPr/>
        </p:nvPicPr>
        <p:blipFill>
          <a:blip r:embed="rId3" cstate="print"/>
          <a:srcRect t="10821"/>
          <a:stretch>
            <a:fillRect/>
          </a:stretch>
        </p:blipFill>
        <p:spPr bwMode="auto">
          <a:xfrm>
            <a:off x="6583680" y="1066800"/>
            <a:ext cx="2560320" cy="341376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1" y="51137"/>
            <a:ext cx="8686800"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Matthew 22:37</a:t>
            </a:r>
            <a:endParaRPr lang="en-US" sz="6000" b="1" dirty="0">
              <a:ln w="11430">
                <a:solidFill>
                  <a:srgbClr val="996633"/>
                </a:solidFill>
              </a:ln>
              <a:solidFill>
                <a:srgbClr val="0070C0"/>
              </a:solidFill>
              <a:effectLst>
                <a:outerShdw blurRad="50800" dist="39000" dir="5460000" algn="tl">
                  <a:srgbClr val="000000">
                    <a:alpha val="38000"/>
                  </a:srgbClr>
                </a:outerShdw>
              </a:effectLst>
              <a:latin typeface="Arial Black" pitchFamily="34" charset="0"/>
            </a:endParaRPr>
          </a:p>
        </p:txBody>
      </p:sp>
      <p:sp>
        <p:nvSpPr>
          <p:cNvPr id="4" name="Rectangle 3"/>
          <p:cNvSpPr/>
          <p:nvPr/>
        </p:nvSpPr>
        <p:spPr>
          <a:xfrm>
            <a:off x="152400" y="1066800"/>
            <a:ext cx="8839200" cy="5062924"/>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1200"/>
              </a:spcAft>
            </a:pPr>
            <a:r>
              <a:rPr lang="en-US" sz="2800" b="1" baseline="30000" dirty="0" smtClean="0">
                <a:ln w="11430">
                  <a:solidFill>
                    <a:schemeClr val="tx1"/>
                  </a:solidFill>
                </a:ln>
                <a:effectLst>
                  <a:outerShdw blurRad="50800" dist="39000" dir="5460000" algn="tl">
                    <a:srgbClr val="000000">
                      <a:alpha val="38000"/>
                    </a:srgbClr>
                  </a:outerShdw>
                </a:effectLst>
              </a:rPr>
              <a:t>37</a:t>
            </a:r>
            <a:r>
              <a:rPr lang="en-US" sz="2800" b="1" dirty="0" smtClean="0">
                <a:ln w="11430">
                  <a:solidFill>
                    <a:schemeClr val="tx1"/>
                  </a:solidFill>
                </a:ln>
                <a:effectLst>
                  <a:outerShdw blurRad="50800" dist="39000" dir="5460000" algn="tl">
                    <a:srgbClr val="000000">
                      <a:alpha val="38000"/>
                    </a:srgbClr>
                  </a:outerShdw>
                </a:effectLst>
              </a:rPr>
              <a:t>And He said to him,</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800" b="1" dirty="0" smtClean="0">
                <a:ln w="11430">
                  <a:solidFill>
                    <a:srgbClr val="6600CC"/>
                  </a:solidFill>
                </a:ln>
                <a:solidFill>
                  <a:srgbClr val="C00000"/>
                </a:solidFill>
                <a:effectLst>
                  <a:outerShdw blurRad="50800" dist="39000" dir="5460000" algn="tl">
                    <a:srgbClr val="000000">
                      <a:alpha val="38000"/>
                    </a:srgbClr>
                  </a:outerShdw>
                </a:effectLst>
              </a:rPr>
              <a:t>“‘</a:t>
            </a:r>
            <a:r>
              <a:rPr lang="en-US" sz="2800" b="1" u="sng" dirty="0" smtClean="0">
                <a:ln w="11430">
                  <a:solidFill>
                    <a:srgbClr val="6600CC"/>
                  </a:solidFill>
                </a:ln>
                <a:solidFill>
                  <a:srgbClr val="C00000"/>
                </a:solidFill>
                <a:effectLst>
                  <a:outerShdw blurRad="50800" dist="39000" dir="5460000" algn="tl">
                    <a:srgbClr val="000000">
                      <a:alpha val="38000"/>
                    </a:srgbClr>
                  </a:outerShdw>
                </a:effectLst>
              </a:rPr>
              <a:t>You shall </a:t>
            </a:r>
            <a:r>
              <a:rPr lang="en-US" sz="2800" b="1" i="1" u="sng" dirty="0" smtClean="0">
                <a:ln w="11430">
                  <a:solidFill>
                    <a:srgbClr val="C00000"/>
                  </a:solidFill>
                </a:ln>
                <a:solidFill>
                  <a:srgbClr val="FF0000"/>
                </a:solidFill>
                <a:effectLst>
                  <a:outerShdw blurRad="50800" dist="39000" dir="5460000" algn="tl">
                    <a:srgbClr val="000000">
                      <a:alpha val="38000"/>
                    </a:srgbClr>
                  </a:outerShdw>
                </a:effectLst>
              </a:rPr>
              <a:t>love</a:t>
            </a:r>
            <a:r>
              <a:rPr lang="en-US" sz="2800" b="1" u="sng" dirty="0" smtClean="0">
                <a:ln w="11430">
                  <a:solidFill>
                    <a:srgbClr val="6600CC"/>
                  </a:solidFill>
                </a:ln>
                <a:solidFill>
                  <a:srgbClr val="C00000"/>
                </a:solidFill>
                <a:effectLst>
                  <a:outerShdw blurRad="50800" dist="39000" dir="5460000" algn="tl">
                    <a:srgbClr val="000000">
                      <a:alpha val="38000"/>
                    </a:srgbClr>
                  </a:outerShdw>
                </a:effectLst>
              </a:rPr>
              <a:t> [the] </a:t>
            </a:r>
            <a:r>
              <a:rPr lang="en-US" sz="2800" b="1" i="1" u="sng" dirty="0" smtClean="0">
                <a:ln w="11430">
                  <a:solidFill>
                    <a:srgbClr val="996633"/>
                  </a:solidFill>
                </a:ln>
                <a:solidFill>
                  <a:srgbClr val="996633"/>
                </a:solidFill>
                <a:effectLst>
                  <a:outerShdw blurRad="50800" dist="39000" dir="5460000" algn="tl">
                    <a:srgbClr val="000000">
                      <a:alpha val="38000"/>
                    </a:srgbClr>
                  </a:outerShdw>
                </a:effectLst>
              </a:rPr>
              <a:t>Lord your God</a:t>
            </a:r>
            <a:r>
              <a:rPr lang="en-US" sz="2800" b="1" u="sng" dirty="0" smtClean="0">
                <a:ln w="11430">
                  <a:solidFill>
                    <a:srgbClr val="996633"/>
                  </a:solidFill>
                </a:ln>
                <a:solidFill>
                  <a:srgbClr val="996633"/>
                </a:solidFill>
                <a:effectLst>
                  <a:outerShdw blurRad="50800" dist="39000" dir="5460000" algn="tl">
                    <a:srgbClr val="000000">
                      <a:alpha val="38000"/>
                    </a:srgbClr>
                  </a:outerShdw>
                </a:effectLst>
              </a:rPr>
              <a:t> </a:t>
            </a:r>
            <a:r>
              <a:rPr lang="en-US" sz="2800" b="1" u="sng" dirty="0" smtClean="0">
                <a:ln w="11430">
                  <a:solidFill>
                    <a:srgbClr val="6600CC"/>
                  </a:solidFill>
                </a:ln>
                <a:solidFill>
                  <a:srgbClr val="C00000"/>
                </a:solidFill>
                <a:effectLst>
                  <a:outerShdw blurRad="50800" dist="39000" dir="5460000" algn="tl">
                    <a:srgbClr val="000000">
                      <a:alpha val="38000"/>
                    </a:srgbClr>
                  </a:outerShdw>
                </a:effectLst>
              </a:rPr>
              <a:t>with all your heart, with all your soul, and with all your mind</a:t>
            </a:r>
            <a:r>
              <a:rPr lang="en-US" sz="2800" b="1" dirty="0" smtClean="0">
                <a:ln w="11430">
                  <a:solidFill>
                    <a:srgbClr val="6600CC"/>
                  </a:solidFill>
                </a:ln>
                <a:solidFill>
                  <a:srgbClr val="C00000"/>
                </a:solidFill>
                <a:effectLst>
                  <a:outerShdw blurRad="50800" dist="39000" dir="5460000" algn="tl">
                    <a:srgbClr val="000000">
                      <a:alpha val="38000"/>
                    </a:srgbClr>
                  </a:outerShdw>
                </a:effectLst>
              </a:rPr>
              <a:t>.’</a:t>
            </a:r>
          </a:p>
          <a:p>
            <a:pPr>
              <a:spcAft>
                <a:spcPts val="600"/>
              </a:spcAft>
            </a:pPr>
            <a:r>
              <a:rPr lang="en-US" sz="2800" b="1" dirty="0" smtClean="0">
                <a:ln w="11430">
                  <a:solidFill>
                    <a:schemeClr val="tx1"/>
                  </a:solidFill>
                </a:ln>
                <a:effectLst>
                  <a:outerShdw blurRad="50800" dist="39000" dir="5460000" algn="tl">
                    <a:srgbClr val="000000">
                      <a:alpha val="38000"/>
                    </a:srgbClr>
                  </a:outerShdw>
                </a:effectLst>
              </a:rPr>
              <a:t>They never learn!  Jesus, again, goes to the heart of the Law.  He recites back the most famous section of the Law that every Jew was taught from childhood:  The </a:t>
            </a:r>
            <a:r>
              <a:rPr lang="en-US" sz="2800" b="1" dirty="0" err="1" smtClean="0">
                <a:ln w="11430">
                  <a:solidFill>
                    <a:schemeClr val="tx1"/>
                  </a:solidFill>
                </a:ln>
                <a:effectLst>
                  <a:outerShdw blurRad="50800" dist="39000" dir="5460000" algn="tl">
                    <a:srgbClr val="000000">
                      <a:alpha val="38000"/>
                    </a:srgbClr>
                  </a:outerShdw>
                </a:effectLst>
              </a:rPr>
              <a:t>Shema</a:t>
            </a:r>
            <a:r>
              <a:rPr lang="en-US" sz="2800" b="1" dirty="0" smtClean="0">
                <a:ln w="11430">
                  <a:solidFill>
                    <a:schemeClr val="tx1"/>
                  </a:solidFill>
                </a:ln>
                <a:effectLst>
                  <a:outerShdw blurRad="50800" dist="39000" dir="5460000" algn="tl">
                    <a:srgbClr val="000000">
                      <a:alpha val="38000"/>
                    </a:srgbClr>
                  </a:outerShdw>
                </a:effectLst>
              </a:rPr>
              <a:t> (Dt. 6:4-5).  You are to totally </a:t>
            </a:r>
            <a:r>
              <a:rPr lang="en-US" sz="2800" b="1" dirty="0" smtClean="0">
                <a:ln w="11430">
                  <a:solidFill>
                    <a:srgbClr val="6600CC"/>
                  </a:solidFill>
                </a:ln>
                <a:solidFill>
                  <a:srgbClr val="FF0000"/>
                </a:solidFill>
                <a:effectLst>
                  <a:outerShdw blurRad="50800" dist="39000" dir="5460000" algn="tl">
                    <a:srgbClr val="000000">
                      <a:alpha val="38000"/>
                    </a:srgbClr>
                  </a:outerShdw>
                </a:effectLst>
              </a:rPr>
              <a:t>love</a:t>
            </a:r>
            <a:r>
              <a:rPr lang="en-US" sz="2800" b="1" dirty="0" smtClean="0">
                <a:ln w="11430">
                  <a:solidFill>
                    <a:schemeClr val="tx1"/>
                  </a:solidFill>
                </a:ln>
                <a:effectLst>
                  <a:outerShdw blurRad="50800" dist="39000" dir="5460000" algn="tl">
                    <a:srgbClr val="000000">
                      <a:alpha val="38000"/>
                    </a:srgbClr>
                  </a:outerShdw>
                </a:effectLst>
              </a:rPr>
              <a:t> (</a:t>
            </a:r>
            <a:r>
              <a:rPr lang="en-US" sz="2800" b="1" dirty="0" err="1" smtClean="0">
                <a:ln w="11430">
                  <a:solidFill>
                    <a:srgbClr val="6600CC"/>
                  </a:solidFill>
                </a:ln>
                <a:solidFill>
                  <a:srgbClr val="FF0000"/>
                </a:solidFill>
                <a:effectLst>
                  <a:outerShdw blurRad="50800" dist="39000" dir="5460000" algn="tl">
                    <a:srgbClr val="000000">
                      <a:alpha val="38000"/>
                    </a:srgbClr>
                  </a:outerShdw>
                </a:effectLst>
                <a:latin typeface="TekniaGreek" pitchFamily="2" charset="0"/>
              </a:rPr>
              <a:t>ajgaphseiV</a:t>
            </a:r>
            <a:r>
              <a:rPr lang="en-US" sz="2800" b="1" dirty="0" smtClean="0">
                <a:ln w="11430">
                  <a:solidFill>
                    <a:schemeClr val="tx1"/>
                  </a:solidFill>
                </a:ln>
                <a:effectLst>
                  <a:outerShdw blurRad="50800" dist="39000" dir="5460000" algn="tl">
                    <a:srgbClr val="000000">
                      <a:alpha val="38000"/>
                    </a:srgbClr>
                  </a:outerShdw>
                </a:effectLst>
              </a:rPr>
              <a:t> – a future 2p, that denote a continuing, purposeful love with one’s whole being!).</a:t>
            </a:r>
          </a:p>
          <a:p>
            <a:r>
              <a:rPr lang="en-US" sz="2800" b="1" dirty="0" smtClean="0">
                <a:ln w="11430">
                  <a:solidFill>
                    <a:schemeClr val="tx1"/>
                  </a:solidFill>
                </a:ln>
                <a:effectLst>
                  <a:outerShdw blurRad="50800" dist="39000" dir="5460000" algn="tl">
                    <a:srgbClr val="000000">
                      <a:alpha val="38000"/>
                    </a:srgbClr>
                  </a:outerShdw>
                </a:effectLst>
              </a:rPr>
              <a:t>The </a:t>
            </a:r>
            <a:r>
              <a:rPr lang="en-US" sz="2800" b="1" i="1" u="sng" dirty="0" smtClean="0">
                <a:ln w="11430">
                  <a:solidFill>
                    <a:srgbClr val="996633"/>
                  </a:solidFill>
                </a:ln>
                <a:solidFill>
                  <a:srgbClr val="996633"/>
                </a:solidFill>
                <a:effectLst>
                  <a:outerShdw blurRad="50800" dist="39000" dir="5460000" algn="tl">
                    <a:srgbClr val="000000">
                      <a:alpha val="38000"/>
                    </a:srgbClr>
                  </a:outerShdw>
                </a:effectLst>
              </a:rPr>
              <a:t>Lord your God</a:t>
            </a:r>
            <a:r>
              <a:rPr lang="en-US" sz="2800" b="1" i="1" dirty="0" smtClean="0">
                <a:ln w="11430">
                  <a:solidFill>
                    <a:srgbClr val="996633"/>
                  </a:solidFill>
                </a:ln>
                <a:solidFill>
                  <a:srgbClr val="996633"/>
                </a:solidFill>
                <a:effectLst>
                  <a:outerShdw blurRad="50800" dist="39000" dir="5460000" algn="tl">
                    <a:srgbClr val="000000">
                      <a:alpha val="38000"/>
                    </a:srgbClr>
                  </a:outerShdw>
                </a:effectLst>
              </a:rPr>
              <a:t> </a:t>
            </a:r>
            <a:r>
              <a:rPr lang="en-US" sz="2800" b="1" dirty="0" smtClean="0">
                <a:ln w="11430">
                  <a:solidFill>
                    <a:srgbClr val="996633"/>
                  </a:solidFill>
                </a:ln>
                <a:solidFill>
                  <a:srgbClr val="996633"/>
                </a:solidFill>
                <a:effectLst>
                  <a:outerShdw blurRad="50800" dist="39000" dir="5460000" algn="tl">
                    <a:srgbClr val="000000">
                      <a:alpha val="38000"/>
                    </a:srgbClr>
                  </a:outerShdw>
                </a:effectLst>
              </a:rPr>
              <a:t>(</a:t>
            </a:r>
            <a:r>
              <a:rPr lang="en-US" sz="2800" b="1" dirty="0" err="1" smtClean="0">
                <a:ln w="11430">
                  <a:solidFill>
                    <a:srgbClr val="996633"/>
                  </a:solidFill>
                </a:ln>
                <a:solidFill>
                  <a:srgbClr val="996633"/>
                </a:solidFill>
                <a:effectLst>
                  <a:outerShdw blurRad="50800" dist="39000" dir="5460000" algn="tl">
                    <a:srgbClr val="000000">
                      <a:alpha val="38000"/>
                    </a:srgbClr>
                  </a:outerShdw>
                </a:effectLst>
                <a:latin typeface="TekniaGreek" pitchFamily="2" charset="0"/>
              </a:rPr>
              <a:t>Kuvrion</a:t>
            </a:r>
            <a:r>
              <a:rPr lang="en-US" sz="2800" b="1" dirty="0" smtClean="0">
                <a:ln w="11430">
                  <a:solidFill>
                    <a:srgbClr val="996633"/>
                  </a:solidFill>
                </a:ln>
                <a:solidFill>
                  <a:srgbClr val="996633"/>
                </a:solidFill>
                <a:effectLst>
                  <a:outerShdw blurRad="50800" dist="39000" dir="5460000" algn="tl">
                    <a:srgbClr val="000000">
                      <a:alpha val="38000"/>
                    </a:srgbClr>
                  </a:outerShdw>
                </a:effectLst>
                <a:latin typeface="TekniaGreek" pitchFamily="2" charset="0"/>
              </a:rPr>
              <a:t> </a:t>
            </a:r>
            <a:r>
              <a:rPr lang="en-US" sz="2800" b="1" dirty="0" err="1" smtClean="0">
                <a:ln w="11430">
                  <a:solidFill>
                    <a:srgbClr val="996633"/>
                  </a:solidFill>
                </a:ln>
                <a:solidFill>
                  <a:srgbClr val="996633"/>
                </a:solidFill>
                <a:effectLst>
                  <a:outerShdw blurRad="50800" dist="39000" dir="5460000" algn="tl">
                    <a:srgbClr val="000000">
                      <a:alpha val="38000"/>
                    </a:srgbClr>
                  </a:outerShdw>
                </a:effectLst>
                <a:latin typeface="TekniaGreek" pitchFamily="2" charset="0"/>
              </a:rPr>
              <a:t>to;n</a:t>
            </a:r>
            <a:r>
              <a:rPr lang="en-US" sz="2800" b="1" dirty="0" smtClean="0">
                <a:ln w="11430">
                  <a:solidFill>
                    <a:srgbClr val="996633"/>
                  </a:solidFill>
                </a:ln>
                <a:solidFill>
                  <a:srgbClr val="996633"/>
                </a:solidFill>
                <a:effectLst>
                  <a:outerShdw blurRad="50800" dist="39000" dir="5460000" algn="tl">
                    <a:srgbClr val="000000">
                      <a:alpha val="38000"/>
                    </a:srgbClr>
                  </a:outerShdw>
                </a:effectLst>
                <a:latin typeface="TekniaGreek" pitchFamily="2" charset="0"/>
              </a:rPr>
              <a:t> </a:t>
            </a:r>
            <a:r>
              <a:rPr lang="en-US" sz="2800" b="1" dirty="0" err="1" smtClean="0">
                <a:ln w="11430">
                  <a:solidFill>
                    <a:srgbClr val="996633"/>
                  </a:solidFill>
                </a:ln>
                <a:solidFill>
                  <a:srgbClr val="996633"/>
                </a:solidFill>
                <a:effectLst>
                  <a:outerShdw blurRad="50800" dist="39000" dir="5460000" algn="tl">
                    <a:srgbClr val="000000">
                      <a:alpha val="38000"/>
                    </a:srgbClr>
                  </a:outerShdw>
                </a:effectLst>
                <a:latin typeface="TekniaGreek" pitchFamily="2" charset="0"/>
              </a:rPr>
              <a:t>Qeovn</a:t>
            </a:r>
            <a:r>
              <a:rPr lang="en-US" sz="2800" b="1" dirty="0" smtClean="0">
                <a:ln w="11430">
                  <a:solidFill>
                    <a:srgbClr val="996633"/>
                  </a:solidFill>
                </a:ln>
                <a:solidFill>
                  <a:srgbClr val="996633"/>
                </a:solidFill>
                <a:effectLst>
                  <a:outerShdw blurRad="50800" dist="39000" dir="5460000" algn="tl">
                    <a:srgbClr val="000000">
                      <a:alpha val="38000"/>
                    </a:srgbClr>
                  </a:outerShdw>
                </a:effectLst>
                <a:latin typeface="TekniaGreek" pitchFamily="2" charset="0"/>
              </a:rPr>
              <a:t> </a:t>
            </a:r>
            <a:r>
              <a:rPr lang="en-US" sz="2800" b="1" dirty="0" err="1" smtClean="0">
                <a:ln w="11430">
                  <a:solidFill>
                    <a:srgbClr val="996633"/>
                  </a:solidFill>
                </a:ln>
                <a:solidFill>
                  <a:srgbClr val="996633"/>
                </a:solidFill>
                <a:effectLst>
                  <a:outerShdw blurRad="50800" dist="39000" dir="5460000" algn="tl">
                    <a:srgbClr val="000000">
                      <a:alpha val="38000"/>
                    </a:srgbClr>
                  </a:outerShdw>
                </a:effectLst>
                <a:latin typeface="TekniaGreek" pitchFamily="2" charset="0"/>
              </a:rPr>
              <a:t>sou</a:t>
            </a:r>
            <a:r>
              <a:rPr lang="en-US" sz="2800" b="1" dirty="0" smtClean="0">
                <a:ln w="11430">
                  <a:solidFill>
                    <a:srgbClr val="996633"/>
                  </a:solidFill>
                </a:ln>
                <a:solidFill>
                  <a:srgbClr val="996633"/>
                </a:solidFill>
                <a:effectLst>
                  <a:outerShdw blurRad="50800" dist="39000" dir="5460000" algn="tl">
                    <a:srgbClr val="000000">
                      <a:alpha val="38000"/>
                    </a:srgbClr>
                  </a:outerShdw>
                </a:effectLst>
              </a:rPr>
              <a:t>) </a:t>
            </a:r>
            <a:r>
              <a:rPr lang="en-US" sz="2800" b="1" dirty="0" smtClean="0">
                <a:ln w="11430">
                  <a:solidFill>
                    <a:schemeClr val="tx1"/>
                  </a:solidFill>
                </a:ln>
                <a:effectLst>
                  <a:outerShdw blurRad="50800" dist="39000" dir="5460000" algn="tl">
                    <a:srgbClr val="000000">
                      <a:alpha val="38000"/>
                    </a:srgbClr>
                  </a:outerShdw>
                </a:effectLst>
              </a:rPr>
              <a:t>is very profound and very important!   </a:t>
            </a:r>
            <a:endParaRPr lang="en-US" sz="2800" b="1" baseline="30000" dirty="0" smtClean="0">
              <a:ln w="11430">
                <a:solidFill>
                  <a:schemeClr val="tx1"/>
                </a:solidFill>
              </a:ln>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1" y="51137"/>
            <a:ext cx="8686800"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Matthew 22:37</a:t>
            </a:r>
            <a:endParaRPr lang="en-US" sz="6000" b="1" dirty="0">
              <a:ln w="11430">
                <a:solidFill>
                  <a:srgbClr val="996633"/>
                </a:solidFill>
              </a:ln>
              <a:solidFill>
                <a:srgbClr val="0070C0"/>
              </a:solidFill>
              <a:effectLst>
                <a:outerShdw blurRad="50800" dist="39000" dir="5460000" algn="tl">
                  <a:srgbClr val="000000">
                    <a:alpha val="38000"/>
                  </a:srgbClr>
                </a:outerShdw>
              </a:effectLst>
              <a:latin typeface="Arial Black" pitchFamily="34" charset="0"/>
            </a:endParaRPr>
          </a:p>
        </p:txBody>
      </p:sp>
      <p:sp>
        <p:nvSpPr>
          <p:cNvPr id="4" name="Rectangle 3"/>
          <p:cNvSpPr/>
          <p:nvPr/>
        </p:nvSpPr>
        <p:spPr>
          <a:xfrm>
            <a:off x="152400" y="1066800"/>
            <a:ext cx="8839200" cy="577081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800" b="1" baseline="30000" dirty="0" smtClean="0">
                <a:ln w="11430">
                  <a:solidFill>
                    <a:schemeClr val="tx1"/>
                  </a:solidFill>
                </a:ln>
                <a:effectLst>
                  <a:outerShdw blurRad="50800" dist="39000" dir="5460000" algn="tl">
                    <a:srgbClr val="000000">
                      <a:alpha val="38000"/>
                    </a:srgbClr>
                  </a:outerShdw>
                </a:effectLst>
              </a:rPr>
              <a:t>37</a:t>
            </a:r>
            <a:r>
              <a:rPr lang="en-US" sz="2800" b="1" dirty="0" smtClean="0">
                <a:ln w="11430">
                  <a:solidFill>
                    <a:schemeClr val="tx1"/>
                  </a:solidFill>
                </a:ln>
                <a:effectLst>
                  <a:outerShdw blurRad="50800" dist="39000" dir="5460000" algn="tl">
                    <a:srgbClr val="000000">
                      <a:alpha val="38000"/>
                    </a:srgbClr>
                  </a:outerShdw>
                </a:effectLst>
              </a:rPr>
              <a:t>And He said to him,</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800" b="1" dirty="0" smtClean="0">
                <a:ln w="11430">
                  <a:solidFill>
                    <a:srgbClr val="6600CC"/>
                  </a:solidFill>
                </a:ln>
                <a:solidFill>
                  <a:srgbClr val="C00000"/>
                </a:solidFill>
                <a:effectLst>
                  <a:outerShdw blurRad="50800" dist="39000" dir="5460000" algn="tl">
                    <a:srgbClr val="000000">
                      <a:alpha val="38000"/>
                    </a:srgbClr>
                  </a:outerShdw>
                </a:effectLst>
              </a:rPr>
              <a:t>“‘</a:t>
            </a:r>
            <a:r>
              <a:rPr lang="en-US" sz="2800" b="1" u="sng" dirty="0" smtClean="0">
                <a:ln w="11430">
                  <a:solidFill>
                    <a:srgbClr val="6600CC"/>
                  </a:solidFill>
                </a:ln>
                <a:solidFill>
                  <a:srgbClr val="C00000"/>
                </a:solidFill>
                <a:effectLst>
                  <a:outerShdw blurRad="50800" dist="39000" dir="5460000" algn="tl">
                    <a:srgbClr val="000000">
                      <a:alpha val="38000"/>
                    </a:srgbClr>
                  </a:outerShdw>
                </a:effectLst>
              </a:rPr>
              <a:t>You shall </a:t>
            </a:r>
            <a:r>
              <a:rPr lang="en-US" sz="2800" b="1" i="1" u="sng" dirty="0" smtClean="0">
                <a:ln w="11430">
                  <a:solidFill>
                    <a:srgbClr val="C00000"/>
                  </a:solidFill>
                </a:ln>
                <a:solidFill>
                  <a:srgbClr val="FF0000"/>
                </a:solidFill>
                <a:effectLst>
                  <a:outerShdw blurRad="50800" dist="39000" dir="5460000" algn="tl">
                    <a:srgbClr val="000000">
                      <a:alpha val="38000"/>
                    </a:srgbClr>
                  </a:outerShdw>
                </a:effectLst>
              </a:rPr>
              <a:t>love</a:t>
            </a:r>
            <a:r>
              <a:rPr lang="en-US" sz="2800" b="1" u="sng" dirty="0" smtClean="0">
                <a:ln w="11430">
                  <a:solidFill>
                    <a:srgbClr val="6600CC"/>
                  </a:solidFill>
                </a:ln>
                <a:solidFill>
                  <a:srgbClr val="C00000"/>
                </a:solidFill>
                <a:effectLst>
                  <a:outerShdw blurRad="50800" dist="39000" dir="5460000" algn="tl">
                    <a:srgbClr val="000000">
                      <a:alpha val="38000"/>
                    </a:srgbClr>
                  </a:outerShdw>
                </a:effectLst>
              </a:rPr>
              <a:t> [the] </a:t>
            </a:r>
            <a:r>
              <a:rPr lang="en-US" sz="2800" b="1" i="1" u="sng" dirty="0" smtClean="0">
                <a:ln w="11430">
                  <a:solidFill>
                    <a:srgbClr val="996633"/>
                  </a:solidFill>
                </a:ln>
                <a:solidFill>
                  <a:srgbClr val="996633"/>
                </a:solidFill>
                <a:effectLst>
                  <a:outerShdw blurRad="50800" dist="39000" dir="5460000" algn="tl">
                    <a:srgbClr val="000000">
                      <a:alpha val="38000"/>
                    </a:srgbClr>
                  </a:outerShdw>
                </a:effectLst>
              </a:rPr>
              <a:t>Lord your God</a:t>
            </a:r>
            <a:r>
              <a:rPr lang="en-US" sz="2800" b="1" u="sng" dirty="0" smtClean="0">
                <a:ln w="11430">
                  <a:solidFill>
                    <a:srgbClr val="996633"/>
                  </a:solidFill>
                </a:ln>
                <a:solidFill>
                  <a:srgbClr val="996633"/>
                </a:solidFill>
                <a:effectLst>
                  <a:outerShdw blurRad="50800" dist="39000" dir="5460000" algn="tl">
                    <a:srgbClr val="000000">
                      <a:alpha val="38000"/>
                    </a:srgbClr>
                  </a:outerShdw>
                </a:effectLst>
              </a:rPr>
              <a:t> </a:t>
            </a:r>
            <a:r>
              <a:rPr lang="en-US" sz="2800" b="1" u="sng" dirty="0" smtClean="0">
                <a:ln w="11430">
                  <a:solidFill>
                    <a:srgbClr val="6600CC"/>
                  </a:solidFill>
                </a:ln>
                <a:solidFill>
                  <a:srgbClr val="C00000"/>
                </a:solidFill>
                <a:effectLst>
                  <a:outerShdw blurRad="50800" dist="39000" dir="5460000" algn="tl">
                    <a:srgbClr val="000000">
                      <a:alpha val="38000"/>
                    </a:srgbClr>
                  </a:outerShdw>
                </a:effectLst>
              </a:rPr>
              <a:t>with all your heart, with all your soul, and with all your mind</a:t>
            </a:r>
            <a:r>
              <a:rPr lang="en-US" sz="2800" b="1" dirty="0" smtClean="0">
                <a:ln w="11430">
                  <a:solidFill>
                    <a:srgbClr val="6600CC"/>
                  </a:solidFill>
                </a:ln>
                <a:solidFill>
                  <a:srgbClr val="C00000"/>
                </a:solidFill>
                <a:effectLst>
                  <a:outerShdw blurRad="50800" dist="39000" dir="5460000" algn="tl">
                    <a:srgbClr val="000000">
                      <a:alpha val="38000"/>
                    </a:srgbClr>
                  </a:outerShdw>
                </a:effectLst>
              </a:rPr>
              <a:t>.’</a:t>
            </a:r>
          </a:p>
          <a:p>
            <a:pPr>
              <a:spcAft>
                <a:spcPts val="600"/>
              </a:spcAft>
            </a:pPr>
            <a:r>
              <a:rPr lang="en-US" sz="2800" b="1" dirty="0" smtClean="0">
                <a:ln w="11430">
                  <a:solidFill>
                    <a:schemeClr val="tx1"/>
                  </a:solidFill>
                </a:ln>
                <a:effectLst>
                  <a:outerShdw blurRad="50800" dist="39000" dir="5460000" algn="tl">
                    <a:srgbClr val="000000">
                      <a:alpha val="38000"/>
                    </a:srgbClr>
                  </a:outerShdw>
                </a:effectLst>
              </a:rPr>
              <a:t>The </a:t>
            </a:r>
            <a:r>
              <a:rPr lang="en-US" sz="2800" b="1" i="1" u="sng" dirty="0" smtClean="0">
                <a:ln w="11430">
                  <a:solidFill>
                    <a:srgbClr val="996633"/>
                  </a:solidFill>
                </a:ln>
                <a:solidFill>
                  <a:srgbClr val="996633"/>
                </a:solidFill>
                <a:effectLst>
                  <a:outerShdw blurRad="50800" dist="39000" dir="5460000" algn="tl">
                    <a:srgbClr val="000000">
                      <a:alpha val="38000"/>
                    </a:srgbClr>
                  </a:outerShdw>
                </a:effectLst>
              </a:rPr>
              <a:t>Lord your God</a:t>
            </a:r>
            <a:r>
              <a:rPr lang="en-US" sz="2800" b="1" i="1" dirty="0" smtClean="0">
                <a:ln w="11430">
                  <a:solidFill>
                    <a:srgbClr val="996633"/>
                  </a:solidFill>
                </a:ln>
                <a:solidFill>
                  <a:srgbClr val="996633"/>
                </a:solidFill>
                <a:effectLst>
                  <a:outerShdw blurRad="50800" dist="39000" dir="5460000" algn="tl">
                    <a:srgbClr val="000000">
                      <a:alpha val="38000"/>
                    </a:srgbClr>
                  </a:outerShdw>
                </a:effectLst>
              </a:rPr>
              <a:t> </a:t>
            </a:r>
            <a:r>
              <a:rPr lang="en-US" sz="2800" b="1" dirty="0" smtClean="0">
                <a:ln w="11430">
                  <a:solidFill>
                    <a:srgbClr val="996633"/>
                  </a:solidFill>
                </a:ln>
                <a:solidFill>
                  <a:srgbClr val="996633"/>
                </a:solidFill>
                <a:effectLst>
                  <a:outerShdw blurRad="50800" dist="39000" dir="5460000" algn="tl">
                    <a:srgbClr val="000000">
                      <a:alpha val="38000"/>
                    </a:srgbClr>
                  </a:outerShdw>
                </a:effectLst>
              </a:rPr>
              <a:t>(</a:t>
            </a:r>
            <a:r>
              <a:rPr lang="en-US" sz="2800" b="1" dirty="0" err="1" smtClean="0">
                <a:ln w="11430">
                  <a:solidFill>
                    <a:srgbClr val="996633"/>
                  </a:solidFill>
                </a:ln>
                <a:solidFill>
                  <a:srgbClr val="996633"/>
                </a:solidFill>
                <a:effectLst>
                  <a:outerShdw blurRad="50800" dist="39000" dir="5460000" algn="tl">
                    <a:srgbClr val="000000">
                      <a:alpha val="38000"/>
                    </a:srgbClr>
                  </a:outerShdw>
                </a:effectLst>
                <a:latin typeface="TekniaGreek" pitchFamily="2" charset="0"/>
              </a:rPr>
              <a:t>Kuvrion</a:t>
            </a:r>
            <a:r>
              <a:rPr lang="en-US" sz="2800" b="1" dirty="0" smtClean="0">
                <a:ln w="11430">
                  <a:solidFill>
                    <a:srgbClr val="996633"/>
                  </a:solidFill>
                </a:ln>
                <a:solidFill>
                  <a:srgbClr val="996633"/>
                </a:solidFill>
                <a:effectLst>
                  <a:outerShdw blurRad="50800" dist="39000" dir="5460000" algn="tl">
                    <a:srgbClr val="000000">
                      <a:alpha val="38000"/>
                    </a:srgbClr>
                  </a:outerShdw>
                </a:effectLst>
                <a:latin typeface="TekniaGreek" pitchFamily="2" charset="0"/>
              </a:rPr>
              <a:t> </a:t>
            </a:r>
            <a:r>
              <a:rPr lang="en-US" sz="2800" b="1" dirty="0" err="1" smtClean="0">
                <a:ln w="11430">
                  <a:solidFill>
                    <a:srgbClr val="996633"/>
                  </a:solidFill>
                </a:ln>
                <a:solidFill>
                  <a:srgbClr val="996633"/>
                </a:solidFill>
                <a:effectLst>
                  <a:outerShdw blurRad="50800" dist="39000" dir="5460000" algn="tl">
                    <a:srgbClr val="000000">
                      <a:alpha val="38000"/>
                    </a:srgbClr>
                  </a:outerShdw>
                </a:effectLst>
                <a:latin typeface="TekniaGreek" pitchFamily="2" charset="0"/>
              </a:rPr>
              <a:t>to;n</a:t>
            </a:r>
            <a:r>
              <a:rPr lang="en-US" sz="2800" b="1" dirty="0" smtClean="0">
                <a:ln w="11430">
                  <a:solidFill>
                    <a:srgbClr val="996633"/>
                  </a:solidFill>
                </a:ln>
                <a:solidFill>
                  <a:srgbClr val="996633"/>
                </a:solidFill>
                <a:effectLst>
                  <a:outerShdw blurRad="50800" dist="39000" dir="5460000" algn="tl">
                    <a:srgbClr val="000000">
                      <a:alpha val="38000"/>
                    </a:srgbClr>
                  </a:outerShdw>
                </a:effectLst>
                <a:latin typeface="TekniaGreek" pitchFamily="2" charset="0"/>
              </a:rPr>
              <a:t> </a:t>
            </a:r>
            <a:r>
              <a:rPr lang="en-US" sz="2800" b="1" dirty="0" err="1" smtClean="0">
                <a:ln w="11430">
                  <a:solidFill>
                    <a:srgbClr val="996633"/>
                  </a:solidFill>
                </a:ln>
                <a:solidFill>
                  <a:srgbClr val="996633"/>
                </a:solidFill>
                <a:effectLst>
                  <a:outerShdw blurRad="50800" dist="39000" dir="5460000" algn="tl">
                    <a:srgbClr val="000000">
                      <a:alpha val="38000"/>
                    </a:srgbClr>
                  </a:outerShdw>
                </a:effectLst>
                <a:latin typeface="TekniaGreek" pitchFamily="2" charset="0"/>
              </a:rPr>
              <a:t>Qeovn</a:t>
            </a:r>
            <a:r>
              <a:rPr lang="en-US" sz="2800" b="1" dirty="0" smtClean="0">
                <a:ln w="11430">
                  <a:solidFill>
                    <a:srgbClr val="996633"/>
                  </a:solidFill>
                </a:ln>
                <a:solidFill>
                  <a:srgbClr val="996633"/>
                </a:solidFill>
                <a:effectLst>
                  <a:outerShdw blurRad="50800" dist="39000" dir="5460000" algn="tl">
                    <a:srgbClr val="000000">
                      <a:alpha val="38000"/>
                    </a:srgbClr>
                  </a:outerShdw>
                </a:effectLst>
                <a:latin typeface="TekniaGreek" pitchFamily="2" charset="0"/>
              </a:rPr>
              <a:t> </a:t>
            </a:r>
            <a:r>
              <a:rPr lang="en-US" sz="2800" b="1" dirty="0" err="1" smtClean="0">
                <a:ln w="11430">
                  <a:solidFill>
                    <a:srgbClr val="996633"/>
                  </a:solidFill>
                </a:ln>
                <a:solidFill>
                  <a:srgbClr val="996633"/>
                </a:solidFill>
                <a:effectLst>
                  <a:outerShdw blurRad="50800" dist="39000" dir="5460000" algn="tl">
                    <a:srgbClr val="000000">
                      <a:alpha val="38000"/>
                    </a:srgbClr>
                  </a:outerShdw>
                </a:effectLst>
                <a:latin typeface="TekniaGreek" pitchFamily="2" charset="0"/>
              </a:rPr>
              <a:t>sou</a:t>
            </a:r>
            <a:r>
              <a:rPr lang="en-US" sz="2800" b="1" dirty="0" smtClean="0">
                <a:ln w="11430">
                  <a:solidFill>
                    <a:srgbClr val="996633"/>
                  </a:solidFill>
                </a:ln>
                <a:solidFill>
                  <a:srgbClr val="996633"/>
                </a:solidFill>
                <a:effectLst>
                  <a:outerShdw blurRad="50800" dist="39000" dir="5460000" algn="tl">
                    <a:srgbClr val="000000">
                      <a:alpha val="38000"/>
                    </a:srgbClr>
                  </a:outerShdw>
                </a:effectLst>
              </a:rPr>
              <a:t>) </a:t>
            </a:r>
            <a:r>
              <a:rPr lang="en-US" sz="2800" b="1" dirty="0" smtClean="0">
                <a:ln w="11430">
                  <a:solidFill>
                    <a:schemeClr val="tx1"/>
                  </a:solidFill>
                </a:ln>
                <a:effectLst>
                  <a:outerShdw blurRad="50800" dist="39000" dir="5460000" algn="tl">
                    <a:srgbClr val="000000">
                      <a:alpha val="38000"/>
                    </a:srgbClr>
                  </a:outerShdw>
                </a:effectLst>
              </a:rPr>
              <a:t>literally means:  </a:t>
            </a:r>
            <a:r>
              <a:rPr lang="en-US" sz="2800" b="1" i="1" u="sng" dirty="0" smtClean="0">
                <a:ln w="11430">
                  <a:solidFill>
                    <a:srgbClr val="996633"/>
                  </a:solidFill>
                </a:ln>
                <a:solidFill>
                  <a:srgbClr val="996633"/>
                </a:solidFill>
                <a:effectLst>
                  <a:outerShdw blurRad="50800" dist="39000" dir="5460000" algn="tl">
                    <a:srgbClr val="000000">
                      <a:alpha val="38000"/>
                    </a:srgbClr>
                  </a:outerShdw>
                </a:effectLst>
              </a:rPr>
              <a:t>The Lord The God of you</a:t>
            </a:r>
            <a:r>
              <a:rPr lang="en-US" sz="2800" b="1" i="1" dirty="0" smtClean="0">
                <a:ln w="11430">
                  <a:solidFill>
                    <a:srgbClr val="996633"/>
                  </a:solidFill>
                </a:ln>
                <a:solidFill>
                  <a:srgbClr val="996633"/>
                </a:solidFill>
                <a:effectLst>
                  <a:outerShdw blurRad="50800" dist="39000" dir="5460000" algn="tl">
                    <a:srgbClr val="000000">
                      <a:alpha val="38000"/>
                    </a:srgbClr>
                  </a:outerShdw>
                </a:effectLst>
              </a:rPr>
              <a:t>!  </a:t>
            </a:r>
            <a:r>
              <a:rPr lang="en-US" sz="2800" b="1" dirty="0" smtClean="0">
                <a:ln w="11430">
                  <a:solidFill>
                    <a:schemeClr val="tx1"/>
                  </a:solidFill>
                </a:ln>
                <a:effectLst>
                  <a:outerShdw blurRad="50800" dist="39000" dir="5460000" algn="tl">
                    <a:srgbClr val="000000">
                      <a:alpha val="38000"/>
                    </a:srgbClr>
                  </a:outerShdw>
                </a:effectLst>
              </a:rPr>
              <a:t>Jesus is using a phrase that was revered and well known amongst the Jews.  </a:t>
            </a:r>
            <a:r>
              <a:rPr lang="en-US" sz="2800" b="1" dirty="0" smtClean="0">
                <a:ln w="11430">
                  <a:solidFill>
                    <a:srgbClr val="996633"/>
                  </a:solidFill>
                </a:ln>
                <a:solidFill>
                  <a:srgbClr val="996633"/>
                </a:solidFill>
                <a:effectLst>
                  <a:outerShdw blurRad="50800" dist="39000" dir="5460000" algn="tl">
                    <a:srgbClr val="000000">
                      <a:alpha val="38000"/>
                    </a:srgbClr>
                  </a:outerShdw>
                </a:effectLst>
              </a:rPr>
              <a:t>YHWH</a:t>
            </a:r>
            <a:r>
              <a:rPr lang="en-US" sz="2800" b="1" dirty="0" smtClean="0">
                <a:ln w="11430">
                  <a:solidFill>
                    <a:schemeClr val="tx1"/>
                  </a:solidFill>
                </a:ln>
                <a:effectLst>
                  <a:outerShdw blurRad="50800" dist="39000" dir="5460000" algn="tl">
                    <a:srgbClr val="000000">
                      <a:alpha val="38000"/>
                    </a:srgbClr>
                  </a:outerShdw>
                </a:effectLst>
              </a:rPr>
              <a:t> is the </a:t>
            </a:r>
            <a:r>
              <a:rPr lang="en-US" sz="2800" b="1" i="1" dirty="0" smtClean="0">
                <a:ln w="11430">
                  <a:solidFill>
                    <a:srgbClr val="996633"/>
                  </a:solidFill>
                </a:ln>
                <a:solidFill>
                  <a:srgbClr val="996633"/>
                </a:solidFill>
                <a:effectLst>
                  <a:outerShdw blurRad="50800" dist="39000" dir="5460000" algn="tl">
                    <a:srgbClr val="000000">
                      <a:alpha val="38000"/>
                    </a:srgbClr>
                  </a:outerShdw>
                </a:effectLst>
              </a:rPr>
              <a:t>“</a:t>
            </a:r>
            <a:r>
              <a:rPr lang="en-US" sz="2800" b="1" i="1" dirty="0" err="1" smtClean="0">
                <a:ln w="11430">
                  <a:solidFill>
                    <a:srgbClr val="996633"/>
                  </a:solidFill>
                </a:ln>
                <a:solidFill>
                  <a:srgbClr val="996633"/>
                </a:solidFill>
                <a:effectLst>
                  <a:outerShdw blurRad="50800" dist="39000" dir="5460000" algn="tl">
                    <a:srgbClr val="000000">
                      <a:alpha val="38000"/>
                    </a:srgbClr>
                  </a:outerShdw>
                </a:effectLst>
              </a:rPr>
              <a:t>Eloheka</a:t>
            </a:r>
            <a:r>
              <a:rPr lang="en-US" sz="2800" b="1" i="1" dirty="0" smtClean="0">
                <a:ln w="11430">
                  <a:solidFill>
                    <a:srgbClr val="996633"/>
                  </a:solidFill>
                </a:ln>
                <a:solidFill>
                  <a:srgbClr val="996633"/>
                </a:solidFill>
                <a:effectLst>
                  <a:outerShdw blurRad="50800" dist="39000" dir="5460000" algn="tl">
                    <a:srgbClr val="000000">
                      <a:alpha val="38000"/>
                    </a:srgbClr>
                  </a:outerShdw>
                </a:effectLst>
              </a:rPr>
              <a:t>,”</a:t>
            </a:r>
            <a:r>
              <a:rPr lang="en-US" sz="2800" b="1" dirty="0" smtClean="0">
                <a:ln w="11430">
                  <a:solidFill>
                    <a:schemeClr val="tx1"/>
                  </a:solidFill>
                </a:ln>
                <a:effectLst>
                  <a:outerShdw blurRad="50800" dist="39000" dir="5460000" algn="tl">
                    <a:srgbClr val="000000">
                      <a:alpha val="38000"/>
                    </a:srgbClr>
                  </a:outerShdw>
                </a:effectLst>
              </a:rPr>
              <a:t> the God of power and might.  His Name is the great Name and embodiment of the Holy Gospel.  These combined Names of </a:t>
            </a:r>
            <a:r>
              <a:rPr lang="en-US" sz="2800" b="1" dirty="0" smtClean="0">
                <a:ln w="11430">
                  <a:solidFill>
                    <a:srgbClr val="996633"/>
                  </a:solidFill>
                </a:ln>
                <a:solidFill>
                  <a:srgbClr val="996633"/>
                </a:solidFill>
                <a:effectLst>
                  <a:outerShdw blurRad="50800" dist="39000" dir="5460000" algn="tl">
                    <a:srgbClr val="000000">
                      <a:alpha val="38000"/>
                    </a:srgbClr>
                  </a:outerShdw>
                </a:effectLst>
              </a:rPr>
              <a:t>YHWH</a:t>
            </a:r>
            <a:r>
              <a:rPr lang="en-US" sz="2800" b="1" dirty="0" smtClean="0">
                <a:ln w="11430">
                  <a:solidFill>
                    <a:schemeClr val="tx1"/>
                  </a:solidFill>
                </a:ln>
                <a:effectLst>
                  <a:outerShdw blurRad="50800" dist="39000" dir="5460000" algn="tl">
                    <a:srgbClr val="000000">
                      <a:alpha val="38000"/>
                    </a:srgbClr>
                  </a:outerShdw>
                </a:effectLst>
              </a:rPr>
              <a:t> denotes Love and Grace shown to all mankind!  Thus, in NT wording, as our Father in Christ Jesus love us with the Divine Love of Fatherhood, so we are to love Him as His devoted children in Christ Jesus!</a:t>
            </a:r>
            <a:endParaRPr lang="en-US" sz="2800" b="1" baseline="30000" dirty="0" smtClean="0">
              <a:ln w="11430">
                <a:solidFill>
                  <a:schemeClr val="tx1"/>
                </a:solidFill>
              </a:ln>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1" y="51137"/>
            <a:ext cx="8686800"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Matthew 22:37</a:t>
            </a:r>
            <a:endParaRPr lang="en-US" sz="6000" b="1" dirty="0">
              <a:ln w="11430">
                <a:solidFill>
                  <a:srgbClr val="996633"/>
                </a:solidFill>
              </a:ln>
              <a:solidFill>
                <a:srgbClr val="0070C0"/>
              </a:solidFill>
              <a:effectLst>
                <a:outerShdw blurRad="50800" dist="39000" dir="5460000" algn="tl">
                  <a:srgbClr val="000000">
                    <a:alpha val="38000"/>
                  </a:srgbClr>
                </a:outerShdw>
              </a:effectLst>
              <a:latin typeface="Arial Black" pitchFamily="34" charset="0"/>
            </a:endParaRPr>
          </a:p>
        </p:txBody>
      </p:sp>
      <p:sp>
        <p:nvSpPr>
          <p:cNvPr id="4" name="Rectangle 3"/>
          <p:cNvSpPr/>
          <p:nvPr/>
        </p:nvSpPr>
        <p:spPr>
          <a:xfrm>
            <a:off x="152400" y="1066800"/>
            <a:ext cx="8839200" cy="5416868"/>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800" b="1" baseline="30000" dirty="0" smtClean="0">
                <a:ln w="11430">
                  <a:solidFill>
                    <a:schemeClr val="tx1"/>
                  </a:solidFill>
                </a:ln>
                <a:effectLst>
                  <a:outerShdw blurRad="50800" dist="39000" dir="5460000" algn="tl">
                    <a:srgbClr val="000000">
                      <a:alpha val="38000"/>
                    </a:srgbClr>
                  </a:outerShdw>
                </a:effectLst>
              </a:rPr>
              <a:t>37</a:t>
            </a:r>
            <a:r>
              <a:rPr lang="en-US" sz="2800" b="1" dirty="0" smtClean="0">
                <a:ln w="11430">
                  <a:solidFill>
                    <a:schemeClr val="tx1"/>
                  </a:solidFill>
                </a:ln>
                <a:effectLst>
                  <a:outerShdw blurRad="50800" dist="39000" dir="5460000" algn="tl">
                    <a:srgbClr val="000000">
                      <a:alpha val="38000"/>
                    </a:srgbClr>
                  </a:outerShdw>
                </a:effectLst>
              </a:rPr>
              <a:t>And He said to him,</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800" b="1" dirty="0" smtClean="0">
                <a:ln w="11430">
                  <a:solidFill>
                    <a:srgbClr val="6600CC"/>
                  </a:solidFill>
                </a:ln>
                <a:solidFill>
                  <a:srgbClr val="C00000"/>
                </a:solidFill>
                <a:effectLst>
                  <a:outerShdw blurRad="50800" dist="39000" dir="5460000" algn="tl">
                    <a:srgbClr val="000000">
                      <a:alpha val="38000"/>
                    </a:srgbClr>
                  </a:outerShdw>
                </a:effectLst>
              </a:rPr>
              <a:t>“‘</a:t>
            </a:r>
            <a:r>
              <a:rPr lang="en-US" sz="2800" b="1" u="sng" dirty="0" smtClean="0">
                <a:ln w="11430">
                  <a:solidFill>
                    <a:srgbClr val="6600CC"/>
                  </a:solidFill>
                </a:ln>
                <a:solidFill>
                  <a:srgbClr val="C00000"/>
                </a:solidFill>
                <a:effectLst>
                  <a:outerShdw blurRad="50800" dist="39000" dir="5460000" algn="tl">
                    <a:srgbClr val="000000">
                      <a:alpha val="38000"/>
                    </a:srgbClr>
                  </a:outerShdw>
                </a:effectLst>
              </a:rPr>
              <a:t>You shall </a:t>
            </a:r>
            <a:r>
              <a:rPr lang="en-US" sz="2800" b="1" i="1" u="sng" dirty="0" smtClean="0">
                <a:ln w="11430">
                  <a:solidFill>
                    <a:srgbClr val="C00000"/>
                  </a:solidFill>
                </a:ln>
                <a:solidFill>
                  <a:srgbClr val="FF0000"/>
                </a:solidFill>
                <a:effectLst>
                  <a:outerShdw blurRad="50800" dist="39000" dir="5460000" algn="tl">
                    <a:srgbClr val="000000">
                      <a:alpha val="38000"/>
                    </a:srgbClr>
                  </a:outerShdw>
                </a:effectLst>
              </a:rPr>
              <a:t>love</a:t>
            </a:r>
            <a:r>
              <a:rPr lang="en-US" sz="2800" b="1" u="sng" dirty="0" smtClean="0">
                <a:ln w="11430">
                  <a:solidFill>
                    <a:srgbClr val="6600CC"/>
                  </a:solidFill>
                </a:ln>
                <a:solidFill>
                  <a:srgbClr val="C00000"/>
                </a:solidFill>
                <a:effectLst>
                  <a:outerShdw blurRad="50800" dist="39000" dir="5460000" algn="tl">
                    <a:srgbClr val="000000">
                      <a:alpha val="38000"/>
                    </a:srgbClr>
                  </a:outerShdw>
                </a:effectLst>
              </a:rPr>
              <a:t> [the] </a:t>
            </a:r>
            <a:r>
              <a:rPr lang="en-US" sz="2800" b="1" i="1" u="sng" dirty="0" smtClean="0">
                <a:ln w="11430">
                  <a:solidFill>
                    <a:srgbClr val="996633"/>
                  </a:solidFill>
                </a:ln>
                <a:solidFill>
                  <a:srgbClr val="996633"/>
                </a:solidFill>
                <a:effectLst>
                  <a:outerShdw blurRad="50800" dist="39000" dir="5460000" algn="tl">
                    <a:srgbClr val="000000">
                      <a:alpha val="38000"/>
                    </a:srgbClr>
                  </a:outerShdw>
                </a:effectLst>
              </a:rPr>
              <a:t>Lord your God</a:t>
            </a:r>
            <a:r>
              <a:rPr lang="en-US" sz="2800" b="1" u="sng" dirty="0" smtClean="0">
                <a:ln w="11430">
                  <a:solidFill>
                    <a:srgbClr val="996633"/>
                  </a:solidFill>
                </a:ln>
                <a:solidFill>
                  <a:srgbClr val="996633"/>
                </a:solidFill>
                <a:effectLst>
                  <a:outerShdw blurRad="50800" dist="39000" dir="5460000" algn="tl">
                    <a:srgbClr val="000000">
                      <a:alpha val="38000"/>
                    </a:srgbClr>
                  </a:outerShdw>
                </a:effectLst>
              </a:rPr>
              <a:t> </a:t>
            </a:r>
            <a:r>
              <a:rPr lang="en-US" sz="2800" b="1" u="sng" dirty="0" smtClean="0">
                <a:ln w="11430">
                  <a:solidFill>
                    <a:srgbClr val="6600CC"/>
                  </a:solidFill>
                </a:ln>
                <a:solidFill>
                  <a:srgbClr val="C00000"/>
                </a:solidFill>
                <a:effectLst>
                  <a:outerShdw blurRad="50800" dist="39000" dir="5460000" algn="tl">
                    <a:srgbClr val="000000">
                      <a:alpha val="38000"/>
                    </a:srgbClr>
                  </a:outerShdw>
                </a:effectLst>
              </a:rPr>
              <a:t>with all your heart, with all your soul, and with all your mind</a:t>
            </a:r>
            <a:r>
              <a:rPr lang="en-US" sz="2800" b="1" dirty="0" smtClean="0">
                <a:ln w="11430">
                  <a:solidFill>
                    <a:srgbClr val="6600CC"/>
                  </a:solidFill>
                </a:ln>
                <a:solidFill>
                  <a:srgbClr val="C00000"/>
                </a:solidFill>
                <a:effectLst>
                  <a:outerShdw blurRad="50800" dist="39000" dir="5460000" algn="tl">
                    <a:srgbClr val="000000">
                      <a:alpha val="38000"/>
                    </a:srgbClr>
                  </a:outerShdw>
                </a:effectLst>
              </a:rPr>
              <a:t>.’</a:t>
            </a:r>
          </a:p>
          <a:p>
            <a:pPr>
              <a:spcAft>
                <a:spcPts val="600"/>
              </a:spcAft>
            </a:pPr>
            <a:r>
              <a:rPr lang="en-US" sz="2800" b="1" dirty="0" smtClean="0">
                <a:ln w="11430">
                  <a:solidFill>
                    <a:schemeClr val="tx1"/>
                  </a:solidFill>
                </a:ln>
                <a:effectLst>
                  <a:outerShdw blurRad="50800" dist="39000" dir="5460000" algn="tl">
                    <a:srgbClr val="000000">
                      <a:alpha val="38000"/>
                    </a:srgbClr>
                  </a:outerShdw>
                </a:effectLst>
              </a:rPr>
              <a:t>All are to love </a:t>
            </a:r>
            <a:r>
              <a:rPr lang="en-US" sz="2800" b="1" dirty="0" smtClean="0">
                <a:ln w="11430">
                  <a:solidFill>
                    <a:srgbClr val="996633"/>
                  </a:solidFill>
                </a:ln>
                <a:solidFill>
                  <a:srgbClr val="996633"/>
                </a:solidFill>
                <a:effectLst>
                  <a:outerShdw blurRad="50800" dist="39000" dir="5460000" algn="tl">
                    <a:srgbClr val="000000">
                      <a:alpha val="38000"/>
                    </a:srgbClr>
                  </a:outerShdw>
                </a:effectLst>
              </a:rPr>
              <a:t>the Lord your God</a:t>
            </a:r>
            <a:r>
              <a:rPr lang="en-US" sz="2800" b="1" dirty="0" smtClean="0">
                <a:ln w="11430">
                  <a:solidFill>
                    <a:schemeClr val="tx1"/>
                  </a:solidFill>
                </a:ln>
                <a:effectLst>
                  <a:outerShdw blurRad="50800" dist="39000" dir="5460000" algn="tl">
                    <a:srgbClr val="000000">
                      <a:alpha val="38000"/>
                    </a:srgbClr>
                  </a:outerShdw>
                </a:effectLst>
              </a:rPr>
              <a:t>: </a:t>
            </a:r>
            <a:r>
              <a:rPr lang="en-US" sz="2800" b="1" u="sng" dirty="0" smtClean="0">
                <a:ln w="11430">
                  <a:solidFill>
                    <a:srgbClr val="6600CC"/>
                  </a:solidFill>
                </a:ln>
                <a:solidFill>
                  <a:srgbClr val="C00000"/>
                </a:solidFill>
                <a:effectLst>
                  <a:outerShdw blurRad="50800" dist="39000" dir="5460000" algn="tl">
                    <a:srgbClr val="000000">
                      <a:alpha val="38000"/>
                    </a:srgbClr>
                  </a:outerShdw>
                </a:effectLst>
              </a:rPr>
              <a:t>with all your heart, with all your soul, and with all your mind</a:t>
            </a:r>
            <a:r>
              <a:rPr lang="en-US" sz="2800" b="1" dirty="0" smtClean="0">
                <a:ln w="11430">
                  <a:solidFill>
                    <a:srgbClr val="6600CC"/>
                  </a:solidFill>
                </a:ln>
                <a:solidFill>
                  <a:srgbClr val="C00000"/>
                </a:solidFill>
                <a:effectLst>
                  <a:outerShdw blurRad="50800" dist="39000" dir="5460000" algn="tl">
                    <a:srgbClr val="000000">
                      <a:alpha val="38000"/>
                    </a:srgbClr>
                  </a:outerShdw>
                </a:effectLst>
              </a:rPr>
              <a:t>.’  </a:t>
            </a:r>
            <a:r>
              <a:rPr lang="en-US" sz="2800" b="1" dirty="0" smtClean="0">
                <a:ln w="11430">
                  <a:solidFill>
                    <a:schemeClr val="tx1"/>
                  </a:solidFill>
                </a:ln>
                <a:effectLst>
                  <a:outerShdw blurRad="50800" dist="39000" dir="5460000" algn="tl">
                    <a:srgbClr val="000000">
                      <a:alpha val="38000"/>
                    </a:srgbClr>
                  </a:outerShdw>
                </a:effectLst>
              </a:rPr>
              <a:t>The </a:t>
            </a:r>
            <a:r>
              <a:rPr lang="en-US" sz="2800" b="1" i="1" dirty="0" smtClean="0">
                <a:ln w="11430">
                  <a:solidFill>
                    <a:srgbClr val="C00000"/>
                  </a:solidFill>
                </a:ln>
                <a:solidFill>
                  <a:srgbClr val="FF0000"/>
                </a:solidFill>
                <a:effectLst>
                  <a:outerShdw blurRad="50800" dist="39000" dir="5460000" algn="tl">
                    <a:srgbClr val="000000">
                      <a:alpha val="38000"/>
                    </a:srgbClr>
                  </a:outerShdw>
                </a:effectLst>
              </a:rPr>
              <a:t>HEART</a:t>
            </a:r>
            <a:r>
              <a:rPr lang="en-US" sz="2800" b="1" dirty="0" smtClean="0">
                <a:ln w="11430">
                  <a:solidFill>
                    <a:schemeClr val="tx1"/>
                  </a:solidFill>
                </a:ln>
                <a:effectLst>
                  <a:outerShdw blurRad="50800" dist="39000" dir="5460000" algn="tl">
                    <a:srgbClr val="000000">
                      <a:alpha val="38000"/>
                    </a:srgbClr>
                  </a:outerShdw>
                </a:effectLst>
              </a:rPr>
              <a:t> is the very center of personality; here dwells the </a:t>
            </a:r>
            <a:r>
              <a:rPr lang="en-US" sz="2800" b="1" dirty="0" smtClean="0">
                <a:ln w="11430">
                  <a:solidFill>
                    <a:srgbClr val="6600CC"/>
                  </a:solidFill>
                </a:ln>
                <a:solidFill>
                  <a:srgbClr val="7030A0"/>
                </a:solidFill>
                <a:effectLst>
                  <a:outerShdw blurRad="50800" dist="39000" dir="5460000" algn="tl">
                    <a:srgbClr val="000000">
                      <a:alpha val="38000"/>
                    </a:srgbClr>
                  </a:outerShdw>
                </a:effectLst>
              </a:rPr>
              <a:t>SOUL</a:t>
            </a:r>
            <a:r>
              <a:rPr lang="en-US" sz="2800" b="1" dirty="0" smtClean="0">
                <a:ln w="11430">
                  <a:solidFill>
                    <a:schemeClr val="tx1"/>
                  </a:solidFill>
                </a:ln>
                <a:effectLst>
                  <a:outerShdw blurRad="50800" dist="39000" dir="5460000" algn="tl">
                    <a:srgbClr val="000000">
                      <a:alpha val="38000"/>
                    </a:srgbClr>
                  </a:outerShdw>
                </a:effectLst>
              </a:rPr>
              <a:t> “the Life” of a person; and from there functions the reason, thoughts, ideas, and convictions of the </a:t>
            </a:r>
            <a:r>
              <a:rPr lang="en-US" sz="2800" b="1" dirty="0" smtClean="0">
                <a:ln w="11430">
                  <a:solidFill>
                    <a:srgbClr val="00B0F0"/>
                  </a:solidFill>
                </a:ln>
                <a:solidFill>
                  <a:srgbClr val="0070C0"/>
                </a:solidFill>
                <a:effectLst>
                  <a:outerShdw blurRad="50800" dist="39000" dir="5460000" algn="tl">
                    <a:srgbClr val="000000">
                      <a:alpha val="38000"/>
                    </a:srgbClr>
                  </a:outerShdw>
                </a:effectLst>
              </a:rPr>
              <a:t>MIND</a:t>
            </a:r>
            <a:r>
              <a:rPr lang="en-US" sz="2800" b="1" dirty="0" smtClean="0">
                <a:ln w="11430">
                  <a:solidFill>
                    <a:schemeClr val="tx1"/>
                  </a:solidFill>
                </a:ln>
                <a:effectLst>
                  <a:outerShdw blurRad="50800" dist="39000" dir="5460000" algn="tl">
                    <a:srgbClr val="000000">
                      <a:alpha val="38000"/>
                    </a:srgbClr>
                  </a:outerShdw>
                </a:effectLst>
              </a:rPr>
              <a:t>.</a:t>
            </a:r>
          </a:p>
          <a:p>
            <a:r>
              <a:rPr lang="en-US" sz="2800" b="1" dirty="0" smtClean="0">
                <a:ln w="11430">
                  <a:solidFill>
                    <a:schemeClr val="tx1"/>
                  </a:solidFill>
                </a:ln>
                <a:effectLst>
                  <a:outerShdw blurRad="50800" dist="39000" dir="5460000" algn="tl">
                    <a:srgbClr val="000000">
                      <a:alpha val="38000"/>
                    </a:srgbClr>
                  </a:outerShdw>
                </a:effectLst>
              </a:rPr>
              <a:t>Since this is God’s commandment, spoken by The God-Man, we have a psychology of man as it is conceived by your Creator who certainly knows man (you) better than man (you) can possibly know oneself (yourself)!</a:t>
            </a:r>
            <a:endParaRPr lang="en-US" sz="2800" b="1" baseline="30000" dirty="0" smtClean="0">
              <a:ln w="11430">
                <a:solidFill>
                  <a:schemeClr val="tx1"/>
                </a:solidFill>
              </a:ln>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diamond(in)">
                                      <p:cBhvr>
                                        <p:cTn id="7"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9713</TotalTime>
  <Words>962</Words>
  <Application>Microsoft Office PowerPoint</Application>
  <PresentationFormat>On-screen Show (4:3)</PresentationFormat>
  <Paragraphs>140</Paragraphs>
  <Slides>21</Slides>
  <Notes>17</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LUKE 2:22-40</dc:title>
  <dc:creator>Jeff</dc:creator>
  <cp:lastModifiedBy>Jeff</cp:lastModifiedBy>
  <cp:revision>929</cp:revision>
  <dcterms:created xsi:type="dcterms:W3CDTF">2006-08-16T00:00:00Z</dcterms:created>
  <dcterms:modified xsi:type="dcterms:W3CDTF">2025-08-09T16:51:26Z</dcterms:modified>
</cp:coreProperties>
</file>