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tags/tag14.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2" r:id="rId1"/>
  </p:sldMasterIdLst>
  <p:notesMasterIdLst>
    <p:notesMasterId r:id="rId41"/>
  </p:notesMasterIdLst>
  <p:sldIdLst>
    <p:sldId id="428" r:id="rId2"/>
    <p:sldId id="270" r:id="rId3"/>
    <p:sldId id="427" r:id="rId4"/>
    <p:sldId id="295" r:id="rId5"/>
    <p:sldId id="429" r:id="rId6"/>
    <p:sldId id="430" r:id="rId7"/>
    <p:sldId id="431" r:id="rId8"/>
    <p:sldId id="432" r:id="rId9"/>
    <p:sldId id="433" r:id="rId10"/>
    <p:sldId id="434" r:id="rId11"/>
    <p:sldId id="435" r:id="rId12"/>
    <p:sldId id="436" r:id="rId13"/>
    <p:sldId id="437" r:id="rId14"/>
    <p:sldId id="438" r:id="rId15"/>
    <p:sldId id="439" r:id="rId16"/>
    <p:sldId id="440" r:id="rId17"/>
    <p:sldId id="441" r:id="rId18"/>
    <p:sldId id="442" r:id="rId19"/>
    <p:sldId id="443" r:id="rId20"/>
    <p:sldId id="444" r:id="rId21"/>
    <p:sldId id="445" r:id="rId22"/>
    <p:sldId id="446" r:id="rId23"/>
    <p:sldId id="447" r:id="rId24"/>
    <p:sldId id="450" r:id="rId25"/>
    <p:sldId id="451" r:id="rId26"/>
    <p:sldId id="452" r:id="rId27"/>
    <p:sldId id="453" r:id="rId28"/>
    <p:sldId id="454" r:id="rId29"/>
    <p:sldId id="455" r:id="rId30"/>
    <p:sldId id="456" r:id="rId31"/>
    <p:sldId id="457" r:id="rId32"/>
    <p:sldId id="458" r:id="rId33"/>
    <p:sldId id="459" r:id="rId34"/>
    <p:sldId id="460" r:id="rId35"/>
    <p:sldId id="461" r:id="rId36"/>
    <p:sldId id="462" r:id="rId37"/>
    <p:sldId id="463" r:id="rId38"/>
    <p:sldId id="271" r:id="rId39"/>
    <p:sldId id="388"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6600CC"/>
    <a:srgbClr val="FF66FF"/>
    <a:srgbClr val="996633"/>
    <a:srgbClr val="006600"/>
    <a:srgbClr val="000000"/>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2" autoAdjust="0"/>
    <p:restoredTop sz="94628" autoAdjust="0"/>
  </p:normalViewPr>
  <p:slideViewPr>
    <p:cSldViewPr>
      <p:cViewPr>
        <p:scale>
          <a:sx n="100" d="100"/>
          <a:sy n="100" d="100"/>
        </p:scale>
        <p:origin x="-1218" y="-30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ACE0A2-89D6-49FA-9E4A-7A2A8AE52F6E}" type="datetimeFigureOut">
              <a:rPr lang="en-US" smtClean="0"/>
              <a:pPr/>
              <a:t>07/31/25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A47D50-E87B-48E8-9309-3486EE8F82C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9A47D50-E87B-48E8-9309-3486EE8F82C8}" type="slidenum">
              <a:rPr lang="en-US" smtClean="0"/>
              <a:pPr/>
              <a:t>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1D8BD707-D9CF-40AE-B4C6-C98DA3205C09}" type="datetimeFigureOut">
              <a:rPr lang="en-US" smtClean="0"/>
              <a:pPr/>
              <a:t>07/31/25</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07/31/25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07/31/25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D8BD707-D9CF-40AE-B4C6-C98DA3205C09}" type="datetimeFigureOut">
              <a:rPr lang="en-US" smtClean="0"/>
              <a:pPr/>
              <a:t>07/31/25</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1D8BD707-D9CF-40AE-B4C6-C98DA3205C09}" type="datetimeFigureOut">
              <a:rPr lang="en-US" smtClean="0"/>
              <a:pPr/>
              <a:t>07/31/25</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1D8BD707-D9CF-40AE-B4C6-C98DA3205C09}" type="datetimeFigureOut">
              <a:rPr lang="en-US" smtClean="0"/>
              <a:pPr/>
              <a:t>07/31/25</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1D8BD707-D9CF-40AE-B4C6-C98DA3205C09}" type="datetimeFigureOut">
              <a:rPr lang="en-US" smtClean="0"/>
              <a:pPr/>
              <a:t>07/31/25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B6F15528-21DE-4FAA-801E-634DDDAF4B2B}"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D8BD707-D9CF-40AE-B4C6-C98DA3205C09}" type="datetimeFigureOut">
              <a:rPr lang="en-US" smtClean="0"/>
              <a:pPr/>
              <a:t>07/31/25</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8BD707-D9CF-40AE-B4C6-C98DA3205C09}" type="datetimeFigureOut">
              <a:rPr lang="en-US" smtClean="0"/>
              <a:pPr/>
              <a:t>07/31/25</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D8BD707-D9CF-40AE-B4C6-C98DA3205C09}" type="datetimeFigureOut">
              <a:rPr lang="en-US" smtClean="0"/>
              <a:pPr/>
              <a:t>07/31/25</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07/31/25</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1D8BD707-D9CF-40AE-B4C6-C98DA3205C09}" type="datetimeFigureOut">
              <a:rPr lang="en-US" smtClean="0"/>
              <a:pPr/>
              <a:t>07/31/25</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6F15528-21DE-4FAA-801E-634DDDAF4B2B}"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3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3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Wisdom of Jesus Christ – paying tax"/>
          <p:cNvPicPr>
            <a:picLocks noChangeAspect="1" noChangeArrowheads="1"/>
          </p:cNvPicPr>
          <p:nvPr/>
        </p:nvPicPr>
        <p:blipFill>
          <a:blip r:embed="rId2" cstate="print"/>
          <a:srcRect/>
          <a:stretch>
            <a:fillRect/>
          </a:stretch>
        </p:blipFill>
        <p:spPr bwMode="auto">
          <a:xfrm>
            <a:off x="4533900" y="1066806"/>
            <a:ext cx="4572000" cy="3436576"/>
          </a:xfrm>
          <a:prstGeom prst="rect">
            <a:avLst/>
          </a:prstGeom>
          <a:noFill/>
        </p:spPr>
      </p:pic>
      <p:sp>
        <p:nvSpPr>
          <p:cNvPr id="5" name="TextBox 4"/>
          <p:cNvSpPr txBox="1"/>
          <p:nvPr/>
        </p:nvSpPr>
        <p:spPr>
          <a:xfrm>
            <a:off x="0" y="0"/>
            <a:ext cx="9144000" cy="5970865"/>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dirty="0" smtClean="0">
                <a:ln w="11430">
                  <a:solidFill>
                    <a:srgbClr val="C00000"/>
                  </a:solidFill>
                </a:ln>
                <a:solidFill>
                  <a:srgbClr val="6600CC"/>
                </a:solidFill>
                <a:effectLst>
                  <a:outerShdw blurRad="80000" dist="40000" dir="5040000" algn="tl">
                    <a:srgbClr val="000000">
                      <a:alpha val="30000"/>
                    </a:srgbClr>
                  </a:outerShdw>
                </a:effectLst>
                <a:latin typeface="Arial Rounded MT Bold" pitchFamily="34" charset="0"/>
              </a:rPr>
              <a:t>Passion Week</a:t>
            </a:r>
          </a:p>
          <a:p>
            <a:pPr algn="ctr"/>
            <a:r>
              <a:rPr lang="en-US" sz="2600" b="1" dirty="0" smtClean="0">
                <a:ln w="11430">
                  <a:solidFill>
                    <a:srgbClr val="6600CC"/>
                  </a:solidFill>
                </a:ln>
                <a:solidFill>
                  <a:srgbClr val="6600CC"/>
                </a:solidFill>
                <a:effectLst>
                  <a:outerShdw blurRad="80000" dist="40000" dir="5040000" algn="tl">
                    <a:srgbClr val="000000">
                      <a:alpha val="30000"/>
                    </a:srgbClr>
                  </a:outerShdw>
                </a:effectLst>
                <a:latin typeface="Arial Rounded MT Bold" pitchFamily="34" charset="0"/>
              </a:rPr>
              <a:t>St. Matthew 22:1-33</a:t>
            </a:r>
          </a:p>
          <a:p>
            <a:pPr algn="ctr"/>
            <a:endParaRPr lang="en-US" sz="2000" b="1" dirty="0" smtClean="0">
              <a:ln w="11430">
                <a:solidFill>
                  <a:srgbClr val="6600CC"/>
                </a:solidFill>
              </a:ln>
              <a:solidFill>
                <a:srgbClr val="6600CC"/>
              </a:solidFill>
              <a:effectLst>
                <a:outerShdw blurRad="80000" dist="40000" dir="5040000" algn="tl">
                  <a:srgbClr val="000000">
                    <a:alpha val="30000"/>
                  </a:srgbClr>
                </a:outerShdw>
              </a:effectLst>
              <a:latin typeface="Arial Rounded MT Bold" pitchFamily="34" charset="0"/>
            </a:endParaRPr>
          </a:p>
          <a:p>
            <a:pPr algn="ctr"/>
            <a:endParaRPr lang="en-US" sz="2400" b="1" dirty="0" smtClean="0">
              <a:ln w="11430">
                <a:solidFill>
                  <a:srgbClr val="6600CC"/>
                </a:solidFill>
              </a:ln>
              <a:solidFill>
                <a:srgbClr val="6600CC"/>
              </a:solidFill>
              <a:effectLst>
                <a:outerShdw blurRad="80000" dist="40000" dir="5040000" algn="tl">
                  <a:srgbClr val="000000">
                    <a:alpha val="30000"/>
                  </a:srgbClr>
                </a:outerShdw>
              </a:effectLst>
              <a:latin typeface="Arial Rounded MT Bold" pitchFamily="34" charset="0"/>
            </a:endParaRPr>
          </a:p>
          <a:p>
            <a:pPr algn="ctr"/>
            <a:endParaRPr lang="en-US" sz="2400" b="1" dirty="0" smtClean="0">
              <a:ln w="11430">
                <a:solidFill>
                  <a:srgbClr val="6600CC"/>
                </a:solidFill>
              </a:ln>
              <a:solidFill>
                <a:srgbClr val="6600CC"/>
              </a:solidFill>
              <a:effectLst>
                <a:outerShdw blurRad="80000" dist="40000" dir="5040000" algn="tl">
                  <a:srgbClr val="000000">
                    <a:alpha val="30000"/>
                  </a:srgbClr>
                </a:outerShdw>
              </a:effectLst>
              <a:latin typeface="Arial Rounded MT Bold" pitchFamily="34" charset="0"/>
            </a:endParaRPr>
          </a:p>
          <a:p>
            <a:pPr algn="ctr"/>
            <a:endParaRPr lang="en-US" sz="2400" b="1" dirty="0" smtClean="0">
              <a:ln w="11430">
                <a:solidFill>
                  <a:srgbClr val="6600CC"/>
                </a:solidFill>
              </a:ln>
              <a:solidFill>
                <a:srgbClr val="6600CC"/>
              </a:solidFill>
              <a:effectLst>
                <a:outerShdw blurRad="80000" dist="40000" dir="5040000" algn="tl">
                  <a:srgbClr val="000000">
                    <a:alpha val="30000"/>
                  </a:srgbClr>
                </a:outerShdw>
              </a:effectLst>
              <a:latin typeface="Arial Rounded MT Bold" pitchFamily="34" charset="0"/>
            </a:endParaRPr>
          </a:p>
          <a:p>
            <a:pPr algn="ctr"/>
            <a:endParaRPr lang="en-US" sz="2400" b="1" dirty="0" smtClean="0">
              <a:ln w="11430">
                <a:solidFill>
                  <a:srgbClr val="6600CC"/>
                </a:solidFill>
              </a:ln>
              <a:solidFill>
                <a:srgbClr val="6600CC"/>
              </a:solidFill>
              <a:effectLst>
                <a:outerShdw blurRad="80000" dist="40000" dir="5040000" algn="tl">
                  <a:srgbClr val="000000">
                    <a:alpha val="30000"/>
                  </a:srgbClr>
                </a:outerShdw>
              </a:effectLst>
              <a:latin typeface="Arial Rounded MT Bold" pitchFamily="34" charset="0"/>
            </a:endParaRPr>
          </a:p>
          <a:p>
            <a:pPr algn="ctr"/>
            <a:endParaRPr lang="en-US" sz="2400" b="1" dirty="0" smtClean="0">
              <a:ln w="11430">
                <a:solidFill>
                  <a:srgbClr val="6600CC"/>
                </a:solidFill>
              </a:ln>
              <a:solidFill>
                <a:srgbClr val="6600CC"/>
              </a:solidFill>
              <a:effectLst>
                <a:outerShdw blurRad="80000" dist="40000" dir="5040000" algn="tl">
                  <a:srgbClr val="000000">
                    <a:alpha val="30000"/>
                  </a:srgbClr>
                </a:outerShdw>
              </a:effectLst>
              <a:latin typeface="Arial Rounded MT Bold" pitchFamily="34" charset="0"/>
            </a:endParaRPr>
          </a:p>
          <a:p>
            <a:pPr algn="ctr"/>
            <a:endParaRPr lang="en-US" sz="2400" b="1" dirty="0" smtClean="0">
              <a:ln w="11430">
                <a:solidFill>
                  <a:srgbClr val="6600CC"/>
                </a:solidFill>
              </a:ln>
              <a:solidFill>
                <a:srgbClr val="6600CC"/>
              </a:solidFill>
              <a:effectLst>
                <a:outerShdw blurRad="80000" dist="40000" dir="5040000" algn="tl">
                  <a:srgbClr val="000000">
                    <a:alpha val="30000"/>
                  </a:srgbClr>
                </a:outerShdw>
              </a:effectLst>
              <a:latin typeface="Arial Rounded MT Bold" pitchFamily="34" charset="0"/>
            </a:endParaRPr>
          </a:p>
          <a:p>
            <a:pPr algn="ctr"/>
            <a:endParaRPr lang="en-US" sz="2400" b="1" dirty="0" smtClean="0">
              <a:ln w="11430">
                <a:solidFill>
                  <a:srgbClr val="6600CC"/>
                </a:solidFill>
              </a:ln>
              <a:solidFill>
                <a:srgbClr val="6600CC"/>
              </a:solidFill>
              <a:effectLst>
                <a:outerShdw blurRad="80000" dist="40000" dir="5040000" algn="tl">
                  <a:srgbClr val="000000">
                    <a:alpha val="30000"/>
                  </a:srgbClr>
                </a:outerShdw>
              </a:effectLst>
              <a:latin typeface="Arial Rounded MT Bold" pitchFamily="34" charset="0"/>
            </a:endParaRPr>
          </a:p>
          <a:p>
            <a:pPr algn="ctr"/>
            <a:endParaRPr lang="en-US" sz="2400" b="1" dirty="0" smtClean="0">
              <a:ln w="11430">
                <a:solidFill>
                  <a:srgbClr val="6600CC"/>
                </a:solidFill>
              </a:ln>
              <a:solidFill>
                <a:srgbClr val="6600CC"/>
              </a:solidFill>
              <a:effectLst>
                <a:outerShdw blurRad="80000" dist="40000" dir="5040000" algn="tl">
                  <a:srgbClr val="000000">
                    <a:alpha val="30000"/>
                  </a:srgbClr>
                </a:outerShdw>
              </a:effectLst>
              <a:latin typeface="Arial Rounded MT Bold" pitchFamily="34" charset="0"/>
            </a:endParaRPr>
          </a:p>
          <a:p>
            <a:pPr algn="ctr"/>
            <a:r>
              <a:rPr lang="en-US" sz="2400" b="1" dirty="0" smtClean="0">
                <a:ln w="11430">
                  <a:solidFill>
                    <a:srgbClr val="6600CC"/>
                  </a:solidFill>
                </a:ln>
                <a:solidFill>
                  <a:srgbClr val="6600CC"/>
                </a:solidFill>
                <a:effectLst>
                  <a:outerShdw blurRad="80000" dist="40000" dir="5040000" algn="tl">
                    <a:srgbClr val="000000">
                      <a:alpha val="30000"/>
                    </a:srgbClr>
                  </a:outerShdw>
                </a:effectLst>
                <a:latin typeface="Arial Rounded MT Bold" pitchFamily="34" charset="0"/>
              </a:rPr>
              <a:t>                                                          </a:t>
            </a:r>
          </a:p>
          <a:p>
            <a:pPr algn="ctr"/>
            <a:endParaRPr lang="en-US" sz="2400" b="1" dirty="0" smtClean="0">
              <a:ln w="11430">
                <a:solidFill>
                  <a:srgbClr val="6600CC"/>
                </a:solidFill>
              </a:ln>
              <a:solidFill>
                <a:srgbClr val="6600CC"/>
              </a:solidFill>
              <a:effectLst>
                <a:outerShdw blurRad="80000" dist="40000" dir="5040000" algn="tl">
                  <a:srgbClr val="000000">
                    <a:alpha val="30000"/>
                  </a:srgbClr>
                </a:outerShdw>
              </a:effectLst>
              <a:latin typeface="Arial Rounded MT Bold" pitchFamily="34" charset="0"/>
            </a:endParaRPr>
          </a:p>
          <a:p>
            <a:pPr algn="ctr"/>
            <a:endParaRPr lang="en-US" sz="2400" b="1" dirty="0" smtClean="0">
              <a:ln w="11430">
                <a:solidFill>
                  <a:srgbClr val="6600CC"/>
                </a:solidFill>
              </a:ln>
              <a:solidFill>
                <a:srgbClr val="6600CC"/>
              </a:solidFill>
              <a:effectLst>
                <a:outerShdw blurRad="80000" dist="40000" dir="5040000" algn="tl">
                  <a:srgbClr val="000000">
                    <a:alpha val="30000"/>
                  </a:srgbClr>
                </a:outerShdw>
              </a:effectLst>
              <a:latin typeface="Arial Rounded MT Bold" pitchFamily="34" charset="0"/>
            </a:endParaRPr>
          </a:p>
          <a:p>
            <a:pPr algn="ctr"/>
            <a:endParaRPr lang="en-US" sz="2400" b="1" dirty="0" smtClean="0">
              <a:ln w="11430">
                <a:solidFill>
                  <a:srgbClr val="6600CC"/>
                </a:solidFill>
              </a:ln>
              <a:solidFill>
                <a:srgbClr val="6600CC"/>
              </a:solidFill>
              <a:effectLst>
                <a:outerShdw blurRad="80000" dist="40000" dir="5040000" algn="tl">
                  <a:srgbClr val="000000">
                    <a:alpha val="30000"/>
                  </a:srgbClr>
                </a:outerShdw>
              </a:effectLst>
              <a:latin typeface="Arial Rounded MT Bold" pitchFamily="34" charset="0"/>
            </a:endParaRPr>
          </a:p>
          <a:p>
            <a:pPr algn="ctr"/>
            <a:endParaRPr lang="en-US" sz="1400" b="1" dirty="0" smtClean="0">
              <a:ln w="11430">
                <a:solidFill>
                  <a:srgbClr val="6600CC"/>
                </a:solidFill>
              </a:ln>
              <a:solidFill>
                <a:srgbClr val="6600CC"/>
              </a:solidFill>
              <a:effectLst>
                <a:outerShdw blurRad="80000" dist="40000" dir="5040000" algn="tl">
                  <a:srgbClr val="000000">
                    <a:alpha val="30000"/>
                  </a:srgbClr>
                </a:outerShdw>
              </a:effectLst>
              <a:latin typeface="Arial Rounded MT Bold" pitchFamily="34" charset="0"/>
            </a:endParaRPr>
          </a:p>
        </p:txBody>
      </p:sp>
      <p:sp>
        <p:nvSpPr>
          <p:cNvPr id="6" name="Rectangle 5"/>
          <p:cNvSpPr/>
          <p:nvPr/>
        </p:nvSpPr>
        <p:spPr>
          <a:xfrm>
            <a:off x="0" y="3360003"/>
            <a:ext cx="4572000" cy="830997"/>
          </a:xfrm>
          <a:prstGeom prst="rect">
            <a:avLst/>
          </a:prstGeom>
        </p:spPr>
        <p:txBody>
          <a:bodyPr wrap="square">
            <a:spAutoFit/>
          </a:bodyPr>
          <a:lstStyle/>
          <a:p>
            <a:pPr algn="ctr"/>
            <a:r>
              <a:rPr lang="en-US" sz="2400" b="1" dirty="0" smtClean="0">
                <a:ln w="11430">
                  <a:solidFill>
                    <a:srgbClr val="996633"/>
                  </a:solidFill>
                </a:ln>
                <a:solidFill>
                  <a:schemeClr val="bg1">
                    <a:lumMod val="95000"/>
                  </a:schemeClr>
                </a:solidFill>
                <a:effectLst>
                  <a:outerShdw blurRad="80000" dist="40000" dir="5040000" algn="tl">
                    <a:srgbClr val="000000">
                      <a:alpha val="30000"/>
                    </a:srgbClr>
                  </a:outerShdw>
                </a:effectLst>
                <a:latin typeface="Algerian" pitchFamily="82" charset="0"/>
              </a:rPr>
              <a:t>Parable of the</a:t>
            </a:r>
          </a:p>
          <a:p>
            <a:pPr algn="ctr"/>
            <a:r>
              <a:rPr lang="en-US" sz="2400" b="1" dirty="0" smtClean="0">
                <a:ln w="11430">
                  <a:solidFill>
                    <a:srgbClr val="996633"/>
                  </a:solidFill>
                </a:ln>
                <a:solidFill>
                  <a:schemeClr val="bg1">
                    <a:lumMod val="95000"/>
                  </a:schemeClr>
                </a:solidFill>
                <a:effectLst>
                  <a:outerShdw blurRad="80000" dist="40000" dir="5040000" algn="tl">
                    <a:srgbClr val="000000">
                      <a:alpha val="30000"/>
                    </a:srgbClr>
                  </a:outerShdw>
                </a:effectLst>
                <a:latin typeface="Algerian" pitchFamily="82" charset="0"/>
              </a:rPr>
              <a:t>marriage feast </a:t>
            </a:r>
            <a:endParaRPr lang="en-US" sz="2400" b="1" dirty="0">
              <a:ln w="11430">
                <a:solidFill>
                  <a:srgbClr val="996633"/>
                </a:solidFill>
              </a:ln>
              <a:solidFill>
                <a:schemeClr val="bg1">
                  <a:lumMod val="95000"/>
                </a:schemeClr>
              </a:solidFill>
              <a:latin typeface="Algerian" pitchFamily="82" charset="0"/>
            </a:endParaRPr>
          </a:p>
        </p:txBody>
      </p:sp>
      <p:sp>
        <p:nvSpPr>
          <p:cNvPr id="10" name="Rectangle 9"/>
          <p:cNvSpPr/>
          <p:nvPr/>
        </p:nvSpPr>
        <p:spPr>
          <a:xfrm>
            <a:off x="4553879" y="3957935"/>
            <a:ext cx="4513921" cy="461665"/>
          </a:xfrm>
          <a:prstGeom prst="rect">
            <a:avLst/>
          </a:prstGeom>
        </p:spPr>
        <p:txBody>
          <a:bodyPr wrap="square">
            <a:spAutoFit/>
          </a:bodyPr>
          <a:lstStyle/>
          <a:p>
            <a:pPr algn="ctr"/>
            <a:r>
              <a:rPr lang="en-US" sz="2400" dirty="0" smtClean="0">
                <a:ln w="11430">
                  <a:solidFill>
                    <a:srgbClr val="FFFF00"/>
                  </a:solidFill>
                </a:ln>
                <a:solidFill>
                  <a:srgbClr val="FFFF00"/>
                </a:solidFill>
                <a:latin typeface="Algerian" pitchFamily="82" charset="0"/>
              </a:rPr>
              <a:t>Paying taxes to Caesar</a:t>
            </a:r>
            <a:endParaRPr lang="en-US" sz="2400" dirty="0">
              <a:ln w="11430">
                <a:solidFill>
                  <a:srgbClr val="FFFF00"/>
                </a:solidFill>
              </a:ln>
              <a:solidFill>
                <a:srgbClr val="FFFF00"/>
              </a:solidFill>
              <a:latin typeface="Algerian" pitchFamily="82" charset="0"/>
            </a:endParaRPr>
          </a:p>
        </p:txBody>
      </p:sp>
      <p:sp>
        <p:nvSpPr>
          <p:cNvPr id="11" name="Rectangle 10"/>
          <p:cNvSpPr/>
          <p:nvPr/>
        </p:nvSpPr>
        <p:spPr>
          <a:xfrm>
            <a:off x="4648200" y="5181600"/>
            <a:ext cx="4419600" cy="830997"/>
          </a:xfrm>
          <a:prstGeom prst="rect">
            <a:avLst/>
          </a:prstGeom>
        </p:spPr>
        <p:txBody>
          <a:bodyPr wrap="square">
            <a:spAutoFit/>
          </a:bodyPr>
          <a:lstStyle/>
          <a:p>
            <a:pPr algn="ctr"/>
            <a:r>
              <a:rPr lang="en-US" sz="2400" dirty="0" smtClean="0">
                <a:ln w="11430">
                  <a:solidFill>
                    <a:schemeClr val="tx1"/>
                  </a:solidFill>
                </a:ln>
                <a:effectLst>
                  <a:outerShdw blurRad="80000" dist="40000" dir="5040000" algn="tl">
                    <a:srgbClr val="000000">
                      <a:alpha val="30000"/>
                    </a:srgbClr>
                  </a:outerShdw>
                </a:effectLst>
                <a:latin typeface="Algerian" pitchFamily="82" charset="0"/>
              </a:rPr>
              <a:t>Questions about the resurrection</a:t>
            </a:r>
            <a:endParaRPr lang="en-US" sz="2400" dirty="0">
              <a:ln w="11430">
                <a:solidFill>
                  <a:schemeClr val="tx1"/>
                </a:solidFill>
              </a:ln>
              <a:latin typeface="Algerian" pitchFamily="82" charset="0"/>
            </a:endParaRPr>
          </a:p>
        </p:txBody>
      </p:sp>
      <p:pic>
        <p:nvPicPr>
          <p:cNvPr id="2050" name="Picture 2" descr="The Parable of the Wedding Feast / OrthoChristian.Com"/>
          <p:cNvPicPr>
            <a:picLocks noChangeAspect="1" noChangeArrowheads="1"/>
          </p:cNvPicPr>
          <p:nvPr/>
        </p:nvPicPr>
        <p:blipFill>
          <a:blip r:embed="rId3" cstate="print"/>
          <a:srcRect/>
          <a:stretch>
            <a:fillRect/>
          </a:stretch>
        </p:blipFill>
        <p:spPr bwMode="auto">
          <a:xfrm>
            <a:off x="0" y="1071275"/>
            <a:ext cx="4572000" cy="2281525"/>
          </a:xfrm>
          <a:prstGeom prst="rect">
            <a:avLst/>
          </a:prstGeom>
          <a:noFill/>
        </p:spPr>
      </p:pic>
      <p:pic>
        <p:nvPicPr>
          <p:cNvPr id="3" name="Picture 6" descr="Christ and the Chief Priests"/>
          <p:cNvPicPr>
            <a:picLocks noChangeAspect="1" noChangeArrowheads="1"/>
          </p:cNvPicPr>
          <p:nvPr/>
        </p:nvPicPr>
        <p:blipFill>
          <a:blip r:embed="rId4" cstate="print"/>
          <a:srcRect/>
          <a:stretch>
            <a:fillRect/>
          </a:stretch>
        </p:blipFill>
        <p:spPr bwMode="auto">
          <a:xfrm>
            <a:off x="0" y="4267201"/>
            <a:ext cx="4876800" cy="2590800"/>
          </a:xfrm>
          <a:prstGeom prst="rect">
            <a:avLst/>
          </a:prstGeom>
          <a:noFill/>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1200329"/>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7200" b="1" dirty="0" smtClean="0">
                <a:ln w="11430">
                  <a:solidFill>
                    <a:srgbClr val="996633"/>
                  </a:solidFill>
                </a:ln>
                <a:solidFill>
                  <a:srgbClr val="996633"/>
                </a:solidFill>
                <a:effectLst>
                  <a:outerShdw blurRad="50800" dist="39000" dir="5460000" algn="tl">
                    <a:srgbClr val="000000">
                      <a:alpha val="38000"/>
                    </a:srgbClr>
                  </a:outerShdw>
                </a:effectLst>
                <a:latin typeface="Edwardian Script ITC" pitchFamily="66" charset="0"/>
              </a:rPr>
              <a:t>Parable of the Wedding Feast</a:t>
            </a:r>
            <a:endParaRPr lang="en-US" sz="6600" b="1" dirty="0">
              <a:ln w="11430">
                <a:solidFill>
                  <a:srgbClr val="996633"/>
                </a:solidFill>
              </a:ln>
              <a:solidFill>
                <a:srgbClr val="996633"/>
              </a:solidFill>
              <a:effectLst>
                <a:outerShdw blurRad="50800" dist="39000" dir="5460000" algn="tl">
                  <a:srgbClr val="000000">
                    <a:alpha val="38000"/>
                  </a:srgbClr>
                </a:outerShdw>
              </a:effectLst>
              <a:latin typeface="Edwardian Script ITC" pitchFamily="66" charset="0"/>
            </a:endParaRPr>
          </a:p>
        </p:txBody>
      </p:sp>
      <p:sp>
        <p:nvSpPr>
          <p:cNvPr id="10" name="TextBox 9"/>
          <p:cNvSpPr txBox="1"/>
          <p:nvPr/>
        </p:nvSpPr>
        <p:spPr>
          <a:xfrm>
            <a:off x="152400" y="1045488"/>
            <a:ext cx="8839200" cy="518603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Aft>
                <a:spcPts val="1200"/>
              </a:spcAft>
            </a:pPr>
            <a:r>
              <a:rPr lang="en-US" sz="2800" b="1" i="1" dirty="0" smtClean="0">
                <a:ln>
                  <a:solidFill>
                    <a:srgbClr val="6600CC"/>
                  </a:solidFill>
                </a:ln>
                <a:solidFill>
                  <a:srgbClr val="6600CC"/>
                </a:solidFill>
                <a:effectLst>
                  <a:outerShdw blurRad="38100" dist="38100" dir="2700000" algn="tl">
                    <a:srgbClr val="000000">
                      <a:alpha val="43137"/>
                    </a:srgbClr>
                  </a:outerShdw>
                </a:effectLst>
              </a:rPr>
              <a:t>(V.5) “But they paid no attention and went off--one to his field, another to his business.”</a:t>
            </a:r>
          </a:p>
          <a:p>
            <a:pPr>
              <a:spcAft>
                <a:spcPts val="600"/>
              </a:spcAft>
            </a:pPr>
            <a:r>
              <a:rPr lang="en-US" sz="2600" b="1" dirty="0" smtClean="0">
                <a:effectLst>
                  <a:outerShdw blurRad="38100" dist="38100" dir="2700000" algn="tl">
                    <a:srgbClr val="000000">
                      <a:alpha val="43137"/>
                    </a:srgbClr>
                  </a:outerShdw>
                </a:effectLst>
              </a:rPr>
              <a:t>Note that we have two classes of people, one in this verse and one in verse 6.  The first shows total disinterest, the second hostility.  </a:t>
            </a:r>
            <a:r>
              <a:rPr lang="en-US" sz="2600" b="1" i="1" dirty="0" smtClean="0">
                <a:ln>
                  <a:solidFill>
                    <a:srgbClr val="6600CC"/>
                  </a:solidFill>
                </a:ln>
                <a:solidFill>
                  <a:srgbClr val="6600CC"/>
                </a:solidFill>
                <a:effectLst>
                  <a:outerShdw blurRad="38100" dist="38100" dir="2700000" algn="tl">
                    <a:srgbClr val="000000">
                      <a:alpha val="43137"/>
                    </a:srgbClr>
                  </a:outerShdw>
                </a:effectLst>
              </a:rPr>
              <a:t>“Paid no attention”</a:t>
            </a:r>
            <a:r>
              <a:rPr lang="en-US" sz="2600" b="1" dirty="0" smtClean="0">
                <a:effectLst>
                  <a:outerShdw blurRad="38100" dist="38100" dir="2700000" algn="tl">
                    <a:srgbClr val="000000">
                      <a:alpha val="43137"/>
                    </a:srgbClr>
                  </a:outerShdw>
                </a:effectLst>
              </a:rPr>
              <a:t> is variously translated: </a:t>
            </a:r>
            <a:r>
              <a:rPr lang="en-US" sz="2600" b="1" i="1" dirty="0" smtClean="0">
                <a:effectLst>
                  <a:outerShdw blurRad="38100" dist="38100" dir="2700000" algn="tl">
                    <a:srgbClr val="000000">
                      <a:alpha val="43137"/>
                    </a:srgbClr>
                  </a:outerShdw>
                </a:effectLst>
              </a:rPr>
              <a:t>“made light of it, merely laughed, paid no attention, were not interested, took no notice.”  </a:t>
            </a:r>
            <a:r>
              <a:rPr lang="en-US" sz="2600" b="1" dirty="0" smtClean="0">
                <a:effectLst>
                  <a:outerShdw blurRad="38100" dist="38100" dir="2700000" algn="tl">
                    <a:srgbClr val="000000">
                      <a:alpha val="43137"/>
                    </a:srgbClr>
                  </a:outerShdw>
                </a:effectLst>
              </a:rPr>
              <a:t>In other words, they mocked the Gospel!</a:t>
            </a:r>
          </a:p>
          <a:p>
            <a:r>
              <a:rPr lang="en-US" sz="2600" b="1" dirty="0" smtClean="0">
                <a:effectLst>
                  <a:outerShdw blurRad="38100" dist="38100" dir="2700000" algn="tl">
                    <a:srgbClr val="000000">
                      <a:alpha val="43137"/>
                    </a:srgbClr>
                  </a:outerShdw>
                </a:effectLst>
              </a:rPr>
              <a:t>This group is divided into two subgroups.  Both denote sophisticated people of earthly means.  The point is that they are sunken in mere material and earthly matters; materialists who care little about anything, but self!</a:t>
            </a:r>
            <a:endParaRPr lang="en-US" sz="2600" b="1" dirty="0">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diamond(in)">
                                      <p:cBhvr>
                                        <p:cTn id="7" dur="2000"/>
                                        <p:tgtEl>
                                          <p:spTgt spid="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diamond(in)">
                                      <p:cBhvr>
                                        <p:cTn id="12" dur="20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1200329"/>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7200" b="1" dirty="0" smtClean="0">
                <a:ln w="11430">
                  <a:solidFill>
                    <a:srgbClr val="996633"/>
                  </a:solidFill>
                </a:ln>
                <a:solidFill>
                  <a:srgbClr val="996633"/>
                </a:solidFill>
                <a:effectLst>
                  <a:outerShdw blurRad="50800" dist="39000" dir="5460000" algn="tl">
                    <a:srgbClr val="000000">
                      <a:alpha val="38000"/>
                    </a:srgbClr>
                  </a:outerShdw>
                </a:effectLst>
                <a:latin typeface="Edwardian Script ITC" pitchFamily="66" charset="0"/>
              </a:rPr>
              <a:t>Parable of the Wedding Feast</a:t>
            </a:r>
            <a:endParaRPr lang="en-US" sz="6600" b="1" dirty="0">
              <a:ln w="11430">
                <a:solidFill>
                  <a:srgbClr val="996633"/>
                </a:solidFill>
              </a:ln>
              <a:solidFill>
                <a:srgbClr val="996633"/>
              </a:solidFill>
              <a:effectLst>
                <a:outerShdw blurRad="50800" dist="39000" dir="5460000" algn="tl">
                  <a:srgbClr val="000000">
                    <a:alpha val="38000"/>
                  </a:srgbClr>
                </a:outerShdw>
              </a:effectLst>
              <a:latin typeface="Edwardian Script ITC" pitchFamily="66" charset="0"/>
            </a:endParaRPr>
          </a:p>
        </p:txBody>
      </p:sp>
      <p:sp>
        <p:nvSpPr>
          <p:cNvPr id="10" name="TextBox 9"/>
          <p:cNvSpPr txBox="1"/>
          <p:nvPr/>
        </p:nvSpPr>
        <p:spPr>
          <a:xfrm>
            <a:off x="152400" y="1045488"/>
            <a:ext cx="8839200" cy="550920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Aft>
                <a:spcPts val="1200"/>
              </a:spcAft>
            </a:pPr>
            <a:r>
              <a:rPr lang="en-US" sz="2800" b="1" i="1" dirty="0" smtClean="0">
                <a:ln>
                  <a:solidFill>
                    <a:srgbClr val="6600CC"/>
                  </a:solidFill>
                </a:ln>
                <a:solidFill>
                  <a:srgbClr val="6600CC"/>
                </a:solidFill>
                <a:effectLst>
                  <a:outerShdw blurRad="38100" dist="38100" dir="2700000" algn="tl">
                    <a:srgbClr val="000000">
                      <a:alpha val="43137"/>
                    </a:srgbClr>
                  </a:outerShdw>
                </a:effectLst>
              </a:rPr>
              <a:t>(V.6) “The rest seized His servants, mistreated them and killed them.”</a:t>
            </a:r>
          </a:p>
          <a:p>
            <a:r>
              <a:rPr lang="en-US" sz="2600" b="1" dirty="0" smtClean="0">
                <a:effectLst>
                  <a:outerShdw blurRad="38100" dist="38100" dir="2700000" algn="tl">
                    <a:srgbClr val="000000">
                      <a:alpha val="43137"/>
                    </a:srgbClr>
                  </a:outerShdw>
                </a:effectLst>
              </a:rPr>
              <a:t>Here we have the second group.  </a:t>
            </a:r>
            <a:r>
              <a:rPr lang="en-US" sz="2600" b="1" i="1" dirty="0" smtClean="0">
                <a:ln>
                  <a:solidFill>
                    <a:srgbClr val="6600CC"/>
                  </a:solidFill>
                </a:ln>
                <a:solidFill>
                  <a:srgbClr val="6600CC"/>
                </a:solidFill>
                <a:effectLst>
                  <a:outerShdw blurRad="38100" dist="38100" dir="2700000" algn="tl">
                    <a:srgbClr val="000000">
                      <a:alpha val="43137"/>
                    </a:srgbClr>
                  </a:outerShdw>
                </a:effectLst>
              </a:rPr>
              <a:t>“His servants”</a:t>
            </a:r>
            <a:r>
              <a:rPr lang="en-US" sz="2600" b="1" dirty="0" smtClean="0">
                <a:effectLst>
                  <a:outerShdw blurRad="38100" dist="38100" dir="2700000" algn="tl">
                    <a:srgbClr val="000000">
                      <a:alpha val="43137"/>
                    </a:srgbClr>
                  </a:outerShdw>
                </a:effectLst>
              </a:rPr>
              <a:t> are, again, the Apostles, missionaries, evangelists, pastors…and you!  It’s all those sent to announce/proclaim the Feast of the Gospel! Note that all three verb forms are violent:  </a:t>
            </a:r>
            <a:r>
              <a:rPr lang="en-US" sz="2600" b="1" i="1" dirty="0" smtClean="0">
                <a:ln>
                  <a:solidFill>
                    <a:srgbClr val="6600CC"/>
                  </a:solidFill>
                </a:ln>
                <a:solidFill>
                  <a:srgbClr val="6600CC"/>
                </a:solidFill>
                <a:effectLst>
                  <a:outerShdw blurRad="38100" dist="38100" dir="2700000" algn="tl">
                    <a:srgbClr val="000000">
                      <a:alpha val="43137"/>
                    </a:srgbClr>
                  </a:outerShdw>
                </a:effectLst>
              </a:rPr>
              <a:t>“seized,” “mistreated”</a:t>
            </a:r>
            <a:r>
              <a:rPr lang="en-US" sz="2600" b="1" dirty="0" smtClean="0">
                <a:effectLst>
                  <a:outerShdw blurRad="38100" dist="38100" dir="2700000" algn="tl">
                    <a:srgbClr val="000000">
                      <a:alpha val="43137"/>
                    </a:srgbClr>
                  </a:outerShdw>
                </a:effectLst>
              </a:rPr>
              <a:t> (in an insulting manner), and </a:t>
            </a:r>
            <a:r>
              <a:rPr lang="en-US" sz="2600" b="1" i="1" dirty="0" smtClean="0">
                <a:ln>
                  <a:solidFill>
                    <a:srgbClr val="6600CC"/>
                  </a:solidFill>
                </a:ln>
                <a:solidFill>
                  <a:srgbClr val="6600CC"/>
                </a:solidFill>
                <a:effectLst>
                  <a:outerShdw blurRad="38100" dist="38100" dir="2700000" algn="tl">
                    <a:srgbClr val="000000">
                      <a:alpha val="43137"/>
                    </a:srgbClr>
                  </a:outerShdw>
                </a:effectLst>
              </a:rPr>
              <a:t>“killed.”</a:t>
            </a:r>
            <a:r>
              <a:rPr lang="en-US" sz="2600" b="1" dirty="0" smtClean="0">
                <a:effectLst>
                  <a:outerShdw blurRad="38100" dist="38100" dir="2700000" algn="tl">
                    <a:srgbClr val="000000">
                      <a:alpha val="43137"/>
                    </a:srgbClr>
                  </a:outerShdw>
                </a:effectLst>
              </a:rPr>
              <a:t>  We think immediately of the Baptist, Stephen, James, Peter, and all martyrs!  All the Apostles died a violent death, with the exception of St. John.  The Book of the Acts of the Apostles is not only an account of the Apostles preaching justification by faith; but, also, an account of how God’s servants were treated – with violence and death!</a:t>
            </a:r>
            <a:endParaRPr lang="en-US" sz="2600" b="1" dirty="0">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diamond(in)">
                                      <p:cBhvr>
                                        <p:cTn id="7" dur="20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1200329"/>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7200" b="1" dirty="0" smtClean="0">
                <a:ln w="11430">
                  <a:solidFill>
                    <a:srgbClr val="996633"/>
                  </a:solidFill>
                </a:ln>
                <a:solidFill>
                  <a:srgbClr val="996633"/>
                </a:solidFill>
                <a:effectLst>
                  <a:outerShdw blurRad="50800" dist="39000" dir="5460000" algn="tl">
                    <a:srgbClr val="000000">
                      <a:alpha val="38000"/>
                    </a:srgbClr>
                  </a:outerShdw>
                </a:effectLst>
                <a:latin typeface="Edwardian Script ITC" pitchFamily="66" charset="0"/>
              </a:rPr>
              <a:t>Parable of the Wedding Feast</a:t>
            </a:r>
            <a:endParaRPr lang="en-US" sz="6600" b="1" dirty="0">
              <a:ln w="11430">
                <a:solidFill>
                  <a:srgbClr val="996633"/>
                </a:solidFill>
              </a:ln>
              <a:solidFill>
                <a:srgbClr val="996633"/>
              </a:solidFill>
              <a:effectLst>
                <a:outerShdw blurRad="50800" dist="39000" dir="5460000" algn="tl">
                  <a:srgbClr val="000000">
                    <a:alpha val="38000"/>
                  </a:srgbClr>
                </a:outerShdw>
              </a:effectLst>
              <a:latin typeface="Edwardian Script ITC" pitchFamily="66" charset="0"/>
            </a:endParaRPr>
          </a:p>
        </p:txBody>
      </p:sp>
      <p:sp>
        <p:nvSpPr>
          <p:cNvPr id="10" name="TextBox 9"/>
          <p:cNvSpPr txBox="1"/>
          <p:nvPr/>
        </p:nvSpPr>
        <p:spPr>
          <a:xfrm>
            <a:off x="152400" y="1045488"/>
            <a:ext cx="8839200" cy="584775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Aft>
                <a:spcPts val="600"/>
              </a:spcAft>
            </a:pPr>
            <a:r>
              <a:rPr lang="en-US" sz="2600" b="1" i="1" dirty="0" smtClean="0">
                <a:ln>
                  <a:solidFill>
                    <a:srgbClr val="6600CC"/>
                  </a:solidFill>
                </a:ln>
                <a:solidFill>
                  <a:srgbClr val="6600CC"/>
                </a:solidFill>
                <a:effectLst>
                  <a:outerShdw blurRad="38100" dist="38100" dir="2700000" algn="tl">
                    <a:srgbClr val="000000">
                      <a:alpha val="43137"/>
                    </a:srgbClr>
                  </a:outerShdw>
                </a:effectLst>
              </a:rPr>
              <a:t>(V.7) “The King was enraged.  He sent His army and destroyed those murderers and burned their city.”</a:t>
            </a:r>
          </a:p>
          <a:p>
            <a:pPr>
              <a:spcAft>
                <a:spcPts val="300"/>
              </a:spcAft>
            </a:pPr>
            <a:r>
              <a:rPr lang="en-US" sz="2400" b="1" dirty="0" smtClean="0">
                <a:effectLst>
                  <a:outerShdw blurRad="38100" dist="38100" dir="2700000" algn="tl">
                    <a:srgbClr val="000000">
                      <a:alpha val="43137"/>
                    </a:srgbClr>
                  </a:outerShdw>
                </a:effectLst>
              </a:rPr>
              <a:t>God the Father was </a:t>
            </a:r>
            <a:r>
              <a:rPr lang="en-US" sz="2400" b="1" i="1" dirty="0" smtClean="0">
                <a:ln>
                  <a:solidFill>
                    <a:srgbClr val="6600CC"/>
                  </a:solidFill>
                </a:ln>
                <a:solidFill>
                  <a:srgbClr val="6600CC"/>
                </a:solidFill>
                <a:effectLst>
                  <a:outerShdw blurRad="38100" dist="38100" dir="2700000" algn="tl">
                    <a:srgbClr val="000000">
                      <a:alpha val="43137"/>
                    </a:srgbClr>
                  </a:outerShdw>
                </a:effectLst>
              </a:rPr>
              <a:t>“enraged.” </a:t>
            </a:r>
            <a:r>
              <a:rPr lang="en-US" sz="2400" b="1" dirty="0" smtClean="0">
                <a:effectLst>
                  <a:outerShdw blurRad="38100" dist="38100" dir="2700000" algn="tl">
                    <a:srgbClr val="000000">
                      <a:alpha val="43137"/>
                    </a:srgbClr>
                  </a:outerShdw>
                </a:effectLst>
              </a:rPr>
              <a:t>  He was filled with wrath!  The violent verbs in verse 6 are met with the King’s stern justice.  Here we have another form of </a:t>
            </a:r>
            <a:r>
              <a:rPr lang="en-US" sz="2400" b="1" i="1" dirty="0" smtClean="0">
                <a:ln>
                  <a:solidFill>
                    <a:srgbClr val="6600CC"/>
                  </a:solidFill>
                </a:ln>
                <a:solidFill>
                  <a:srgbClr val="6600CC"/>
                </a:solidFill>
                <a:effectLst>
                  <a:outerShdw blurRad="38100" dist="38100" dir="2700000" algn="tl">
                    <a:srgbClr val="000000">
                      <a:alpha val="43137"/>
                    </a:srgbClr>
                  </a:outerShdw>
                </a:effectLst>
              </a:rPr>
              <a:t>“send”</a:t>
            </a:r>
            <a:r>
              <a:rPr lang="en-US" sz="2400" b="1" dirty="0" smtClean="0">
                <a:effectLst>
                  <a:outerShdw blurRad="38100" dist="38100" dir="2700000" algn="tl">
                    <a:srgbClr val="000000">
                      <a:alpha val="43137"/>
                    </a:srgbClr>
                  </a:outerShdw>
                </a:effectLst>
              </a:rPr>
              <a:t> that of justice, not a sending of the Gospel, but the Law!</a:t>
            </a:r>
          </a:p>
          <a:p>
            <a:pPr>
              <a:spcAft>
                <a:spcPts val="300"/>
              </a:spcAft>
            </a:pPr>
            <a:r>
              <a:rPr lang="en-US" sz="2400" b="1" dirty="0" smtClean="0">
                <a:effectLst>
                  <a:outerShdw blurRad="38100" dist="38100" dir="2700000" algn="tl">
                    <a:srgbClr val="000000">
                      <a:alpha val="43137"/>
                    </a:srgbClr>
                  </a:outerShdw>
                </a:effectLst>
              </a:rPr>
              <a:t>This is a prophecy of the coming destruction of Jerusalem by Titus 70 </a:t>
            </a:r>
            <a:r>
              <a:rPr lang="en-US" b="1" dirty="0" smtClean="0">
                <a:effectLst>
                  <a:outerShdw blurRad="38100" dist="38100" dir="2700000" algn="tl">
                    <a:srgbClr val="000000">
                      <a:alpha val="43137"/>
                    </a:srgbClr>
                  </a:outerShdw>
                </a:effectLst>
              </a:rPr>
              <a:t>A.D.</a:t>
            </a:r>
            <a:r>
              <a:rPr lang="en-US" sz="2400" b="1" dirty="0" smtClean="0">
                <a:effectLst>
                  <a:outerShdw blurRad="38100" dist="38100" dir="2700000" algn="tl">
                    <a:srgbClr val="000000">
                      <a:alpha val="43137"/>
                    </a:srgbClr>
                  </a:outerShdw>
                </a:effectLst>
              </a:rPr>
              <a:t>  The destruction of Jerusalem was recorded by Josephus. and it’s an awful account.</a:t>
            </a:r>
          </a:p>
          <a:p>
            <a:r>
              <a:rPr lang="en-US" sz="2400" b="1" i="1" dirty="0" smtClean="0">
                <a:ln>
                  <a:solidFill>
                    <a:srgbClr val="6600CC"/>
                  </a:solidFill>
                </a:ln>
                <a:solidFill>
                  <a:srgbClr val="6600CC"/>
                </a:solidFill>
                <a:effectLst>
                  <a:outerShdw blurRad="38100" dist="38100" dir="2700000" algn="tl">
                    <a:srgbClr val="000000">
                      <a:alpha val="43137"/>
                    </a:srgbClr>
                  </a:outerShdw>
                </a:effectLst>
              </a:rPr>
              <a:t>“Those murderers”</a:t>
            </a:r>
            <a:r>
              <a:rPr lang="en-US" sz="2400" b="1" dirty="0" smtClean="0">
                <a:effectLst>
                  <a:outerShdw blurRad="38100" dist="38100" dir="2700000" algn="tl">
                    <a:srgbClr val="000000">
                      <a:alpha val="43137"/>
                    </a:srgbClr>
                  </a:outerShdw>
                </a:effectLst>
              </a:rPr>
              <a:t> are those whom God had invited again and again!  </a:t>
            </a:r>
            <a:r>
              <a:rPr lang="en-US" sz="2400" b="1" i="1" dirty="0" smtClean="0">
                <a:ln>
                  <a:solidFill>
                    <a:srgbClr val="6600CC"/>
                  </a:solidFill>
                </a:ln>
                <a:solidFill>
                  <a:srgbClr val="6600CC"/>
                </a:solidFill>
                <a:effectLst>
                  <a:outerShdw blurRad="38100" dist="38100" dir="2700000" algn="tl">
                    <a:srgbClr val="000000">
                      <a:alpha val="43137"/>
                    </a:srgbClr>
                  </a:outerShdw>
                </a:effectLst>
              </a:rPr>
              <a:t>“And burned [down] their city”</a:t>
            </a:r>
            <a:r>
              <a:rPr lang="en-US" sz="2400" b="1" dirty="0" smtClean="0">
                <a:effectLst>
                  <a:outerShdw blurRad="38100" dist="38100" dir="2700000" algn="tl">
                    <a:srgbClr val="000000">
                      <a:alpha val="43137"/>
                    </a:srgbClr>
                  </a:outerShdw>
                </a:effectLst>
              </a:rPr>
              <a:t> is a very precise prophecy, which is exactly what occurred under Titus.  The Jews developed factions in besieged Jerusalem and began burning each other's grain supply.  They were so violent that they helped to bring about God’s judgment upon themselves!</a:t>
            </a:r>
            <a:endParaRPr lang="en-US" sz="2400" b="1" dirty="0">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diamond(in)">
                                      <p:cBhvr>
                                        <p:cTn id="7" dur="2000"/>
                                        <p:tgtEl>
                                          <p:spTgt spid="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diamond(in)">
                                      <p:cBhvr>
                                        <p:cTn id="12" dur="20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animEffect transition="in" filter="diamond(in)">
                                      <p:cBhvr>
                                        <p:cTn id="17" dur="20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1200329"/>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7200" b="1" dirty="0" smtClean="0">
                <a:ln w="11430">
                  <a:solidFill>
                    <a:srgbClr val="996633"/>
                  </a:solidFill>
                </a:ln>
                <a:solidFill>
                  <a:srgbClr val="996633"/>
                </a:solidFill>
                <a:effectLst>
                  <a:outerShdw blurRad="50800" dist="39000" dir="5460000" algn="tl">
                    <a:srgbClr val="000000">
                      <a:alpha val="38000"/>
                    </a:srgbClr>
                  </a:outerShdw>
                </a:effectLst>
                <a:latin typeface="Edwardian Script ITC" pitchFamily="66" charset="0"/>
              </a:rPr>
              <a:t>Parable of the Wedding Feast</a:t>
            </a:r>
            <a:endParaRPr lang="en-US" sz="6600" b="1" dirty="0">
              <a:ln w="11430">
                <a:solidFill>
                  <a:srgbClr val="996633"/>
                </a:solidFill>
              </a:ln>
              <a:solidFill>
                <a:srgbClr val="996633"/>
              </a:solidFill>
              <a:effectLst>
                <a:outerShdw blurRad="50800" dist="39000" dir="5460000" algn="tl">
                  <a:srgbClr val="000000">
                    <a:alpha val="38000"/>
                  </a:srgbClr>
                </a:outerShdw>
              </a:effectLst>
              <a:latin typeface="Edwardian Script ITC" pitchFamily="66" charset="0"/>
            </a:endParaRPr>
          </a:p>
        </p:txBody>
      </p:sp>
      <p:sp>
        <p:nvSpPr>
          <p:cNvPr id="10" name="TextBox 9"/>
          <p:cNvSpPr txBox="1"/>
          <p:nvPr/>
        </p:nvSpPr>
        <p:spPr>
          <a:xfrm>
            <a:off x="152400" y="1045488"/>
            <a:ext cx="8839200" cy="504753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Aft>
                <a:spcPts val="600"/>
              </a:spcAft>
            </a:pPr>
            <a:r>
              <a:rPr lang="en-US" sz="2400" b="1" i="1" dirty="0" smtClean="0">
                <a:ln>
                  <a:solidFill>
                    <a:srgbClr val="6600CC"/>
                  </a:solidFill>
                </a:ln>
                <a:solidFill>
                  <a:srgbClr val="6600CC"/>
                </a:solidFill>
                <a:effectLst>
                  <a:outerShdw blurRad="38100" dist="38100" dir="2700000" algn="tl">
                    <a:srgbClr val="000000">
                      <a:alpha val="43137"/>
                    </a:srgbClr>
                  </a:outerShdw>
                </a:effectLst>
              </a:rPr>
              <a:t>(V.8) “Then He said to His servants, 'The wedding banquet is ready, but those I invited did not deserve to come.’”</a:t>
            </a:r>
          </a:p>
          <a:p>
            <a:pPr>
              <a:spcAft>
                <a:spcPts val="600"/>
              </a:spcAft>
            </a:pPr>
            <a:r>
              <a:rPr lang="en-US" sz="2400" b="1" i="1" dirty="0" smtClean="0">
                <a:ln>
                  <a:solidFill>
                    <a:srgbClr val="6600CC"/>
                  </a:solidFill>
                </a:ln>
                <a:solidFill>
                  <a:srgbClr val="6600CC"/>
                </a:solidFill>
                <a:effectLst>
                  <a:outerShdw blurRad="38100" dist="38100" dir="2700000" algn="tl">
                    <a:srgbClr val="000000">
                      <a:alpha val="43137"/>
                    </a:srgbClr>
                  </a:outerShdw>
                </a:effectLst>
              </a:rPr>
              <a:t>“Then”</a:t>
            </a:r>
            <a:r>
              <a:rPr lang="en-US" sz="2400" b="1" dirty="0" smtClean="0">
                <a:effectLst>
                  <a:outerShdw blurRad="38100" dist="38100" dir="2700000" algn="tl">
                    <a:srgbClr val="000000">
                      <a:alpha val="43137"/>
                    </a:srgbClr>
                  </a:outerShdw>
                </a:effectLst>
              </a:rPr>
              <a:t> signifies a turning point.  Note that the King does not cease to send missionaries.  God did not abandon the marriage feast of His Son.  Man’s indifference toward the Holy Gospel or even his persecution of God’s servants in no way inhibits or stops the progress of the Gospel.  In fact, it’s the opposite!  Remember, you do NOT labor in vain.</a:t>
            </a:r>
          </a:p>
          <a:p>
            <a:r>
              <a:rPr lang="en-US" sz="2400" b="1" i="1" dirty="0" smtClean="0">
                <a:ln>
                  <a:solidFill>
                    <a:srgbClr val="6600CC"/>
                  </a:solidFill>
                </a:ln>
                <a:solidFill>
                  <a:srgbClr val="6600CC"/>
                </a:solidFill>
                <a:effectLst>
                  <a:outerShdw blurRad="38100" dist="38100" dir="2700000" algn="tl">
                    <a:srgbClr val="000000">
                      <a:alpha val="43137"/>
                    </a:srgbClr>
                  </a:outerShdw>
                </a:effectLst>
              </a:rPr>
              <a:t>“[B]</a:t>
            </a:r>
            <a:r>
              <a:rPr lang="en-US" sz="2400" b="1" i="1" dirty="0" err="1" smtClean="0">
                <a:ln>
                  <a:solidFill>
                    <a:srgbClr val="6600CC"/>
                  </a:solidFill>
                </a:ln>
                <a:solidFill>
                  <a:srgbClr val="6600CC"/>
                </a:solidFill>
                <a:effectLst>
                  <a:outerShdw blurRad="38100" dist="38100" dir="2700000" algn="tl">
                    <a:srgbClr val="000000">
                      <a:alpha val="43137"/>
                    </a:srgbClr>
                  </a:outerShdw>
                </a:effectLst>
              </a:rPr>
              <a:t>ut</a:t>
            </a:r>
            <a:r>
              <a:rPr lang="en-US" sz="2400" b="1" i="1" dirty="0" smtClean="0">
                <a:ln>
                  <a:solidFill>
                    <a:srgbClr val="6600CC"/>
                  </a:solidFill>
                </a:ln>
                <a:solidFill>
                  <a:srgbClr val="6600CC"/>
                </a:solidFill>
                <a:effectLst>
                  <a:outerShdw blurRad="38100" dist="38100" dir="2700000" algn="tl">
                    <a:srgbClr val="000000">
                      <a:alpha val="43137"/>
                    </a:srgbClr>
                  </a:outerShdw>
                </a:effectLst>
              </a:rPr>
              <a:t> those I invited did not deserve to come.”</a:t>
            </a:r>
            <a:r>
              <a:rPr lang="en-US" sz="2400" b="1" dirty="0" smtClean="0">
                <a:effectLst>
                  <a:outerShdw blurRad="38100" dist="38100" dir="2700000" algn="tl">
                    <a:srgbClr val="000000">
                      <a:alpha val="43137"/>
                    </a:srgbClr>
                  </a:outerShdw>
                </a:effectLst>
              </a:rPr>
              <a:t>  Lets read Acts 13:46-47.  What caused the unworthiness?  Luther answers, </a:t>
            </a:r>
            <a:r>
              <a:rPr lang="en-US" sz="2400" b="1" i="1" dirty="0" smtClean="0">
                <a:effectLst>
                  <a:outerShdw blurRad="38100" dist="38100" dir="2700000" algn="tl">
                    <a:srgbClr val="000000">
                      <a:alpha val="43137"/>
                    </a:srgbClr>
                  </a:outerShdw>
                </a:effectLst>
              </a:rPr>
              <a:t>“He is truly worthy and well-prepared who has faith in these words ‘Given and shed for the remission of sins.’”</a:t>
            </a:r>
            <a:r>
              <a:rPr lang="en-US" sz="2400" b="1" dirty="0" smtClean="0">
                <a:effectLst>
                  <a:outerShdw blurRad="38100" dist="38100" dir="2700000" algn="tl">
                    <a:srgbClr val="000000">
                      <a:alpha val="43137"/>
                    </a:srgbClr>
                  </a:outerShdw>
                </a:effectLst>
              </a:rPr>
              <a:t>  Faith in the promises of God makes you worthy…rejection (unbelief) makes you unworthy.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diamond(in)">
                                      <p:cBhvr>
                                        <p:cTn id="7" dur="2000"/>
                                        <p:tgtEl>
                                          <p:spTgt spid="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diamond(in)">
                                      <p:cBhvr>
                                        <p:cTn id="12" dur="20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1200329"/>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7200" b="1" dirty="0" smtClean="0">
                <a:ln w="11430">
                  <a:solidFill>
                    <a:srgbClr val="996633"/>
                  </a:solidFill>
                </a:ln>
                <a:solidFill>
                  <a:srgbClr val="996633"/>
                </a:solidFill>
                <a:effectLst>
                  <a:outerShdw blurRad="50800" dist="39000" dir="5460000" algn="tl">
                    <a:srgbClr val="000000">
                      <a:alpha val="38000"/>
                    </a:srgbClr>
                  </a:outerShdw>
                </a:effectLst>
                <a:latin typeface="Edwardian Script ITC" pitchFamily="66" charset="0"/>
              </a:rPr>
              <a:t>Parable of the Wedding Feast</a:t>
            </a:r>
            <a:endParaRPr lang="en-US" sz="6600" b="1" dirty="0">
              <a:ln w="11430">
                <a:solidFill>
                  <a:srgbClr val="996633"/>
                </a:solidFill>
              </a:ln>
              <a:solidFill>
                <a:srgbClr val="996633"/>
              </a:solidFill>
              <a:effectLst>
                <a:outerShdw blurRad="50800" dist="39000" dir="5460000" algn="tl">
                  <a:srgbClr val="000000">
                    <a:alpha val="38000"/>
                  </a:srgbClr>
                </a:outerShdw>
              </a:effectLst>
              <a:latin typeface="Edwardian Script ITC" pitchFamily="66" charset="0"/>
            </a:endParaRPr>
          </a:p>
        </p:txBody>
      </p:sp>
      <p:sp>
        <p:nvSpPr>
          <p:cNvPr id="10" name="TextBox 9"/>
          <p:cNvSpPr txBox="1"/>
          <p:nvPr/>
        </p:nvSpPr>
        <p:spPr>
          <a:xfrm>
            <a:off x="152400" y="1045488"/>
            <a:ext cx="8839200" cy="4616648"/>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Aft>
                <a:spcPts val="600"/>
              </a:spcAft>
            </a:pPr>
            <a:r>
              <a:rPr lang="en-US" sz="3000" b="1" i="1" dirty="0" smtClean="0">
                <a:ln>
                  <a:solidFill>
                    <a:srgbClr val="6600CC"/>
                  </a:solidFill>
                </a:ln>
                <a:solidFill>
                  <a:srgbClr val="6600CC"/>
                </a:solidFill>
                <a:effectLst>
                  <a:outerShdw blurRad="38100" dist="38100" dir="2700000" algn="tl">
                    <a:srgbClr val="000000">
                      <a:alpha val="43137"/>
                    </a:srgbClr>
                  </a:outerShdw>
                </a:effectLst>
              </a:rPr>
              <a:t>(V.9) ‘Go to the street corners and invite to the feast anyone you find.’</a:t>
            </a:r>
          </a:p>
          <a:p>
            <a:pPr>
              <a:spcAft>
                <a:spcPts val="600"/>
              </a:spcAft>
            </a:pPr>
            <a:r>
              <a:rPr lang="en-US" sz="2800" b="1" dirty="0" smtClean="0">
                <a:effectLst>
                  <a:outerShdw blurRad="38100" dist="38100" dir="2700000" algn="tl">
                    <a:srgbClr val="000000">
                      <a:alpha val="43137"/>
                    </a:srgbClr>
                  </a:outerShdw>
                </a:effectLst>
              </a:rPr>
              <a:t>In view of the rejection, the King orders that His servants </a:t>
            </a:r>
            <a:r>
              <a:rPr lang="en-US" sz="2800" b="1" i="1" dirty="0" smtClean="0">
                <a:ln>
                  <a:solidFill>
                    <a:srgbClr val="6600CC"/>
                  </a:solidFill>
                </a:ln>
                <a:solidFill>
                  <a:srgbClr val="6600CC"/>
                </a:solidFill>
                <a:effectLst>
                  <a:outerShdw blurRad="38100" dist="38100" dir="2700000" algn="tl">
                    <a:srgbClr val="000000">
                      <a:alpha val="43137"/>
                    </a:srgbClr>
                  </a:outerShdw>
                </a:effectLst>
              </a:rPr>
              <a:t>“Go…invite”</a:t>
            </a:r>
            <a:r>
              <a:rPr lang="en-US" sz="2800" b="1" dirty="0" smtClean="0">
                <a:effectLst>
                  <a:outerShdw blurRad="38100" dist="38100" dir="2700000" algn="tl">
                    <a:srgbClr val="000000">
                      <a:alpha val="43137"/>
                    </a:srgbClr>
                  </a:outerShdw>
                </a:effectLst>
              </a:rPr>
              <a:t> that reminds us of St. Matthew 28:19, 20.  It’s a present imperative referring to the NT era.</a:t>
            </a:r>
          </a:p>
          <a:p>
            <a:r>
              <a:rPr lang="en-US" sz="2800" b="1" i="1" dirty="0" smtClean="0">
                <a:ln>
                  <a:solidFill>
                    <a:srgbClr val="6600CC"/>
                  </a:solidFill>
                </a:ln>
                <a:solidFill>
                  <a:srgbClr val="6600CC"/>
                </a:solidFill>
                <a:effectLst>
                  <a:outerShdw blurRad="38100" dist="38100" dir="2700000" algn="tl">
                    <a:srgbClr val="000000">
                      <a:alpha val="43137"/>
                    </a:srgbClr>
                  </a:outerShdw>
                </a:effectLst>
              </a:rPr>
              <a:t>“Street corners”</a:t>
            </a:r>
            <a:r>
              <a:rPr lang="en-US" sz="2800" b="1" dirty="0" smtClean="0">
                <a:effectLst>
                  <a:outerShdw blurRad="38100" dist="38100" dir="2700000" algn="tl">
                    <a:srgbClr val="000000">
                      <a:alpha val="43137"/>
                    </a:srgbClr>
                  </a:outerShdw>
                </a:effectLst>
              </a:rPr>
              <a:t> or </a:t>
            </a:r>
            <a:r>
              <a:rPr lang="en-US" sz="2800" b="1" i="1" dirty="0" smtClean="0">
                <a:effectLst>
                  <a:outerShdw blurRad="38100" dist="38100" dir="2700000" algn="tl">
                    <a:srgbClr val="000000">
                      <a:alpha val="43137"/>
                    </a:srgbClr>
                  </a:outerShdw>
                </a:effectLst>
              </a:rPr>
              <a:t>“highways, main highways, where the roads leave the city, street corners, thoroughfares, main streets, crossroads, main thoroughfares.”  </a:t>
            </a:r>
            <a:r>
              <a:rPr lang="en-US" sz="2800" b="1" dirty="0" smtClean="0">
                <a:effectLst>
                  <a:outerShdw blurRad="38100" dist="38100" dir="2700000" algn="tl">
                    <a:srgbClr val="000000">
                      <a:alpha val="43137"/>
                    </a:srgbClr>
                  </a:outerShdw>
                </a:effectLst>
              </a:rPr>
              <a:t>It means </a:t>
            </a:r>
            <a:r>
              <a:rPr lang="en-US" sz="2800" b="1" i="1" dirty="0" smtClean="0">
                <a:effectLst>
                  <a:outerShdw blurRad="38100" dist="38100" dir="2700000" algn="tl">
                    <a:srgbClr val="000000">
                      <a:alpha val="43137"/>
                    </a:srgbClr>
                  </a:outerShdw>
                </a:effectLst>
              </a:rPr>
              <a:t>“where people are congregated.”</a:t>
            </a:r>
            <a:r>
              <a:rPr lang="en-US" sz="2800" b="1" dirty="0" smtClean="0">
                <a:effectLst>
                  <a:outerShdw blurRad="38100" dist="38100" dir="2700000" algn="tl">
                    <a:srgbClr val="000000">
                      <a:alpha val="43137"/>
                    </a:srgbClr>
                  </a:outerShdw>
                </a:effectLst>
              </a:rPr>
              <a:t>  </a:t>
            </a:r>
            <a:r>
              <a:rPr lang="en-US" sz="2800" b="1" i="1" dirty="0" smtClean="0">
                <a:ln>
                  <a:solidFill>
                    <a:srgbClr val="6600CC"/>
                  </a:solidFill>
                </a:ln>
                <a:solidFill>
                  <a:srgbClr val="6600CC"/>
                </a:solidFill>
                <a:effectLst>
                  <a:outerShdw blurRad="38100" dist="38100" dir="2700000" algn="tl">
                    <a:srgbClr val="000000">
                      <a:alpha val="43137"/>
                    </a:srgbClr>
                  </a:outerShdw>
                </a:effectLst>
              </a:rPr>
              <a:t>“Anyone”</a:t>
            </a:r>
            <a:r>
              <a:rPr lang="en-US" sz="2800" b="1" dirty="0" smtClean="0">
                <a:effectLst>
                  <a:outerShdw blurRad="38100" dist="38100" dir="2700000" algn="tl">
                    <a:srgbClr val="000000">
                      <a:alpha val="43137"/>
                    </a:srgbClr>
                  </a:outerShdw>
                </a:effectLst>
              </a:rPr>
              <a:t> means literally who ever you find.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diamond(in)">
                                      <p:cBhvr>
                                        <p:cTn id="7" dur="2000"/>
                                        <p:tgtEl>
                                          <p:spTgt spid="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diamond(in)">
                                      <p:cBhvr>
                                        <p:cTn id="12" dur="20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1200329"/>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7200" b="1" dirty="0" smtClean="0">
                <a:ln w="11430">
                  <a:solidFill>
                    <a:srgbClr val="996633"/>
                  </a:solidFill>
                </a:ln>
                <a:solidFill>
                  <a:srgbClr val="996633"/>
                </a:solidFill>
                <a:effectLst>
                  <a:outerShdw blurRad="50800" dist="39000" dir="5460000" algn="tl">
                    <a:srgbClr val="000000">
                      <a:alpha val="38000"/>
                    </a:srgbClr>
                  </a:outerShdw>
                </a:effectLst>
                <a:latin typeface="Edwardian Script ITC" pitchFamily="66" charset="0"/>
              </a:rPr>
              <a:t>Parable of the Wedding Feast</a:t>
            </a:r>
            <a:endParaRPr lang="en-US" sz="6600" b="1" dirty="0">
              <a:ln w="11430">
                <a:solidFill>
                  <a:srgbClr val="996633"/>
                </a:solidFill>
              </a:ln>
              <a:solidFill>
                <a:srgbClr val="996633"/>
              </a:solidFill>
              <a:effectLst>
                <a:outerShdw blurRad="50800" dist="39000" dir="5460000" algn="tl">
                  <a:srgbClr val="000000">
                    <a:alpha val="38000"/>
                  </a:srgbClr>
                </a:outerShdw>
              </a:effectLst>
              <a:latin typeface="Edwardian Script ITC" pitchFamily="66" charset="0"/>
            </a:endParaRPr>
          </a:p>
        </p:txBody>
      </p:sp>
      <p:sp>
        <p:nvSpPr>
          <p:cNvPr id="10" name="TextBox 9"/>
          <p:cNvSpPr txBox="1"/>
          <p:nvPr/>
        </p:nvSpPr>
        <p:spPr>
          <a:xfrm>
            <a:off x="152400" y="1045488"/>
            <a:ext cx="8839200" cy="6247864"/>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Aft>
                <a:spcPts val="1200"/>
              </a:spcAft>
            </a:pPr>
            <a:r>
              <a:rPr lang="en-US" sz="2800" b="1" i="1" dirty="0" smtClean="0">
                <a:ln>
                  <a:solidFill>
                    <a:srgbClr val="6600CC"/>
                  </a:solidFill>
                </a:ln>
                <a:solidFill>
                  <a:srgbClr val="6600CC"/>
                </a:solidFill>
                <a:effectLst>
                  <a:outerShdw blurRad="38100" dist="38100" dir="2700000" algn="tl">
                    <a:srgbClr val="000000">
                      <a:alpha val="43137"/>
                    </a:srgbClr>
                  </a:outerShdw>
                </a:effectLst>
              </a:rPr>
              <a:t>(V.10) “So the servants went out into the streets and gathered all the people they could find, both bad and good, and the wedding hall was filled with guests.”</a:t>
            </a:r>
          </a:p>
          <a:p>
            <a:pPr>
              <a:spcAft>
                <a:spcPts val="600"/>
              </a:spcAft>
            </a:pPr>
            <a:r>
              <a:rPr lang="en-US" sz="2600" b="1" dirty="0" smtClean="0">
                <a:effectLst>
                  <a:outerShdw blurRad="38100" dist="38100" dir="2700000" algn="tl">
                    <a:srgbClr val="000000">
                      <a:alpha val="43137"/>
                    </a:srgbClr>
                  </a:outerShdw>
                </a:effectLst>
              </a:rPr>
              <a:t>The turning point came on the Day of Pentecost!  Now, there is no more a distinction to be made between Jews and Gentiles.</a:t>
            </a:r>
          </a:p>
          <a:p>
            <a:pPr>
              <a:spcAft>
                <a:spcPts val="600"/>
              </a:spcAft>
            </a:pPr>
            <a:r>
              <a:rPr lang="en-US" sz="2600" b="1" i="1" dirty="0" smtClean="0">
                <a:ln>
                  <a:solidFill>
                    <a:srgbClr val="6600CC"/>
                  </a:solidFill>
                </a:ln>
                <a:solidFill>
                  <a:srgbClr val="6600CC"/>
                </a:solidFill>
                <a:effectLst>
                  <a:outerShdw blurRad="38100" dist="38100" dir="2700000" algn="tl">
                    <a:srgbClr val="000000">
                      <a:alpha val="43137"/>
                    </a:srgbClr>
                  </a:outerShdw>
                </a:effectLst>
              </a:rPr>
              <a:t>“Both bad and good”</a:t>
            </a:r>
            <a:r>
              <a:rPr lang="en-US" sz="2600" b="1" dirty="0" smtClean="0">
                <a:effectLst>
                  <a:outerShdw blurRad="38100" dist="38100" dir="2700000" algn="tl">
                    <a:srgbClr val="000000">
                      <a:alpha val="43137"/>
                    </a:srgbClr>
                  </a:outerShdw>
                </a:effectLst>
              </a:rPr>
              <a:t> from the human standpoint.  But Romans 3:23-24 tells us how it is from God’s standpoint:  </a:t>
            </a:r>
            <a:r>
              <a:rPr lang="en-US" sz="2600" b="1" i="1" dirty="0" smtClean="0">
                <a:ln>
                  <a:solidFill>
                    <a:srgbClr val="6600CC"/>
                  </a:solidFill>
                </a:ln>
                <a:solidFill>
                  <a:srgbClr val="6600CC"/>
                </a:solidFill>
                <a:effectLst>
                  <a:outerShdw blurRad="38100" dist="38100" dir="2700000" algn="tl">
                    <a:srgbClr val="000000">
                      <a:alpha val="43137"/>
                    </a:srgbClr>
                  </a:outerShdw>
                </a:effectLst>
              </a:rPr>
              <a:t>“…for all have sinned and fall short of the glory of God, being justified freely by His grace through the redemption that is in Christ Jesus…,”</a:t>
            </a:r>
          </a:p>
          <a:p>
            <a:r>
              <a:rPr lang="en-US" sz="2600" b="1" dirty="0" smtClean="0">
                <a:effectLst>
                  <a:outerShdw blurRad="38100" dist="38100" dir="2700000" algn="tl">
                    <a:srgbClr val="000000">
                      <a:alpha val="43137"/>
                    </a:srgbClr>
                  </a:outerShdw>
                </a:effectLst>
              </a:rPr>
              <a:t>The original guests who rejected the invitation did in no way frustrate the final purpose of the King.  The hall was filled with guests.</a:t>
            </a:r>
            <a:r>
              <a:rPr lang="en-US" sz="2400" b="1" dirty="0" smtClean="0">
                <a:effectLst>
                  <a:outerShdw blurRad="38100" dist="38100" dir="2700000" algn="tl">
                    <a:srgbClr val="000000">
                      <a:alpha val="43137"/>
                    </a:srgbClr>
                  </a:outerShdw>
                </a:effectLst>
              </a:rPr>
              <a:t>  </a:t>
            </a:r>
          </a:p>
          <a:p>
            <a:endParaRPr lang="en-US" sz="2800" b="1" dirty="0" smtClean="0">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diamond(in)">
                                      <p:cBhvr>
                                        <p:cTn id="7" dur="2000"/>
                                        <p:tgtEl>
                                          <p:spTgt spid="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diamond(in)">
                                      <p:cBhvr>
                                        <p:cTn id="12" dur="20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animEffect transition="in" filter="diamond(in)">
                                      <p:cBhvr>
                                        <p:cTn id="17" dur="20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1200329"/>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7200" b="1" dirty="0" smtClean="0">
                <a:ln w="11430">
                  <a:solidFill>
                    <a:srgbClr val="996633"/>
                  </a:solidFill>
                </a:ln>
                <a:solidFill>
                  <a:srgbClr val="996633"/>
                </a:solidFill>
                <a:effectLst>
                  <a:outerShdw blurRad="50800" dist="39000" dir="5460000" algn="tl">
                    <a:srgbClr val="000000">
                      <a:alpha val="38000"/>
                    </a:srgbClr>
                  </a:outerShdw>
                </a:effectLst>
                <a:latin typeface="Edwardian Script ITC" pitchFamily="66" charset="0"/>
              </a:rPr>
              <a:t>Parable of the Wedding Feast</a:t>
            </a:r>
            <a:endParaRPr lang="en-US" sz="6600" b="1" dirty="0">
              <a:ln w="11430">
                <a:solidFill>
                  <a:srgbClr val="996633"/>
                </a:solidFill>
              </a:ln>
              <a:solidFill>
                <a:srgbClr val="996633"/>
              </a:solidFill>
              <a:effectLst>
                <a:outerShdw blurRad="50800" dist="39000" dir="5460000" algn="tl">
                  <a:srgbClr val="000000">
                    <a:alpha val="38000"/>
                  </a:srgbClr>
                </a:outerShdw>
              </a:effectLst>
              <a:latin typeface="Edwardian Script ITC" pitchFamily="66" charset="0"/>
            </a:endParaRPr>
          </a:p>
        </p:txBody>
      </p:sp>
      <p:sp>
        <p:nvSpPr>
          <p:cNvPr id="10" name="TextBox 9"/>
          <p:cNvSpPr txBox="1"/>
          <p:nvPr/>
        </p:nvSpPr>
        <p:spPr>
          <a:xfrm>
            <a:off x="152400" y="1045488"/>
            <a:ext cx="8839200" cy="498598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Aft>
                <a:spcPts val="1200"/>
              </a:spcAft>
            </a:pPr>
            <a:r>
              <a:rPr lang="en-US" sz="2600" b="1" i="1" dirty="0" smtClean="0">
                <a:ln>
                  <a:solidFill>
                    <a:srgbClr val="6600CC"/>
                  </a:solidFill>
                </a:ln>
                <a:solidFill>
                  <a:srgbClr val="6600CC"/>
                </a:solidFill>
                <a:effectLst>
                  <a:outerShdw blurRad="38100" dist="38100" dir="2700000" algn="tl">
                    <a:srgbClr val="000000">
                      <a:alpha val="43137"/>
                    </a:srgbClr>
                  </a:outerShdw>
                </a:effectLst>
              </a:rPr>
              <a:t>(V.11) “</a:t>
            </a:r>
            <a:r>
              <a:rPr lang="en-US" sz="2800" b="1" i="1" dirty="0" smtClean="0">
                <a:ln>
                  <a:solidFill>
                    <a:srgbClr val="6600CC"/>
                  </a:solidFill>
                </a:ln>
                <a:solidFill>
                  <a:srgbClr val="6600CC"/>
                </a:solidFill>
                <a:effectLst>
                  <a:outerShdw blurRad="38100" dist="38100" dir="2700000" algn="tl">
                    <a:srgbClr val="000000">
                      <a:alpha val="43137"/>
                    </a:srgbClr>
                  </a:outerShdw>
                </a:effectLst>
              </a:rPr>
              <a:t>But when the King came in to see the guests, He noticed a man there who was not wearing wedding clothes.”</a:t>
            </a:r>
          </a:p>
          <a:p>
            <a:r>
              <a:rPr lang="en-US" sz="2800" b="1" dirty="0" smtClean="0">
                <a:effectLst>
                  <a:outerShdw blurRad="38100" dist="38100" dir="2700000" algn="tl">
                    <a:srgbClr val="000000">
                      <a:alpha val="43137"/>
                    </a:srgbClr>
                  </a:outerShdw>
                </a:effectLst>
              </a:rPr>
              <a:t>According to Eastern custom, guests were furnished with robes when they arrived at the feast.  Furthermore, people who had been invited indiscriminately could hardly have furnished their own robes in every case.  And, finally, </a:t>
            </a:r>
            <a:r>
              <a:rPr lang="en-US" sz="2800" b="1" i="1" dirty="0" smtClean="0">
                <a:ln>
                  <a:solidFill>
                    <a:srgbClr val="6600CC"/>
                  </a:solidFill>
                </a:ln>
                <a:solidFill>
                  <a:srgbClr val="6600CC"/>
                </a:solidFill>
                <a:effectLst>
                  <a:outerShdw blurRad="38100" dist="38100" dir="2700000" algn="tl">
                    <a:srgbClr val="000000">
                      <a:alpha val="43137"/>
                    </a:srgbClr>
                  </a:outerShdw>
                </a:effectLst>
              </a:rPr>
              <a:t>“everything is ready”</a:t>
            </a:r>
            <a:r>
              <a:rPr lang="en-US" sz="2800" b="1" dirty="0" smtClean="0">
                <a:effectLst>
                  <a:outerShdw blurRad="38100" dist="38100" dir="2700000" algn="tl">
                    <a:srgbClr val="000000">
                      <a:alpha val="43137"/>
                    </a:srgbClr>
                  </a:outerShdw>
                </a:effectLst>
              </a:rPr>
              <a:t> in v.4 indicates that even in the case of people who knew in advance that they were invited, robes were provided by the King.</a:t>
            </a:r>
          </a:p>
          <a:p>
            <a:endParaRPr lang="en-US" sz="2800" b="1" dirty="0" smtClean="0">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diamond(in)">
                                      <p:cBhvr>
                                        <p:cTn id="7" dur="20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1200329"/>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7200" b="1" dirty="0" smtClean="0">
                <a:ln w="11430">
                  <a:solidFill>
                    <a:srgbClr val="996633"/>
                  </a:solidFill>
                </a:ln>
                <a:solidFill>
                  <a:srgbClr val="996633"/>
                </a:solidFill>
                <a:effectLst>
                  <a:outerShdw blurRad="50800" dist="39000" dir="5460000" algn="tl">
                    <a:srgbClr val="000000">
                      <a:alpha val="38000"/>
                    </a:srgbClr>
                  </a:outerShdw>
                </a:effectLst>
                <a:latin typeface="Edwardian Script ITC" pitchFamily="66" charset="0"/>
              </a:rPr>
              <a:t>Parable of the Wedding Feast</a:t>
            </a:r>
            <a:endParaRPr lang="en-US" sz="6600" b="1" dirty="0">
              <a:ln w="11430">
                <a:solidFill>
                  <a:srgbClr val="996633"/>
                </a:solidFill>
              </a:ln>
              <a:solidFill>
                <a:srgbClr val="996633"/>
              </a:solidFill>
              <a:effectLst>
                <a:outerShdw blurRad="50800" dist="39000" dir="5460000" algn="tl">
                  <a:srgbClr val="000000">
                    <a:alpha val="38000"/>
                  </a:srgbClr>
                </a:outerShdw>
              </a:effectLst>
              <a:latin typeface="Edwardian Script ITC" pitchFamily="66" charset="0"/>
            </a:endParaRPr>
          </a:p>
        </p:txBody>
      </p:sp>
      <p:sp>
        <p:nvSpPr>
          <p:cNvPr id="10" name="TextBox 9"/>
          <p:cNvSpPr txBox="1"/>
          <p:nvPr/>
        </p:nvSpPr>
        <p:spPr>
          <a:xfrm>
            <a:off x="152400" y="1045488"/>
            <a:ext cx="8839200" cy="550920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Aft>
                <a:spcPts val="600"/>
              </a:spcAft>
            </a:pPr>
            <a:r>
              <a:rPr lang="en-US" sz="2800" b="1" i="1" dirty="0" smtClean="0">
                <a:ln>
                  <a:solidFill>
                    <a:srgbClr val="6600CC"/>
                  </a:solidFill>
                </a:ln>
                <a:solidFill>
                  <a:srgbClr val="6600CC"/>
                </a:solidFill>
                <a:effectLst>
                  <a:outerShdw blurRad="38100" dist="38100" dir="2700000" algn="tl">
                    <a:srgbClr val="000000">
                      <a:alpha val="43137"/>
                    </a:srgbClr>
                  </a:outerShdw>
                </a:effectLst>
              </a:rPr>
              <a:t>(V.12) ‘Friend, He asked, how did you get in here without wedding clothes?'  The man was speechless.”</a:t>
            </a:r>
          </a:p>
          <a:p>
            <a:pPr>
              <a:spcAft>
                <a:spcPts val="600"/>
              </a:spcAft>
            </a:pPr>
            <a:r>
              <a:rPr lang="en-US" sz="2600" b="1" i="1" dirty="0" smtClean="0">
                <a:ln>
                  <a:solidFill>
                    <a:srgbClr val="6600CC"/>
                  </a:solidFill>
                </a:ln>
                <a:solidFill>
                  <a:srgbClr val="6600CC"/>
                </a:solidFill>
                <a:effectLst>
                  <a:outerShdw blurRad="38100" dist="38100" dir="2700000" algn="tl">
                    <a:srgbClr val="000000">
                      <a:alpha val="43137"/>
                    </a:srgbClr>
                  </a:outerShdw>
                </a:effectLst>
              </a:rPr>
              <a:t>“Friend”</a:t>
            </a:r>
            <a:r>
              <a:rPr lang="en-US" sz="2600" b="1" i="1" dirty="0" smtClean="0">
                <a:effectLst>
                  <a:outerShdw blurRad="38100" dist="38100" dir="2700000" algn="tl">
                    <a:srgbClr val="000000">
                      <a:alpha val="43137"/>
                    </a:srgbClr>
                  </a:outerShdw>
                </a:effectLst>
              </a:rPr>
              <a:t> </a:t>
            </a:r>
            <a:r>
              <a:rPr lang="en-US" sz="2600" b="1" dirty="0" smtClean="0">
                <a:effectLst>
                  <a:outerShdw blurRad="38100" dist="38100" dir="2700000" algn="tl">
                    <a:srgbClr val="000000">
                      <a:alpha val="43137"/>
                    </a:srgbClr>
                  </a:outerShdw>
                </a:effectLst>
              </a:rPr>
              <a:t>is never used in a “friendly” manner, it’s a criticism. The question:  </a:t>
            </a:r>
            <a:r>
              <a:rPr lang="en-US" sz="2600" b="1" i="1" dirty="0" smtClean="0">
                <a:ln>
                  <a:solidFill>
                    <a:srgbClr val="6600CC"/>
                  </a:solidFill>
                </a:ln>
                <a:solidFill>
                  <a:srgbClr val="6600CC"/>
                </a:solidFill>
                <a:effectLst>
                  <a:outerShdw blurRad="38100" dist="38100" dir="2700000" algn="tl">
                    <a:srgbClr val="000000">
                      <a:alpha val="43137"/>
                    </a:srgbClr>
                  </a:outerShdw>
                </a:effectLst>
              </a:rPr>
              <a:t>”How did you get in here without a wedding garment?”</a:t>
            </a:r>
            <a:r>
              <a:rPr lang="en-US" sz="2600" b="1" dirty="0" smtClean="0">
                <a:effectLst>
                  <a:outerShdw blurRad="38100" dist="38100" dir="2700000" algn="tl">
                    <a:srgbClr val="000000">
                      <a:alpha val="43137"/>
                    </a:srgbClr>
                  </a:outerShdw>
                </a:effectLst>
              </a:rPr>
              <a:t> does not mean that judgment will take place inside heaven.  In application, Jesus is talking about a hypocrite.  He seemed to accept the invitation, but not in faith!</a:t>
            </a:r>
          </a:p>
          <a:p>
            <a:r>
              <a:rPr lang="en-US" sz="2600" b="1" i="1" dirty="0" smtClean="0">
                <a:ln>
                  <a:solidFill>
                    <a:srgbClr val="6600CC"/>
                  </a:solidFill>
                </a:ln>
                <a:solidFill>
                  <a:srgbClr val="6600CC"/>
                </a:solidFill>
                <a:effectLst>
                  <a:outerShdw blurRad="38100" dist="38100" dir="2700000" algn="tl">
                    <a:srgbClr val="000000">
                      <a:alpha val="43137"/>
                    </a:srgbClr>
                  </a:outerShdw>
                </a:effectLst>
              </a:rPr>
              <a:t>“He was speechless”</a:t>
            </a:r>
            <a:r>
              <a:rPr lang="en-US" sz="2600" b="1" dirty="0" smtClean="0">
                <a:effectLst>
                  <a:outerShdw blurRad="38100" dist="38100" dir="2700000" algn="tl">
                    <a:srgbClr val="000000">
                      <a:alpha val="43137"/>
                    </a:srgbClr>
                  </a:outerShdw>
                </a:effectLst>
              </a:rPr>
              <a:t> is a passive verb!  Lutheran commentators are unanimous in saying that the text is speaking of the righteousness of faith, not the righteousness of life (cf. Phil 3:7-14).  First, St. Paul speaks of the righteousness of faith which leads to everlasting life, then of the righteousness of life.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diamond(in)">
                                      <p:cBhvr>
                                        <p:cTn id="7" dur="20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1200329"/>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7200" b="1" dirty="0" smtClean="0">
                <a:ln w="11430">
                  <a:solidFill>
                    <a:srgbClr val="996633"/>
                  </a:solidFill>
                </a:ln>
                <a:solidFill>
                  <a:srgbClr val="996633"/>
                </a:solidFill>
                <a:effectLst>
                  <a:outerShdw blurRad="50800" dist="39000" dir="5460000" algn="tl">
                    <a:srgbClr val="000000">
                      <a:alpha val="38000"/>
                    </a:srgbClr>
                  </a:outerShdw>
                </a:effectLst>
                <a:latin typeface="Edwardian Script ITC" pitchFamily="66" charset="0"/>
              </a:rPr>
              <a:t>Parable of the Wedding Feast</a:t>
            </a:r>
            <a:endParaRPr lang="en-US" sz="6600" b="1" dirty="0">
              <a:ln w="11430">
                <a:solidFill>
                  <a:srgbClr val="996633"/>
                </a:solidFill>
              </a:ln>
              <a:solidFill>
                <a:srgbClr val="996633"/>
              </a:solidFill>
              <a:effectLst>
                <a:outerShdw blurRad="50800" dist="39000" dir="5460000" algn="tl">
                  <a:srgbClr val="000000">
                    <a:alpha val="38000"/>
                  </a:srgbClr>
                </a:outerShdw>
              </a:effectLst>
              <a:latin typeface="Edwardian Script ITC" pitchFamily="66" charset="0"/>
            </a:endParaRPr>
          </a:p>
        </p:txBody>
      </p:sp>
      <p:sp>
        <p:nvSpPr>
          <p:cNvPr id="10" name="TextBox 9"/>
          <p:cNvSpPr txBox="1"/>
          <p:nvPr/>
        </p:nvSpPr>
        <p:spPr>
          <a:xfrm>
            <a:off x="152400" y="1045488"/>
            <a:ext cx="8839200" cy="537839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Aft>
                <a:spcPts val="600"/>
              </a:spcAft>
            </a:pPr>
            <a:r>
              <a:rPr lang="en-US" sz="2400" b="1" dirty="0" smtClean="0">
                <a:ln>
                  <a:solidFill>
                    <a:srgbClr val="6600CC"/>
                  </a:solidFill>
                </a:ln>
                <a:solidFill>
                  <a:srgbClr val="6600CC"/>
                </a:solidFill>
                <a:effectLst>
                  <a:outerShdw blurRad="38100" dist="38100" dir="2700000" algn="tl">
                    <a:srgbClr val="000000">
                      <a:alpha val="43137"/>
                    </a:srgbClr>
                  </a:outerShdw>
                </a:effectLst>
              </a:rPr>
              <a:t>(V.12)</a:t>
            </a:r>
            <a:r>
              <a:rPr lang="en-US" sz="2400" b="1" i="1" dirty="0" smtClean="0">
                <a:ln>
                  <a:solidFill>
                    <a:srgbClr val="6600CC"/>
                  </a:solidFill>
                </a:ln>
                <a:solidFill>
                  <a:srgbClr val="6600CC"/>
                </a:solidFill>
                <a:effectLst>
                  <a:outerShdw blurRad="38100" dist="38100" dir="2700000" algn="tl">
                    <a:srgbClr val="000000">
                      <a:alpha val="43137"/>
                    </a:srgbClr>
                  </a:outerShdw>
                </a:effectLst>
              </a:rPr>
              <a:t> ‘Friend, he asked, how did you get in here without wedding clothes?'  The man was speechless.”</a:t>
            </a:r>
          </a:p>
          <a:p>
            <a:pPr>
              <a:spcAft>
                <a:spcPts val="600"/>
              </a:spcAft>
            </a:pPr>
            <a:r>
              <a:rPr lang="en-US" sz="2400" b="1" dirty="0" smtClean="0">
                <a:effectLst>
                  <a:outerShdw blurRad="38100" dist="38100" dir="2700000" algn="tl">
                    <a:srgbClr val="000000">
                      <a:alpha val="43137"/>
                    </a:srgbClr>
                  </a:outerShdw>
                </a:effectLst>
              </a:rPr>
              <a:t>It’s true what Jesus said in St. Matthew 5:20 where He speaks of the righteousness of life.  It’s also true that St. Paul could speak of both the righteousness of faith and the righteousness of life in one verse (cf. Gal 2:20).  And the </a:t>
            </a:r>
            <a:r>
              <a:rPr lang="en-US" sz="2400" b="1" i="1" dirty="0" smtClean="0">
                <a:ln>
                  <a:solidFill>
                    <a:srgbClr val="00B0F0"/>
                  </a:solidFill>
                </a:ln>
                <a:solidFill>
                  <a:srgbClr val="00B0F0"/>
                </a:solidFill>
                <a:effectLst>
                  <a:outerShdw blurRad="38100" dist="38100" dir="2700000" algn="tl">
                    <a:srgbClr val="000000">
                      <a:alpha val="43137"/>
                    </a:srgbClr>
                  </a:outerShdw>
                </a:effectLst>
              </a:rPr>
              <a:t>Formula of Concord</a:t>
            </a:r>
            <a:r>
              <a:rPr lang="en-US" sz="2400" b="1" dirty="0" smtClean="0">
                <a:effectLst>
                  <a:outerShdw blurRad="38100" dist="38100" dir="2700000" algn="tl">
                    <a:srgbClr val="000000">
                      <a:alpha val="43137"/>
                    </a:srgbClr>
                  </a:outerShdw>
                </a:effectLst>
              </a:rPr>
              <a:t> points out, that good works are necessary, not as requirement of merit, but as a fruit of justifying faith as does our Lord in St. John 15:1-15.  Even good works are a gift of God in Christ Jesus (Eph 2:8-10).</a:t>
            </a:r>
          </a:p>
          <a:p>
            <a:r>
              <a:rPr lang="en-US" sz="2400" b="1" dirty="0" smtClean="0">
                <a:effectLst>
                  <a:outerShdw blurRad="38100" dist="38100" dir="2700000" algn="tl">
                    <a:srgbClr val="000000">
                      <a:alpha val="43137"/>
                    </a:srgbClr>
                  </a:outerShdw>
                </a:effectLst>
              </a:rPr>
              <a:t>The </a:t>
            </a:r>
            <a:r>
              <a:rPr lang="en-US" sz="2400" b="1" i="1" dirty="0" smtClean="0">
                <a:ln>
                  <a:solidFill>
                    <a:srgbClr val="6600CC"/>
                  </a:solidFill>
                </a:ln>
                <a:solidFill>
                  <a:srgbClr val="6600CC"/>
                </a:solidFill>
                <a:effectLst>
                  <a:outerShdw blurRad="38100" dist="38100" dir="2700000" algn="tl">
                    <a:srgbClr val="000000">
                      <a:alpha val="43137"/>
                    </a:srgbClr>
                  </a:outerShdw>
                </a:effectLst>
              </a:rPr>
              <a:t>“wedding clothes”</a:t>
            </a:r>
            <a:r>
              <a:rPr lang="en-US" sz="2400" b="1" dirty="0" smtClean="0">
                <a:effectLst>
                  <a:outerShdw blurRad="38100" dist="38100" dir="2700000" algn="tl">
                    <a:srgbClr val="000000">
                      <a:alpha val="43137"/>
                    </a:srgbClr>
                  </a:outerShdw>
                </a:effectLst>
              </a:rPr>
              <a:t> was a gift from the King.  A Christian would not say that it is of his own making (work)!  Our righteousness is as filthy rags.  But Christ Jesus is our garment of righteousness (Rom. 13:14; Gal 3:27; Is 61:10).  Without imputed righteousness, all will be </a:t>
            </a:r>
            <a:r>
              <a:rPr lang="en-US" sz="2400" b="1" i="1" dirty="0" smtClean="0">
                <a:ln>
                  <a:solidFill>
                    <a:srgbClr val="6600CC"/>
                  </a:solidFill>
                </a:ln>
                <a:solidFill>
                  <a:srgbClr val="6600CC"/>
                </a:solidFill>
                <a:effectLst>
                  <a:outerShdw blurRad="38100" dist="38100" dir="2700000" algn="tl">
                    <a:srgbClr val="000000">
                      <a:alpha val="43137"/>
                    </a:srgbClr>
                  </a:outerShdw>
                </a:effectLst>
              </a:rPr>
              <a:t>“speechless” </a:t>
            </a:r>
            <a:r>
              <a:rPr lang="en-US" sz="2400" b="1" dirty="0" smtClean="0">
                <a:effectLst>
                  <a:outerShdw blurRad="38100" dist="38100" dir="2700000" algn="tl">
                    <a:srgbClr val="000000">
                      <a:alpha val="43137"/>
                    </a:srgbClr>
                  </a:outerShdw>
                </a:effectLst>
              </a:rPr>
              <a:t>on Judgment Day!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diamond(in)">
                                      <p:cBhvr>
                                        <p:cTn id="7" dur="20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1200329"/>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7200" b="1" dirty="0" smtClean="0">
                <a:ln w="11430">
                  <a:solidFill>
                    <a:srgbClr val="996633"/>
                  </a:solidFill>
                </a:ln>
                <a:solidFill>
                  <a:srgbClr val="996633"/>
                </a:solidFill>
                <a:effectLst>
                  <a:outerShdw blurRad="50800" dist="39000" dir="5460000" algn="tl">
                    <a:srgbClr val="000000">
                      <a:alpha val="38000"/>
                    </a:srgbClr>
                  </a:outerShdw>
                </a:effectLst>
                <a:latin typeface="Edwardian Script ITC" pitchFamily="66" charset="0"/>
              </a:rPr>
              <a:t>Parable of the Wedding Feast</a:t>
            </a:r>
            <a:endParaRPr lang="en-US" sz="6600" b="1" dirty="0">
              <a:ln w="11430">
                <a:solidFill>
                  <a:srgbClr val="996633"/>
                </a:solidFill>
              </a:ln>
              <a:solidFill>
                <a:srgbClr val="996633"/>
              </a:solidFill>
              <a:effectLst>
                <a:outerShdw blurRad="50800" dist="39000" dir="5460000" algn="tl">
                  <a:srgbClr val="000000">
                    <a:alpha val="38000"/>
                  </a:srgbClr>
                </a:outerShdw>
              </a:effectLst>
              <a:latin typeface="Edwardian Script ITC" pitchFamily="66" charset="0"/>
            </a:endParaRPr>
          </a:p>
        </p:txBody>
      </p:sp>
      <p:sp>
        <p:nvSpPr>
          <p:cNvPr id="10" name="TextBox 9"/>
          <p:cNvSpPr txBox="1"/>
          <p:nvPr/>
        </p:nvSpPr>
        <p:spPr>
          <a:xfrm>
            <a:off x="152400" y="1045488"/>
            <a:ext cx="8839200" cy="537839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Aft>
                <a:spcPts val="600"/>
              </a:spcAft>
            </a:pPr>
            <a:r>
              <a:rPr lang="en-US" sz="2400" b="1" i="1" dirty="0" smtClean="0">
                <a:ln>
                  <a:solidFill>
                    <a:srgbClr val="6600CC"/>
                  </a:solidFill>
                </a:ln>
                <a:solidFill>
                  <a:srgbClr val="6600CC"/>
                </a:solidFill>
                <a:effectLst>
                  <a:outerShdw blurRad="38100" dist="38100" dir="2700000" algn="tl">
                    <a:srgbClr val="000000">
                      <a:alpha val="43137"/>
                    </a:srgbClr>
                  </a:outerShdw>
                </a:effectLst>
              </a:rPr>
              <a:t>(V.13) “Then the King told the attendants, ‘Bind him feet and hands, and throw him outside, into the darkness, where there will be weeping and gnashing of teeth.’</a:t>
            </a:r>
          </a:p>
          <a:p>
            <a:pPr>
              <a:spcAft>
                <a:spcPts val="600"/>
              </a:spcAft>
            </a:pPr>
            <a:r>
              <a:rPr lang="en-US" sz="2400" b="1" dirty="0" smtClean="0">
                <a:effectLst>
                  <a:outerShdw blurRad="38100" dist="38100" dir="2700000" algn="tl">
                    <a:srgbClr val="000000">
                      <a:alpha val="43137"/>
                    </a:srgbClr>
                  </a:outerShdw>
                </a:effectLst>
              </a:rPr>
              <a:t>In vv.3, 4, and 8, the human messengers are </a:t>
            </a:r>
            <a:r>
              <a:rPr lang="en-US" sz="2400" b="1" i="1" dirty="0" smtClean="0">
                <a:ln>
                  <a:solidFill>
                    <a:srgbClr val="6600CC"/>
                  </a:solidFill>
                </a:ln>
                <a:solidFill>
                  <a:srgbClr val="6600CC"/>
                </a:solidFill>
                <a:effectLst>
                  <a:outerShdw blurRad="38100" dist="38100" dir="2700000" algn="tl">
                    <a:srgbClr val="000000">
                      <a:alpha val="43137"/>
                    </a:srgbClr>
                  </a:outerShdw>
                </a:effectLst>
              </a:rPr>
              <a:t>“servants.”</a:t>
            </a:r>
            <a:r>
              <a:rPr lang="en-US" sz="2400" b="1" dirty="0" smtClean="0">
                <a:effectLst>
                  <a:outerShdw blurRad="38100" dist="38100" dir="2700000" algn="tl">
                    <a:srgbClr val="000000">
                      <a:alpha val="43137"/>
                    </a:srgbClr>
                  </a:outerShdw>
                </a:effectLst>
              </a:rPr>
              <a:t>  Here the </a:t>
            </a:r>
            <a:r>
              <a:rPr lang="en-US" sz="2400" b="1" i="1" dirty="0" smtClean="0">
                <a:ln>
                  <a:solidFill>
                    <a:srgbClr val="6600CC"/>
                  </a:solidFill>
                </a:ln>
                <a:solidFill>
                  <a:srgbClr val="6600CC"/>
                </a:solidFill>
                <a:effectLst>
                  <a:outerShdw blurRad="38100" dist="38100" dir="2700000" algn="tl">
                    <a:srgbClr val="000000">
                      <a:alpha val="43137"/>
                    </a:srgbClr>
                  </a:outerShdw>
                </a:effectLst>
              </a:rPr>
              <a:t>“attendants” </a:t>
            </a:r>
            <a:r>
              <a:rPr lang="en-US" sz="2400" b="1" dirty="0" smtClean="0">
                <a:effectLst>
                  <a:outerShdw blurRad="38100" dist="38100" dir="2700000" algn="tl">
                    <a:srgbClr val="000000">
                      <a:alpha val="43137"/>
                    </a:srgbClr>
                  </a:outerShdw>
                </a:effectLst>
              </a:rPr>
              <a:t>are His angels.  The figure of </a:t>
            </a:r>
            <a:r>
              <a:rPr lang="en-US" sz="2400" b="1" i="1" dirty="0" smtClean="0">
                <a:ln>
                  <a:solidFill>
                    <a:srgbClr val="6600CC"/>
                  </a:solidFill>
                </a:ln>
                <a:solidFill>
                  <a:srgbClr val="6600CC"/>
                </a:solidFill>
                <a:effectLst>
                  <a:outerShdw blurRad="38100" dist="38100" dir="2700000" algn="tl">
                    <a:srgbClr val="000000">
                      <a:alpha val="43137"/>
                    </a:srgbClr>
                  </a:outerShdw>
                </a:effectLst>
              </a:rPr>
              <a:t>“binding” </a:t>
            </a:r>
            <a:r>
              <a:rPr lang="en-US" sz="2400" b="1" dirty="0" smtClean="0">
                <a:effectLst>
                  <a:outerShdw blurRad="38100" dist="38100" dir="2700000" algn="tl">
                    <a:srgbClr val="000000">
                      <a:alpha val="43137"/>
                    </a:srgbClr>
                  </a:outerShdw>
                </a:effectLst>
              </a:rPr>
              <a:t>both </a:t>
            </a:r>
            <a:r>
              <a:rPr lang="en-US" sz="2400" b="1" dirty="0" smtClean="0">
                <a:ln>
                  <a:solidFill>
                    <a:srgbClr val="6600CC"/>
                  </a:solidFill>
                </a:ln>
                <a:solidFill>
                  <a:srgbClr val="6600CC"/>
                </a:solidFill>
                <a:effectLst>
                  <a:outerShdw blurRad="38100" dist="38100" dir="2700000" algn="tl">
                    <a:srgbClr val="000000">
                      <a:alpha val="43137"/>
                    </a:srgbClr>
                  </a:outerShdw>
                </a:effectLst>
              </a:rPr>
              <a:t>“feet and hands”</a:t>
            </a:r>
            <a:r>
              <a:rPr lang="en-US" sz="2400" b="1" dirty="0" smtClean="0">
                <a:effectLst>
                  <a:outerShdw blurRad="38100" dist="38100" dir="2700000" algn="tl">
                    <a:srgbClr val="000000">
                      <a:alpha val="43137"/>
                    </a:srgbClr>
                  </a:outerShdw>
                </a:effectLst>
              </a:rPr>
              <a:t> denotes the total loss of freedom, total helplessness, imprisonment!  The imagery is stark!  Furthermore, the </a:t>
            </a:r>
            <a:r>
              <a:rPr lang="en-US" sz="2400" b="1" i="1" dirty="0" smtClean="0">
                <a:ln>
                  <a:solidFill>
                    <a:srgbClr val="6600CC"/>
                  </a:solidFill>
                </a:ln>
                <a:solidFill>
                  <a:srgbClr val="6600CC"/>
                </a:solidFill>
                <a:effectLst>
                  <a:outerShdw blurRad="38100" dist="38100" dir="2700000" algn="tl">
                    <a:srgbClr val="000000">
                      <a:alpha val="43137"/>
                    </a:srgbClr>
                  </a:outerShdw>
                </a:effectLst>
              </a:rPr>
              <a:t>“outer darkness,” </a:t>
            </a:r>
            <a:r>
              <a:rPr lang="en-US" sz="2400" b="1" dirty="0" smtClean="0">
                <a:effectLst>
                  <a:outerShdw blurRad="38100" dist="38100" dir="2700000" algn="tl">
                    <a:srgbClr val="000000">
                      <a:alpha val="43137"/>
                    </a:srgbClr>
                  </a:outerShdw>
                </a:effectLst>
              </a:rPr>
              <a:t>is the total lack of all light, the end of mercy!</a:t>
            </a:r>
          </a:p>
          <a:p>
            <a:r>
              <a:rPr lang="en-US" sz="2400" b="1" dirty="0" smtClean="0">
                <a:effectLst>
                  <a:outerShdw blurRad="38100" dist="38100" dir="2700000" algn="tl">
                    <a:srgbClr val="000000">
                      <a:alpha val="43137"/>
                    </a:srgbClr>
                  </a:outerShdw>
                </a:effectLst>
              </a:rPr>
              <a:t>This is hell, in contrast to the </a:t>
            </a:r>
            <a:r>
              <a:rPr lang="en-US" sz="2400" b="1" i="1" dirty="0" smtClean="0">
                <a:ln>
                  <a:solidFill>
                    <a:srgbClr val="6600CC"/>
                  </a:solidFill>
                </a:ln>
                <a:solidFill>
                  <a:srgbClr val="6600CC"/>
                </a:solidFill>
                <a:effectLst>
                  <a:outerShdw blurRad="38100" dist="38100" dir="2700000" algn="tl">
                    <a:srgbClr val="000000">
                      <a:alpha val="43137"/>
                    </a:srgbClr>
                  </a:outerShdw>
                </a:effectLst>
              </a:rPr>
              <a:t>“wedding feast.” </a:t>
            </a:r>
            <a:r>
              <a:rPr lang="en-US" sz="2400" b="1" dirty="0" smtClean="0">
                <a:effectLst>
                  <a:outerShdw blurRad="38100" dist="38100" dir="2700000" algn="tl">
                    <a:srgbClr val="000000">
                      <a:alpha val="43137"/>
                    </a:srgbClr>
                  </a:outerShdw>
                </a:effectLst>
              </a:rPr>
              <a:t> The weeping and gnashing of teeth is strong imagery for the remorse of the damned. Jesus is speaking of the damnation of the hypocrite, the person who passed among people as a Christian, but was not!  Jesus does not mean that there is only one hypocrite.  In view of v.14, there are many!  Jesus mentions only one as an example.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diamond(in)">
                                      <p:cBhvr>
                                        <p:cTn id="7" dur="2000"/>
                                        <p:tgtEl>
                                          <p:spTgt spid="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diamond(in)">
                                      <p:cBhvr>
                                        <p:cTn id="12" dur="20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0"/>
            <a:ext cx="8839200" cy="110799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600" b="1" dirty="0" smtClean="0">
                <a:ln w="11430">
                  <a:solidFill>
                    <a:sysClr val="windowText" lastClr="000000"/>
                  </a:solidFill>
                </a:ln>
                <a:effectLst>
                  <a:outerShdw blurRad="50800" dist="39000" dir="5460000" algn="tl">
                    <a:srgbClr val="000000">
                      <a:alpha val="38000"/>
                    </a:srgbClr>
                  </a:outerShdw>
                </a:effectLst>
                <a:latin typeface="+mj-lt"/>
              </a:rPr>
              <a:t>Introduction</a:t>
            </a:r>
            <a:endParaRPr lang="en-US" sz="6000" b="1" dirty="0">
              <a:ln w="11430">
                <a:solidFill>
                  <a:sysClr val="windowText" lastClr="000000"/>
                </a:solidFill>
              </a:ln>
              <a:effectLst>
                <a:outerShdw blurRad="50800" dist="39000" dir="5460000" algn="tl">
                  <a:srgbClr val="000000">
                    <a:alpha val="38000"/>
                  </a:srgbClr>
                </a:outerShdw>
              </a:effectLst>
              <a:latin typeface="+mj-lt"/>
            </a:endParaRPr>
          </a:p>
        </p:txBody>
      </p:sp>
      <p:sp>
        <p:nvSpPr>
          <p:cNvPr id="10" name="TextBox 9"/>
          <p:cNvSpPr txBox="1"/>
          <p:nvPr/>
        </p:nvSpPr>
        <p:spPr>
          <a:xfrm>
            <a:off x="152400" y="1045488"/>
            <a:ext cx="8839200" cy="6247864"/>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Aft>
                <a:spcPts val="600"/>
              </a:spcAft>
            </a:pPr>
            <a:r>
              <a:rPr lang="en-US" sz="2600" b="1" i="1" dirty="0" smtClean="0">
                <a:ln w="11430">
                  <a:solidFill>
                    <a:sysClr val="windowText" lastClr="000000"/>
                  </a:solidFill>
                </a:ln>
                <a:solidFill>
                  <a:srgbClr val="C00000"/>
                </a:solidFill>
                <a:effectLst>
                  <a:outerShdw blurRad="50800" dist="39000" dir="5460000" algn="tl">
                    <a:srgbClr val="000000">
                      <a:alpha val="38000"/>
                    </a:srgbClr>
                  </a:outerShdw>
                </a:effectLst>
              </a:rPr>
              <a:t>“Confrontation Tuesday” </a:t>
            </a:r>
            <a:r>
              <a:rPr lang="en-US" sz="26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rPr>
              <a:t>continues after a short pause as Jesus then speaks another parable addressed to the </a:t>
            </a:r>
            <a:r>
              <a:rPr lang="en-US" sz="2600" b="1" dirty="0" err="1" smtClean="0">
                <a:ln w="11430">
                  <a:solidFill>
                    <a:sysClr val="windowText" lastClr="000000"/>
                  </a:solidFill>
                </a:ln>
                <a:solidFill>
                  <a:sysClr val="windowText" lastClr="000000"/>
                </a:solidFill>
                <a:effectLst>
                  <a:outerShdw blurRad="50800" dist="39000" dir="5460000" algn="tl">
                    <a:srgbClr val="000000">
                      <a:alpha val="38000"/>
                    </a:srgbClr>
                  </a:outerShdw>
                </a:effectLst>
              </a:rPr>
              <a:t>Sanhedrinists</a:t>
            </a:r>
            <a:r>
              <a:rPr lang="en-US" sz="26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rPr>
              <a:t> and the pilgrims.</a:t>
            </a:r>
          </a:p>
          <a:p>
            <a:pPr>
              <a:spcAft>
                <a:spcPts val="600"/>
              </a:spcAft>
            </a:pPr>
            <a:r>
              <a:rPr lang="en-US" sz="26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rPr>
              <a:t>St. Matthew 21:23-22:14 lists a series of three parables.  It is our Lord’s final answer to the arrogant question asked of Him in 21:23.  The threat that the kingdom of God </a:t>
            </a:r>
            <a:r>
              <a:rPr lang="en-US" sz="2600" b="1" i="1" dirty="0" smtClean="0">
                <a:ln w="11430">
                  <a:solidFill>
                    <a:srgbClr val="6600CC"/>
                  </a:solidFill>
                </a:ln>
                <a:solidFill>
                  <a:srgbClr val="6600CC"/>
                </a:solidFill>
                <a:effectLst>
                  <a:outerShdw blurRad="50800" dist="39000" dir="5460000" algn="tl">
                    <a:srgbClr val="000000">
                      <a:alpha val="38000"/>
                    </a:srgbClr>
                  </a:outerShdw>
                </a:effectLst>
              </a:rPr>
              <a:t>“would be given to a nation to bring forth the fruits thereof”</a:t>
            </a:r>
            <a:r>
              <a:rPr lang="en-US" sz="26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rPr>
              <a:t> (21:43) is followed by a parable which repeats the truth.  It is a reply to the hostile thoughts and plans of His enemies, warning them that, unless they cease their enmity, judgment will come upon them.</a:t>
            </a:r>
          </a:p>
          <a:p>
            <a:r>
              <a:rPr lang="en-US" sz="26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rPr>
              <a:t>In His great patience and mercy, Jesus heaps parable on parable as a final call of repentance to His enemies and their followers.</a:t>
            </a:r>
          </a:p>
          <a:p>
            <a:pPr>
              <a:spcAft>
                <a:spcPts val="1200"/>
              </a:spcAft>
            </a:pPr>
            <a:endParaRPr lang="en-US" sz="2600" b="1" dirty="0">
              <a:ln w="11430">
                <a:solidFill>
                  <a:sysClr val="windowText" lastClr="000000"/>
                </a:solidFill>
              </a:ln>
              <a:solidFill>
                <a:sysClr val="windowText" lastClr="000000"/>
              </a:solidFill>
              <a:effectLst>
                <a:outerShdw blurRad="50800" dist="39000" dir="5460000" algn="tl">
                  <a:srgbClr val="000000">
                    <a:alpha val="38000"/>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fade">
                                      <p:cBhvr>
                                        <p:cTn id="7" dur="2000"/>
                                        <p:tgtEl>
                                          <p:spTgt spid="10">
                                            <p:txEl>
                                              <p:pRg st="1" end="1"/>
                                            </p:txEl>
                                          </p:spTgt>
                                        </p:tgtEl>
                                      </p:cBhvr>
                                    </p:animEffect>
                                    <p:anim calcmode="lin" valueType="num">
                                      <p:cBhvr>
                                        <p:cTn id="8" dur="2000" fill="hold"/>
                                        <p:tgtEl>
                                          <p:spTgt spid="10">
                                            <p:txEl>
                                              <p:pRg st="1" end="1"/>
                                            </p:txEl>
                                          </p:spTgt>
                                        </p:tgtEl>
                                        <p:attrNameLst>
                                          <p:attrName>style.rotation</p:attrName>
                                        </p:attrNameLst>
                                      </p:cBhvr>
                                      <p:tavLst>
                                        <p:tav tm="0">
                                          <p:val>
                                            <p:fltVal val="720"/>
                                          </p:val>
                                        </p:tav>
                                        <p:tav tm="100000">
                                          <p:val>
                                            <p:fltVal val="0"/>
                                          </p:val>
                                        </p:tav>
                                      </p:tavLst>
                                    </p:anim>
                                    <p:anim calcmode="lin" valueType="num">
                                      <p:cBhvr>
                                        <p:cTn id="9" dur="2000" fill="hold"/>
                                        <p:tgtEl>
                                          <p:spTgt spid="10">
                                            <p:txEl>
                                              <p:pRg st="1" end="1"/>
                                            </p:txEl>
                                          </p:spTgt>
                                        </p:tgtEl>
                                        <p:attrNameLst>
                                          <p:attrName>ppt_h</p:attrName>
                                        </p:attrNameLst>
                                      </p:cBhvr>
                                      <p:tavLst>
                                        <p:tav tm="0">
                                          <p:val>
                                            <p:fltVal val="0"/>
                                          </p:val>
                                        </p:tav>
                                        <p:tav tm="100000">
                                          <p:val>
                                            <p:strVal val="#ppt_h"/>
                                          </p:val>
                                        </p:tav>
                                      </p:tavLst>
                                    </p:anim>
                                    <p:anim calcmode="lin" valueType="num">
                                      <p:cBhvr>
                                        <p:cTn id="10" dur="2000" fill="hold"/>
                                        <p:tgtEl>
                                          <p:spTgt spid="10">
                                            <p:txEl>
                                              <p:pRg st="1" end="1"/>
                                            </p:txEl>
                                          </p:spTgt>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fade">
                                      <p:cBhvr>
                                        <p:cTn id="15" dur="2000"/>
                                        <p:tgtEl>
                                          <p:spTgt spid="10">
                                            <p:txEl>
                                              <p:pRg st="2" end="2"/>
                                            </p:txEl>
                                          </p:spTgt>
                                        </p:tgtEl>
                                      </p:cBhvr>
                                    </p:animEffect>
                                    <p:anim calcmode="lin" valueType="num">
                                      <p:cBhvr>
                                        <p:cTn id="16" dur="2000" fill="hold"/>
                                        <p:tgtEl>
                                          <p:spTgt spid="10">
                                            <p:txEl>
                                              <p:pRg st="2" end="2"/>
                                            </p:txEl>
                                          </p:spTgt>
                                        </p:tgtEl>
                                        <p:attrNameLst>
                                          <p:attrName>style.rotation</p:attrName>
                                        </p:attrNameLst>
                                      </p:cBhvr>
                                      <p:tavLst>
                                        <p:tav tm="0">
                                          <p:val>
                                            <p:fltVal val="720"/>
                                          </p:val>
                                        </p:tav>
                                        <p:tav tm="100000">
                                          <p:val>
                                            <p:fltVal val="0"/>
                                          </p:val>
                                        </p:tav>
                                      </p:tavLst>
                                    </p:anim>
                                    <p:anim calcmode="lin" valueType="num">
                                      <p:cBhvr>
                                        <p:cTn id="17" dur="2000" fill="hold"/>
                                        <p:tgtEl>
                                          <p:spTgt spid="10">
                                            <p:txEl>
                                              <p:pRg st="2" end="2"/>
                                            </p:txEl>
                                          </p:spTgt>
                                        </p:tgtEl>
                                        <p:attrNameLst>
                                          <p:attrName>ppt_h</p:attrName>
                                        </p:attrNameLst>
                                      </p:cBhvr>
                                      <p:tavLst>
                                        <p:tav tm="0">
                                          <p:val>
                                            <p:fltVal val="0"/>
                                          </p:val>
                                        </p:tav>
                                        <p:tav tm="100000">
                                          <p:val>
                                            <p:strVal val="#ppt_h"/>
                                          </p:val>
                                        </p:tav>
                                      </p:tavLst>
                                    </p:anim>
                                    <p:anim calcmode="lin" valueType="num">
                                      <p:cBhvr>
                                        <p:cTn id="18" dur="2000" fill="hold"/>
                                        <p:tgtEl>
                                          <p:spTgt spid="10">
                                            <p:txEl>
                                              <p:pRg st="2" end="2"/>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1200329"/>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7200" b="1" dirty="0" smtClean="0">
                <a:ln w="11430">
                  <a:solidFill>
                    <a:srgbClr val="996633"/>
                  </a:solidFill>
                </a:ln>
                <a:solidFill>
                  <a:srgbClr val="996633"/>
                </a:solidFill>
                <a:effectLst>
                  <a:outerShdw blurRad="50800" dist="39000" dir="5460000" algn="tl">
                    <a:srgbClr val="000000">
                      <a:alpha val="38000"/>
                    </a:srgbClr>
                  </a:outerShdw>
                </a:effectLst>
                <a:latin typeface="Edwardian Script ITC" pitchFamily="66" charset="0"/>
              </a:rPr>
              <a:t>Parable of the Wedding Feast</a:t>
            </a:r>
            <a:endParaRPr lang="en-US" sz="6600" b="1" dirty="0">
              <a:ln w="11430">
                <a:solidFill>
                  <a:srgbClr val="996633"/>
                </a:solidFill>
              </a:ln>
              <a:solidFill>
                <a:srgbClr val="996633"/>
              </a:solidFill>
              <a:effectLst>
                <a:outerShdw blurRad="50800" dist="39000" dir="5460000" algn="tl">
                  <a:srgbClr val="000000">
                    <a:alpha val="38000"/>
                  </a:srgbClr>
                </a:outerShdw>
              </a:effectLst>
              <a:latin typeface="Edwardian Script ITC" pitchFamily="66" charset="0"/>
            </a:endParaRPr>
          </a:p>
        </p:txBody>
      </p:sp>
      <p:sp>
        <p:nvSpPr>
          <p:cNvPr id="10" name="TextBox 9"/>
          <p:cNvSpPr txBox="1"/>
          <p:nvPr/>
        </p:nvSpPr>
        <p:spPr>
          <a:xfrm>
            <a:off x="152400" y="1045488"/>
            <a:ext cx="8839200" cy="577081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Aft>
                <a:spcPts val="600"/>
              </a:spcAft>
            </a:pPr>
            <a:r>
              <a:rPr lang="en-US" sz="2800" b="1" dirty="0" smtClean="0">
                <a:ln>
                  <a:solidFill>
                    <a:srgbClr val="6600CC"/>
                  </a:solidFill>
                </a:ln>
                <a:solidFill>
                  <a:srgbClr val="6600CC"/>
                </a:solidFill>
                <a:effectLst>
                  <a:outerShdw blurRad="38100" dist="38100" dir="2700000" algn="tl">
                    <a:srgbClr val="000000">
                      <a:alpha val="43137"/>
                    </a:srgbClr>
                  </a:outerShdw>
                </a:effectLst>
              </a:rPr>
              <a:t>(V.14)</a:t>
            </a:r>
            <a:r>
              <a:rPr lang="en-US" sz="2800" b="1" i="1" dirty="0" smtClean="0">
                <a:ln>
                  <a:solidFill>
                    <a:srgbClr val="6600CC"/>
                  </a:solidFill>
                </a:ln>
                <a:solidFill>
                  <a:srgbClr val="6600CC"/>
                </a:solidFill>
                <a:effectLst>
                  <a:outerShdw blurRad="38100" dist="38100" dir="2700000" algn="tl">
                    <a:srgbClr val="000000">
                      <a:alpha val="43137"/>
                    </a:srgbClr>
                  </a:outerShdw>
                </a:effectLst>
              </a:rPr>
              <a:t> “For many are invited, but few are chosen.” </a:t>
            </a:r>
          </a:p>
          <a:p>
            <a:pPr>
              <a:spcAft>
                <a:spcPts val="300"/>
              </a:spcAft>
            </a:pPr>
            <a:r>
              <a:rPr lang="en-US" sz="2400" b="1" dirty="0" smtClean="0">
                <a:effectLst>
                  <a:outerShdw blurRad="38100" dist="38100" dir="2700000" algn="tl">
                    <a:srgbClr val="000000">
                      <a:alpha val="43137"/>
                    </a:srgbClr>
                  </a:outerShdw>
                </a:effectLst>
              </a:rPr>
              <a:t>This verse is quoted only once in the </a:t>
            </a:r>
            <a:r>
              <a:rPr lang="en-US" sz="2400" b="1" i="1" dirty="0" smtClean="0">
                <a:ln>
                  <a:solidFill>
                    <a:srgbClr val="0070C0"/>
                  </a:solidFill>
                </a:ln>
                <a:solidFill>
                  <a:srgbClr val="0070C0"/>
                </a:solidFill>
                <a:effectLst>
                  <a:outerShdw blurRad="38100" dist="38100" dir="2700000" algn="tl">
                    <a:srgbClr val="000000">
                      <a:alpha val="43137"/>
                    </a:srgbClr>
                  </a:outerShdw>
                </a:effectLst>
              </a:rPr>
              <a:t>Book of Concord, Formula of Concord, Solid Declaration, Art. XI, Election, paragraphs 14-32</a:t>
            </a:r>
            <a:r>
              <a:rPr lang="en-US" sz="2400" b="1" dirty="0" smtClean="0">
                <a:ln>
                  <a:solidFill>
                    <a:srgbClr val="0070C0"/>
                  </a:solidFill>
                </a:ln>
                <a:solidFill>
                  <a:srgbClr val="0070C0"/>
                </a:solidFill>
                <a:effectLst>
                  <a:outerShdw blurRad="38100" dist="38100" dir="2700000" algn="tl">
                    <a:srgbClr val="000000">
                      <a:alpha val="43137"/>
                    </a:srgbClr>
                  </a:outerShdw>
                </a:effectLst>
              </a:rPr>
              <a:t>,</a:t>
            </a:r>
            <a:r>
              <a:rPr lang="en-US" sz="2400" b="1" dirty="0" smtClean="0">
                <a:effectLst>
                  <a:outerShdw blurRad="38100" dist="38100" dir="2700000" algn="tl">
                    <a:srgbClr val="000000">
                      <a:alpha val="43137"/>
                    </a:srgbClr>
                  </a:outerShdw>
                </a:effectLst>
              </a:rPr>
              <a:t> where Chemnitz beautifully discusses the doctrine of election. The doctrine of election, truly taught and truly understood and believed, is a most comforting doctrine.  Election is purest Gospel.  It should never be presented as an arbitrary decree or as fate.  It should never be pitted against the universal atonement.  It should always be presented to the believer as the blessed assurance that what has happened to YOU in time (conversion/regeneration through the Means of Grace) is of God’s eternal purpose and grace in Christ Jesus to preserve YOU in the true faith unto eternal life!!!</a:t>
            </a:r>
          </a:p>
          <a:p>
            <a:r>
              <a:rPr lang="en-US" sz="2400" b="1" dirty="0" smtClean="0">
                <a:effectLst>
                  <a:outerShdw blurRad="38100" dist="38100" dir="2700000" algn="tl">
                    <a:srgbClr val="000000">
                      <a:alpha val="43137"/>
                    </a:srgbClr>
                  </a:outerShdw>
                </a:effectLst>
              </a:rPr>
              <a:t>This verse tells us that more will be lost than those who are saved. Why?  Because </a:t>
            </a:r>
            <a:r>
              <a:rPr lang="en-US" sz="2400" b="1" u="sng" dirty="0" smtClean="0">
                <a:effectLst>
                  <a:outerShdw blurRad="38100" dist="38100" dir="2700000" algn="tl">
                    <a:srgbClr val="000000">
                      <a:alpha val="43137"/>
                    </a:srgbClr>
                  </a:outerShdw>
                </a:effectLst>
              </a:rPr>
              <a:t>they</a:t>
            </a:r>
            <a:r>
              <a:rPr lang="en-US" sz="2400" b="1" dirty="0" smtClean="0">
                <a:effectLst>
                  <a:outerShdw blurRad="38100" dist="38100" dir="2700000" algn="tl">
                    <a:srgbClr val="000000">
                      <a:alpha val="43137"/>
                    </a:srgbClr>
                  </a:outerShdw>
                </a:effectLst>
              </a:rPr>
              <a:t> rejected what God, in Christ Jesus, had done for them.</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diamond(in)">
                                      <p:cBhvr>
                                        <p:cTn id="7" dur="2000"/>
                                        <p:tgtEl>
                                          <p:spTgt spid="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diamond(in)">
                                      <p:cBhvr>
                                        <p:cTn id="12" dur="20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1200329"/>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7200" b="1" dirty="0" smtClean="0">
                <a:ln w="11430">
                  <a:solidFill>
                    <a:srgbClr val="996633"/>
                  </a:solidFill>
                </a:ln>
                <a:solidFill>
                  <a:srgbClr val="996633"/>
                </a:solidFill>
                <a:effectLst>
                  <a:outerShdw blurRad="50800" dist="39000" dir="5460000" algn="tl">
                    <a:srgbClr val="000000">
                      <a:alpha val="38000"/>
                    </a:srgbClr>
                  </a:outerShdw>
                </a:effectLst>
                <a:latin typeface="Edwardian Script ITC" pitchFamily="66" charset="0"/>
              </a:rPr>
              <a:t>Parable of the Wedding Feast</a:t>
            </a:r>
            <a:endParaRPr lang="en-US" sz="6600" b="1" dirty="0">
              <a:ln w="11430">
                <a:solidFill>
                  <a:srgbClr val="996633"/>
                </a:solidFill>
              </a:ln>
              <a:solidFill>
                <a:srgbClr val="996633"/>
              </a:solidFill>
              <a:effectLst>
                <a:outerShdw blurRad="50800" dist="39000" dir="5460000" algn="tl">
                  <a:srgbClr val="000000">
                    <a:alpha val="38000"/>
                  </a:srgbClr>
                </a:outerShdw>
              </a:effectLst>
              <a:latin typeface="Edwardian Script ITC" pitchFamily="66" charset="0"/>
            </a:endParaRPr>
          </a:p>
        </p:txBody>
      </p:sp>
      <p:sp>
        <p:nvSpPr>
          <p:cNvPr id="10" name="TextBox 9"/>
          <p:cNvSpPr txBox="1"/>
          <p:nvPr/>
        </p:nvSpPr>
        <p:spPr>
          <a:xfrm>
            <a:off x="152400" y="1045488"/>
            <a:ext cx="8839200" cy="555536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Aft>
                <a:spcPts val="1200"/>
              </a:spcAft>
            </a:pPr>
            <a:r>
              <a:rPr lang="en-US" sz="2800" b="1" i="1" dirty="0" smtClean="0">
                <a:ln>
                  <a:solidFill>
                    <a:srgbClr val="6600CC"/>
                  </a:solidFill>
                </a:ln>
                <a:solidFill>
                  <a:srgbClr val="6600CC"/>
                </a:solidFill>
                <a:effectLst>
                  <a:outerShdw blurRad="38100" dist="38100" dir="2700000" algn="tl">
                    <a:srgbClr val="000000">
                      <a:alpha val="43137"/>
                    </a:srgbClr>
                  </a:outerShdw>
                </a:effectLst>
              </a:rPr>
              <a:t>(V.14) “For many are invited, but few are chosen.” </a:t>
            </a:r>
          </a:p>
          <a:p>
            <a:pPr>
              <a:spcAft>
                <a:spcPts val="600"/>
              </a:spcAft>
            </a:pPr>
            <a:r>
              <a:rPr lang="en-US" sz="2600" b="1" dirty="0" smtClean="0">
                <a:effectLst>
                  <a:outerShdw blurRad="38100" dist="38100" dir="2700000" algn="tl">
                    <a:srgbClr val="000000">
                      <a:alpha val="43137"/>
                    </a:srgbClr>
                  </a:outerShdw>
                </a:effectLst>
              </a:rPr>
              <a:t>In summary, v.14 applies to the entire parable.  Vv.1- 7 applies to the Jews.  The majority of their leaders and the people who followed them rejected the call to repentance.  But the elect were found among them, both leaders and people.  Vv.8-13 applies to both Jews and Gentiles.  The elect were and are still found among both Jews and Gentiles.</a:t>
            </a:r>
          </a:p>
          <a:p>
            <a:r>
              <a:rPr lang="en-US" sz="2600" b="1" dirty="0" smtClean="0">
                <a:effectLst>
                  <a:outerShdw blurRad="38100" dist="38100" dir="2700000" algn="tl">
                    <a:srgbClr val="000000">
                      <a:alpha val="43137"/>
                    </a:srgbClr>
                  </a:outerShdw>
                </a:effectLst>
              </a:rPr>
              <a:t>Therefore, to reject the invitation (vv. 2-7) is eternally fatal!  To be a hypocrite, to appear to have accepted the King’s invitation, but to reject the imputed righteousness of Christ (vv. 8-13), is likewise eternally fatal!  There </a:t>
            </a:r>
            <a:r>
              <a:rPr lang="en-US" sz="2600" b="1" i="1" u="sng" dirty="0" smtClean="0">
                <a:ln>
                  <a:solidFill>
                    <a:srgbClr val="00B0F0"/>
                  </a:solidFill>
                </a:ln>
                <a:solidFill>
                  <a:srgbClr val="C00000"/>
                </a:solidFill>
                <a:effectLst>
                  <a:outerShdw blurRad="38100" dist="38100" dir="2700000" algn="tl">
                    <a:srgbClr val="000000">
                      <a:alpha val="43137"/>
                    </a:srgbClr>
                  </a:outerShdw>
                </a:effectLst>
              </a:rPr>
              <a:t>are</a:t>
            </a:r>
            <a:r>
              <a:rPr lang="en-US" sz="2600" b="1" dirty="0" smtClean="0">
                <a:effectLst>
                  <a:outerShdw blurRad="38100" dist="38100" dir="2700000" algn="tl">
                    <a:srgbClr val="000000">
                      <a:alpha val="43137"/>
                    </a:srgbClr>
                  </a:outerShdw>
                </a:effectLst>
              </a:rPr>
              <a:t> hypocrites in the visible Church!  They will be exposed on the Great Day of Judgment!</a:t>
            </a:r>
            <a:endParaRPr lang="en-US" sz="2600" b="1" dirty="0">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fade">
                                      <p:cBhvr>
                                        <p:cTn id="7" dur="770" decel="100000"/>
                                        <p:tgtEl>
                                          <p:spTgt spid="10">
                                            <p:txEl>
                                              <p:pRg st="2" end="2"/>
                                            </p:txEl>
                                          </p:spTgt>
                                        </p:tgtEl>
                                      </p:cBhvr>
                                    </p:animEffect>
                                    <p:animScale>
                                      <p:cBhvr>
                                        <p:cTn id="8" dur="770" decel="100000"/>
                                        <p:tgtEl>
                                          <p:spTgt spid="10">
                                            <p:txEl>
                                              <p:pRg st="2" end="2"/>
                                            </p:txEl>
                                          </p:spTgt>
                                        </p:tgtEl>
                                      </p:cBhvr>
                                      <p:from x="10000" y="10000"/>
                                      <p:to x="200000" y="450000"/>
                                    </p:animScale>
                                    <p:animScale>
                                      <p:cBhvr>
                                        <p:cTn id="9" dur="1230" accel="100000" fill="hold">
                                          <p:stCondLst>
                                            <p:cond delay="770"/>
                                          </p:stCondLst>
                                        </p:cTn>
                                        <p:tgtEl>
                                          <p:spTgt spid="10">
                                            <p:txEl>
                                              <p:pRg st="2" end="2"/>
                                            </p:txEl>
                                          </p:spTgt>
                                        </p:tgtEl>
                                      </p:cBhvr>
                                      <p:from x="200000" y="450000"/>
                                      <p:to x="100000" y="100000"/>
                                    </p:animScale>
                                    <p:set>
                                      <p:cBhvr>
                                        <p:cTn id="10" dur="770" fill="hold"/>
                                        <p:tgtEl>
                                          <p:spTgt spid="10">
                                            <p:txEl>
                                              <p:pRg st="2" end="2"/>
                                            </p:txEl>
                                          </p:spTgt>
                                        </p:tgtEl>
                                        <p:attrNameLst>
                                          <p:attrName>ppt_x</p:attrName>
                                        </p:attrNameLst>
                                      </p:cBhvr>
                                      <p:to>
                                        <p:strVal val="(0.5)"/>
                                      </p:to>
                                    </p:set>
                                    <p:anim from="(0.5)" to="(#ppt_x)" calcmode="lin" valueType="num">
                                      <p:cBhvr>
                                        <p:cTn id="11" dur="1230" accel="100000" fill="hold">
                                          <p:stCondLst>
                                            <p:cond delay="770"/>
                                          </p:stCondLst>
                                        </p:cTn>
                                        <p:tgtEl>
                                          <p:spTgt spid="10">
                                            <p:txEl>
                                              <p:pRg st="2" end="2"/>
                                            </p:txEl>
                                          </p:spTgt>
                                        </p:tgtEl>
                                        <p:attrNameLst>
                                          <p:attrName>ppt_x</p:attrName>
                                        </p:attrNameLst>
                                      </p:cBhvr>
                                    </p:anim>
                                    <p:set>
                                      <p:cBhvr>
                                        <p:cTn id="12" dur="770" fill="hold"/>
                                        <p:tgtEl>
                                          <p:spTgt spid="10">
                                            <p:txEl>
                                              <p:pRg st="2" end="2"/>
                                            </p:txEl>
                                          </p:spTgt>
                                        </p:tgtEl>
                                        <p:attrNameLst>
                                          <p:attrName>ppt_y</p:attrName>
                                        </p:attrNameLst>
                                      </p:cBhvr>
                                      <p:to>
                                        <p:strVal val="(#ppt_y+0.4)"/>
                                      </p:to>
                                    </p:set>
                                    <p:anim from="(#ppt_y+0.4)" to="(#ppt_y)" calcmode="lin" valueType="num">
                                      <p:cBhvr>
                                        <p:cTn id="13" dur="1230" accel="100000" fill="hold">
                                          <p:stCondLst>
                                            <p:cond delay="770"/>
                                          </p:stCondLst>
                                        </p:cTn>
                                        <p:tgtEl>
                                          <p:spTgt spid="10">
                                            <p:txEl>
                                              <p:pRg st="2" end="2"/>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101566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dirty="0" smtClean="0">
                <a:ln w="11430">
                  <a:solidFill>
                    <a:srgbClr val="996633"/>
                  </a:solidFill>
                </a:ln>
                <a:solidFill>
                  <a:srgbClr val="0070C0"/>
                </a:solidFill>
                <a:effectLst>
                  <a:outerShdw blurRad="50800" dist="39000" dir="5460000" algn="tl">
                    <a:srgbClr val="000000">
                      <a:alpha val="38000"/>
                    </a:srgbClr>
                  </a:outerShdw>
                </a:effectLst>
              </a:rPr>
              <a:t>Paying Taxes to Caesar</a:t>
            </a:r>
            <a:endParaRPr lang="en-US" sz="5400" b="1" dirty="0">
              <a:ln w="11430">
                <a:solidFill>
                  <a:srgbClr val="996633"/>
                </a:solidFill>
              </a:ln>
              <a:solidFill>
                <a:srgbClr val="0070C0"/>
              </a:solidFill>
              <a:effectLst>
                <a:outerShdw blurRad="50800" dist="39000" dir="5460000" algn="tl">
                  <a:srgbClr val="000000">
                    <a:alpha val="38000"/>
                  </a:srgbClr>
                </a:outerShdw>
              </a:effectLst>
            </a:endParaRPr>
          </a:p>
        </p:txBody>
      </p:sp>
      <p:pic>
        <p:nvPicPr>
          <p:cNvPr id="5" name="Picture 4" descr="Wisdom of Jesus Christ – paying tax"/>
          <p:cNvPicPr>
            <a:picLocks noChangeAspect="1" noChangeArrowheads="1"/>
          </p:cNvPicPr>
          <p:nvPr/>
        </p:nvPicPr>
        <p:blipFill>
          <a:blip r:embed="rId2" cstate="print"/>
          <a:srcRect/>
          <a:stretch>
            <a:fillRect/>
          </a:stretch>
        </p:blipFill>
        <p:spPr bwMode="auto">
          <a:xfrm>
            <a:off x="731520" y="1084536"/>
            <a:ext cx="7680960" cy="5773464"/>
          </a:xfrm>
          <a:prstGeom prst="rect">
            <a:avLst/>
          </a:prstGeom>
          <a:noFill/>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52400" y="1045488"/>
            <a:ext cx="8839200" cy="533992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Aft>
                <a:spcPts val="600"/>
              </a:spcAft>
            </a:pPr>
            <a:r>
              <a:rPr lang="en-US" sz="2400" b="1" dirty="0" smtClean="0">
                <a:effectLst>
                  <a:outerShdw blurRad="38100" dist="38100" dir="2700000" algn="tl">
                    <a:srgbClr val="000000">
                      <a:alpha val="43137"/>
                    </a:srgbClr>
                  </a:outerShdw>
                </a:effectLst>
              </a:rPr>
              <a:t>In this </a:t>
            </a:r>
            <a:r>
              <a:rPr lang="en-US" sz="2400" b="1" dirty="0" err="1" smtClean="0">
                <a:effectLst>
                  <a:outerShdw blurRad="38100" dist="38100" dir="2700000" algn="tl">
                    <a:srgbClr val="000000">
                      <a:alpha val="43137"/>
                    </a:srgbClr>
                  </a:outerShdw>
                </a:effectLst>
              </a:rPr>
              <a:t>pericope</a:t>
            </a:r>
            <a:r>
              <a:rPr lang="en-US" sz="2400" b="1" dirty="0" smtClean="0">
                <a:effectLst>
                  <a:outerShdw blurRad="38100" dist="38100" dir="2700000" algn="tl">
                    <a:srgbClr val="000000">
                      <a:alpha val="43137"/>
                    </a:srgbClr>
                  </a:outerShdw>
                </a:effectLst>
              </a:rPr>
              <a:t> (15-22), the Pharisees and Herodians collaborate against Jesus in a most diabolical, sinister and hypocritical fashion.  It’s truly remarkable that they use our Lord’s (good) tactics in an evil way.  As Jesus had done (21:28) they ask:  </a:t>
            </a:r>
            <a:r>
              <a:rPr lang="en-US" sz="2400" b="1" i="1" dirty="0" smtClean="0">
                <a:ln>
                  <a:solidFill>
                    <a:srgbClr val="0070C0"/>
                  </a:solidFill>
                </a:ln>
                <a:solidFill>
                  <a:srgbClr val="0070C0"/>
                </a:solidFill>
                <a:effectLst>
                  <a:outerShdw blurRad="38100" dist="38100" dir="2700000" algn="tl">
                    <a:srgbClr val="000000">
                      <a:alpha val="43137"/>
                    </a:srgbClr>
                  </a:outerShdw>
                </a:effectLst>
              </a:rPr>
              <a:t>“What do you think?”</a:t>
            </a:r>
            <a:r>
              <a:rPr lang="en-US" sz="2400" b="1" dirty="0" smtClean="0">
                <a:ln>
                  <a:solidFill>
                    <a:srgbClr val="0070C0"/>
                  </a:solidFill>
                </a:ln>
                <a:solidFill>
                  <a:srgbClr val="0070C0"/>
                </a:solidFill>
                <a:effectLst>
                  <a:outerShdw blurRad="38100" dist="38100" dir="2700000" algn="tl">
                    <a:srgbClr val="000000">
                      <a:alpha val="43137"/>
                    </a:srgbClr>
                  </a:outerShdw>
                </a:effectLst>
              </a:rPr>
              <a:t> </a:t>
            </a:r>
            <a:r>
              <a:rPr lang="en-US" sz="2400" b="1" dirty="0" smtClean="0">
                <a:effectLst>
                  <a:outerShdw blurRad="38100" dist="38100" dir="2700000" algn="tl">
                    <a:srgbClr val="000000">
                      <a:alpha val="43137"/>
                    </a:srgbClr>
                  </a:outerShdw>
                </a:effectLst>
              </a:rPr>
              <a:t> This is followed by a diabolical </a:t>
            </a:r>
            <a:r>
              <a:rPr lang="en-US" sz="2400" b="1" i="1" dirty="0" smtClean="0">
                <a:effectLst>
                  <a:outerShdw blurRad="38100" dist="38100" dir="2700000" algn="tl">
                    <a:srgbClr val="000000">
                      <a:alpha val="43137"/>
                    </a:srgbClr>
                  </a:outerShdw>
                </a:effectLst>
              </a:rPr>
              <a:t>“either-or”</a:t>
            </a:r>
            <a:r>
              <a:rPr lang="en-US" sz="2400" b="1" dirty="0" smtClean="0">
                <a:effectLst>
                  <a:outerShdw blurRad="38100" dist="38100" dir="2700000" algn="tl">
                    <a:srgbClr val="000000">
                      <a:alpha val="43137"/>
                    </a:srgbClr>
                  </a:outerShdw>
                </a:effectLst>
              </a:rPr>
              <a:t> question which is intended to trap Him.</a:t>
            </a:r>
          </a:p>
          <a:p>
            <a:r>
              <a:rPr lang="en-US" sz="2400" b="1" dirty="0" smtClean="0">
                <a:effectLst>
                  <a:outerShdw blurRad="38100" dist="38100" dir="2700000" algn="tl">
                    <a:srgbClr val="000000">
                      <a:alpha val="43137"/>
                    </a:srgbClr>
                  </a:outerShdw>
                </a:effectLst>
              </a:rPr>
              <a:t>The Pharisees send a group of their keenest students to go with the Herodians to catch Jesus with the dilemma about paying tribute to Caesar, a live question in current politics and theology.  They offered Jesus the alternative of popular disfavor or of disloyalty to the Roman government.  Jesus had asked an </a:t>
            </a:r>
            <a:r>
              <a:rPr lang="en-US" sz="2400" b="1" i="1" dirty="0" smtClean="0">
                <a:effectLst>
                  <a:outerShdw blurRad="38100" dist="38100" dir="2700000" algn="tl">
                    <a:srgbClr val="000000">
                      <a:alpha val="43137"/>
                    </a:srgbClr>
                  </a:outerShdw>
                </a:effectLst>
              </a:rPr>
              <a:t>“either-or”</a:t>
            </a:r>
            <a:r>
              <a:rPr lang="en-US" sz="2400" b="1" dirty="0" smtClean="0">
                <a:effectLst>
                  <a:outerShdw blurRad="38100" dist="38100" dir="2700000" algn="tl">
                    <a:srgbClr val="000000">
                      <a:alpha val="43137"/>
                    </a:srgbClr>
                  </a:outerShdw>
                </a:effectLst>
              </a:rPr>
              <a:t> question for their own good.  Then He said:  </a:t>
            </a:r>
            <a:r>
              <a:rPr lang="en-US" sz="2400" b="1" i="1" dirty="0" smtClean="0">
                <a:ln>
                  <a:solidFill>
                    <a:srgbClr val="6600CC"/>
                  </a:solidFill>
                </a:ln>
                <a:solidFill>
                  <a:srgbClr val="6600CC"/>
                </a:solidFill>
                <a:effectLst>
                  <a:outerShdw blurRad="38100" dist="38100" dir="2700000" algn="tl">
                    <a:srgbClr val="000000">
                      <a:alpha val="43137"/>
                    </a:srgbClr>
                  </a:outerShdw>
                </a:effectLst>
              </a:rPr>
              <a:t>“What do you think?”</a:t>
            </a:r>
            <a:r>
              <a:rPr lang="en-US" sz="2400" b="1" dirty="0" smtClean="0">
                <a:effectLst>
                  <a:outerShdw blurRad="38100" dist="38100" dir="2700000" algn="tl">
                    <a:srgbClr val="000000">
                      <a:alpha val="43137"/>
                    </a:srgbClr>
                  </a:outerShdw>
                </a:effectLst>
              </a:rPr>
              <a:t> and they had to answer their question, but refused.  </a:t>
            </a:r>
            <a:r>
              <a:rPr lang="en-US" sz="2400" b="1" dirty="0" smtClean="0">
                <a:effectLst>
                  <a:outerShdw blurRad="38100" dist="38100" dir="2700000" algn="tl">
                    <a:srgbClr val="000000">
                      <a:alpha val="43137"/>
                    </a:srgbClr>
                  </a:outerShdw>
                </a:effectLst>
              </a:rPr>
              <a:t>However, Jesus answers their </a:t>
            </a:r>
            <a:r>
              <a:rPr lang="en-US" sz="2400" b="1" i="1" dirty="0" smtClean="0">
                <a:effectLst>
                  <a:outerShdw blurRad="38100" dist="38100" dir="2700000" algn="tl">
                    <a:srgbClr val="000000">
                      <a:alpha val="43137"/>
                    </a:srgbClr>
                  </a:outerShdw>
                </a:effectLst>
              </a:rPr>
              <a:t>“either-or</a:t>
            </a:r>
            <a:r>
              <a:rPr lang="en-US" sz="2400" b="1" i="1" dirty="0" smtClean="0">
                <a:effectLst>
                  <a:outerShdw blurRad="38100" dist="38100" dir="2700000" algn="tl">
                    <a:srgbClr val="000000">
                      <a:alpha val="43137"/>
                    </a:srgbClr>
                  </a:outerShdw>
                </a:effectLst>
              </a:rPr>
              <a:t>”</a:t>
            </a:r>
            <a:r>
              <a:rPr lang="en-US" sz="2400" b="1" dirty="0" smtClean="0">
                <a:effectLst>
                  <a:outerShdw blurRad="38100" dist="38100" dir="2700000" algn="tl">
                    <a:srgbClr val="000000">
                      <a:alpha val="43137"/>
                    </a:srgbClr>
                  </a:outerShdw>
                </a:effectLst>
              </a:rPr>
              <a:t> question </a:t>
            </a:r>
            <a:r>
              <a:rPr lang="en-US" sz="2400" b="1" dirty="0" smtClean="0">
                <a:effectLst>
                  <a:outerShdw blurRad="38100" dist="38100" dir="2700000" algn="tl">
                    <a:srgbClr val="000000">
                      <a:alpha val="43137"/>
                    </a:srgbClr>
                  </a:outerShdw>
                </a:effectLst>
              </a:rPr>
              <a:t>in a most remarkable and Divine way!</a:t>
            </a:r>
            <a:endParaRPr lang="en-US" sz="2400" b="1" dirty="0">
              <a:effectLst>
                <a:outerShdw blurRad="38100" dist="38100" dir="2700000" algn="tl">
                  <a:srgbClr val="000000">
                    <a:alpha val="43137"/>
                  </a:srgbClr>
                </a:outerShdw>
              </a:effectLst>
            </a:endParaRPr>
          </a:p>
        </p:txBody>
      </p:sp>
      <p:sp>
        <p:nvSpPr>
          <p:cNvPr id="5" name="TextBox 4"/>
          <p:cNvSpPr txBox="1"/>
          <p:nvPr/>
        </p:nvSpPr>
        <p:spPr>
          <a:xfrm>
            <a:off x="0" y="0"/>
            <a:ext cx="9144000" cy="101566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dirty="0" smtClean="0">
                <a:ln w="11430">
                  <a:solidFill>
                    <a:srgbClr val="996633"/>
                  </a:solidFill>
                </a:ln>
                <a:solidFill>
                  <a:srgbClr val="0070C0"/>
                </a:solidFill>
                <a:effectLst>
                  <a:outerShdw blurRad="50800" dist="39000" dir="5460000" algn="tl">
                    <a:srgbClr val="000000">
                      <a:alpha val="38000"/>
                    </a:srgbClr>
                  </a:outerShdw>
                </a:effectLst>
              </a:rPr>
              <a:t>Paying Taxes to Caesar</a:t>
            </a:r>
            <a:endParaRPr lang="en-US" sz="5400" b="1" dirty="0">
              <a:ln w="11430">
                <a:solidFill>
                  <a:srgbClr val="996633"/>
                </a:solidFill>
              </a:ln>
              <a:solidFill>
                <a:srgbClr val="0070C0"/>
              </a:solidFill>
              <a:effectLst>
                <a:outerShdw blurRad="50800" dist="39000" dir="5460000" algn="tl">
                  <a:srgbClr val="000000">
                    <a:alpha val="38000"/>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diamond(in)">
                                      <p:cBhvr>
                                        <p:cTn id="7" dur="20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04800" y="0"/>
            <a:ext cx="8686800" cy="10668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cap="none" dirty="0">
                <a:ln w="11430">
                  <a:solidFill>
                    <a:srgbClr val="00B0F0"/>
                  </a:solidFill>
                </a:ln>
                <a:solidFill>
                  <a:srgbClr val="0070C0"/>
                </a:solidFill>
                <a:effectLst>
                  <a:outerShdw blurRad="50800" dist="39000" dir="5460000" algn="tl">
                    <a:srgbClr val="000000">
                      <a:alpha val="38000"/>
                    </a:srgbClr>
                  </a:outerShdw>
                </a:effectLst>
              </a:rPr>
              <a:t>Political Background</a:t>
            </a:r>
          </a:p>
        </p:txBody>
      </p:sp>
      <p:sp>
        <p:nvSpPr>
          <p:cNvPr id="5123" name="Rectangle 3"/>
          <p:cNvSpPr>
            <a:spLocks noGrp="1" noChangeArrowheads="1"/>
          </p:cNvSpPr>
          <p:nvPr>
            <p:ph type="body" idx="1"/>
          </p:nvPr>
        </p:nvSpPr>
        <p:spPr/>
        <p:txBody>
          <a:bodyPr>
            <a:normAutofit lnSpcReduction="1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400" b="1" dirty="0">
                <a:ln w="11430">
                  <a:solidFill>
                    <a:schemeClr val="tx1"/>
                  </a:solidFill>
                </a:ln>
                <a:solidFill>
                  <a:schemeClr val="tx1"/>
                </a:solidFill>
                <a:effectLst>
                  <a:outerShdw blurRad="50800" dist="39000" dir="5460000" algn="tl">
                    <a:srgbClr val="000000">
                      <a:alpha val="38000"/>
                    </a:srgbClr>
                  </a:outerShdw>
                </a:effectLst>
              </a:rPr>
              <a:t>In 63 </a:t>
            </a:r>
            <a:r>
              <a:rPr lang="en-US" sz="2800" b="1" dirty="0">
                <a:ln w="11430">
                  <a:solidFill>
                    <a:schemeClr val="tx1"/>
                  </a:solidFill>
                </a:ln>
                <a:solidFill>
                  <a:schemeClr val="tx1"/>
                </a:solidFill>
                <a:effectLst>
                  <a:outerShdw blurRad="50800" dist="39000" dir="5460000" algn="tl">
                    <a:srgbClr val="000000">
                      <a:alpha val="38000"/>
                    </a:srgbClr>
                  </a:outerShdw>
                </a:effectLst>
              </a:rPr>
              <a:t>BC</a:t>
            </a:r>
            <a:r>
              <a:rPr lang="en-US" sz="3400" b="1" dirty="0">
                <a:ln w="11430">
                  <a:solidFill>
                    <a:schemeClr val="tx1"/>
                  </a:solidFill>
                </a:ln>
                <a:solidFill>
                  <a:schemeClr val="tx1"/>
                </a:solidFill>
                <a:effectLst>
                  <a:outerShdw blurRad="50800" dist="39000" dir="5460000" algn="tl">
                    <a:srgbClr val="000000">
                      <a:alpha val="38000"/>
                    </a:srgbClr>
                  </a:outerShdw>
                </a:effectLst>
              </a:rPr>
              <a:t>, Palestine was conquered by Rome, ending about 80 years of Jewish </a:t>
            </a:r>
            <a:r>
              <a:rPr lang="en-US" sz="3400" b="1" dirty="0" smtClean="0">
                <a:ln w="11430">
                  <a:solidFill>
                    <a:schemeClr val="tx1"/>
                  </a:solidFill>
                </a:ln>
                <a:solidFill>
                  <a:schemeClr val="tx1"/>
                </a:solidFill>
                <a:effectLst>
                  <a:outerShdw blurRad="50800" dist="39000" dir="5460000" algn="tl">
                    <a:srgbClr val="000000">
                      <a:alpha val="38000"/>
                    </a:srgbClr>
                  </a:outerShdw>
                </a:effectLst>
              </a:rPr>
              <a:t>independence;</a:t>
            </a:r>
            <a:endParaRPr lang="en-US" sz="3400" b="1" dirty="0">
              <a:ln w="11430">
                <a:solidFill>
                  <a:schemeClr val="tx1"/>
                </a:solidFill>
              </a:ln>
              <a:solidFill>
                <a:schemeClr val="tx1"/>
              </a:solidFill>
              <a:effectLst>
                <a:outerShdw blurRad="50800" dist="39000" dir="5460000" algn="tl">
                  <a:srgbClr val="000000">
                    <a:alpha val="38000"/>
                  </a:srgbClr>
                </a:outerShdw>
              </a:effectLst>
            </a:endParaRPr>
          </a:p>
          <a:p>
            <a:r>
              <a:rPr lang="en-US" sz="3400" b="1" dirty="0">
                <a:ln w="11430">
                  <a:solidFill>
                    <a:schemeClr val="tx1"/>
                  </a:solidFill>
                </a:ln>
                <a:solidFill>
                  <a:schemeClr val="tx1"/>
                </a:solidFill>
                <a:effectLst>
                  <a:outerShdw blurRad="50800" dist="39000" dir="5460000" algn="tl">
                    <a:srgbClr val="000000">
                      <a:alpha val="38000"/>
                    </a:srgbClr>
                  </a:outerShdw>
                </a:effectLst>
              </a:rPr>
              <a:t>Following two generations under Jewish client rulers, in 6 </a:t>
            </a:r>
            <a:r>
              <a:rPr lang="en-US" sz="2800" b="1" dirty="0">
                <a:ln w="11430">
                  <a:solidFill>
                    <a:schemeClr val="tx1"/>
                  </a:solidFill>
                </a:ln>
                <a:solidFill>
                  <a:schemeClr val="tx1"/>
                </a:solidFill>
                <a:effectLst>
                  <a:outerShdw blurRad="50800" dist="39000" dir="5460000" algn="tl">
                    <a:srgbClr val="000000">
                      <a:alpha val="38000"/>
                    </a:srgbClr>
                  </a:outerShdw>
                </a:effectLst>
              </a:rPr>
              <a:t>AD</a:t>
            </a:r>
            <a:r>
              <a:rPr lang="en-US" sz="3400" b="1" dirty="0">
                <a:ln w="11430">
                  <a:solidFill>
                    <a:schemeClr val="tx1"/>
                  </a:solidFill>
                </a:ln>
                <a:solidFill>
                  <a:schemeClr val="tx1"/>
                </a:solidFill>
                <a:effectLst>
                  <a:outerShdw blurRad="50800" dist="39000" dir="5460000" algn="tl">
                    <a:srgbClr val="000000">
                      <a:alpha val="38000"/>
                    </a:srgbClr>
                  </a:outerShdw>
                </a:effectLst>
              </a:rPr>
              <a:t> the Romans sent in their own </a:t>
            </a:r>
            <a:r>
              <a:rPr lang="en-US" sz="3400" b="1" dirty="0" smtClean="0">
                <a:ln w="11430">
                  <a:solidFill>
                    <a:schemeClr val="tx1"/>
                  </a:solidFill>
                </a:ln>
                <a:solidFill>
                  <a:schemeClr val="tx1"/>
                </a:solidFill>
                <a:effectLst>
                  <a:outerShdw blurRad="50800" dist="39000" dir="5460000" algn="tl">
                    <a:srgbClr val="000000">
                      <a:alpha val="38000"/>
                    </a:srgbClr>
                  </a:outerShdw>
                </a:effectLst>
              </a:rPr>
              <a:t>governors; and,</a:t>
            </a:r>
            <a:endParaRPr lang="en-US" sz="3400" b="1" dirty="0">
              <a:ln w="11430">
                <a:solidFill>
                  <a:schemeClr val="tx1"/>
                </a:solidFill>
              </a:ln>
              <a:solidFill>
                <a:schemeClr val="tx1"/>
              </a:solidFill>
              <a:effectLst>
                <a:outerShdw blurRad="50800" dist="39000" dir="5460000" algn="tl">
                  <a:srgbClr val="000000">
                    <a:alpha val="38000"/>
                  </a:srgbClr>
                </a:outerShdw>
              </a:effectLst>
            </a:endParaRPr>
          </a:p>
          <a:p>
            <a:r>
              <a:rPr lang="en-US" sz="3400" b="1" dirty="0">
                <a:ln w="11430">
                  <a:solidFill>
                    <a:schemeClr val="tx1"/>
                  </a:solidFill>
                </a:ln>
                <a:solidFill>
                  <a:schemeClr val="tx1"/>
                </a:solidFill>
                <a:effectLst>
                  <a:outerShdw blurRad="50800" dist="39000" dir="5460000" algn="tl">
                    <a:srgbClr val="000000">
                      <a:alpha val="38000"/>
                    </a:srgbClr>
                  </a:outerShdw>
                </a:effectLst>
              </a:rPr>
              <a:t>In 30 </a:t>
            </a:r>
            <a:r>
              <a:rPr lang="en-US" sz="2800" b="1" dirty="0">
                <a:ln w="11430">
                  <a:solidFill>
                    <a:schemeClr val="tx1"/>
                  </a:solidFill>
                </a:ln>
                <a:solidFill>
                  <a:schemeClr val="tx1"/>
                </a:solidFill>
                <a:effectLst>
                  <a:outerShdw blurRad="50800" dist="39000" dir="5460000" algn="tl">
                    <a:srgbClr val="000000">
                      <a:alpha val="38000"/>
                    </a:srgbClr>
                  </a:outerShdw>
                </a:effectLst>
              </a:rPr>
              <a:t>AD</a:t>
            </a:r>
            <a:r>
              <a:rPr lang="en-US" sz="3400" b="1" dirty="0">
                <a:ln w="11430">
                  <a:solidFill>
                    <a:schemeClr val="tx1"/>
                  </a:solidFill>
                </a:ln>
                <a:solidFill>
                  <a:schemeClr val="tx1"/>
                </a:solidFill>
                <a:effectLst>
                  <a:outerShdw blurRad="50800" dist="39000" dir="5460000" algn="tl">
                    <a:srgbClr val="000000">
                      <a:alpha val="38000"/>
                    </a:srgbClr>
                  </a:outerShdw>
                </a:effectLst>
              </a:rPr>
              <a:t>, at the time of </a:t>
            </a:r>
            <a:r>
              <a:rPr lang="en-US" sz="3400" b="1" dirty="0" smtClean="0">
                <a:ln w="11430">
                  <a:solidFill>
                    <a:schemeClr val="tx1"/>
                  </a:solidFill>
                </a:ln>
                <a:solidFill>
                  <a:schemeClr val="tx1"/>
                </a:solidFill>
                <a:effectLst>
                  <a:outerShdw blurRad="50800" dist="39000" dir="5460000" algn="tl">
                    <a:srgbClr val="000000">
                      <a:alpha val="38000"/>
                    </a:srgbClr>
                  </a:outerShdw>
                </a:effectLst>
              </a:rPr>
              <a:t>our Lord’s </a:t>
            </a:r>
            <a:r>
              <a:rPr lang="en-US" sz="3400" b="1" dirty="0">
                <a:ln w="11430">
                  <a:solidFill>
                    <a:schemeClr val="tx1"/>
                  </a:solidFill>
                </a:ln>
                <a:solidFill>
                  <a:schemeClr val="tx1"/>
                </a:solidFill>
                <a:effectLst>
                  <a:outerShdw blurRad="50800" dist="39000" dir="5460000" algn="tl">
                    <a:srgbClr val="000000">
                      <a:alpha val="38000"/>
                    </a:srgbClr>
                  </a:outerShdw>
                </a:effectLst>
              </a:rPr>
              <a:t>ministry, this governor was </a:t>
            </a:r>
            <a:r>
              <a:rPr lang="la-Latn" sz="3600" b="1" dirty="0" smtClean="0">
                <a:ln>
                  <a:solidFill>
                    <a:schemeClr val="tx1"/>
                  </a:solidFill>
                </a:ln>
                <a:solidFill>
                  <a:schemeClr val="tx1"/>
                </a:solidFill>
                <a:effectLst>
                  <a:outerShdw blurRad="38100" dist="38100" dir="2700000" algn="tl">
                    <a:srgbClr val="000000">
                      <a:alpha val="43137"/>
                    </a:srgbClr>
                  </a:outerShdw>
                </a:effectLst>
              </a:rPr>
              <a:t>Pontius </a:t>
            </a:r>
            <a:r>
              <a:rPr lang="la-Latn" sz="3600" b="1" dirty="0" smtClean="0">
                <a:ln>
                  <a:solidFill>
                    <a:schemeClr val="tx1"/>
                  </a:solidFill>
                </a:ln>
                <a:solidFill>
                  <a:schemeClr val="tx1"/>
                </a:solidFill>
                <a:effectLst>
                  <a:outerShdw blurRad="38100" dist="38100" dir="2700000" algn="tl">
                    <a:srgbClr val="000000">
                      <a:alpha val="43137"/>
                    </a:srgbClr>
                  </a:outerShdw>
                </a:effectLst>
              </a:rPr>
              <a:t>Pilatus</a:t>
            </a:r>
            <a:r>
              <a:rPr lang="en-US" sz="3600" b="1" dirty="0" smtClean="0">
                <a:ln>
                  <a:solidFill>
                    <a:schemeClr val="tx1"/>
                  </a:solidFill>
                </a:ln>
                <a:solidFill>
                  <a:schemeClr val="tx1"/>
                </a:solidFill>
                <a:effectLst>
                  <a:outerShdw blurRad="38100" dist="38100" dir="2700000" algn="tl">
                    <a:srgbClr val="000000">
                      <a:alpha val="43137"/>
                    </a:srgbClr>
                  </a:outerShdw>
                </a:effectLst>
              </a:rPr>
              <a:t> (</a:t>
            </a:r>
            <a:r>
              <a:rPr lang="en-US" sz="3400" b="1" dirty="0" smtClean="0">
                <a:ln w="11430">
                  <a:solidFill>
                    <a:schemeClr val="tx1"/>
                  </a:solidFill>
                </a:ln>
                <a:solidFill>
                  <a:schemeClr val="tx1"/>
                </a:solidFill>
                <a:effectLst>
                  <a:outerShdw blurRad="50800" dist="39000" dir="5460000" algn="tl">
                    <a:srgbClr val="000000">
                      <a:alpha val="38000"/>
                    </a:srgbClr>
                  </a:outerShdw>
                </a:effectLst>
              </a:rPr>
              <a:t>Pontius Pilate).</a:t>
            </a:r>
            <a:endParaRPr lang="en-US" sz="3400" b="1" dirty="0">
              <a:ln w="11430">
                <a:solidFill>
                  <a:schemeClr val="tx1"/>
                </a:solidFill>
              </a:ln>
              <a:solidFill>
                <a:schemeClr val="tx1"/>
              </a:solidFill>
              <a:effectLst>
                <a:outerShdw blurRad="50800" dist="39000" dir="5460000" algn="tl">
                  <a:srgbClr val="000000">
                    <a:alpha val="38000"/>
                  </a:srgbClr>
                </a:outerShdw>
              </a:effectLst>
            </a:endParaRPr>
          </a:p>
        </p:txBody>
      </p:sp>
    </p:spTree>
    <p:custDataLst>
      <p:tags r:id="rId1"/>
    </p:custDataLst>
  </p:cSld>
  <p:clrMapOvr>
    <a:masterClrMapping/>
  </p:clrMapOvr>
  <p:transition advTm="3570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additive="base">
                                        <p:cTn id="7" dur="500" fill="hold"/>
                                        <p:tgtEl>
                                          <p:spTgt spid="51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123">
                                            <p:txEl>
                                              <p:pRg st="1" end="1"/>
                                            </p:txEl>
                                          </p:spTgt>
                                        </p:tgtEl>
                                        <p:attrNameLst>
                                          <p:attrName>style.visibility</p:attrName>
                                        </p:attrNameLst>
                                      </p:cBhvr>
                                      <p:to>
                                        <p:strVal val="visible"/>
                                      </p:to>
                                    </p:set>
                                    <p:anim calcmode="lin" valueType="num">
                                      <p:cBhvr additive="base">
                                        <p:cTn id="13" dur="500" fill="hold"/>
                                        <p:tgtEl>
                                          <p:spTgt spid="51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123">
                                            <p:txEl>
                                              <p:pRg st="2" end="2"/>
                                            </p:txEl>
                                          </p:spTgt>
                                        </p:tgtEl>
                                        <p:attrNameLst>
                                          <p:attrName>style.visibility</p:attrName>
                                        </p:attrNameLst>
                                      </p:cBhvr>
                                      <p:to>
                                        <p:strVal val="visible"/>
                                      </p:to>
                                    </p:set>
                                    <p:anim calcmode="lin" valueType="num">
                                      <p:cBhvr additive="base">
                                        <p:cTn id="19" dur="500" fill="hold"/>
                                        <p:tgtEl>
                                          <p:spTgt spid="51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2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ho Was Pontius Pilate? - AtoZMom's BSF Blog"/>
          <p:cNvPicPr>
            <a:picLocks noChangeAspect="1" noChangeArrowheads="1"/>
          </p:cNvPicPr>
          <p:nvPr/>
        </p:nvPicPr>
        <p:blipFill>
          <a:blip r:embed="rId3" cstate="print"/>
          <a:srcRect/>
          <a:stretch>
            <a:fillRect/>
          </a:stretch>
        </p:blipFill>
        <p:spPr bwMode="auto">
          <a:xfrm>
            <a:off x="-1" y="1088630"/>
            <a:ext cx="1982423" cy="2949970"/>
          </a:xfrm>
          <a:prstGeom prst="rect">
            <a:avLst/>
          </a:prstGeom>
          <a:noFill/>
        </p:spPr>
      </p:pic>
      <p:sp>
        <p:nvSpPr>
          <p:cNvPr id="5122" name="Rectangle 2"/>
          <p:cNvSpPr>
            <a:spLocks noGrp="1" noChangeArrowheads="1"/>
          </p:cNvSpPr>
          <p:nvPr>
            <p:ph type="title"/>
          </p:nvPr>
        </p:nvSpPr>
        <p:spPr>
          <a:xfrm>
            <a:off x="304800" y="0"/>
            <a:ext cx="8686800" cy="10668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la-Latn" sz="4800" b="1" dirty="0" smtClean="0">
                <a:ln>
                  <a:solidFill>
                    <a:schemeClr val="tx1"/>
                  </a:solidFill>
                </a:ln>
                <a:solidFill>
                  <a:srgbClr val="0070C0"/>
                </a:solidFill>
                <a:effectLst>
                  <a:outerShdw blurRad="38100" dist="38100" dir="2700000" algn="tl">
                    <a:srgbClr val="000000">
                      <a:alpha val="43137"/>
                    </a:srgbClr>
                  </a:outerShdw>
                </a:effectLst>
              </a:rPr>
              <a:t>Pontius Pilatus</a:t>
            </a:r>
            <a:endParaRPr lang="en-US" sz="4800" b="1" cap="none" dirty="0">
              <a:ln w="11430">
                <a:solidFill>
                  <a:srgbClr val="00B0F0"/>
                </a:solidFill>
              </a:ln>
              <a:solidFill>
                <a:srgbClr val="0070C0"/>
              </a:solidFill>
              <a:effectLst>
                <a:outerShdw blurRad="50800" dist="39000" dir="5460000" algn="tl">
                  <a:srgbClr val="000000">
                    <a:alpha val="38000"/>
                  </a:srgbClr>
                </a:outerShdw>
              </a:effectLst>
            </a:endParaRPr>
          </a:p>
        </p:txBody>
      </p:sp>
      <p:sp>
        <p:nvSpPr>
          <p:cNvPr id="4" name="Rectangle 3"/>
          <p:cNvSpPr txBox="1">
            <a:spLocks noChangeArrowheads="1"/>
          </p:cNvSpPr>
          <p:nvPr/>
        </p:nvSpPr>
        <p:spPr>
          <a:xfrm>
            <a:off x="228600" y="1066800"/>
            <a:ext cx="8763000" cy="5287963"/>
          </a:xfrm>
          <a:prstGeom prst="rect">
            <a:avLst/>
          </a:prstGeom>
        </p:spPr>
        <p:txBody>
          <a:bodyPr vert="horz">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4" indent="0" algn="l" defTabSz="914400" eaLnBrk="1" fontAlgn="auto" latinLnBrk="0" hangingPunct="1">
              <a:lnSpc>
                <a:spcPct val="100000"/>
              </a:lnSpc>
              <a:spcBef>
                <a:spcPct val="20000"/>
              </a:spcBef>
              <a:spcAft>
                <a:spcPts val="0"/>
              </a:spcAft>
              <a:buClr>
                <a:schemeClr val="accent1"/>
              </a:buClr>
              <a:buSzPct val="60000"/>
              <a:buFont typeface="Wingdings 2"/>
              <a:buNone/>
              <a:tabLst/>
              <a:defRPr/>
            </a:pPr>
            <a:r>
              <a:rPr kumimoji="0" lang="en-US" sz="3600" b="1" i="0" u="none" strike="noStrike" kern="120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mn-lt"/>
                <a:ea typeface="+mn-ea"/>
                <a:cs typeface="+mn-cs"/>
              </a:rPr>
              <a:t>		</a:t>
            </a:r>
            <a:r>
              <a:rPr kumimoji="0" lang="en-US" sz="3600" b="1" i="0" u="none" strike="noStrike" kern="1200" normalizeH="0" baseline="0" noProof="0" dirty="0" smtClean="0">
                <a:ln w="11430">
                  <a:solidFill>
                    <a:schemeClr val="tx1"/>
                  </a:solidFill>
                </a:ln>
                <a:effectLst>
                  <a:outerShdw blurRad="50800" dist="39000" dir="5460000" algn="tl">
                    <a:srgbClr val="000000">
                      <a:alpha val="38000"/>
                    </a:srgbClr>
                  </a:outerShdw>
                </a:effectLst>
                <a:uLnTx/>
                <a:uFillTx/>
                <a:latin typeface="+mn-lt"/>
                <a:ea typeface="+mn-ea"/>
                <a:cs typeface="+mn-cs"/>
              </a:rPr>
              <a:t>According to Holy Scripture and 			Josephus, Pilate was </a:t>
            </a:r>
            <a:r>
              <a:rPr kumimoji="0" lang="en-US" sz="3600" b="1" i="0" u="none" strike="noStrike" kern="1200" normalizeH="0" baseline="0" noProof="0" dirty="0" smtClean="0">
                <a:ln w="11430">
                  <a:solidFill>
                    <a:schemeClr val="tx1"/>
                  </a:solidFill>
                </a:ln>
                <a:effectLst>
                  <a:outerShdw blurRad="50800" dist="39000" dir="5460000" algn="tl">
                    <a:srgbClr val="000000">
                      <a:alpha val="38000"/>
                    </a:srgbClr>
                  </a:outerShdw>
                </a:effectLst>
                <a:uLnTx/>
                <a:uFillTx/>
                <a:latin typeface="+mn-lt"/>
                <a:ea typeface="+mn-ea"/>
                <a:cs typeface="+mn-cs"/>
              </a:rPr>
              <a:t>an very	</a:t>
            </a:r>
            <a:r>
              <a:rPr kumimoji="0" lang="en-US" sz="3600" b="1" i="0" u="none" strike="noStrike" kern="1200" normalizeH="0" baseline="0" noProof="0" dirty="0" smtClean="0">
                <a:ln w="11430">
                  <a:solidFill>
                    <a:schemeClr val="tx1"/>
                  </a:solidFill>
                </a:ln>
                <a:effectLst>
                  <a:outerShdw blurRad="50800" dist="39000" dir="5460000" algn="tl">
                    <a:srgbClr val="000000">
                      <a:alpha val="38000"/>
                    </a:srgbClr>
                  </a:outerShdw>
                </a:effectLst>
                <a:uLnTx/>
                <a:uFillTx/>
                <a:latin typeface="+mn-lt"/>
                <a:ea typeface="+mn-ea"/>
                <a:cs typeface="+mn-cs"/>
              </a:rPr>
              <a:t>		insensitive </a:t>
            </a:r>
            <a:r>
              <a:rPr kumimoji="0" lang="en-US" sz="3600" b="1" i="0" u="none" strike="noStrike" kern="1200" normalizeH="0" baseline="0" noProof="0" dirty="0" smtClean="0">
                <a:ln w="11430">
                  <a:solidFill>
                    <a:schemeClr val="tx1"/>
                  </a:solidFill>
                </a:ln>
                <a:effectLst>
                  <a:outerShdw blurRad="50800" dist="39000" dir="5460000" algn="tl">
                    <a:srgbClr val="000000">
                      <a:alpha val="38000"/>
                    </a:srgbClr>
                  </a:outerShdw>
                </a:effectLst>
                <a:uLnTx/>
                <a:uFillTx/>
                <a:latin typeface="+mn-lt"/>
                <a:ea typeface="+mn-ea"/>
                <a:cs typeface="+mn-cs"/>
              </a:rPr>
              <a:t>ruler.</a:t>
            </a:r>
            <a:endParaRPr kumimoji="0" lang="en-US" sz="3600" b="1" i="0" u="none" strike="noStrike" kern="1200" normalizeH="0" baseline="0" noProof="0" dirty="0" smtClean="0">
              <a:ln w="11430">
                <a:solidFill>
                  <a:schemeClr val="tx1"/>
                </a:solidFill>
              </a:ln>
              <a:effectLst>
                <a:outerShdw blurRad="50800" dist="39000" dir="5460000" algn="tl">
                  <a:srgbClr val="000000">
                    <a:alpha val="38000"/>
                  </a:srgbClr>
                </a:outerShdw>
              </a:effectLst>
              <a:uLnTx/>
              <a:uFillTx/>
              <a:latin typeface="+mn-lt"/>
              <a:ea typeface="+mn-ea"/>
              <a:cs typeface="+mn-cs"/>
            </a:endParaRPr>
          </a:p>
          <a:p>
            <a:pPr marL="2114550" lvl="4" indent="-285750">
              <a:spcBef>
                <a:spcPct val="20000"/>
              </a:spcBef>
              <a:buClr>
                <a:schemeClr val="accent1"/>
              </a:buClr>
              <a:buSzPct val="70000"/>
              <a:buFont typeface="Wingdings 2"/>
              <a:buChar char=""/>
            </a:pPr>
            <a:r>
              <a:rPr kumimoji="0" lang="en-US" sz="3000" b="1" i="0" u="none" strike="noStrike" kern="1200" normalizeH="0" baseline="0" noProof="0" dirty="0" smtClean="0">
                <a:ln w="11430">
                  <a:solidFill>
                    <a:schemeClr val="tx1"/>
                  </a:solidFill>
                </a:ln>
                <a:effectLst>
                  <a:outerShdw blurRad="50800" dist="39000" dir="5460000" algn="tl">
                    <a:srgbClr val="000000">
                      <a:alpha val="38000"/>
                    </a:srgbClr>
                  </a:outerShdw>
                </a:effectLst>
                <a:uLnTx/>
                <a:uFillTx/>
                <a:latin typeface="+mn-lt"/>
                <a:ea typeface="+mn-ea"/>
                <a:cs typeface="+mn-cs"/>
              </a:rPr>
              <a:t> He had tried to bring the Roman army’s standards into Jerusalem, in spite of their having pagan symbols on them.</a:t>
            </a:r>
          </a:p>
          <a:p>
            <a:pPr marL="742950" marR="0" lvl="1" indent="-28575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en-US" sz="3000" b="1" i="0" u="none" strike="noStrike" kern="1200" normalizeH="0" baseline="0" noProof="0" dirty="0" smtClean="0">
                <a:ln w="11430">
                  <a:solidFill>
                    <a:schemeClr val="tx1"/>
                  </a:solidFill>
                </a:ln>
                <a:effectLst>
                  <a:outerShdw blurRad="50800" dist="39000" dir="5460000" algn="tl">
                    <a:srgbClr val="000000">
                      <a:alpha val="38000"/>
                    </a:srgbClr>
                  </a:outerShdw>
                </a:effectLst>
                <a:uLnTx/>
                <a:uFillTx/>
                <a:latin typeface="+mn-lt"/>
                <a:ea typeface="+mn-ea"/>
                <a:cs typeface="+mn-cs"/>
              </a:rPr>
              <a:t>He had appropriated Temple money to build an aqueduct.</a:t>
            </a:r>
          </a:p>
          <a:p>
            <a:pPr marL="742950" marR="0" lvl="1" indent="-28575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en-US" sz="3000" b="1" i="0" u="none" strike="noStrike" kern="1200" normalizeH="0" baseline="0" noProof="0" dirty="0" smtClean="0">
                <a:ln w="11430">
                  <a:solidFill>
                    <a:schemeClr val="tx1"/>
                  </a:solidFill>
                </a:ln>
                <a:effectLst>
                  <a:outerShdw blurRad="50800" dist="39000" dir="5460000" algn="tl">
                    <a:srgbClr val="000000">
                      <a:alpha val="38000"/>
                    </a:srgbClr>
                  </a:outerShdw>
                </a:effectLst>
                <a:uLnTx/>
                <a:uFillTx/>
                <a:latin typeface="+mn-lt"/>
                <a:ea typeface="+mn-ea"/>
                <a:cs typeface="+mn-cs"/>
              </a:rPr>
              <a:t>He had used violence against suspected rebels, even in the Temple.</a:t>
            </a:r>
            <a:endParaRPr kumimoji="0" lang="en-US" sz="3000" b="1" i="0" u="none" strike="noStrike" kern="1200" normalizeH="0" baseline="0" noProof="0" dirty="0">
              <a:ln w="11430">
                <a:solidFill>
                  <a:schemeClr val="tx1"/>
                </a:solidFill>
              </a:ln>
              <a:effectLst>
                <a:outerShdw blurRad="50800" dist="39000" dir="5460000" algn="tl">
                  <a:srgbClr val="000000">
                    <a:alpha val="38000"/>
                  </a:srgbClr>
                </a:outerShdw>
              </a:effectLst>
              <a:uLnTx/>
              <a:uFillTx/>
              <a:latin typeface="+mn-lt"/>
              <a:ea typeface="+mn-ea"/>
              <a:cs typeface="+mn-cs"/>
            </a:endParaRPr>
          </a:p>
        </p:txBody>
      </p:sp>
    </p:spTree>
    <p:custDataLst>
      <p:tags r:id="rId1"/>
    </p:custDataLst>
  </p:cSld>
  <p:clrMapOvr>
    <a:masterClrMapping/>
  </p:clrMapOvr>
  <p:transition advTm="3570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additive="base">
                                        <p:cTn id="2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04800" y="0"/>
            <a:ext cx="8686800" cy="10668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cap="none" dirty="0" smtClean="0">
                <a:ln w="11430">
                  <a:solidFill>
                    <a:srgbClr val="00B0F0"/>
                  </a:solidFill>
                </a:ln>
                <a:solidFill>
                  <a:schemeClr val="tx1"/>
                </a:solidFill>
                <a:effectLst>
                  <a:outerShdw blurRad="50800" dist="39000" dir="5460000" algn="tl">
                    <a:srgbClr val="000000">
                      <a:alpha val="38000"/>
                    </a:srgbClr>
                  </a:outerShdw>
                </a:effectLst>
              </a:rPr>
              <a:t>Jewish Reactions</a:t>
            </a:r>
            <a:endParaRPr lang="en-US" sz="4800" b="1" cap="none" dirty="0">
              <a:ln w="11430">
                <a:solidFill>
                  <a:srgbClr val="00B0F0"/>
                </a:solidFill>
              </a:ln>
              <a:solidFill>
                <a:schemeClr val="tx1"/>
              </a:solidFill>
              <a:effectLst>
                <a:outerShdw blurRad="50800" dist="39000" dir="5460000" algn="tl">
                  <a:srgbClr val="000000">
                    <a:alpha val="38000"/>
                  </a:srgbClr>
                </a:outerShdw>
              </a:effectLst>
            </a:endParaRPr>
          </a:p>
        </p:txBody>
      </p:sp>
      <p:sp>
        <p:nvSpPr>
          <p:cNvPr id="5" name="Rectangle 3"/>
          <p:cNvSpPr txBox="1">
            <a:spLocks noChangeArrowheads="1"/>
          </p:cNvSpPr>
          <p:nvPr/>
        </p:nvSpPr>
        <p:spPr>
          <a:xfrm>
            <a:off x="152400" y="1066800"/>
            <a:ext cx="8763000" cy="5486400"/>
          </a:xfrm>
          <a:prstGeom prst="rect">
            <a:avLst/>
          </a:prstGeom>
        </p:spPr>
        <p:txBody>
          <a:bodyPr vert="horz">
            <a:normAutofit lnSpcReduction="10000"/>
            <a:scene3d>
              <a:camera prst="orthographicFront"/>
              <a:lightRig rig="flat" dir="tl">
                <a:rot lat="0" lon="0" rev="6600000"/>
              </a:lightRig>
            </a:scene3d>
            <a:sp3d extrusionH="25400" contourW="8890">
              <a:bevelT w="38100" h="31750"/>
              <a:contourClr>
                <a:schemeClr val="accent2">
                  <a:shade val="75000"/>
                </a:schemeClr>
              </a:contourClr>
            </a:sp3d>
          </a:bodyPr>
          <a:lstStyle/>
          <a:p>
            <a:pPr marR="0" lvl="0" algn="l" defTabSz="914400" rtl="0" eaLnBrk="1" fontAlgn="auto" latinLnBrk="0" hangingPunct="1">
              <a:spcAft>
                <a:spcPts val="600"/>
              </a:spcAft>
              <a:buClr>
                <a:schemeClr val="accent1"/>
              </a:buClr>
              <a:buSzPct val="70000"/>
              <a:buFont typeface="Wingdings 2"/>
              <a:buChar char=""/>
              <a:tabLst/>
              <a:defRPr/>
            </a:pPr>
            <a:r>
              <a:rPr kumimoji="0" lang="en-US" sz="3600" b="1" i="0" u="none" strike="noStrike" kern="1200" normalizeH="0" baseline="0" noProof="0" dirty="0" smtClean="0">
                <a:ln w="11430">
                  <a:solidFill>
                    <a:schemeClr val="tx1"/>
                  </a:solidFill>
                </a:ln>
                <a:effectLst>
                  <a:outerShdw blurRad="50800" dist="39000" dir="5460000" algn="tl">
                    <a:srgbClr val="000000">
                      <a:alpha val="38000"/>
                    </a:srgbClr>
                  </a:outerShdw>
                </a:effectLst>
                <a:uLnTx/>
                <a:uFillTx/>
                <a:latin typeface="+mn-lt"/>
                <a:ea typeface="+mn-ea"/>
                <a:cs typeface="+mn-cs"/>
              </a:rPr>
              <a:t> This </a:t>
            </a:r>
            <a:r>
              <a:rPr kumimoji="0" lang="en-US" sz="3600" b="1" i="0" u="none" strike="noStrike" kern="1200" normalizeH="0" baseline="0" noProof="0" dirty="0" smtClean="0">
                <a:ln w="11430">
                  <a:solidFill>
                    <a:schemeClr val="tx1"/>
                  </a:solidFill>
                </a:ln>
                <a:effectLst>
                  <a:outerShdw blurRad="50800" dist="39000" dir="5460000" algn="tl">
                    <a:srgbClr val="000000">
                      <a:alpha val="38000"/>
                    </a:srgbClr>
                  </a:outerShdw>
                </a:effectLst>
                <a:uLnTx/>
                <a:uFillTx/>
                <a:latin typeface="+mn-lt"/>
                <a:ea typeface="+mn-ea"/>
                <a:cs typeface="+mn-cs"/>
              </a:rPr>
              <a:t>varied among the people and the diverse Jewish groups, but was generally negative:</a:t>
            </a:r>
          </a:p>
          <a:p>
            <a:pPr marL="457200" lvl="2">
              <a:buClr>
                <a:schemeClr val="accent1"/>
              </a:buClr>
              <a:buSzPct val="70000"/>
              <a:buFont typeface="Wingdings 2"/>
              <a:buChar char=""/>
            </a:pPr>
            <a:r>
              <a:rPr kumimoji="0" lang="en-US" sz="3200" b="1" i="0" u="none" strike="noStrike" kern="1200" normalizeH="0" baseline="0" noProof="0" dirty="0" smtClean="0">
                <a:ln w="11430">
                  <a:solidFill>
                    <a:schemeClr val="tx1"/>
                  </a:solidFill>
                </a:ln>
                <a:effectLst>
                  <a:outerShdw blurRad="50800" dist="39000" dir="5460000" algn="tl">
                    <a:srgbClr val="000000">
                      <a:alpha val="38000"/>
                    </a:srgbClr>
                  </a:outerShdw>
                </a:effectLst>
                <a:uLnTx/>
                <a:uFillTx/>
                <a:latin typeface="+mn-lt"/>
                <a:ea typeface="+mn-ea"/>
                <a:cs typeface="+mn-cs"/>
              </a:rPr>
              <a:t>  The Sadducees were the most favorable, as they profited from Roman rule.</a:t>
            </a:r>
          </a:p>
          <a:p>
            <a:pPr marL="457200" lvl="2">
              <a:spcAft>
                <a:spcPts val="600"/>
              </a:spcAft>
              <a:buClr>
                <a:schemeClr val="accent1"/>
              </a:buClr>
              <a:buSzPct val="70000"/>
              <a:buFont typeface="Wingdings 2"/>
              <a:buChar char=""/>
            </a:pPr>
            <a:r>
              <a:rPr kumimoji="0" lang="en-US" sz="3200" b="1" i="0" u="none" strike="noStrike" kern="1200" normalizeH="0" baseline="0" noProof="0" dirty="0" smtClean="0">
                <a:ln w="11430">
                  <a:solidFill>
                    <a:schemeClr val="tx1"/>
                  </a:solidFill>
                </a:ln>
                <a:effectLst>
                  <a:outerShdw blurRad="50800" dist="39000" dir="5460000" algn="tl">
                    <a:srgbClr val="000000">
                      <a:alpha val="38000"/>
                    </a:srgbClr>
                  </a:outerShdw>
                </a:effectLst>
                <a:uLnTx/>
                <a:uFillTx/>
                <a:latin typeface="+mn-lt"/>
                <a:ea typeface="+mn-ea"/>
                <a:cs typeface="+mn-cs"/>
              </a:rPr>
              <a:t>  The Herodians were apparently next, though they preferred that Herod’s family rule.</a:t>
            </a:r>
          </a:p>
          <a:p>
            <a:pPr marL="457200" lvl="2">
              <a:spcAft>
                <a:spcPts val="600"/>
              </a:spcAft>
              <a:buClr>
                <a:schemeClr val="accent1"/>
              </a:buClr>
              <a:buSzPct val="70000"/>
              <a:buFont typeface="Wingdings 2"/>
              <a:buChar char=""/>
            </a:pPr>
            <a:r>
              <a:rPr kumimoji="0" lang="en-US" sz="3200" b="1" i="0" u="none" strike="noStrike" kern="1200" normalizeH="0" baseline="0" noProof="0" dirty="0" smtClean="0">
                <a:ln w="11430">
                  <a:solidFill>
                    <a:schemeClr val="tx1"/>
                  </a:solidFill>
                </a:ln>
                <a:effectLst>
                  <a:outerShdw blurRad="50800" dist="39000" dir="5460000" algn="tl">
                    <a:srgbClr val="000000">
                      <a:alpha val="38000"/>
                    </a:srgbClr>
                  </a:outerShdw>
                </a:effectLst>
                <a:uLnTx/>
                <a:uFillTx/>
                <a:latin typeface="+mn-lt"/>
                <a:ea typeface="+mn-ea"/>
                <a:cs typeface="+mn-cs"/>
              </a:rPr>
              <a:t>  The Pharisees were anti-Roman, but cautious.</a:t>
            </a:r>
          </a:p>
          <a:p>
            <a:pPr marL="457200" lvl="2">
              <a:buClr>
                <a:schemeClr val="accent1"/>
              </a:buClr>
              <a:buSzPct val="70000"/>
              <a:buFont typeface="Wingdings 2"/>
              <a:buChar char=""/>
            </a:pPr>
            <a:r>
              <a:rPr kumimoji="0" lang="en-US" sz="3200" b="1" i="0" u="none" strike="noStrike" kern="1200" normalizeH="0" baseline="0" noProof="0" dirty="0" smtClean="0">
                <a:ln w="11430">
                  <a:solidFill>
                    <a:schemeClr val="tx1"/>
                  </a:solidFill>
                </a:ln>
                <a:effectLst>
                  <a:outerShdw blurRad="50800" dist="39000" dir="5460000" algn="tl">
                    <a:srgbClr val="000000">
                      <a:alpha val="38000"/>
                    </a:srgbClr>
                  </a:outerShdw>
                </a:effectLst>
                <a:uLnTx/>
                <a:uFillTx/>
                <a:latin typeface="+mn-lt"/>
                <a:ea typeface="+mn-ea"/>
                <a:cs typeface="+mn-cs"/>
              </a:rPr>
              <a:t>  The Zealots were fiercely anti-Roman, willing to assassinate opponents &amp; to revolt.</a:t>
            </a:r>
            <a:endParaRPr kumimoji="0" lang="en-US" sz="3200" b="1" i="0" u="none" strike="noStrike" kern="1200" normalizeH="0" baseline="0" noProof="0" dirty="0">
              <a:ln w="11430">
                <a:solidFill>
                  <a:schemeClr val="tx1"/>
                </a:solidFill>
              </a:ln>
              <a:effectLst>
                <a:outerShdw blurRad="50800" dist="39000" dir="5460000" algn="tl">
                  <a:srgbClr val="000000">
                    <a:alpha val="38000"/>
                  </a:srgbClr>
                </a:outerShdw>
              </a:effectLst>
              <a:uLnTx/>
              <a:uFillTx/>
              <a:latin typeface="+mn-lt"/>
              <a:ea typeface="+mn-ea"/>
              <a:cs typeface="+mn-cs"/>
            </a:endParaRPr>
          </a:p>
        </p:txBody>
      </p:sp>
    </p:spTree>
    <p:custDataLst>
      <p:tags r:id="rId1"/>
    </p:custDataLst>
  </p:cSld>
  <p:clrMapOvr>
    <a:masterClrMapping/>
  </p:clrMapOvr>
  <p:transition advTm="3570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 calcmode="lin" valueType="num">
                                      <p:cBhvr additive="base">
                                        <p:cTn id="1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 calcmode="lin" valueType="num">
                                      <p:cBhvr additive="base">
                                        <p:cTn id="1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04800" y="0"/>
            <a:ext cx="8686800" cy="10668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cap="none" dirty="0" smtClean="0">
                <a:ln w="11430">
                  <a:solidFill>
                    <a:srgbClr val="00B0F0"/>
                  </a:solidFill>
                </a:ln>
                <a:solidFill>
                  <a:schemeClr val="tx1"/>
                </a:solidFill>
                <a:effectLst>
                  <a:outerShdw blurRad="50800" dist="39000" dir="5460000" algn="tl">
                    <a:srgbClr val="000000">
                      <a:alpha val="38000"/>
                    </a:srgbClr>
                  </a:outerShdw>
                </a:effectLst>
              </a:rPr>
              <a:t>Religious Background</a:t>
            </a:r>
            <a:endParaRPr lang="en-US" sz="4800" b="1" cap="none" dirty="0">
              <a:ln w="11430">
                <a:solidFill>
                  <a:srgbClr val="00B0F0"/>
                </a:solidFill>
              </a:ln>
              <a:solidFill>
                <a:schemeClr val="tx1"/>
              </a:solidFill>
              <a:effectLst>
                <a:outerShdw blurRad="50800" dist="39000" dir="5460000" algn="tl">
                  <a:srgbClr val="000000">
                    <a:alpha val="38000"/>
                  </a:srgbClr>
                </a:outerShdw>
              </a:effectLst>
            </a:endParaRPr>
          </a:p>
        </p:txBody>
      </p:sp>
      <p:sp>
        <p:nvSpPr>
          <p:cNvPr id="4" name="Rectangle 3"/>
          <p:cNvSpPr txBox="1">
            <a:spLocks noChangeArrowheads="1"/>
          </p:cNvSpPr>
          <p:nvPr/>
        </p:nvSpPr>
        <p:spPr>
          <a:xfrm>
            <a:off x="228600" y="1371600"/>
            <a:ext cx="8686800" cy="4953000"/>
          </a:xfrm>
          <a:prstGeom prst="rect">
            <a:avLst/>
          </a:prstGeom>
        </p:spPr>
        <p:txBody>
          <a:bodyPr vert="horz">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R="0" lvl="0" algn="l" defTabSz="914400" rtl="0" eaLnBrk="1" fontAlgn="auto" latinLnBrk="0" hangingPunct="1">
              <a:spcAft>
                <a:spcPts val="1200"/>
              </a:spcAft>
              <a:buClr>
                <a:schemeClr val="accent1"/>
              </a:buClr>
              <a:buSzPct val="70000"/>
              <a:buFont typeface="Wingdings 2"/>
              <a:buChar char=""/>
              <a:tabLst/>
              <a:defRPr/>
            </a:pPr>
            <a:r>
              <a:rPr kumimoji="0" lang="en-US" sz="3200" b="1" i="0" u="none" strike="noStrike" kern="1200" normalizeH="0" baseline="0" noProof="0" dirty="0" smtClean="0">
                <a:ln w="11430">
                  <a:solidFill>
                    <a:schemeClr val="tx1"/>
                  </a:solidFill>
                </a:ln>
                <a:effectLst>
                  <a:outerShdw blurRad="50800" dist="39000" dir="5460000" algn="tl">
                    <a:srgbClr val="000000">
                      <a:alpha val="38000"/>
                    </a:srgbClr>
                  </a:outerShdw>
                </a:effectLst>
                <a:uLnTx/>
                <a:uFillTx/>
                <a:latin typeface="+mn-lt"/>
                <a:ea typeface="+mn-ea"/>
                <a:cs typeface="+mn-cs"/>
              </a:rPr>
              <a:t> Since Augustus’ time, the Roman </a:t>
            </a:r>
            <a:r>
              <a:rPr kumimoji="0" lang="en-US" sz="3200" b="1" i="0" u="none" strike="noStrike" kern="1200" normalizeH="0" baseline="0" noProof="0" dirty="0" smtClean="0">
                <a:ln w="11430">
                  <a:solidFill>
                    <a:schemeClr val="tx1"/>
                  </a:solidFill>
                </a:ln>
                <a:effectLst>
                  <a:outerShdw blurRad="50800" dist="39000" dir="5460000" algn="tl">
                    <a:srgbClr val="000000">
                      <a:alpha val="38000"/>
                    </a:srgbClr>
                  </a:outerShdw>
                </a:effectLst>
                <a:uLnTx/>
                <a:uFillTx/>
                <a:latin typeface="+mn-lt"/>
                <a:ea typeface="+mn-ea"/>
                <a:cs typeface="+mn-cs"/>
              </a:rPr>
              <a:t>emperor </a:t>
            </a:r>
            <a:r>
              <a:rPr kumimoji="0" lang="en-US" sz="3200" b="1" i="0" u="none" strike="noStrike" kern="1200" normalizeH="0" baseline="0" noProof="0" dirty="0" smtClean="0">
                <a:ln w="11430">
                  <a:solidFill>
                    <a:schemeClr val="tx1"/>
                  </a:solidFill>
                </a:ln>
                <a:effectLst>
                  <a:outerShdw blurRad="50800" dist="39000" dir="5460000" algn="tl">
                    <a:srgbClr val="000000">
                      <a:alpha val="38000"/>
                    </a:srgbClr>
                  </a:outerShdw>
                </a:effectLst>
                <a:uLnTx/>
                <a:uFillTx/>
                <a:latin typeface="+mn-lt"/>
                <a:ea typeface="+mn-ea"/>
                <a:cs typeface="+mn-cs"/>
              </a:rPr>
              <a:t>had often been worshiped in the </a:t>
            </a:r>
            <a:r>
              <a:rPr kumimoji="0" lang="en-US" sz="3200" b="1" i="0" u="none" strike="noStrike" kern="1200" normalizeH="0" baseline="0" noProof="0" dirty="0" smtClean="0">
                <a:ln w="11430">
                  <a:solidFill>
                    <a:schemeClr val="tx1"/>
                  </a:solidFill>
                </a:ln>
                <a:effectLst>
                  <a:outerShdw blurRad="50800" dist="39000" dir="5460000" algn="tl">
                    <a:srgbClr val="000000">
                      <a:alpha val="38000"/>
                    </a:srgbClr>
                  </a:outerShdw>
                </a:effectLst>
                <a:uLnTx/>
                <a:uFillTx/>
                <a:latin typeface="+mn-lt"/>
                <a:ea typeface="+mn-ea"/>
                <a:cs typeface="+mn-cs"/>
              </a:rPr>
              <a:t>Roman </a:t>
            </a:r>
            <a:r>
              <a:rPr kumimoji="0" lang="en-US" sz="3200" b="1" i="0" u="none" strike="noStrike" kern="1200" normalizeH="0" baseline="0" noProof="0" dirty="0" smtClean="0">
                <a:ln w="11430">
                  <a:solidFill>
                    <a:schemeClr val="tx1"/>
                  </a:solidFill>
                </a:ln>
                <a:effectLst>
                  <a:outerShdw blurRad="50800" dist="39000" dir="5460000" algn="tl">
                    <a:srgbClr val="000000">
                      <a:alpha val="38000"/>
                    </a:srgbClr>
                  </a:outerShdw>
                </a:effectLst>
                <a:uLnTx/>
                <a:uFillTx/>
                <a:latin typeface="+mn-lt"/>
                <a:ea typeface="+mn-ea"/>
                <a:cs typeface="+mn-cs"/>
              </a:rPr>
              <a:t>Empire.</a:t>
            </a:r>
          </a:p>
          <a:p>
            <a:pPr marR="0" lvl="0" algn="l" defTabSz="914400" rtl="0" eaLnBrk="1" fontAlgn="auto" latinLnBrk="0" hangingPunct="1">
              <a:spcAft>
                <a:spcPts val="1200"/>
              </a:spcAft>
              <a:buClr>
                <a:schemeClr val="accent1"/>
              </a:buClr>
              <a:buSzPct val="70000"/>
              <a:buFont typeface="Wingdings 2"/>
              <a:buChar char=""/>
              <a:tabLst/>
              <a:defRPr/>
            </a:pPr>
            <a:r>
              <a:rPr kumimoji="0" lang="en-US" sz="3200" b="1" i="0" u="none" strike="noStrike" kern="1200" normalizeH="0" baseline="0" noProof="0" dirty="0" smtClean="0">
                <a:ln w="11430">
                  <a:solidFill>
                    <a:schemeClr val="tx1"/>
                  </a:solidFill>
                </a:ln>
                <a:effectLst>
                  <a:outerShdw blurRad="50800" dist="39000" dir="5460000" algn="tl">
                    <a:srgbClr val="000000">
                      <a:alpha val="38000"/>
                    </a:srgbClr>
                  </a:outerShdw>
                </a:effectLst>
                <a:uLnTx/>
                <a:uFillTx/>
                <a:latin typeface="+mn-lt"/>
                <a:ea typeface="+mn-ea"/>
                <a:cs typeface="+mn-cs"/>
              </a:rPr>
              <a:t> Pontius Pilate had put a picture of the pagan priest’s staff (</a:t>
            </a:r>
            <a:r>
              <a:rPr kumimoji="0" lang="en-US" sz="3200" b="1" i="1" u="none" strike="noStrike" kern="1200" normalizeH="0" baseline="0" noProof="0" dirty="0" err="1" smtClean="0">
                <a:ln w="11430">
                  <a:solidFill>
                    <a:schemeClr val="tx1"/>
                  </a:solidFill>
                </a:ln>
                <a:effectLst>
                  <a:outerShdw blurRad="50800" dist="39000" dir="5460000" algn="tl">
                    <a:srgbClr val="000000">
                      <a:alpha val="38000"/>
                    </a:srgbClr>
                  </a:outerShdw>
                </a:effectLst>
                <a:uLnTx/>
                <a:uFillTx/>
                <a:latin typeface="+mn-lt"/>
                <a:ea typeface="+mn-ea"/>
                <a:cs typeface="+mn-cs"/>
              </a:rPr>
              <a:t>lituus</a:t>
            </a:r>
            <a:r>
              <a:rPr kumimoji="0" lang="en-US" sz="3200" b="1" i="0" u="none" strike="noStrike" kern="1200" normalizeH="0" baseline="0" noProof="0" dirty="0" smtClean="0">
                <a:ln w="11430">
                  <a:solidFill>
                    <a:schemeClr val="tx1"/>
                  </a:solidFill>
                </a:ln>
                <a:effectLst>
                  <a:outerShdw blurRad="50800" dist="39000" dir="5460000" algn="tl">
                    <a:srgbClr val="000000">
                      <a:alpha val="38000"/>
                    </a:srgbClr>
                  </a:outerShdw>
                </a:effectLst>
                <a:uLnTx/>
                <a:uFillTx/>
                <a:latin typeface="+mn-lt"/>
                <a:ea typeface="+mn-ea"/>
                <a:cs typeface="+mn-cs"/>
              </a:rPr>
              <a:t>) on copper coins minted for use in Judea.</a:t>
            </a:r>
          </a:p>
          <a:p>
            <a:pPr marR="0" lvl="0" algn="l" defTabSz="914400" rtl="0" eaLnBrk="1" fontAlgn="auto" latinLnBrk="0" hangingPunct="1">
              <a:spcAft>
                <a:spcPts val="0"/>
              </a:spcAft>
              <a:buClr>
                <a:schemeClr val="accent1"/>
              </a:buClr>
              <a:buSzPct val="70000"/>
              <a:buFont typeface="Wingdings 2"/>
              <a:buChar char=""/>
              <a:tabLst/>
              <a:defRPr/>
            </a:pPr>
            <a:r>
              <a:rPr kumimoji="0" lang="en-US" sz="3200" b="1" i="0" u="none" strike="noStrike" kern="1200" normalizeH="0" baseline="0" noProof="0" dirty="0" smtClean="0">
                <a:ln w="11430">
                  <a:solidFill>
                    <a:schemeClr val="tx1"/>
                  </a:solidFill>
                </a:ln>
                <a:effectLst>
                  <a:outerShdw blurRad="50800" dist="39000" dir="5460000" algn="tl">
                    <a:srgbClr val="000000">
                      <a:alpha val="38000"/>
                    </a:srgbClr>
                  </a:outerShdw>
                </a:effectLst>
                <a:uLnTx/>
                <a:uFillTx/>
                <a:latin typeface="+mn-lt"/>
                <a:ea typeface="+mn-ea"/>
                <a:cs typeface="+mn-cs"/>
              </a:rPr>
              <a:t> Silver and gold coins had a picture of the emperor on the front, with inscriptions &amp; symbols that were offensive to Jews.</a:t>
            </a:r>
            <a:endParaRPr kumimoji="0" lang="en-US" sz="3200" b="1" i="0" u="none" strike="noStrike" kern="1200" normalizeH="0" baseline="0" noProof="0" dirty="0">
              <a:ln w="11430">
                <a:solidFill>
                  <a:schemeClr val="tx1"/>
                </a:solidFill>
              </a:ln>
              <a:effectLst>
                <a:outerShdw blurRad="50800" dist="39000" dir="5460000" algn="tl">
                  <a:srgbClr val="000000">
                    <a:alpha val="38000"/>
                  </a:srgbClr>
                </a:outerShdw>
              </a:effectLst>
              <a:uLnTx/>
              <a:uFillTx/>
              <a:latin typeface="+mn-lt"/>
              <a:ea typeface="+mn-ea"/>
              <a:cs typeface="+mn-cs"/>
            </a:endParaRPr>
          </a:p>
        </p:txBody>
      </p:sp>
    </p:spTree>
    <p:custDataLst>
      <p:tags r:id="rId1"/>
    </p:custDataLst>
  </p:cSld>
  <p:clrMapOvr>
    <a:masterClrMapping/>
  </p:clrMapOvr>
  <p:transition advTm="3570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0"/>
            <a:ext cx="9144000" cy="10668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cap="none" dirty="0" smtClean="0">
                <a:ln w="11430">
                  <a:solidFill>
                    <a:srgbClr val="00B0F0"/>
                  </a:solidFill>
                </a:ln>
                <a:solidFill>
                  <a:schemeClr val="tx1"/>
                </a:solidFill>
                <a:effectLst>
                  <a:outerShdw blurRad="50800" dist="39000" dir="5460000" algn="tl">
                    <a:srgbClr val="000000">
                      <a:alpha val="38000"/>
                    </a:srgbClr>
                  </a:outerShdw>
                </a:effectLst>
              </a:rPr>
              <a:t>The Denarius</a:t>
            </a:r>
            <a:endParaRPr lang="en-US" sz="4800" b="1" cap="none" dirty="0">
              <a:ln w="11430">
                <a:solidFill>
                  <a:srgbClr val="00B0F0"/>
                </a:solidFill>
              </a:ln>
              <a:solidFill>
                <a:schemeClr val="tx1"/>
              </a:solidFill>
              <a:effectLst>
                <a:outerShdw blurRad="50800" dist="39000" dir="5460000" algn="tl">
                  <a:srgbClr val="000000">
                    <a:alpha val="38000"/>
                  </a:srgbClr>
                </a:outerShdw>
              </a:effectLst>
            </a:endParaRPr>
          </a:p>
        </p:txBody>
      </p:sp>
      <p:sp>
        <p:nvSpPr>
          <p:cNvPr id="5" name="Rectangle 5"/>
          <p:cNvSpPr txBox="1">
            <a:spLocks noChangeArrowheads="1"/>
          </p:cNvSpPr>
          <p:nvPr/>
        </p:nvSpPr>
        <p:spPr>
          <a:xfrm>
            <a:off x="228600" y="1295400"/>
            <a:ext cx="4038600" cy="5410200"/>
          </a:xfrm>
          <a:prstGeom prst="rect">
            <a:avLst/>
          </a:prstGeom>
        </p:spPr>
        <p:txBody>
          <a:bodyPr vert="horz">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R="0" lvl="0" algn="l" defTabSz="914400" rtl="0" eaLnBrk="1" fontAlgn="auto" latinLnBrk="0" hangingPunct="1">
              <a:lnSpc>
                <a:spcPct val="100000"/>
              </a:lnSpc>
              <a:spcAft>
                <a:spcPts val="4800"/>
              </a:spcAft>
              <a:buClr>
                <a:schemeClr val="accent1"/>
              </a:buClr>
              <a:buSzPct val="70000"/>
              <a:buFont typeface="Wingdings 2"/>
              <a:buChar char=""/>
              <a:tabLst/>
              <a:defRPr/>
            </a:pPr>
            <a:r>
              <a:rPr kumimoji="0" lang="en-US" sz="2800" b="1" i="0" u="none" strike="noStrike" kern="1200" normalizeH="0" baseline="0" noProof="0" dirty="0" smtClean="0">
                <a:ln w="11430">
                  <a:solidFill>
                    <a:schemeClr val="tx1"/>
                  </a:solidFill>
                </a:ln>
                <a:effectLst>
                  <a:outerShdw blurRad="50800" dist="39000" dir="5460000" algn="tl">
                    <a:srgbClr val="000000">
                      <a:alpha val="38000"/>
                    </a:srgbClr>
                  </a:outerShdw>
                </a:effectLst>
                <a:uLnTx/>
                <a:uFillTx/>
                <a:latin typeface="+mn-lt"/>
                <a:ea typeface="+mn-ea"/>
                <a:cs typeface="+mn-cs"/>
              </a:rPr>
              <a:t>  Front: </a:t>
            </a:r>
            <a:r>
              <a:rPr kumimoji="0" lang="en-US" sz="2800" b="1" i="0" u="none" strike="noStrike" kern="1200" normalizeH="0" baseline="0" noProof="0" dirty="0" smtClean="0">
                <a:ln w="11430">
                  <a:solidFill>
                    <a:schemeClr val="tx1"/>
                  </a:solidFill>
                </a:ln>
                <a:effectLst>
                  <a:outerShdw blurRad="50800" dist="39000" dir="5460000" algn="tl">
                    <a:srgbClr val="000000">
                      <a:alpha val="38000"/>
                    </a:srgbClr>
                  </a:outerShdw>
                </a:effectLst>
                <a:uLnTx/>
                <a:uFillTx/>
                <a:latin typeface="+mn-lt"/>
                <a:ea typeface="+mn-ea"/>
                <a:cs typeface="+mn-cs"/>
              </a:rPr>
              <a:t> An icon </a:t>
            </a:r>
            <a:r>
              <a:rPr kumimoji="0" lang="en-US" sz="2800" b="1" i="0" u="none" strike="noStrike" kern="1200" normalizeH="0" baseline="0" noProof="0" dirty="0" smtClean="0">
                <a:ln w="11430">
                  <a:solidFill>
                    <a:schemeClr val="tx1"/>
                  </a:solidFill>
                </a:ln>
                <a:effectLst>
                  <a:outerShdw blurRad="50800" dist="39000" dir="5460000" algn="tl">
                    <a:srgbClr val="000000">
                      <a:alpha val="38000"/>
                    </a:srgbClr>
                  </a:outerShdw>
                </a:effectLst>
                <a:uLnTx/>
                <a:uFillTx/>
                <a:latin typeface="+mn-lt"/>
                <a:ea typeface="+mn-ea"/>
                <a:cs typeface="+mn-cs"/>
              </a:rPr>
              <a:t>of Tiberius, with text: </a:t>
            </a:r>
            <a:r>
              <a:rPr kumimoji="0" lang="en-US" sz="2800" b="1" i="1" u="none" strike="noStrike" kern="1200" normalizeH="0" baseline="0" noProof="0" dirty="0" smtClean="0">
                <a:ln w="11430">
                  <a:solidFill>
                    <a:schemeClr val="tx1"/>
                  </a:solidFill>
                </a:ln>
                <a:effectLst>
                  <a:outerShdw blurRad="50800" dist="39000" dir="5460000" algn="tl">
                    <a:srgbClr val="000000">
                      <a:alpha val="38000"/>
                    </a:srgbClr>
                  </a:outerShdw>
                </a:effectLst>
                <a:uLnTx/>
                <a:uFillTx/>
                <a:latin typeface="+mn-lt"/>
                <a:ea typeface="+mn-ea"/>
                <a:cs typeface="+mn-cs"/>
              </a:rPr>
              <a:t>“Tiberius Caesar Augustus, Son of the Divine Augustus”</a:t>
            </a:r>
          </a:p>
          <a:p>
            <a:pPr marR="0" lvl="0" algn="l" defTabSz="914400" rtl="0" eaLnBrk="1" fontAlgn="auto" latinLnBrk="0" hangingPunct="1">
              <a:lnSpc>
                <a:spcPct val="100000"/>
              </a:lnSpc>
              <a:spcAft>
                <a:spcPts val="0"/>
              </a:spcAft>
              <a:buClr>
                <a:schemeClr val="accent1"/>
              </a:buClr>
              <a:buSzPct val="70000"/>
              <a:buFont typeface="Wingdings 2"/>
              <a:buChar char=""/>
              <a:tabLst/>
              <a:defRPr/>
            </a:pPr>
            <a:r>
              <a:rPr kumimoji="0" lang="en-US" sz="2800" b="1" i="0" u="none" strike="noStrike" kern="1200" normalizeH="0" baseline="0" noProof="0" dirty="0" smtClean="0">
                <a:ln w="11430">
                  <a:solidFill>
                    <a:schemeClr val="tx1"/>
                  </a:solidFill>
                </a:ln>
                <a:effectLst>
                  <a:outerShdw blurRad="50800" dist="39000" dir="5460000" algn="tl">
                    <a:srgbClr val="000000">
                      <a:alpha val="38000"/>
                    </a:srgbClr>
                  </a:outerShdw>
                </a:effectLst>
                <a:uLnTx/>
                <a:uFillTx/>
                <a:latin typeface="+mn-lt"/>
                <a:ea typeface="+mn-ea"/>
                <a:cs typeface="+mn-cs"/>
              </a:rPr>
              <a:t>  Rear: </a:t>
            </a:r>
            <a:r>
              <a:rPr kumimoji="0" lang="en-US" sz="2800" b="1" i="0" u="none" strike="noStrike" kern="1200" normalizeH="0" baseline="0" noProof="0" dirty="0" smtClean="0">
                <a:ln w="11430">
                  <a:solidFill>
                    <a:schemeClr val="tx1"/>
                  </a:solidFill>
                </a:ln>
                <a:effectLst>
                  <a:outerShdw blurRad="50800" dist="39000" dir="5460000" algn="tl">
                    <a:srgbClr val="000000">
                      <a:alpha val="38000"/>
                    </a:srgbClr>
                  </a:outerShdw>
                </a:effectLst>
                <a:uLnTx/>
                <a:uFillTx/>
                <a:latin typeface="+mn-lt"/>
                <a:ea typeface="+mn-ea"/>
                <a:cs typeface="+mn-cs"/>
              </a:rPr>
              <a:t> An icon of Tiberius as the</a:t>
            </a:r>
            <a:r>
              <a:rPr lang="en-US" sz="2800" b="1" dirty="0" smtClean="0">
                <a:ln w="11430">
                  <a:solidFill>
                    <a:schemeClr val="tx1"/>
                  </a:solidFill>
                </a:ln>
                <a:effectLst>
                  <a:outerShdw blurRad="50800" dist="39000" dir="5460000" algn="tl">
                    <a:srgbClr val="000000">
                      <a:alpha val="38000"/>
                    </a:srgbClr>
                  </a:outerShdw>
                </a:effectLst>
              </a:rPr>
              <a:t> priest</a:t>
            </a:r>
            <a:r>
              <a:rPr kumimoji="0" lang="en-US" sz="2800" b="1" i="0" u="none" strike="noStrike" kern="1200" normalizeH="0" baseline="0" noProof="0" dirty="0" smtClean="0">
                <a:ln w="11430">
                  <a:solidFill>
                    <a:schemeClr val="tx1"/>
                  </a:solidFill>
                </a:ln>
                <a:effectLst>
                  <a:outerShdw blurRad="50800" dist="39000" dir="5460000" algn="tl">
                    <a:srgbClr val="000000">
                      <a:alpha val="38000"/>
                    </a:srgbClr>
                  </a:outerShdw>
                </a:effectLst>
                <a:uLnTx/>
                <a:uFillTx/>
                <a:latin typeface="+mn-lt"/>
                <a:ea typeface="+mn-ea"/>
                <a:cs typeface="+mn-cs"/>
              </a:rPr>
              <a:t>: </a:t>
            </a:r>
            <a:r>
              <a:rPr kumimoji="0" lang="en-US" sz="2800" b="1" i="1" u="none" strike="noStrike" kern="1200" normalizeH="0" baseline="0" noProof="0" dirty="0" smtClean="0">
                <a:ln w="11430">
                  <a:solidFill>
                    <a:schemeClr val="tx1"/>
                  </a:solidFill>
                </a:ln>
                <a:effectLst>
                  <a:outerShdw blurRad="50800" dist="39000" dir="5460000" algn="tl">
                    <a:srgbClr val="000000">
                      <a:alpha val="38000"/>
                    </a:srgbClr>
                  </a:outerShdw>
                </a:effectLst>
                <a:uLnTx/>
                <a:uFillTx/>
                <a:latin typeface="+mn-lt"/>
                <a:ea typeface="+mn-ea"/>
                <a:cs typeface="+mn-cs"/>
              </a:rPr>
              <a:t>“</a:t>
            </a:r>
            <a:r>
              <a:rPr kumimoji="0" lang="en-US" sz="2800" b="1" i="1" u="none" strike="noStrike" kern="1200" normalizeH="0" baseline="0" noProof="0" dirty="0" err="1" smtClean="0">
                <a:ln w="11430">
                  <a:solidFill>
                    <a:schemeClr val="tx1"/>
                  </a:solidFill>
                </a:ln>
                <a:effectLst>
                  <a:outerShdw blurRad="50800" dist="39000" dir="5460000" algn="tl">
                    <a:srgbClr val="000000">
                      <a:alpha val="38000"/>
                    </a:srgbClr>
                  </a:outerShdw>
                </a:effectLst>
                <a:uLnTx/>
                <a:uFillTx/>
                <a:latin typeface="+mn-lt"/>
                <a:ea typeface="+mn-ea"/>
                <a:cs typeface="+mn-cs"/>
              </a:rPr>
              <a:t>Pontifex</a:t>
            </a:r>
            <a:r>
              <a:rPr kumimoji="0" lang="en-US" sz="2800" b="1" i="1" u="none" strike="noStrike" kern="1200" normalizeH="0" baseline="0" noProof="0" dirty="0" smtClean="0">
                <a:ln w="11430">
                  <a:solidFill>
                    <a:schemeClr val="tx1"/>
                  </a:solidFill>
                </a:ln>
                <a:effectLst>
                  <a:outerShdw blurRad="50800" dist="39000" dir="5460000" algn="tl">
                    <a:srgbClr val="000000">
                      <a:alpha val="38000"/>
                    </a:srgbClr>
                  </a:outerShdw>
                </a:effectLst>
                <a:uLnTx/>
                <a:uFillTx/>
                <a:latin typeface="+mn-lt"/>
                <a:ea typeface="+mn-ea"/>
                <a:cs typeface="+mn-cs"/>
              </a:rPr>
              <a:t> </a:t>
            </a:r>
            <a:r>
              <a:rPr kumimoji="0" lang="en-US" sz="2800" b="1" i="1" u="none" strike="noStrike" kern="1200" normalizeH="0" baseline="0" noProof="0" dirty="0" err="1" smtClean="0">
                <a:ln w="11430">
                  <a:solidFill>
                    <a:schemeClr val="tx1"/>
                  </a:solidFill>
                </a:ln>
                <a:effectLst>
                  <a:outerShdw blurRad="50800" dist="39000" dir="5460000" algn="tl">
                    <a:srgbClr val="000000">
                      <a:alpha val="38000"/>
                    </a:srgbClr>
                  </a:outerShdw>
                </a:effectLst>
                <a:uLnTx/>
                <a:uFillTx/>
                <a:latin typeface="+mn-lt"/>
                <a:ea typeface="+mn-ea"/>
                <a:cs typeface="+mn-cs"/>
              </a:rPr>
              <a:t>Maximus</a:t>
            </a:r>
            <a:r>
              <a:rPr kumimoji="0" lang="en-US" sz="2800" b="1" i="1" u="none" strike="noStrike" kern="1200" normalizeH="0" baseline="0" noProof="0" dirty="0" smtClean="0">
                <a:ln w="11430">
                  <a:solidFill>
                    <a:schemeClr val="tx1"/>
                  </a:solidFill>
                </a:ln>
                <a:effectLst>
                  <a:outerShdw blurRad="50800" dist="39000" dir="5460000" algn="tl">
                    <a:srgbClr val="000000">
                      <a:alpha val="38000"/>
                    </a:srgbClr>
                  </a:outerShdw>
                </a:effectLst>
                <a:uLnTx/>
                <a:uFillTx/>
                <a:latin typeface="+mn-lt"/>
                <a:ea typeface="+mn-ea"/>
                <a:cs typeface="+mn-cs"/>
              </a:rPr>
              <a:t>” </a:t>
            </a:r>
            <a:r>
              <a:rPr kumimoji="0" lang="en-US" sz="2800" b="1" i="0" u="none" strike="noStrike" kern="1200" normalizeH="0" baseline="0" noProof="0" dirty="0" smtClean="0">
                <a:ln w="11430">
                  <a:solidFill>
                    <a:schemeClr val="tx1"/>
                  </a:solidFill>
                </a:ln>
                <a:effectLst>
                  <a:outerShdw blurRad="50800" dist="39000" dir="5460000" algn="tl">
                    <a:srgbClr val="000000">
                      <a:alpha val="38000"/>
                    </a:srgbClr>
                  </a:outerShdw>
                </a:effectLst>
                <a:uLnTx/>
                <a:uFillTx/>
                <a:latin typeface="+mn-lt"/>
                <a:ea typeface="+mn-ea"/>
                <a:cs typeface="+mn-cs"/>
              </a:rPr>
              <a:t>(the chief priest of the Roman religion).</a:t>
            </a:r>
            <a:endParaRPr kumimoji="0" lang="en-US" sz="2800" b="1" i="0" u="none" strike="noStrike" kern="1200" normalizeH="0" baseline="0" noProof="0" dirty="0">
              <a:ln w="11430">
                <a:solidFill>
                  <a:schemeClr val="tx1"/>
                </a:solidFill>
              </a:ln>
              <a:effectLst>
                <a:outerShdw blurRad="50800" dist="39000" dir="5460000" algn="tl">
                  <a:srgbClr val="000000">
                    <a:alpha val="38000"/>
                  </a:srgbClr>
                </a:outerShdw>
              </a:effectLst>
              <a:uLnTx/>
              <a:uFillTx/>
              <a:latin typeface="+mn-lt"/>
              <a:ea typeface="+mn-ea"/>
              <a:cs typeface="+mn-cs"/>
            </a:endParaRPr>
          </a:p>
        </p:txBody>
      </p:sp>
      <p:pic>
        <p:nvPicPr>
          <p:cNvPr id="6" name="Picture 2" descr="C:\Users\Jeff\Desktop\RIC_0030.82.jpg"/>
          <p:cNvPicPr>
            <a:picLocks noChangeAspect="1" noChangeArrowheads="1"/>
          </p:cNvPicPr>
          <p:nvPr/>
        </p:nvPicPr>
        <p:blipFill>
          <a:blip r:embed="rId3" cstate="print">
            <a:clrChange>
              <a:clrFrom>
                <a:srgbClr val="FFFFFF"/>
              </a:clrFrom>
              <a:clrTo>
                <a:srgbClr val="FFFFFF">
                  <a:alpha val="0"/>
                </a:srgbClr>
              </a:clrTo>
            </a:clrChange>
          </a:blip>
          <a:srcRect r="52426" b="4851"/>
          <a:stretch>
            <a:fillRect/>
          </a:stretch>
        </p:blipFill>
        <p:spPr bwMode="auto">
          <a:xfrm>
            <a:off x="3810000" y="1059933"/>
            <a:ext cx="2971800" cy="2902467"/>
          </a:xfrm>
          <a:prstGeom prst="rect">
            <a:avLst/>
          </a:prstGeom>
          <a:noFill/>
        </p:spPr>
      </p:pic>
      <p:pic>
        <p:nvPicPr>
          <p:cNvPr id="7" name="Picture 2" descr="C:\Users\Jeff\Desktop\RIC_0030.82.jpg"/>
          <p:cNvPicPr>
            <a:picLocks noChangeAspect="1" noChangeArrowheads="1"/>
          </p:cNvPicPr>
          <p:nvPr/>
        </p:nvPicPr>
        <p:blipFill>
          <a:blip r:embed="rId3" cstate="print">
            <a:clrChange>
              <a:clrFrom>
                <a:srgbClr val="FFFFFF"/>
              </a:clrFrom>
              <a:clrTo>
                <a:srgbClr val="FFFFFF">
                  <a:alpha val="0"/>
                </a:srgbClr>
              </a:clrTo>
            </a:clrChange>
          </a:blip>
          <a:srcRect l="52276" b="-170"/>
          <a:stretch>
            <a:fillRect/>
          </a:stretch>
        </p:blipFill>
        <p:spPr bwMode="auto">
          <a:xfrm>
            <a:off x="5715000" y="3581400"/>
            <a:ext cx="3048000" cy="3124200"/>
          </a:xfrm>
          <a:prstGeom prst="rect">
            <a:avLst/>
          </a:prstGeom>
          <a:noFill/>
        </p:spPr>
      </p:pic>
    </p:spTree>
    <p:custDataLst>
      <p:tags r:id="rId1"/>
    </p:custDataLst>
  </p:cSld>
  <p:clrMapOvr>
    <a:masterClrMapping/>
  </p:clrMapOvr>
  <p:transition advTm="3570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heckerboard(across)">
                                      <p:cBhvr>
                                        <p:cTn id="7" dur="500"/>
                                        <p:tgtEl>
                                          <p:spTgt spid="5">
                                            <p:txEl>
                                              <p:pRg st="0" end="0"/>
                                            </p:txEl>
                                          </p:spTgt>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style.rotation</p:attrName>
                                        </p:attrNameLst>
                                      </p:cBhvr>
                                      <p:tavLst>
                                        <p:tav tm="0">
                                          <p:val>
                                            <p:fltVal val="720"/>
                                          </p:val>
                                        </p:tav>
                                        <p:tav tm="100000">
                                          <p:val>
                                            <p:fltVal val="0"/>
                                          </p:val>
                                        </p:tav>
                                      </p:tavLst>
                                    </p:anim>
                                    <p:anim calcmode="lin" valueType="num">
                                      <p:cBhvr>
                                        <p:cTn id="13" dur="2000" fill="hold"/>
                                        <p:tgtEl>
                                          <p:spTgt spid="6"/>
                                        </p:tgtEl>
                                        <p:attrNameLst>
                                          <p:attrName>ppt_h</p:attrName>
                                        </p:attrNameLst>
                                      </p:cBhvr>
                                      <p:tavLst>
                                        <p:tav tm="0">
                                          <p:val>
                                            <p:fltVal val="0"/>
                                          </p:val>
                                        </p:tav>
                                        <p:tav tm="100000">
                                          <p:val>
                                            <p:strVal val="#ppt_h"/>
                                          </p:val>
                                        </p:tav>
                                      </p:tavLst>
                                    </p:anim>
                                    <p:anim calcmode="lin" valueType="num">
                                      <p:cBhvr>
                                        <p:cTn id="14" dur="2000" fill="hold"/>
                                        <p:tgtEl>
                                          <p:spTgt spid="6"/>
                                        </p:tgtEl>
                                        <p:attrNameLst>
                                          <p:attrName>ppt_w</p:attrName>
                                        </p:attrNameLst>
                                      </p:cBhvr>
                                      <p:tavLst>
                                        <p:tav tm="0">
                                          <p:val>
                                            <p:fltVal val="0"/>
                                          </p:val>
                                        </p:tav>
                                        <p:tav tm="100000">
                                          <p:val>
                                            <p:strVal val="#ppt_w"/>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checkerboard(across)">
                                      <p:cBhvr>
                                        <p:cTn id="19" dur="500"/>
                                        <p:tgtEl>
                                          <p:spTgt spid="5">
                                            <p:txEl>
                                              <p:pRg st="1" end="1"/>
                                            </p:txEl>
                                          </p:spTgt>
                                        </p:tgtEl>
                                      </p:cBhvr>
                                    </p:animEffect>
                                  </p:childTnLst>
                                </p:cTn>
                              </p:par>
                              <p:par>
                                <p:cTn id="20" presetID="58" presetClass="entr" presetSubtype="0" accel="10000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2000" fill="hold"/>
                                        <p:tgtEl>
                                          <p:spTgt spid="7"/>
                                        </p:tgtEl>
                                        <p:attrNameLst>
                                          <p:attrName>ppt_w</p:attrName>
                                        </p:attrNameLst>
                                      </p:cBhvr>
                                      <p:tavLst>
                                        <p:tav tm="0">
                                          <p:val>
                                            <p:strVal val="#ppt_w*2.5"/>
                                          </p:val>
                                        </p:tav>
                                        <p:tav tm="100000">
                                          <p:val>
                                            <p:strVal val="#ppt_w"/>
                                          </p:val>
                                        </p:tav>
                                      </p:tavLst>
                                    </p:anim>
                                    <p:anim calcmode="lin" valueType="num">
                                      <p:cBhvr>
                                        <p:cTn id="23" dur="2000" fill="hold"/>
                                        <p:tgtEl>
                                          <p:spTgt spid="7"/>
                                        </p:tgtEl>
                                        <p:attrNameLst>
                                          <p:attrName>ppt_h</p:attrName>
                                        </p:attrNameLst>
                                      </p:cBhvr>
                                      <p:tavLst>
                                        <p:tav tm="0">
                                          <p:val>
                                            <p:strVal val="#ppt_h*0.01"/>
                                          </p:val>
                                        </p:tav>
                                        <p:tav tm="100000">
                                          <p:val>
                                            <p:strVal val="#ppt_h"/>
                                          </p:val>
                                        </p:tav>
                                      </p:tavLst>
                                    </p:anim>
                                    <p:anim calcmode="lin" valueType="num">
                                      <p:cBhvr>
                                        <p:cTn id="24" dur="2000" fill="hold"/>
                                        <p:tgtEl>
                                          <p:spTgt spid="7"/>
                                        </p:tgtEl>
                                        <p:attrNameLst>
                                          <p:attrName>ppt_x</p:attrName>
                                        </p:attrNameLst>
                                      </p:cBhvr>
                                      <p:tavLst>
                                        <p:tav tm="0">
                                          <p:val>
                                            <p:strVal val="#ppt_x"/>
                                          </p:val>
                                        </p:tav>
                                        <p:tav tm="100000">
                                          <p:val>
                                            <p:strVal val="#ppt_x"/>
                                          </p:val>
                                        </p:tav>
                                      </p:tavLst>
                                    </p:anim>
                                    <p:anim calcmode="lin" valueType="num">
                                      <p:cBhvr>
                                        <p:cTn id="25" dur="2000" fill="hold"/>
                                        <p:tgtEl>
                                          <p:spTgt spid="7"/>
                                        </p:tgtEl>
                                        <p:attrNameLst>
                                          <p:attrName>ppt_y</p:attrName>
                                        </p:attrNameLst>
                                      </p:cBhvr>
                                      <p:tavLst>
                                        <p:tav tm="0">
                                          <p:val>
                                            <p:strVal val="#ppt_h+1"/>
                                          </p:val>
                                        </p:tav>
                                        <p:tav tm="100000">
                                          <p:val>
                                            <p:strVal val="#ppt_y"/>
                                          </p:val>
                                        </p:tav>
                                      </p:tavLst>
                                    </p:anim>
                                    <p:animEffect transition="in" filter="fade">
                                      <p:cBhvr>
                                        <p:cTn id="2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04800" y="0"/>
            <a:ext cx="8686800" cy="10668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cap="none" dirty="0" smtClean="0">
                <a:ln w="11430">
                  <a:solidFill>
                    <a:srgbClr val="00B0F0"/>
                  </a:solidFill>
                </a:ln>
                <a:solidFill>
                  <a:srgbClr val="0070C0"/>
                </a:solidFill>
                <a:effectLst>
                  <a:outerShdw blurRad="50800" dist="39000" dir="5460000" algn="tl">
                    <a:srgbClr val="000000">
                      <a:alpha val="38000"/>
                    </a:srgbClr>
                  </a:outerShdw>
                </a:effectLst>
              </a:rPr>
              <a:t>The Confrontation</a:t>
            </a:r>
            <a:endParaRPr lang="en-US" sz="4800" b="1" cap="none" dirty="0">
              <a:ln w="11430">
                <a:solidFill>
                  <a:srgbClr val="00B0F0"/>
                </a:solidFill>
              </a:ln>
              <a:solidFill>
                <a:srgbClr val="0070C0"/>
              </a:solidFill>
              <a:effectLst>
                <a:outerShdw blurRad="50800" dist="39000" dir="5460000" algn="tl">
                  <a:srgbClr val="000000">
                    <a:alpha val="38000"/>
                  </a:srgbClr>
                </a:outerShdw>
              </a:effectLst>
            </a:endParaRPr>
          </a:p>
        </p:txBody>
      </p:sp>
      <p:pic>
        <p:nvPicPr>
          <p:cNvPr id="8" name="Picture 6" descr="JesDebate"/>
          <p:cNvPicPr>
            <a:picLocks noChangeAspect="1" noChangeArrowheads="1"/>
          </p:cNvPicPr>
          <p:nvPr/>
        </p:nvPicPr>
        <p:blipFill>
          <a:blip r:embed="rId3" cstate="print">
            <a:lum bright="70000" contrast="-70000"/>
          </a:blip>
          <a:srcRect/>
          <a:stretch>
            <a:fillRect/>
          </a:stretch>
        </p:blipFill>
        <p:spPr bwMode="auto">
          <a:xfrm>
            <a:off x="0" y="1066800"/>
            <a:ext cx="9144000" cy="5791200"/>
          </a:xfrm>
          <a:prstGeom prst="rect">
            <a:avLst/>
          </a:prstGeom>
          <a:noFill/>
        </p:spPr>
      </p:pic>
      <p:sp>
        <p:nvSpPr>
          <p:cNvPr id="9" name="Rectangle 3"/>
          <p:cNvSpPr txBox="1">
            <a:spLocks noChangeArrowheads="1"/>
          </p:cNvSpPr>
          <p:nvPr/>
        </p:nvSpPr>
        <p:spPr>
          <a:xfrm>
            <a:off x="152400" y="1143000"/>
            <a:ext cx="8839200" cy="5486400"/>
          </a:xfrm>
          <a:prstGeom prst="rect">
            <a:avLst/>
          </a:prstGeom>
        </p:spPr>
        <p:txBody>
          <a:bodyPr vert="horz">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342900" marR="0" lvl="0" indent="-342900" algn="l" defTabSz="914400" rtl="0" eaLnBrk="1" fontAlgn="auto" latinLnBrk="0" hangingPunct="1">
              <a:spcAft>
                <a:spcPts val="600"/>
              </a:spcAft>
              <a:buClr>
                <a:schemeClr val="accent1"/>
              </a:buClr>
              <a:buSzPct val="70000"/>
              <a:buFont typeface="Wingdings 2"/>
              <a:buChar char=""/>
              <a:tabLst/>
              <a:defRPr/>
            </a:pPr>
            <a:r>
              <a:rPr kumimoji="0" lang="en-US" sz="3200" b="1" i="0" u="none" strike="noStrike" kern="1200" normalizeH="0" baseline="0" noProof="0" dirty="0" smtClean="0">
                <a:ln w="11430">
                  <a:solidFill>
                    <a:schemeClr val="tx1"/>
                  </a:solidFill>
                </a:ln>
                <a:effectLst>
                  <a:outerShdw blurRad="50800" dist="39000" dir="5460000" algn="tl">
                    <a:srgbClr val="000000">
                      <a:alpha val="38000"/>
                    </a:srgbClr>
                  </a:outerShdw>
                </a:effectLst>
                <a:uLnTx/>
                <a:uFillTx/>
                <a:latin typeface="+mn-lt"/>
                <a:ea typeface="+mn-ea"/>
                <a:cs typeface="+mn-cs"/>
              </a:rPr>
              <a:t>The Pharisees figured they had devised the perfect </a:t>
            </a:r>
            <a:r>
              <a:rPr kumimoji="0" lang="en-US" sz="3200" b="1" i="0" u="none" strike="noStrike" kern="1200" normalizeH="0" baseline="0" noProof="0" dirty="0" smtClean="0">
                <a:ln w="11430">
                  <a:solidFill>
                    <a:schemeClr val="tx1"/>
                  </a:solidFill>
                </a:ln>
                <a:effectLst>
                  <a:outerShdw blurRad="50800" dist="39000" dir="5460000" algn="tl">
                    <a:srgbClr val="000000">
                      <a:alpha val="38000"/>
                    </a:srgbClr>
                  </a:outerShdw>
                </a:effectLst>
                <a:uLnTx/>
                <a:uFillTx/>
                <a:latin typeface="+mn-lt"/>
                <a:ea typeface="+mn-ea"/>
                <a:cs typeface="+mn-cs"/>
              </a:rPr>
              <a:t>plan </a:t>
            </a:r>
            <a:r>
              <a:rPr kumimoji="0" lang="en-US" sz="3200" b="1" i="0" u="none" strike="noStrike" kern="1200" normalizeH="0" baseline="0" noProof="0" dirty="0" smtClean="0">
                <a:ln w="11430">
                  <a:solidFill>
                    <a:schemeClr val="tx1"/>
                  </a:solidFill>
                </a:ln>
                <a:effectLst>
                  <a:outerShdw blurRad="50800" dist="39000" dir="5460000" algn="tl">
                    <a:srgbClr val="000000">
                      <a:alpha val="38000"/>
                    </a:srgbClr>
                  </a:outerShdw>
                </a:effectLst>
                <a:uLnTx/>
                <a:uFillTx/>
                <a:latin typeface="+mn-lt"/>
                <a:ea typeface="+mn-ea"/>
                <a:cs typeface="+mn-cs"/>
              </a:rPr>
              <a:t>to discredit Jesus:</a:t>
            </a:r>
          </a:p>
          <a:p>
            <a:pPr marL="342900" marR="0" lvl="0" indent="-342900" algn="l" defTabSz="914400" rtl="0" eaLnBrk="1" fontAlgn="auto" latinLnBrk="0" hangingPunct="1">
              <a:spcAft>
                <a:spcPts val="600"/>
              </a:spcAft>
              <a:buClr>
                <a:schemeClr val="accent1"/>
              </a:buClr>
              <a:buSzPct val="70000"/>
              <a:buFont typeface="Wingdings 2"/>
              <a:buChar char=""/>
              <a:tabLst/>
              <a:defRPr/>
            </a:pPr>
            <a:r>
              <a:rPr kumimoji="0" lang="en-US" sz="3200" b="1" i="0" u="none" strike="noStrike" kern="1200" normalizeH="0" baseline="0" noProof="0" dirty="0" smtClean="0">
                <a:ln w="11430">
                  <a:solidFill>
                    <a:schemeClr val="tx1"/>
                  </a:solidFill>
                </a:ln>
                <a:effectLst>
                  <a:outerShdw blurRad="50800" dist="39000" dir="5460000" algn="tl">
                    <a:srgbClr val="000000">
                      <a:alpha val="38000"/>
                    </a:srgbClr>
                  </a:outerShdw>
                </a:effectLst>
                <a:uLnTx/>
                <a:uFillTx/>
                <a:latin typeface="+mn-lt"/>
                <a:ea typeface="+mn-ea"/>
                <a:cs typeface="+mn-cs"/>
              </a:rPr>
              <a:t>If Jesus said to pay taxes, then:</a:t>
            </a:r>
          </a:p>
          <a:p>
            <a:pPr marL="742950" marR="0" lvl="1" indent="-285750" algn="l" defTabSz="914400" rtl="0" eaLnBrk="1" fontAlgn="auto" latinLnBrk="0" hangingPunct="1">
              <a:spcAft>
                <a:spcPts val="600"/>
              </a:spcAft>
              <a:buClr>
                <a:schemeClr val="accent1"/>
              </a:buClr>
              <a:buSzPct val="70000"/>
              <a:buFont typeface="Wingdings 2"/>
              <a:buChar char=""/>
              <a:tabLst/>
              <a:defRPr/>
            </a:pPr>
            <a:r>
              <a:rPr kumimoji="0" lang="en-US" sz="2800" b="1" i="0" u="none" strike="noStrike" kern="1200" normalizeH="0" baseline="0" noProof="0" dirty="0" smtClean="0">
                <a:ln w="11430">
                  <a:solidFill>
                    <a:schemeClr val="tx1"/>
                  </a:solidFill>
                </a:ln>
                <a:effectLst>
                  <a:outerShdw blurRad="50800" dist="39000" dir="5460000" algn="tl">
                    <a:srgbClr val="000000">
                      <a:alpha val="38000"/>
                    </a:srgbClr>
                  </a:outerShdw>
                </a:effectLst>
                <a:uLnTx/>
                <a:uFillTx/>
                <a:latin typeface="+mn-lt"/>
                <a:ea typeface="+mn-ea"/>
                <a:cs typeface="+mn-cs"/>
              </a:rPr>
              <a:t>They could accuse Him of tacitly accepting idolatry and Roman rule.</a:t>
            </a:r>
          </a:p>
          <a:p>
            <a:pPr marL="742950" marR="0" lvl="1" indent="-285750" algn="l" defTabSz="914400" rtl="0" eaLnBrk="1" fontAlgn="auto" latinLnBrk="0" hangingPunct="1">
              <a:spcAft>
                <a:spcPts val="600"/>
              </a:spcAft>
              <a:buClr>
                <a:schemeClr val="accent1"/>
              </a:buClr>
              <a:buSzPct val="70000"/>
              <a:buFont typeface="Wingdings 2"/>
              <a:buChar char=""/>
              <a:tabLst/>
              <a:defRPr/>
            </a:pPr>
            <a:r>
              <a:rPr kumimoji="0" lang="en-US" sz="2800" b="1" i="0" u="none" strike="noStrike" kern="1200" normalizeH="0" baseline="0" noProof="0" dirty="0" smtClean="0">
                <a:ln w="11430">
                  <a:solidFill>
                    <a:schemeClr val="tx1"/>
                  </a:solidFill>
                </a:ln>
                <a:effectLst>
                  <a:outerShdw blurRad="50800" dist="39000" dir="5460000" algn="tl">
                    <a:srgbClr val="000000">
                      <a:alpha val="38000"/>
                    </a:srgbClr>
                  </a:outerShdw>
                </a:effectLst>
                <a:uLnTx/>
                <a:uFillTx/>
                <a:latin typeface="+mn-lt"/>
                <a:ea typeface="+mn-ea"/>
                <a:cs typeface="+mn-cs"/>
              </a:rPr>
              <a:t>This would ruin His influence with the people.</a:t>
            </a:r>
          </a:p>
          <a:p>
            <a:pPr marL="342900" marR="0" lvl="0" indent="-342900" algn="l" defTabSz="914400" rtl="0" eaLnBrk="1" fontAlgn="auto" latinLnBrk="0" hangingPunct="1">
              <a:spcBef>
                <a:spcPts val="1200"/>
              </a:spcBef>
              <a:spcAft>
                <a:spcPts val="600"/>
              </a:spcAft>
              <a:buClr>
                <a:schemeClr val="accent1"/>
              </a:buClr>
              <a:buSzPct val="70000"/>
              <a:buFont typeface="Wingdings 2"/>
              <a:buChar char=""/>
              <a:tabLst/>
              <a:defRPr/>
            </a:pPr>
            <a:r>
              <a:rPr kumimoji="0" lang="en-US" sz="3200" b="1" i="0" u="none" strike="noStrike" kern="1200" normalizeH="0" baseline="0" noProof="0" dirty="0" smtClean="0">
                <a:ln w="11430">
                  <a:solidFill>
                    <a:schemeClr val="tx1"/>
                  </a:solidFill>
                </a:ln>
                <a:effectLst>
                  <a:outerShdw blurRad="50800" dist="39000" dir="5460000" algn="tl">
                    <a:srgbClr val="000000">
                      <a:alpha val="38000"/>
                    </a:srgbClr>
                  </a:outerShdw>
                </a:effectLst>
                <a:uLnTx/>
                <a:uFillTx/>
                <a:latin typeface="+mn-lt"/>
                <a:ea typeface="+mn-ea"/>
                <a:cs typeface="+mn-cs"/>
              </a:rPr>
              <a:t>If He said not to pay taxes, then:</a:t>
            </a:r>
          </a:p>
          <a:p>
            <a:pPr marL="742950" marR="0" lvl="1" indent="-285750" algn="l" defTabSz="914400" rtl="0" eaLnBrk="1" fontAlgn="auto" latinLnBrk="0" hangingPunct="1">
              <a:spcBef>
                <a:spcPct val="20000"/>
              </a:spcBef>
              <a:spcAft>
                <a:spcPts val="0"/>
              </a:spcAft>
              <a:buClr>
                <a:schemeClr val="accent1"/>
              </a:buClr>
              <a:buSzPct val="70000"/>
              <a:buFont typeface="Wingdings 2"/>
              <a:buChar char=""/>
              <a:tabLst/>
              <a:defRPr/>
            </a:pPr>
            <a:r>
              <a:rPr kumimoji="0" lang="en-US" sz="2800" b="1" i="0" u="none" strike="noStrike" kern="1200" normalizeH="0" baseline="0" noProof="0" dirty="0" smtClean="0">
                <a:ln w="11430">
                  <a:solidFill>
                    <a:schemeClr val="tx1"/>
                  </a:solidFill>
                </a:ln>
                <a:effectLst>
                  <a:outerShdw blurRad="50800" dist="39000" dir="5460000" algn="tl">
                    <a:srgbClr val="000000">
                      <a:alpha val="38000"/>
                    </a:srgbClr>
                  </a:outerShdw>
                </a:effectLst>
                <a:uLnTx/>
                <a:uFillTx/>
                <a:latin typeface="+mn-lt"/>
                <a:ea typeface="+mn-ea"/>
                <a:cs typeface="+mn-cs"/>
              </a:rPr>
              <a:t>The </a:t>
            </a:r>
            <a:r>
              <a:rPr kumimoji="0" lang="en-US" sz="2800" b="1" i="0" u="none" strike="noStrike" kern="1200" normalizeH="0" baseline="0" noProof="0" dirty="0" err="1" smtClean="0">
                <a:ln w="11430">
                  <a:solidFill>
                    <a:schemeClr val="tx1"/>
                  </a:solidFill>
                </a:ln>
                <a:effectLst>
                  <a:outerShdw blurRad="50800" dist="39000" dir="5460000" algn="tl">
                    <a:srgbClr val="000000">
                      <a:alpha val="38000"/>
                    </a:srgbClr>
                  </a:outerShdw>
                </a:effectLst>
                <a:uLnTx/>
                <a:uFillTx/>
                <a:latin typeface="+mn-lt"/>
                <a:ea typeface="+mn-ea"/>
                <a:cs typeface="+mn-cs"/>
              </a:rPr>
              <a:t>Herodians</a:t>
            </a:r>
            <a:r>
              <a:rPr kumimoji="0" lang="en-US" sz="2800" b="1" i="0" u="none" strike="noStrike" kern="1200" normalizeH="0" baseline="0" noProof="0" dirty="0" smtClean="0">
                <a:ln w="11430">
                  <a:solidFill>
                    <a:schemeClr val="tx1"/>
                  </a:solidFill>
                </a:ln>
                <a:effectLst>
                  <a:outerShdw blurRad="50800" dist="39000" dir="5460000" algn="tl">
                    <a:srgbClr val="000000">
                      <a:alpha val="38000"/>
                    </a:srgbClr>
                  </a:outerShdw>
                </a:effectLst>
                <a:uLnTx/>
                <a:uFillTx/>
                <a:latin typeface="+mn-lt"/>
                <a:ea typeface="+mn-ea"/>
                <a:cs typeface="+mn-cs"/>
              </a:rPr>
              <a:t> </a:t>
            </a:r>
            <a:r>
              <a:rPr kumimoji="0" lang="en-US" sz="2800" b="1" i="0" u="none" strike="noStrike" kern="1200" normalizeH="0" baseline="0" noProof="0" dirty="0" smtClean="0">
                <a:ln w="11430">
                  <a:solidFill>
                    <a:schemeClr val="tx1"/>
                  </a:solidFill>
                </a:ln>
                <a:effectLst>
                  <a:outerShdw blurRad="50800" dist="39000" dir="5460000" algn="tl">
                    <a:srgbClr val="000000">
                      <a:alpha val="38000"/>
                    </a:srgbClr>
                  </a:outerShdw>
                </a:effectLst>
                <a:uLnTx/>
                <a:uFillTx/>
                <a:latin typeface="+mn-lt"/>
                <a:ea typeface="+mn-ea"/>
                <a:cs typeface="+mn-cs"/>
              </a:rPr>
              <a:t>would </a:t>
            </a:r>
            <a:r>
              <a:rPr kumimoji="0" lang="en-US" sz="2800" b="1" i="0" u="none" strike="noStrike" kern="1200" normalizeH="0" baseline="0" noProof="0" dirty="0" smtClean="0">
                <a:ln w="11430">
                  <a:solidFill>
                    <a:schemeClr val="tx1"/>
                  </a:solidFill>
                </a:ln>
                <a:effectLst>
                  <a:outerShdw blurRad="50800" dist="39000" dir="5460000" algn="tl">
                    <a:srgbClr val="000000">
                      <a:alpha val="38000"/>
                    </a:srgbClr>
                  </a:outerShdw>
                </a:effectLst>
                <a:uLnTx/>
                <a:uFillTx/>
                <a:latin typeface="+mn-lt"/>
                <a:ea typeface="+mn-ea"/>
                <a:cs typeface="+mn-cs"/>
              </a:rPr>
              <a:t>accuse </a:t>
            </a:r>
            <a:r>
              <a:rPr kumimoji="0" lang="en-US" sz="2800" b="1" i="0" u="none" strike="noStrike" kern="1200" normalizeH="0" baseline="0" noProof="0" dirty="0" smtClean="0">
                <a:ln w="11430">
                  <a:solidFill>
                    <a:schemeClr val="tx1"/>
                  </a:solidFill>
                </a:ln>
                <a:effectLst>
                  <a:outerShdw blurRad="50800" dist="39000" dir="5460000" algn="tl">
                    <a:srgbClr val="000000">
                      <a:alpha val="38000"/>
                    </a:srgbClr>
                  </a:outerShdw>
                </a:effectLst>
                <a:uLnTx/>
                <a:uFillTx/>
                <a:latin typeface="+mn-lt"/>
                <a:ea typeface="+mn-ea"/>
                <a:cs typeface="+mn-cs"/>
              </a:rPr>
              <a:t>Him </a:t>
            </a:r>
            <a:r>
              <a:rPr kumimoji="0" lang="en-US" sz="2800" b="1" i="0" u="none" strike="noStrike" kern="1200" normalizeH="0" baseline="0" noProof="0" dirty="0" smtClean="0">
                <a:ln w="11430">
                  <a:solidFill>
                    <a:schemeClr val="tx1"/>
                  </a:solidFill>
                </a:ln>
                <a:effectLst>
                  <a:outerShdw blurRad="50800" dist="39000" dir="5460000" algn="tl">
                    <a:srgbClr val="000000">
                      <a:alpha val="38000"/>
                    </a:srgbClr>
                  </a:outerShdw>
                </a:effectLst>
                <a:uLnTx/>
                <a:uFillTx/>
                <a:latin typeface="+mn-lt"/>
                <a:ea typeface="+mn-ea"/>
                <a:cs typeface="+mn-cs"/>
              </a:rPr>
              <a:t>to Pilate.</a:t>
            </a:r>
          </a:p>
          <a:p>
            <a:pPr marL="742950" marR="0" lvl="1" indent="-285750" algn="l" defTabSz="914400" rtl="0" eaLnBrk="1" fontAlgn="auto" latinLnBrk="0" hangingPunct="1">
              <a:spcBef>
                <a:spcPct val="20000"/>
              </a:spcBef>
              <a:spcAft>
                <a:spcPts val="0"/>
              </a:spcAft>
              <a:buClr>
                <a:schemeClr val="accent1"/>
              </a:buClr>
              <a:buSzPct val="70000"/>
              <a:buFont typeface="Wingdings 2"/>
              <a:buChar char=""/>
              <a:tabLst/>
              <a:defRPr/>
            </a:pPr>
            <a:r>
              <a:rPr kumimoji="0" lang="en-US" sz="2800" b="1" i="0" u="none" strike="noStrike" kern="1200" normalizeH="0" baseline="0" noProof="0" dirty="0" smtClean="0">
                <a:ln w="11430">
                  <a:solidFill>
                    <a:schemeClr val="tx1"/>
                  </a:solidFill>
                </a:ln>
                <a:effectLst>
                  <a:outerShdw blurRad="50800" dist="39000" dir="5460000" algn="tl">
                    <a:srgbClr val="000000">
                      <a:alpha val="38000"/>
                    </a:srgbClr>
                  </a:outerShdw>
                </a:effectLst>
                <a:uLnTx/>
                <a:uFillTx/>
                <a:latin typeface="+mn-lt"/>
                <a:ea typeface="+mn-ea"/>
                <a:cs typeface="+mn-cs"/>
              </a:rPr>
              <a:t>He could be executed for sedition.</a:t>
            </a:r>
            <a:endParaRPr kumimoji="0" lang="en-US" sz="2800" b="1" i="0" u="none" strike="noStrike" kern="1200" normalizeH="0" baseline="0" noProof="0" dirty="0">
              <a:ln w="11430">
                <a:solidFill>
                  <a:schemeClr val="tx1"/>
                </a:solidFill>
              </a:ln>
              <a:effectLst>
                <a:outerShdw blurRad="50800" dist="39000" dir="5460000" algn="tl">
                  <a:srgbClr val="000000">
                    <a:alpha val="38000"/>
                  </a:srgbClr>
                </a:outerShdw>
              </a:effectLst>
              <a:uLnTx/>
              <a:uFillTx/>
              <a:latin typeface="+mn-lt"/>
              <a:ea typeface="+mn-ea"/>
              <a:cs typeface="+mn-cs"/>
            </a:endParaRPr>
          </a:p>
        </p:txBody>
      </p:sp>
    </p:spTree>
    <p:custDataLst>
      <p:tags r:id="rId1"/>
    </p:custDataLst>
  </p:cSld>
  <p:clrMapOvr>
    <a:masterClrMapping/>
  </p:clrMapOvr>
  <p:transition advTm="3570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 calcmode="lin" valueType="num">
                                      <p:cBhvr additive="base">
                                        <p:cTn id="25"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anim calcmode="lin" valueType="num">
                                      <p:cBhvr additive="base">
                                        <p:cTn id="31"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xEl>
                                              <p:pRg st="5" end="5"/>
                                            </p:txEl>
                                          </p:spTgt>
                                        </p:tgtEl>
                                        <p:attrNameLst>
                                          <p:attrName>style.visibility</p:attrName>
                                        </p:attrNameLst>
                                      </p:cBhvr>
                                      <p:to>
                                        <p:strVal val="visible"/>
                                      </p:to>
                                    </p:set>
                                    <p:anim calcmode="lin" valueType="num">
                                      <p:cBhvr additive="base">
                                        <p:cTn id="37"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xEl>
                                              <p:pRg st="6" end="6"/>
                                            </p:txEl>
                                          </p:spTgt>
                                        </p:tgtEl>
                                        <p:attrNameLst>
                                          <p:attrName>style.visibility</p:attrName>
                                        </p:attrNameLst>
                                      </p:cBhvr>
                                      <p:to>
                                        <p:strVal val="visible"/>
                                      </p:to>
                                    </p:set>
                                    <p:anim calcmode="lin" valueType="num">
                                      <p:cBhvr additive="base">
                                        <p:cTn id="43"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Jeff\Desktop\00000000-perumpamaan-ttg-perjamuan-kawin-mengundang-orang-miskin.jpg"/>
          <p:cNvPicPr>
            <a:picLocks noChangeAspect="1" noChangeArrowheads="1"/>
          </p:cNvPicPr>
          <p:nvPr/>
        </p:nvPicPr>
        <p:blipFill>
          <a:blip r:embed="rId3" cstate="print"/>
          <a:srcRect b="4000"/>
          <a:stretch>
            <a:fillRect/>
          </a:stretch>
        </p:blipFill>
        <p:spPr bwMode="auto">
          <a:xfrm>
            <a:off x="228600" y="152400"/>
            <a:ext cx="8686800" cy="6530159"/>
          </a:xfrm>
          <a:prstGeom prst="rect">
            <a:avLst/>
          </a:prstGeom>
          <a:noFill/>
        </p:spPr>
      </p:pic>
      <p:sp>
        <p:nvSpPr>
          <p:cNvPr id="6" name="TextBox 5"/>
          <p:cNvSpPr txBox="1"/>
          <p:nvPr/>
        </p:nvSpPr>
        <p:spPr>
          <a:xfrm>
            <a:off x="228601" y="838200"/>
            <a:ext cx="8686800" cy="584775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1500" b="1" dirty="0" smtClean="0">
                <a:ln w="11430">
                  <a:solidFill>
                    <a:srgbClr val="996633"/>
                  </a:solidFill>
                </a:ln>
                <a:solidFill>
                  <a:srgbClr val="FFC000"/>
                </a:solidFill>
                <a:effectLst>
                  <a:outerShdw blurRad="50800" dist="39000" dir="5460000" algn="tl">
                    <a:srgbClr val="000000">
                      <a:alpha val="38000"/>
                    </a:srgbClr>
                  </a:outerShdw>
                </a:effectLst>
                <a:latin typeface="Edwardian Script ITC" pitchFamily="66" charset="0"/>
              </a:rPr>
              <a:t>Parable of the Wedding Feast</a:t>
            </a:r>
          </a:p>
          <a:p>
            <a:pPr algn="ctr"/>
            <a:endParaRPr lang="en-US" sz="6000" b="1" dirty="0" smtClean="0">
              <a:ln w="11430">
                <a:solidFill>
                  <a:srgbClr val="996633"/>
                </a:solidFill>
              </a:ln>
              <a:solidFill>
                <a:srgbClr val="0070C0"/>
              </a:solidFill>
              <a:effectLst>
                <a:outerShdw blurRad="50800" dist="39000" dir="5460000" algn="tl">
                  <a:srgbClr val="000000">
                    <a:alpha val="38000"/>
                  </a:srgbClr>
                </a:outerShdw>
              </a:effectLst>
              <a:latin typeface="Arial Black" pitchFamily="34" charset="0"/>
            </a:endParaRPr>
          </a:p>
          <a:p>
            <a:pPr algn="ctr"/>
            <a:endParaRPr lang="en-US" b="1" dirty="0" smtClean="0">
              <a:ln w="11430">
                <a:solidFill>
                  <a:srgbClr val="996633"/>
                </a:solidFill>
              </a:ln>
              <a:solidFill>
                <a:srgbClr val="0070C0"/>
              </a:solidFill>
              <a:effectLst>
                <a:outerShdw blurRad="50800" dist="39000" dir="5460000" algn="tl">
                  <a:srgbClr val="000000">
                    <a:alpha val="38000"/>
                  </a:srgbClr>
                </a:outerShdw>
              </a:effectLst>
              <a:latin typeface="Arial Black" pitchFamily="34" charset="0"/>
            </a:endParaRPr>
          </a:p>
          <a:p>
            <a:pPr algn="ctr"/>
            <a:r>
              <a:rPr lang="en-US" sz="6000" b="1" dirty="0" smtClean="0">
                <a:ln w="11430">
                  <a:solidFill>
                    <a:srgbClr val="996633"/>
                  </a:solidFill>
                </a:ln>
                <a:solidFill>
                  <a:srgbClr val="0070C0"/>
                </a:solidFill>
                <a:effectLst>
                  <a:outerShdw blurRad="50800" dist="39000" dir="5460000" algn="tl">
                    <a:srgbClr val="000000">
                      <a:alpha val="38000"/>
                    </a:srgbClr>
                  </a:outerShdw>
                </a:effectLst>
                <a:latin typeface="Arial Black" pitchFamily="34" charset="0"/>
              </a:rPr>
              <a:t>Matthew 22:1-14</a:t>
            </a:r>
            <a:endParaRPr lang="en-US" sz="6000" b="1" dirty="0">
              <a:ln w="11430">
                <a:solidFill>
                  <a:srgbClr val="996633"/>
                </a:solidFill>
              </a:ln>
              <a:solidFill>
                <a:srgbClr val="0070C0"/>
              </a:solidFill>
              <a:effectLst>
                <a:outerShdw blurRad="50800" dist="39000" dir="5460000" algn="tl">
                  <a:srgbClr val="000000">
                    <a:alpha val="38000"/>
                  </a:srgbClr>
                </a:outerShdw>
              </a:effectLst>
              <a:latin typeface="Arial Black"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04800" y="0"/>
            <a:ext cx="8686800" cy="10668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cap="none" dirty="0" smtClean="0">
                <a:ln w="11430">
                  <a:solidFill>
                    <a:srgbClr val="00B0F0"/>
                  </a:solidFill>
                </a:ln>
                <a:solidFill>
                  <a:srgbClr val="0070C0"/>
                </a:solidFill>
                <a:effectLst>
                  <a:outerShdw blurRad="50800" dist="39000" dir="5460000" algn="tl">
                    <a:srgbClr val="000000">
                      <a:alpha val="38000"/>
                    </a:srgbClr>
                  </a:outerShdw>
                </a:effectLst>
              </a:rPr>
              <a:t>The Confrontation</a:t>
            </a:r>
            <a:endParaRPr lang="en-US" sz="4800" b="1" cap="none" dirty="0">
              <a:ln w="11430">
                <a:solidFill>
                  <a:srgbClr val="00B0F0"/>
                </a:solidFill>
              </a:ln>
              <a:solidFill>
                <a:srgbClr val="0070C0"/>
              </a:solidFill>
              <a:effectLst>
                <a:outerShdw blurRad="50800" dist="39000" dir="5460000" algn="tl">
                  <a:srgbClr val="000000">
                    <a:alpha val="38000"/>
                  </a:srgbClr>
                </a:outerShdw>
              </a:effectLst>
            </a:endParaRPr>
          </a:p>
        </p:txBody>
      </p:sp>
      <p:pic>
        <p:nvPicPr>
          <p:cNvPr id="8" name="Picture 6" descr="JesDebate"/>
          <p:cNvPicPr>
            <a:picLocks noChangeAspect="1" noChangeArrowheads="1"/>
          </p:cNvPicPr>
          <p:nvPr/>
        </p:nvPicPr>
        <p:blipFill>
          <a:blip r:embed="rId3" cstate="print">
            <a:lum bright="70000" contrast="-70000"/>
          </a:blip>
          <a:srcRect/>
          <a:stretch>
            <a:fillRect/>
          </a:stretch>
        </p:blipFill>
        <p:spPr bwMode="auto">
          <a:xfrm>
            <a:off x="0" y="1066800"/>
            <a:ext cx="9144000" cy="5791200"/>
          </a:xfrm>
          <a:prstGeom prst="rect">
            <a:avLst/>
          </a:prstGeom>
          <a:noFill/>
        </p:spPr>
      </p:pic>
      <p:sp>
        <p:nvSpPr>
          <p:cNvPr id="5" name="Rectangle 3"/>
          <p:cNvSpPr txBox="1">
            <a:spLocks noChangeArrowheads="1"/>
          </p:cNvSpPr>
          <p:nvPr/>
        </p:nvSpPr>
        <p:spPr>
          <a:xfrm>
            <a:off x="152400" y="1447800"/>
            <a:ext cx="8839200" cy="4800600"/>
          </a:xfrm>
          <a:prstGeom prst="rect">
            <a:avLst/>
          </a:prstGeom>
        </p:spPr>
        <p:txBody>
          <a:bodyPr vert="horz">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R="0" lvl="0" algn="l" defTabSz="914400" rtl="0" eaLnBrk="1" fontAlgn="auto" latinLnBrk="0" hangingPunct="1">
              <a:lnSpc>
                <a:spcPct val="100000"/>
              </a:lnSpc>
              <a:spcAft>
                <a:spcPts val="600"/>
              </a:spcAft>
              <a:buClr>
                <a:schemeClr val="accent1"/>
              </a:buClr>
              <a:buSzPct val="70000"/>
              <a:buFont typeface="Wingdings 2"/>
              <a:buChar char=""/>
              <a:tabLst/>
              <a:defRPr/>
            </a:pPr>
            <a:r>
              <a:rPr kumimoji="0" lang="en-US" sz="3200" b="1" i="0" u="none" strike="noStrike" kern="1200" normalizeH="0" baseline="0" noProof="0" dirty="0" smtClean="0">
                <a:ln w="11430">
                  <a:solidFill>
                    <a:schemeClr val="tx1"/>
                  </a:solidFill>
                </a:ln>
                <a:effectLst>
                  <a:outerShdw blurRad="50800" dist="39000" dir="5460000" algn="tl">
                    <a:srgbClr val="000000">
                      <a:alpha val="38000"/>
                    </a:srgbClr>
                  </a:outerShdw>
                </a:effectLst>
                <a:uLnTx/>
                <a:uFillTx/>
                <a:latin typeface="+mn-lt"/>
                <a:ea typeface="+mn-ea"/>
                <a:cs typeface="+mn-cs"/>
              </a:rPr>
              <a:t> Jesus sees through their plan, asks </a:t>
            </a:r>
            <a:r>
              <a:rPr kumimoji="0" lang="en-US" sz="3200" b="1" i="1" u="none" strike="noStrike" kern="1200" normalizeH="0" baseline="0" noProof="0" dirty="0" smtClean="0">
                <a:ln w="11430">
                  <a:solidFill>
                    <a:schemeClr val="tx1"/>
                  </a:solidFill>
                </a:ln>
                <a:effectLst>
                  <a:outerShdw blurRad="50800" dist="39000" dir="5460000" algn="tl">
                    <a:srgbClr val="000000">
                      <a:alpha val="38000"/>
                    </a:srgbClr>
                  </a:outerShdw>
                </a:effectLst>
                <a:uLnTx/>
                <a:uFillTx/>
                <a:latin typeface="+mn-lt"/>
                <a:ea typeface="+mn-ea"/>
                <a:cs typeface="+mn-cs"/>
              </a:rPr>
              <a:t>them</a:t>
            </a:r>
            <a:r>
              <a:rPr kumimoji="0" lang="en-US" sz="3200" b="1" i="0" u="none" strike="noStrike" kern="1200" normalizeH="0" baseline="0" noProof="0" dirty="0" smtClean="0">
                <a:ln w="11430">
                  <a:solidFill>
                    <a:schemeClr val="tx1"/>
                  </a:solidFill>
                </a:ln>
                <a:effectLst>
                  <a:outerShdw blurRad="50800" dist="39000" dir="5460000" algn="tl">
                    <a:srgbClr val="000000">
                      <a:alpha val="38000"/>
                    </a:srgbClr>
                  </a:outerShdw>
                </a:effectLst>
                <a:uLnTx/>
                <a:uFillTx/>
                <a:latin typeface="+mn-lt"/>
                <a:ea typeface="+mn-ea"/>
                <a:cs typeface="+mn-cs"/>
              </a:rPr>
              <a:t> for a coin of the taxation (a denarius).</a:t>
            </a:r>
          </a:p>
          <a:p>
            <a:pPr marR="0" lvl="0" algn="l" defTabSz="914400" rtl="0" eaLnBrk="1" fontAlgn="auto" latinLnBrk="0" hangingPunct="1">
              <a:lnSpc>
                <a:spcPct val="100000"/>
              </a:lnSpc>
              <a:spcAft>
                <a:spcPts val="600"/>
              </a:spcAft>
              <a:buClr>
                <a:schemeClr val="accent1"/>
              </a:buClr>
              <a:buSzPct val="70000"/>
              <a:buFont typeface="Wingdings 2"/>
              <a:buChar char=""/>
              <a:tabLst/>
              <a:defRPr/>
            </a:pPr>
            <a:r>
              <a:rPr kumimoji="0" lang="en-US" sz="3200" b="1" i="0" u="none" strike="noStrike" kern="1200" normalizeH="0" baseline="0" noProof="0" dirty="0" smtClean="0">
                <a:ln w="11430">
                  <a:solidFill>
                    <a:schemeClr val="tx1"/>
                  </a:solidFill>
                </a:ln>
                <a:effectLst>
                  <a:outerShdw blurRad="50800" dist="39000" dir="5460000" algn="tl">
                    <a:srgbClr val="000000">
                      <a:alpha val="38000"/>
                    </a:srgbClr>
                  </a:outerShdw>
                </a:effectLst>
                <a:uLnTx/>
                <a:uFillTx/>
                <a:latin typeface="+mn-lt"/>
                <a:ea typeface="+mn-ea"/>
                <a:cs typeface="+mn-cs"/>
              </a:rPr>
              <a:t> They may have thought that Jesus was stalling for time, so they </a:t>
            </a:r>
            <a:r>
              <a:rPr kumimoji="0" lang="en-US" sz="3200" b="1" i="0" u="none" strike="noStrike" kern="1200" normalizeH="0" baseline="0" noProof="0" dirty="0" smtClean="0">
                <a:ln w="11430">
                  <a:solidFill>
                    <a:schemeClr val="tx1"/>
                  </a:solidFill>
                </a:ln>
                <a:effectLst>
                  <a:outerShdw blurRad="50800" dist="39000" dir="5460000" algn="tl">
                    <a:srgbClr val="000000">
                      <a:alpha val="38000"/>
                    </a:srgbClr>
                  </a:outerShdw>
                </a:effectLst>
                <a:uLnTx/>
                <a:uFillTx/>
                <a:latin typeface="+mn-lt"/>
                <a:ea typeface="+mn-ea"/>
                <a:cs typeface="+mn-cs"/>
              </a:rPr>
              <a:t>provide a denarius!</a:t>
            </a:r>
            <a:endParaRPr kumimoji="0" lang="en-US" sz="3200" b="1" i="0" u="none" strike="noStrike" kern="1200" normalizeH="0" baseline="0" noProof="0" dirty="0" smtClean="0">
              <a:ln w="11430">
                <a:solidFill>
                  <a:schemeClr val="tx1"/>
                </a:solidFill>
              </a:ln>
              <a:effectLst>
                <a:outerShdw blurRad="50800" dist="39000" dir="5460000" algn="tl">
                  <a:srgbClr val="000000">
                    <a:alpha val="38000"/>
                  </a:srgbClr>
                </a:outerShdw>
              </a:effectLst>
              <a:uLnTx/>
              <a:uFillTx/>
              <a:latin typeface="+mn-lt"/>
              <a:ea typeface="+mn-ea"/>
              <a:cs typeface="+mn-cs"/>
            </a:endParaRPr>
          </a:p>
          <a:p>
            <a:pPr marR="0" lvl="0" algn="l" defTabSz="914400" rtl="0" eaLnBrk="1" fontAlgn="auto" latinLnBrk="0" hangingPunct="1">
              <a:lnSpc>
                <a:spcPct val="100000"/>
              </a:lnSpc>
              <a:spcAft>
                <a:spcPts val="600"/>
              </a:spcAft>
              <a:buClr>
                <a:schemeClr val="accent1"/>
              </a:buClr>
              <a:buSzPct val="70000"/>
              <a:buFont typeface="Wingdings 2"/>
              <a:buChar char=""/>
              <a:tabLst/>
              <a:defRPr/>
            </a:pPr>
            <a:r>
              <a:rPr kumimoji="0" lang="en-US" sz="3200" b="1" i="0" u="none" strike="noStrike" kern="1200" normalizeH="0" baseline="0" noProof="0" dirty="0" smtClean="0">
                <a:ln w="11430">
                  <a:solidFill>
                    <a:schemeClr val="tx1"/>
                  </a:solidFill>
                </a:ln>
                <a:effectLst>
                  <a:outerShdw blurRad="50800" dist="39000" dir="5460000" algn="tl">
                    <a:srgbClr val="000000">
                      <a:alpha val="38000"/>
                    </a:srgbClr>
                  </a:outerShdw>
                </a:effectLst>
                <a:uLnTx/>
                <a:uFillTx/>
                <a:latin typeface="+mn-lt"/>
                <a:ea typeface="+mn-ea"/>
                <a:cs typeface="+mn-cs"/>
              </a:rPr>
              <a:t> But in doing this, they inadvertently admit that they are using such coins themselves!</a:t>
            </a:r>
          </a:p>
          <a:p>
            <a:pPr marR="0" lvl="0" algn="l" defTabSz="914400" rtl="0" eaLnBrk="1" fontAlgn="auto" latinLnBrk="0" hangingPunct="1">
              <a:lnSpc>
                <a:spcPct val="100000"/>
              </a:lnSpc>
              <a:spcAft>
                <a:spcPts val="0"/>
              </a:spcAft>
              <a:buClr>
                <a:schemeClr val="accent1"/>
              </a:buClr>
              <a:buSzPct val="70000"/>
              <a:buFont typeface="Wingdings 2"/>
              <a:buChar char=""/>
              <a:tabLst/>
              <a:defRPr/>
            </a:pPr>
            <a:r>
              <a:rPr kumimoji="0" lang="en-US" sz="3200" b="1" i="0" u="none" strike="noStrike" kern="1200" normalizeH="0" baseline="0" noProof="0" dirty="0" smtClean="0">
                <a:ln w="11430">
                  <a:solidFill>
                    <a:schemeClr val="tx1"/>
                  </a:solidFill>
                </a:ln>
                <a:effectLst>
                  <a:outerShdw blurRad="50800" dist="39000" dir="5460000" algn="tl">
                    <a:srgbClr val="000000">
                      <a:alpha val="38000"/>
                    </a:srgbClr>
                  </a:outerShdw>
                </a:effectLst>
                <a:uLnTx/>
                <a:uFillTx/>
                <a:latin typeface="+mn-lt"/>
                <a:ea typeface="+mn-ea"/>
                <a:cs typeface="+mn-cs"/>
              </a:rPr>
              <a:t> From then on, the rest of Jesus’ answer leaves them shot down, with nothing to use to accuse Him, either to the people or the Romans!</a:t>
            </a:r>
            <a:endParaRPr kumimoji="0" lang="en-US" sz="3200" b="1" i="0" u="none" strike="noStrike" kern="1200" normalizeH="0" baseline="0" noProof="0" dirty="0">
              <a:ln w="11430">
                <a:solidFill>
                  <a:schemeClr val="tx1"/>
                </a:solidFill>
              </a:ln>
              <a:effectLst>
                <a:outerShdw blurRad="50800" dist="39000" dir="5460000" algn="tl">
                  <a:srgbClr val="000000">
                    <a:alpha val="38000"/>
                  </a:srgbClr>
                </a:outerShdw>
              </a:effectLst>
              <a:uLnTx/>
              <a:uFillTx/>
              <a:latin typeface="+mn-lt"/>
              <a:ea typeface="+mn-ea"/>
              <a:cs typeface="+mn-cs"/>
            </a:endParaRPr>
          </a:p>
        </p:txBody>
      </p:sp>
    </p:spTree>
    <p:custDataLst>
      <p:tags r:id="rId1"/>
    </p:custDataLst>
  </p:cSld>
  <p:clrMapOvr>
    <a:masterClrMapping/>
  </p:clrMapOvr>
  <p:transition advTm="3570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04800" y="0"/>
            <a:ext cx="8686800" cy="10668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cap="none" dirty="0" smtClean="0">
                <a:ln w="11430">
                  <a:solidFill>
                    <a:srgbClr val="00B0F0"/>
                  </a:solidFill>
                </a:ln>
                <a:solidFill>
                  <a:srgbClr val="0070C0"/>
                </a:solidFill>
                <a:effectLst>
                  <a:outerShdw blurRad="50800" dist="39000" dir="5460000" algn="tl">
                    <a:srgbClr val="000000">
                      <a:alpha val="38000"/>
                    </a:srgbClr>
                  </a:outerShdw>
                </a:effectLst>
              </a:rPr>
              <a:t>The Confrontation</a:t>
            </a:r>
            <a:endParaRPr lang="en-US" sz="4800" b="1" cap="none" dirty="0">
              <a:ln w="11430">
                <a:solidFill>
                  <a:srgbClr val="00B0F0"/>
                </a:solidFill>
              </a:ln>
              <a:solidFill>
                <a:srgbClr val="0070C0"/>
              </a:solidFill>
              <a:effectLst>
                <a:outerShdw blurRad="50800" dist="39000" dir="5460000" algn="tl">
                  <a:srgbClr val="000000">
                    <a:alpha val="38000"/>
                  </a:srgbClr>
                </a:outerShdw>
              </a:effectLst>
            </a:endParaRPr>
          </a:p>
        </p:txBody>
      </p:sp>
      <p:pic>
        <p:nvPicPr>
          <p:cNvPr id="8" name="Picture 6" descr="JesDebate"/>
          <p:cNvPicPr>
            <a:picLocks noChangeAspect="1" noChangeArrowheads="1"/>
          </p:cNvPicPr>
          <p:nvPr/>
        </p:nvPicPr>
        <p:blipFill>
          <a:blip r:embed="rId3" cstate="print">
            <a:lum bright="70000" contrast="-70000"/>
          </a:blip>
          <a:srcRect/>
          <a:stretch>
            <a:fillRect/>
          </a:stretch>
        </p:blipFill>
        <p:spPr bwMode="auto">
          <a:xfrm>
            <a:off x="0" y="1066800"/>
            <a:ext cx="9144000" cy="5791200"/>
          </a:xfrm>
          <a:prstGeom prst="rect">
            <a:avLst/>
          </a:prstGeom>
          <a:noFill/>
        </p:spPr>
      </p:pic>
      <p:sp>
        <p:nvSpPr>
          <p:cNvPr id="6" name="Rectangle 3"/>
          <p:cNvSpPr txBox="1">
            <a:spLocks noChangeArrowheads="1"/>
          </p:cNvSpPr>
          <p:nvPr/>
        </p:nvSpPr>
        <p:spPr>
          <a:xfrm>
            <a:off x="152400" y="1524000"/>
            <a:ext cx="8763000" cy="4800600"/>
          </a:xfrm>
          <a:prstGeom prst="rect">
            <a:avLst/>
          </a:prstGeom>
        </p:spPr>
        <p:txBody>
          <a:bodyPr vert="horz">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342900" marR="0" lvl="0" algn="l" defTabSz="914400" rtl="0" eaLnBrk="1" fontAlgn="auto" latinLnBrk="0" hangingPunct="1">
              <a:spcAft>
                <a:spcPts val="600"/>
              </a:spcAft>
              <a:buClr>
                <a:schemeClr val="accent1"/>
              </a:buClr>
              <a:buSzPct val="70000"/>
              <a:buFont typeface="Wingdings 2"/>
              <a:buChar char=""/>
              <a:tabLst/>
              <a:defRPr/>
            </a:pPr>
            <a:r>
              <a:rPr kumimoji="0" lang="en-US" sz="3200" b="1" i="0" u="none" strike="noStrike" kern="1200" normalizeH="0" baseline="0" noProof="0" dirty="0" smtClean="0">
                <a:ln w="11430">
                  <a:solidFill>
                    <a:schemeClr val="tx1"/>
                  </a:solidFill>
                </a:ln>
                <a:effectLst>
                  <a:outerShdw blurRad="50800" dist="39000" dir="5460000" algn="tl">
                    <a:srgbClr val="000000">
                      <a:alpha val="38000"/>
                    </a:srgbClr>
                  </a:outerShdw>
                </a:effectLst>
                <a:uLnTx/>
                <a:uFillTx/>
                <a:latin typeface="+mn-lt"/>
                <a:ea typeface="+mn-ea"/>
                <a:cs typeface="+mn-cs"/>
              </a:rPr>
              <a:t> Jesus asks them whose picture &amp; inscription is on the coin.</a:t>
            </a:r>
          </a:p>
          <a:p>
            <a:pPr marL="342900" marR="0" lvl="0" algn="l" defTabSz="914400" rtl="0" eaLnBrk="1" fontAlgn="auto" latinLnBrk="0" hangingPunct="1">
              <a:spcAft>
                <a:spcPts val="600"/>
              </a:spcAft>
              <a:buClr>
                <a:schemeClr val="accent1"/>
              </a:buClr>
              <a:buSzPct val="70000"/>
              <a:buFont typeface="Wingdings 2"/>
              <a:buChar char=""/>
              <a:tabLst/>
              <a:defRPr/>
            </a:pPr>
            <a:r>
              <a:rPr kumimoji="0" lang="en-US" sz="3200" b="1" i="0" u="none" strike="noStrike" kern="1200" normalizeH="0" baseline="0" noProof="0" dirty="0" smtClean="0">
                <a:ln w="11430">
                  <a:solidFill>
                    <a:schemeClr val="tx1"/>
                  </a:solidFill>
                </a:ln>
                <a:effectLst>
                  <a:outerShdw blurRad="50800" dist="39000" dir="5460000" algn="tl">
                    <a:srgbClr val="000000">
                      <a:alpha val="38000"/>
                    </a:srgbClr>
                  </a:outerShdw>
                </a:effectLst>
                <a:uLnTx/>
                <a:uFillTx/>
                <a:latin typeface="+mn-lt"/>
                <a:ea typeface="+mn-ea"/>
                <a:cs typeface="+mn-cs"/>
              </a:rPr>
              <a:t> They answer </a:t>
            </a:r>
            <a:r>
              <a:rPr kumimoji="0" lang="en-US" sz="3200" b="1" i="1" u="none" strike="noStrike" kern="1200" normalizeH="0" baseline="0" noProof="0" dirty="0" smtClean="0">
                <a:ln w="11430">
                  <a:solidFill>
                    <a:schemeClr val="tx1"/>
                  </a:solidFill>
                </a:ln>
                <a:effectLst>
                  <a:outerShdw blurRad="50800" dist="39000" dir="5460000" algn="tl">
                    <a:srgbClr val="000000">
                      <a:alpha val="38000"/>
                    </a:srgbClr>
                  </a:outerShdw>
                </a:effectLst>
                <a:uLnTx/>
                <a:uFillTx/>
                <a:latin typeface="+mn-lt"/>
                <a:ea typeface="+mn-ea"/>
                <a:cs typeface="+mn-cs"/>
              </a:rPr>
              <a:t>“Caesar’s”</a:t>
            </a:r>
          </a:p>
          <a:p>
            <a:pPr marL="342900" marR="0" lvl="0" algn="l" defTabSz="914400" rtl="0" eaLnBrk="1" fontAlgn="auto" latinLnBrk="0" hangingPunct="1">
              <a:spcAft>
                <a:spcPts val="600"/>
              </a:spcAft>
              <a:buClr>
                <a:schemeClr val="accent1"/>
              </a:buClr>
              <a:buSzPct val="70000"/>
              <a:buFont typeface="Wingdings 2"/>
              <a:buChar char=""/>
              <a:tabLst/>
              <a:defRPr/>
            </a:pPr>
            <a:r>
              <a:rPr kumimoji="0" lang="en-US" sz="3200" b="1" i="0" u="none" strike="noStrike" kern="1200" normalizeH="0" baseline="0" noProof="0" dirty="0" smtClean="0">
                <a:ln w="11430">
                  <a:solidFill>
                    <a:schemeClr val="tx1"/>
                  </a:solidFill>
                </a:ln>
                <a:effectLst>
                  <a:outerShdw blurRad="50800" dist="39000" dir="5460000" algn="tl">
                    <a:srgbClr val="000000">
                      <a:alpha val="38000"/>
                    </a:srgbClr>
                  </a:outerShdw>
                </a:effectLst>
                <a:uLnTx/>
                <a:uFillTx/>
                <a:latin typeface="+mn-lt"/>
                <a:ea typeface="+mn-ea"/>
                <a:cs typeface="+mn-cs"/>
              </a:rPr>
              <a:t> As is often seen on coins of this period, the name of the ruler is given in the genitive case, meaning </a:t>
            </a:r>
            <a:r>
              <a:rPr kumimoji="0" lang="en-US" sz="3200" b="1" i="1" u="none" strike="noStrike" kern="1200" normalizeH="0" baseline="0" noProof="0" dirty="0" smtClean="0">
                <a:ln w="11430">
                  <a:solidFill>
                    <a:schemeClr val="tx1"/>
                  </a:solidFill>
                </a:ln>
                <a:effectLst>
                  <a:outerShdw blurRad="50800" dist="39000" dir="5460000" algn="tl">
                    <a:srgbClr val="000000">
                      <a:alpha val="38000"/>
                    </a:srgbClr>
                  </a:outerShdw>
                </a:effectLst>
                <a:uLnTx/>
                <a:uFillTx/>
                <a:latin typeface="+mn-lt"/>
                <a:ea typeface="+mn-ea"/>
                <a:cs typeface="+mn-cs"/>
              </a:rPr>
              <a:t>“belonging to…”</a:t>
            </a:r>
          </a:p>
          <a:p>
            <a:pPr marL="342900" marR="0" lvl="0" algn="l" defTabSz="914400" rtl="0" eaLnBrk="1" fontAlgn="auto" latinLnBrk="0" hangingPunct="1">
              <a:spcAft>
                <a:spcPts val="0"/>
              </a:spcAft>
              <a:buClr>
                <a:schemeClr val="accent1"/>
              </a:buClr>
              <a:buSzPct val="70000"/>
              <a:buFont typeface="Wingdings 2"/>
              <a:buChar char=""/>
              <a:tabLst/>
              <a:defRPr/>
            </a:pPr>
            <a:r>
              <a:rPr kumimoji="0" lang="en-US" sz="3200" b="1" i="0" u="none" strike="noStrike" kern="1200" normalizeH="0" baseline="0" noProof="0" dirty="0" smtClean="0">
                <a:ln w="11430">
                  <a:solidFill>
                    <a:schemeClr val="tx1"/>
                  </a:solidFill>
                </a:ln>
                <a:effectLst>
                  <a:outerShdw blurRad="50800" dist="39000" dir="5460000" algn="tl">
                    <a:srgbClr val="000000">
                      <a:alpha val="38000"/>
                    </a:srgbClr>
                  </a:outerShdw>
                </a:effectLst>
                <a:uLnTx/>
                <a:uFillTx/>
                <a:latin typeface="+mn-lt"/>
                <a:ea typeface="+mn-ea"/>
                <a:cs typeface="+mn-cs"/>
              </a:rPr>
              <a:t> So Jesus tells them to give back to Caesar what belongs to him; then to give back to God what belongs to Him!</a:t>
            </a:r>
            <a:endParaRPr kumimoji="0" lang="en-US" sz="3200" b="1" i="0" u="none" strike="noStrike" kern="1200" normalizeH="0" baseline="0" noProof="0" dirty="0">
              <a:ln w="11430">
                <a:solidFill>
                  <a:schemeClr val="tx1"/>
                </a:solidFill>
              </a:ln>
              <a:effectLst>
                <a:outerShdw blurRad="50800" dist="39000" dir="5460000" algn="tl">
                  <a:srgbClr val="000000">
                    <a:alpha val="38000"/>
                  </a:srgbClr>
                </a:outerShdw>
              </a:effectLst>
              <a:uLnTx/>
              <a:uFillTx/>
              <a:latin typeface="+mn-lt"/>
              <a:ea typeface="+mn-ea"/>
              <a:cs typeface="+mn-cs"/>
            </a:endParaRPr>
          </a:p>
        </p:txBody>
      </p:sp>
    </p:spTree>
    <p:custDataLst>
      <p:tags r:id="rId1"/>
    </p:custDataLst>
  </p:cSld>
  <p:clrMapOvr>
    <a:masterClrMapping/>
  </p:clrMapOvr>
  <p:transition advTm="3570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04800" y="0"/>
            <a:ext cx="8686800" cy="10668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cap="none" dirty="0" smtClean="0">
                <a:ln w="11430">
                  <a:solidFill>
                    <a:srgbClr val="00B0F0"/>
                  </a:solidFill>
                </a:ln>
                <a:solidFill>
                  <a:srgbClr val="0070C0"/>
                </a:solidFill>
                <a:effectLst>
                  <a:outerShdw blurRad="50800" dist="39000" dir="5460000" algn="tl">
                    <a:srgbClr val="000000">
                      <a:alpha val="38000"/>
                    </a:srgbClr>
                  </a:outerShdw>
                </a:effectLst>
              </a:rPr>
              <a:t>The Summation</a:t>
            </a:r>
            <a:endParaRPr lang="en-US" sz="4800" b="1" cap="none" dirty="0">
              <a:ln w="11430">
                <a:solidFill>
                  <a:srgbClr val="00B0F0"/>
                </a:solidFill>
              </a:ln>
              <a:solidFill>
                <a:srgbClr val="0070C0"/>
              </a:solidFill>
              <a:effectLst>
                <a:outerShdw blurRad="50800" dist="39000" dir="5460000" algn="tl">
                  <a:srgbClr val="000000">
                    <a:alpha val="38000"/>
                  </a:srgbClr>
                </a:outerShdw>
              </a:effectLst>
            </a:endParaRPr>
          </a:p>
        </p:txBody>
      </p:sp>
      <p:pic>
        <p:nvPicPr>
          <p:cNvPr id="8" name="Picture 6" descr="JesDebate"/>
          <p:cNvPicPr>
            <a:picLocks noChangeAspect="1" noChangeArrowheads="1"/>
          </p:cNvPicPr>
          <p:nvPr/>
        </p:nvPicPr>
        <p:blipFill>
          <a:blip r:embed="rId3" cstate="print">
            <a:lum bright="70000" contrast="-70000"/>
          </a:blip>
          <a:srcRect/>
          <a:stretch>
            <a:fillRect/>
          </a:stretch>
        </p:blipFill>
        <p:spPr bwMode="auto">
          <a:xfrm>
            <a:off x="0" y="1066800"/>
            <a:ext cx="9144000" cy="5791200"/>
          </a:xfrm>
          <a:prstGeom prst="rect">
            <a:avLst/>
          </a:prstGeom>
          <a:noFill/>
        </p:spPr>
      </p:pic>
      <p:sp>
        <p:nvSpPr>
          <p:cNvPr id="43009" name="Rectangle 1"/>
          <p:cNvSpPr>
            <a:spLocks noChangeArrowheads="1"/>
          </p:cNvSpPr>
          <p:nvPr/>
        </p:nvSpPr>
        <p:spPr bwMode="auto">
          <a:xfrm>
            <a:off x="152400" y="1066800"/>
            <a:ext cx="8839200" cy="581697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l" defTabSz="914400" rtl="0" eaLnBrk="1" fontAlgn="base" latinLnBrk="0" hangingPunct="1">
              <a:lnSpc>
                <a:spcPct val="100000"/>
              </a:lnSpc>
              <a:spcBef>
                <a:spcPct val="0"/>
              </a:spcBef>
              <a:spcAft>
                <a:spcPts val="1200"/>
              </a:spcAft>
              <a:buClrTx/>
              <a:buSzTx/>
              <a:buFontTx/>
              <a:buNone/>
              <a:tabLst/>
            </a:pPr>
            <a:r>
              <a:rPr kumimoji="0" lang="en-US" sz="3200" b="1" i="0" u="none" strike="noStrike" normalizeH="0" baseline="0" dirty="0" smtClean="0">
                <a:ln w="11430">
                  <a:solidFill>
                    <a:schemeClr val="tx1"/>
                  </a:solidFill>
                </a:ln>
                <a:effectLst>
                  <a:outerShdw blurRad="50800" dist="39000" dir="5460000" algn="tl">
                    <a:srgbClr val="000000">
                      <a:alpha val="38000"/>
                    </a:srgbClr>
                  </a:outerShdw>
                </a:effectLst>
                <a:cs typeface="Arial" pitchFamily="34" charset="0"/>
              </a:rPr>
              <a:t>Our Lord’s answer took them by </a:t>
            </a:r>
            <a:r>
              <a:rPr kumimoji="0" lang="en-US" sz="3200" b="1" i="0" u="none" strike="noStrike" normalizeH="0" baseline="0" dirty="0" smtClean="0">
                <a:ln w="11430">
                  <a:solidFill>
                    <a:schemeClr val="tx1"/>
                  </a:solidFill>
                </a:ln>
                <a:effectLst>
                  <a:outerShdw blurRad="50800" dist="39000" dir="5460000" algn="tl">
                    <a:srgbClr val="000000">
                      <a:alpha val="38000"/>
                    </a:srgbClr>
                  </a:outerShdw>
                </a:effectLst>
                <a:cs typeface="Arial" pitchFamily="34" charset="0"/>
              </a:rPr>
              <a:t>surprise; they </a:t>
            </a:r>
            <a:r>
              <a:rPr kumimoji="0" lang="en-US" sz="3200" b="1" i="0" u="none" strike="noStrike" normalizeH="0" baseline="0" dirty="0" smtClean="0">
                <a:ln w="11430">
                  <a:solidFill>
                    <a:schemeClr val="tx1"/>
                  </a:solidFill>
                </a:ln>
                <a:effectLst>
                  <a:outerShdw blurRad="50800" dist="39000" dir="5460000" algn="tl">
                    <a:srgbClr val="000000">
                      <a:alpha val="38000"/>
                    </a:srgbClr>
                  </a:outerShdw>
                </a:effectLst>
                <a:cs typeface="Arial" pitchFamily="34" charset="0"/>
              </a:rPr>
              <a:t>had no choice be to leave Him.</a:t>
            </a:r>
            <a:r>
              <a:rPr kumimoji="0" lang="en-US" sz="3200" b="1" i="0" u="none" strike="noStrike" normalizeH="0" dirty="0" smtClean="0">
                <a:ln w="11430">
                  <a:solidFill>
                    <a:schemeClr val="tx1"/>
                  </a:solidFill>
                </a:ln>
                <a:effectLst>
                  <a:outerShdw blurRad="50800" dist="39000" dir="5460000" algn="tl">
                    <a:srgbClr val="000000">
                      <a:alpha val="38000"/>
                    </a:srgbClr>
                  </a:outerShdw>
                </a:effectLst>
                <a:cs typeface="Arial" pitchFamily="34" charset="0"/>
              </a:rPr>
              <a:t>  They attempted to </a:t>
            </a:r>
            <a:r>
              <a:rPr kumimoji="0" lang="en-US" sz="3200" b="1" i="0" u="none" strike="noStrike" normalizeH="0" baseline="0" dirty="0" smtClean="0">
                <a:ln w="11430">
                  <a:solidFill>
                    <a:schemeClr val="tx1"/>
                  </a:solidFill>
                </a:ln>
                <a:effectLst>
                  <a:outerShdw blurRad="50800" dist="39000" dir="5460000" algn="tl">
                    <a:srgbClr val="000000">
                      <a:alpha val="38000"/>
                    </a:srgbClr>
                  </a:outerShdw>
                </a:effectLst>
                <a:cs typeface="Arial" pitchFamily="34" charset="0"/>
              </a:rPr>
              <a:t>set a trap for Jesus, but fell into their own trap! </a:t>
            </a:r>
          </a:p>
          <a:p>
            <a:pPr marL="0" marR="0" lvl="0" indent="0" algn="l" defTabSz="914400" rtl="0" eaLnBrk="0" fontAlgn="base" latinLnBrk="0" hangingPunct="0">
              <a:lnSpc>
                <a:spcPct val="100000"/>
              </a:lnSpc>
              <a:spcBef>
                <a:spcPct val="0"/>
              </a:spcBef>
              <a:spcAft>
                <a:spcPts val="1200"/>
              </a:spcAft>
              <a:buClrTx/>
              <a:buSzTx/>
              <a:buFontTx/>
              <a:buNone/>
              <a:tabLst/>
            </a:pPr>
            <a:r>
              <a:rPr kumimoji="0" lang="en-US" sz="3200" b="1" i="0" u="none" strike="noStrike" normalizeH="0" baseline="0" dirty="0" smtClean="0">
                <a:ln w="11430">
                  <a:solidFill>
                    <a:schemeClr val="tx1"/>
                  </a:solidFill>
                </a:ln>
                <a:effectLst>
                  <a:outerShdw blurRad="50800" dist="39000" dir="5460000" algn="tl">
                    <a:srgbClr val="000000">
                      <a:alpha val="38000"/>
                    </a:srgbClr>
                  </a:outerShdw>
                </a:effectLst>
                <a:cs typeface="Arial" pitchFamily="34" charset="0"/>
              </a:rPr>
              <a:t>Thus, when we adhere diligently to the Word of God and to our Lord, in true repentance, the traps which others set for us will become their undoing, rather than ours.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1" i="0" u="none" strike="noStrike" normalizeH="0" baseline="0" dirty="0" smtClean="0">
                <a:ln w="11430">
                  <a:solidFill>
                    <a:schemeClr val="tx1"/>
                  </a:solidFill>
                </a:ln>
                <a:effectLst>
                  <a:outerShdw blurRad="50800" dist="39000" dir="5460000" algn="tl">
                    <a:srgbClr val="000000">
                      <a:alpha val="38000"/>
                    </a:srgbClr>
                  </a:outerShdw>
                </a:effectLst>
                <a:cs typeface="Arial" pitchFamily="34" charset="0"/>
              </a:rPr>
              <a:t>The true evil is this:  Though they went </a:t>
            </a:r>
            <a:r>
              <a:rPr kumimoji="0" lang="en-US" sz="3200" b="1" i="0" u="none" strike="noStrike" normalizeH="0" baseline="0" dirty="0" smtClean="0">
                <a:ln w="11430">
                  <a:solidFill>
                    <a:schemeClr val="tx1"/>
                  </a:solidFill>
                </a:ln>
                <a:effectLst>
                  <a:outerShdw blurRad="50800" dist="39000" dir="5460000" algn="tl">
                    <a:srgbClr val="000000">
                      <a:alpha val="38000"/>
                    </a:srgbClr>
                  </a:outerShdw>
                </a:effectLst>
                <a:cs typeface="Arial" pitchFamily="34" charset="0"/>
              </a:rPr>
              <a:t>away “licking </a:t>
            </a:r>
            <a:r>
              <a:rPr kumimoji="0" lang="en-US" sz="3200" b="1" i="0" u="none" strike="noStrike" normalizeH="0" baseline="0" dirty="0" smtClean="0">
                <a:ln w="11430">
                  <a:solidFill>
                    <a:schemeClr val="tx1"/>
                  </a:solidFill>
                </a:ln>
                <a:effectLst>
                  <a:outerShdw blurRad="50800" dist="39000" dir="5460000" algn="tl">
                    <a:srgbClr val="000000">
                      <a:alpha val="38000"/>
                    </a:srgbClr>
                  </a:outerShdw>
                </a:effectLst>
                <a:cs typeface="Arial" pitchFamily="34" charset="0"/>
              </a:rPr>
              <a:t>their </a:t>
            </a:r>
            <a:r>
              <a:rPr kumimoji="0" lang="en-US" sz="3200" b="1" i="0" u="none" strike="noStrike" normalizeH="0" baseline="0" dirty="0" smtClean="0">
                <a:ln w="11430">
                  <a:solidFill>
                    <a:schemeClr val="tx1"/>
                  </a:solidFill>
                </a:ln>
                <a:effectLst>
                  <a:outerShdw blurRad="50800" dist="39000" dir="5460000" algn="tl">
                    <a:srgbClr val="000000">
                      <a:alpha val="38000"/>
                    </a:srgbClr>
                  </a:outerShdw>
                </a:effectLst>
                <a:cs typeface="Arial" pitchFamily="34" charset="0"/>
              </a:rPr>
              <a:t>wounds” </a:t>
            </a:r>
            <a:r>
              <a:rPr kumimoji="0" lang="en-US" sz="3200" b="1" i="0" u="none" strike="noStrike" normalizeH="0" baseline="0" dirty="0" smtClean="0">
                <a:ln w="11430">
                  <a:solidFill>
                    <a:schemeClr val="tx1"/>
                  </a:solidFill>
                </a:ln>
                <a:effectLst>
                  <a:outerShdw blurRad="50800" dist="39000" dir="5460000" algn="tl">
                    <a:srgbClr val="000000">
                      <a:alpha val="38000"/>
                    </a:srgbClr>
                  </a:outerShdw>
                </a:effectLst>
                <a:cs typeface="Arial" pitchFamily="34" charset="0"/>
              </a:rPr>
              <a:t>their hearts had not been changed!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3200" b="1" i="0" u="none" strike="noStrike" normalizeH="0" baseline="0" dirty="0" smtClean="0">
              <a:ln w="11430">
                <a:solidFill>
                  <a:schemeClr val="tx1"/>
                </a:solidFill>
              </a:ln>
              <a:effectLst>
                <a:outerShdw blurRad="50800" dist="39000" dir="5460000" algn="tl">
                  <a:srgbClr val="000000">
                    <a:alpha val="38000"/>
                  </a:srgbClr>
                </a:outerShdw>
              </a:effectLst>
              <a:cs typeface="Arial" pitchFamily="34" charset="0"/>
            </a:endParaRPr>
          </a:p>
        </p:txBody>
      </p:sp>
    </p:spTree>
    <p:custDataLst>
      <p:tags r:id="rId1"/>
    </p:custDataLst>
  </p:cSld>
  <p:clrMapOvr>
    <a:masterClrMapping/>
  </p:clrMapOvr>
  <p:transition advTm="35702"/>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0"/>
            <a:ext cx="9144000" cy="10668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dirty="0" smtClean="0">
                <a:ln w="11430">
                  <a:solidFill>
                    <a:srgbClr val="00B0F0"/>
                  </a:solidFill>
                </a:ln>
                <a:solidFill>
                  <a:srgbClr val="6600CC"/>
                </a:solidFill>
                <a:effectLst>
                  <a:outerShdw blurRad="50800" dist="39000" dir="5460000" algn="tl">
                    <a:srgbClr val="000000">
                      <a:alpha val="38000"/>
                    </a:srgbClr>
                  </a:outerShdw>
                </a:effectLst>
              </a:rPr>
              <a:t>Questions Concerning the Resurrection</a:t>
            </a:r>
            <a:endParaRPr lang="en-US" sz="4000" b="1" cap="none" dirty="0">
              <a:ln w="11430">
                <a:solidFill>
                  <a:srgbClr val="00B0F0"/>
                </a:solidFill>
              </a:ln>
              <a:solidFill>
                <a:srgbClr val="6600CC"/>
              </a:solidFill>
              <a:effectLst>
                <a:outerShdw blurRad="50800" dist="39000" dir="5460000" algn="tl">
                  <a:srgbClr val="000000">
                    <a:alpha val="38000"/>
                  </a:srgbClr>
                </a:outerShdw>
              </a:effectLst>
            </a:endParaRPr>
          </a:p>
        </p:txBody>
      </p:sp>
      <p:pic>
        <p:nvPicPr>
          <p:cNvPr id="5" name="Picture 6" descr="Christ and the Chief Priests"/>
          <p:cNvPicPr>
            <a:picLocks noChangeAspect="1" noChangeArrowheads="1"/>
          </p:cNvPicPr>
          <p:nvPr/>
        </p:nvPicPr>
        <p:blipFill>
          <a:blip r:embed="rId3" cstate="print"/>
          <a:srcRect/>
          <a:stretch>
            <a:fillRect/>
          </a:stretch>
        </p:blipFill>
        <p:spPr bwMode="auto">
          <a:xfrm>
            <a:off x="0" y="1066800"/>
            <a:ext cx="9144000" cy="5791200"/>
          </a:xfrm>
          <a:prstGeom prst="rect">
            <a:avLst/>
          </a:prstGeom>
          <a:noFill/>
        </p:spPr>
      </p:pic>
      <p:sp>
        <p:nvSpPr>
          <p:cNvPr id="6" name="TextBox 5"/>
          <p:cNvSpPr txBox="1"/>
          <p:nvPr/>
        </p:nvSpPr>
        <p:spPr>
          <a:xfrm>
            <a:off x="5562600" y="914400"/>
            <a:ext cx="3571012"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solidFill>
                    <a:schemeClr val="tx1"/>
                  </a:solidFill>
                </a:ln>
                <a:effectLst>
                  <a:outerShdw blurRad="50800" dist="39000" dir="5460000" algn="tl">
                    <a:srgbClr val="000000">
                      <a:alpha val="38000"/>
                    </a:srgbClr>
                  </a:outerShdw>
                </a:effectLst>
              </a:rPr>
              <a:t>Verses 23-33</a:t>
            </a:r>
            <a:endParaRPr lang="en-US" sz="3200" b="1" dirty="0">
              <a:ln w="11430">
                <a:solidFill>
                  <a:schemeClr val="tx1"/>
                </a:solidFill>
              </a:ln>
              <a:effectLst>
                <a:outerShdw blurRad="50800" dist="39000" dir="5460000" algn="tl">
                  <a:srgbClr val="000000">
                    <a:alpha val="38000"/>
                  </a:srgbClr>
                </a:outerShdw>
              </a:effectLst>
            </a:endParaRPr>
          </a:p>
        </p:txBody>
      </p:sp>
    </p:spTree>
    <p:custDataLst>
      <p:tags r:id="rId1"/>
    </p:custDataLst>
  </p:cSld>
  <p:clrMapOvr>
    <a:masterClrMapping/>
  </p:clrMapOvr>
  <p:transition advTm="35702"/>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0"/>
            <a:ext cx="9144000" cy="10668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dirty="0" smtClean="0">
                <a:ln w="11430">
                  <a:solidFill>
                    <a:srgbClr val="00B0F0"/>
                  </a:solidFill>
                </a:ln>
                <a:solidFill>
                  <a:srgbClr val="6600CC"/>
                </a:solidFill>
                <a:effectLst>
                  <a:outerShdw blurRad="50800" dist="39000" dir="5460000" algn="tl">
                    <a:srgbClr val="000000">
                      <a:alpha val="38000"/>
                    </a:srgbClr>
                  </a:outerShdw>
                </a:effectLst>
              </a:rPr>
              <a:t>Questions Concerning the Resurrection</a:t>
            </a:r>
            <a:endParaRPr lang="en-US" sz="4000" b="1" cap="none" dirty="0">
              <a:ln w="11430">
                <a:solidFill>
                  <a:srgbClr val="00B0F0"/>
                </a:solidFill>
              </a:ln>
              <a:solidFill>
                <a:srgbClr val="6600CC"/>
              </a:solidFill>
              <a:effectLst>
                <a:outerShdw blurRad="50800" dist="39000" dir="5460000" algn="tl">
                  <a:srgbClr val="000000">
                    <a:alpha val="38000"/>
                  </a:srgbClr>
                </a:outerShdw>
              </a:effectLst>
            </a:endParaRPr>
          </a:p>
        </p:txBody>
      </p:sp>
      <p:sp>
        <p:nvSpPr>
          <p:cNvPr id="6" name="TextBox 5"/>
          <p:cNvSpPr txBox="1"/>
          <p:nvPr/>
        </p:nvSpPr>
        <p:spPr>
          <a:xfrm>
            <a:off x="152400" y="1091625"/>
            <a:ext cx="8839200" cy="486287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Aft>
                <a:spcPts val="600"/>
              </a:spcAft>
            </a:pPr>
            <a:r>
              <a:rPr lang="en-US" sz="3000" b="1" dirty="0" smtClean="0">
                <a:ln w="11430">
                  <a:solidFill>
                    <a:schemeClr val="tx1"/>
                  </a:solidFill>
                </a:ln>
                <a:effectLst>
                  <a:outerShdw blurRad="50800" dist="39000" dir="5460000" algn="tl">
                    <a:srgbClr val="000000">
                      <a:alpha val="38000"/>
                    </a:srgbClr>
                  </a:outerShdw>
                </a:effectLst>
              </a:rPr>
              <a:t>St. Matthew begins this pericope with a clear statement that the Sadducees came to Jesus </a:t>
            </a:r>
            <a:r>
              <a:rPr lang="en-US" sz="3000" b="1" i="1" dirty="0" smtClean="0">
                <a:ln w="11430">
                  <a:solidFill>
                    <a:srgbClr val="6600CC"/>
                  </a:solidFill>
                </a:ln>
                <a:solidFill>
                  <a:srgbClr val="6600CC"/>
                </a:solidFill>
                <a:effectLst>
                  <a:outerShdw blurRad="50800" dist="39000" dir="5460000" algn="tl">
                    <a:srgbClr val="000000">
                      <a:alpha val="38000"/>
                    </a:srgbClr>
                  </a:outerShdw>
                </a:effectLst>
              </a:rPr>
              <a:t>“on that day”</a:t>
            </a:r>
            <a:r>
              <a:rPr lang="en-US" sz="3000" b="1" dirty="0" smtClean="0">
                <a:ln w="11430">
                  <a:solidFill>
                    <a:schemeClr val="tx1"/>
                  </a:solidFill>
                </a:ln>
                <a:effectLst>
                  <a:outerShdw blurRad="50800" dist="39000" dir="5460000" algn="tl">
                    <a:srgbClr val="000000">
                      <a:alpha val="38000"/>
                    </a:srgbClr>
                  </a:outerShdw>
                </a:effectLst>
              </a:rPr>
              <a:t> </a:t>
            </a:r>
            <a:r>
              <a:rPr lang="en-US" sz="3000" b="1" dirty="0" smtClean="0">
                <a:ln w="11430">
                  <a:solidFill>
                    <a:schemeClr val="tx1"/>
                  </a:solidFill>
                </a:ln>
                <a:effectLst>
                  <a:outerShdw blurRad="50800" dist="39000" dir="5460000" algn="tl">
                    <a:srgbClr val="000000">
                      <a:alpha val="38000"/>
                    </a:srgbClr>
                  </a:outerShdw>
                </a:effectLst>
              </a:rPr>
              <a:t>(Tuesday).  </a:t>
            </a:r>
            <a:r>
              <a:rPr lang="en-US" sz="3000" b="1" dirty="0" smtClean="0">
                <a:ln w="11430">
                  <a:solidFill>
                    <a:schemeClr val="tx1"/>
                  </a:solidFill>
                </a:ln>
                <a:effectLst>
                  <a:outerShdw blurRad="50800" dist="39000" dir="5460000" algn="tl">
                    <a:srgbClr val="000000">
                      <a:alpha val="38000"/>
                    </a:srgbClr>
                  </a:outerShdw>
                </a:effectLst>
              </a:rPr>
              <a:t>Thus, confrontation continues even though the Pharisees and Herodians have departed!  </a:t>
            </a:r>
          </a:p>
          <a:p>
            <a:pPr>
              <a:spcAft>
                <a:spcPts val="600"/>
              </a:spcAft>
            </a:pPr>
            <a:r>
              <a:rPr lang="en-US" sz="3000" b="1" dirty="0" smtClean="0">
                <a:ln w="11430">
                  <a:solidFill>
                    <a:schemeClr val="tx1"/>
                  </a:solidFill>
                </a:ln>
                <a:effectLst>
                  <a:outerShdw blurRad="50800" dist="39000" dir="5460000" algn="tl">
                    <a:srgbClr val="000000">
                      <a:alpha val="38000"/>
                    </a:srgbClr>
                  </a:outerShdw>
                </a:effectLst>
              </a:rPr>
              <a:t>As we have discussed, the Sadducees are found primarily in an around the Temple and were seen as arrogant and not friendly of the people.</a:t>
            </a:r>
          </a:p>
          <a:p>
            <a:pPr>
              <a:spcAft>
                <a:spcPts val="600"/>
              </a:spcAft>
            </a:pPr>
            <a:r>
              <a:rPr lang="en-US" sz="3000" b="1" dirty="0" smtClean="0">
                <a:ln w="11430">
                  <a:solidFill>
                    <a:schemeClr val="tx1"/>
                  </a:solidFill>
                </a:ln>
                <a:effectLst>
                  <a:outerShdw blurRad="50800" dist="39000" dir="5460000" algn="tl">
                    <a:srgbClr val="000000">
                      <a:alpha val="38000"/>
                    </a:srgbClr>
                  </a:outerShdw>
                </a:effectLst>
              </a:rPr>
              <a:t>Theologically, they disavowed the Pharisees, did not believe in angels or spirits, and openly stated that they did not believe in the resurrection of the dead.  </a:t>
            </a:r>
            <a:endParaRPr lang="en-US" sz="3000" b="1" dirty="0">
              <a:ln w="11430">
                <a:solidFill>
                  <a:schemeClr val="tx1"/>
                </a:solidFill>
              </a:ln>
              <a:effectLst>
                <a:outerShdw blurRad="50800" dist="39000" dir="5460000" algn="tl">
                  <a:srgbClr val="000000">
                    <a:alpha val="38000"/>
                  </a:srgbClr>
                </a:outerShdw>
              </a:effectLst>
            </a:endParaRPr>
          </a:p>
        </p:txBody>
      </p:sp>
    </p:spTree>
    <p:custDataLst>
      <p:tags r:id="rId1"/>
    </p:custDataLst>
  </p:cSld>
  <p:clrMapOvr>
    <a:masterClrMapping/>
  </p:clrMapOvr>
  <p:transition advTm="3570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down)">
                                      <p:cBhvr>
                                        <p:cTn id="7" dur="580">
                                          <p:stCondLst>
                                            <p:cond delay="0"/>
                                          </p:stCondLst>
                                        </p:cTn>
                                        <p:tgtEl>
                                          <p:spTgt spid="6">
                                            <p:txEl>
                                              <p:pRg st="1" end="1"/>
                                            </p:txEl>
                                          </p:spTgt>
                                        </p:tgtEl>
                                      </p:cBhvr>
                                    </p:animEffect>
                                    <p:anim calcmode="lin" valueType="num">
                                      <p:cBhvr>
                                        <p:cTn id="8" dur="1822" tmFilter="0,0; 0.14,0.36; 0.43,0.73; 0.71,0.91; 1.0,1.0">
                                          <p:stCondLst>
                                            <p:cond delay="0"/>
                                          </p:stCondLst>
                                        </p:cTn>
                                        <p:tgtEl>
                                          <p:spTgt spid="6">
                                            <p:txEl>
                                              <p:pRg st="1" end="1"/>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xEl>
                                              <p:pRg st="1" end="1"/>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xEl>
                                              <p:pRg st="1" end="1"/>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xEl>
                                              <p:pRg st="1" end="1"/>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xEl>
                                              <p:pRg st="1" end="1"/>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xEl>
                                              <p:pRg st="1" end="1"/>
                                            </p:txEl>
                                          </p:spTgt>
                                        </p:tgtEl>
                                      </p:cBhvr>
                                      <p:to x="100000" y="60000"/>
                                    </p:animScale>
                                    <p:animScale>
                                      <p:cBhvr>
                                        <p:cTn id="14" dur="166" decel="50000">
                                          <p:stCondLst>
                                            <p:cond delay="676"/>
                                          </p:stCondLst>
                                        </p:cTn>
                                        <p:tgtEl>
                                          <p:spTgt spid="6">
                                            <p:txEl>
                                              <p:pRg st="1" end="1"/>
                                            </p:txEl>
                                          </p:spTgt>
                                        </p:tgtEl>
                                      </p:cBhvr>
                                      <p:to x="100000" y="100000"/>
                                    </p:animScale>
                                    <p:animScale>
                                      <p:cBhvr>
                                        <p:cTn id="15" dur="26">
                                          <p:stCondLst>
                                            <p:cond delay="1312"/>
                                          </p:stCondLst>
                                        </p:cTn>
                                        <p:tgtEl>
                                          <p:spTgt spid="6">
                                            <p:txEl>
                                              <p:pRg st="1" end="1"/>
                                            </p:txEl>
                                          </p:spTgt>
                                        </p:tgtEl>
                                      </p:cBhvr>
                                      <p:to x="100000" y="80000"/>
                                    </p:animScale>
                                    <p:animScale>
                                      <p:cBhvr>
                                        <p:cTn id="16" dur="166" decel="50000">
                                          <p:stCondLst>
                                            <p:cond delay="1338"/>
                                          </p:stCondLst>
                                        </p:cTn>
                                        <p:tgtEl>
                                          <p:spTgt spid="6">
                                            <p:txEl>
                                              <p:pRg st="1" end="1"/>
                                            </p:txEl>
                                          </p:spTgt>
                                        </p:tgtEl>
                                      </p:cBhvr>
                                      <p:to x="100000" y="100000"/>
                                    </p:animScale>
                                    <p:animScale>
                                      <p:cBhvr>
                                        <p:cTn id="17" dur="26">
                                          <p:stCondLst>
                                            <p:cond delay="1642"/>
                                          </p:stCondLst>
                                        </p:cTn>
                                        <p:tgtEl>
                                          <p:spTgt spid="6">
                                            <p:txEl>
                                              <p:pRg st="1" end="1"/>
                                            </p:txEl>
                                          </p:spTgt>
                                        </p:tgtEl>
                                      </p:cBhvr>
                                      <p:to x="100000" y="90000"/>
                                    </p:animScale>
                                    <p:animScale>
                                      <p:cBhvr>
                                        <p:cTn id="18" dur="166" decel="50000">
                                          <p:stCondLst>
                                            <p:cond delay="1668"/>
                                          </p:stCondLst>
                                        </p:cTn>
                                        <p:tgtEl>
                                          <p:spTgt spid="6">
                                            <p:txEl>
                                              <p:pRg st="1" end="1"/>
                                            </p:txEl>
                                          </p:spTgt>
                                        </p:tgtEl>
                                      </p:cBhvr>
                                      <p:to x="100000" y="100000"/>
                                    </p:animScale>
                                    <p:animScale>
                                      <p:cBhvr>
                                        <p:cTn id="19" dur="26">
                                          <p:stCondLst>
                                            <p:cond delay="1808"/>
                                          </p:stCondLst>
                                        </p:cTn>
                                        <p:tgtEl>
                                          <p:spTgt spid="6">
                                            <p:txEl>
                                              <p:pRg st="1" end="1"/>
                                            </p:txEl>
                                          </p:spTgt>
                                        </p:tgtEl>
                                      </p:cBhvr>
                                      <p:to x="100000" y="95000"/>
                                    </p:animScale>
                                    <p:animScale>
                                      <p:cBhvr>
                                        <p:cTn id="20" dur="166" decel="50000">
                                          <p:stCondLst>
                                            <p:cond delay="1834"/>
                                          </p:stCondLst>
                                        </p:cTn>
                                        <p:tgtEl>
                                          <p:spTgt spid="6">
                                            <p:txEl>
                                              <p:pRg st="1" end="1"/>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wipe(down)">
                                      <p:cBhvr>
                                        <p:cTn id="25" dur="580">
                                          <p:stCondLst>
                                            <p:cond delay="0"/>
                                          </p:stCondLst>
                                        </p:cTn>
                                        <p:tgtEl>
                                          <p:spTgt spid="6">
                                            <p:txEl>
                                              <p:pRg st="2" end="2"/>
                                            </p:txEl>
                                          </p:spTgt>
                                        </p:tgtEl>
                                      </p:cBhvr>
                                    </p:animEffect>
                                    <p:anim calcmode="lin" valueType="num">
                                      <p:cBhvr>
                                        <p:cTn id="26" dur="1822" tmFilter="0,0; 0.14,0.36; 0.43,0.73; 0.71,0.91; 1.0,1.0">
                                          <p:stCondLst>
                                            <p:cond delay="0"/>
                                          </p:stCondLst>
                                        </p:cTn>
                                        <p:tgtEl>
                                          <p:spTgt spid="6">
                                            <p:txEl>
                                              <p:pRg st="2" end="2"/>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6">
                                            <p:txEl>
                                              <p:pRg st="2" end="2"/>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6">
                                            <p:txEl>
                                              <p:pRg st="2" end="2"/>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6">
                                            <p:txEl>
                                              <p:pRg st="2" end="2"/>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6">
                                            <p:txEl>
                                              <p:pRg st="2" end="2"/>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6">
                                            <p:txEl>
                                              <p:pRg st="2" end="2"/>
                                            </p:txEl>
                                          </p:spTgt>
                                        </p:tgtEl>
                                      </p:cBhvr>
                                      <p:to x="100000" y="60000"/>
                                    </p:animScale>
                                    <p:animScale>
                                      <p:cBhvr>
                                        <p:cTn id="32" dur="166" decel="50000">
                                          <p:stCondLst>
                                            <p:cond delay="676"/>
                                          </p:stCondLst>
                                        </p:cTn>
                                        <p:tgtEl>
                                          <p:spTgt spid="6">
                                            <p:txEl>
                                              <p:pRg st="2" end="2"/>
                                            </p:txEl>
                                          </p:spTgt>
                                        </p:tgtEl>
                                      </p:cBhvr>
                                      <p:to x="100000" y="100000"/>
                                    </p:animScale>
                                    <p:animScale>
                                      <p:cBhvr>
                                        <p:cTn id="33" dur="26">
                                          <p:stCondLst>
                                            <p:cond delay="1312"/>
                                          </p:stCondLst>
                                        </p:cTn>
                                        <p:tgtEl>
                                          <p:spTgt spid="6">
                                            <p:txEl>
                                              <p:pRg st="2" end="2"/>
                                            </p:txEl>
                                          </p:spTgt>
                                        </p:tgtEl>
                                      </p:cBhvr>
                                      <p:to x="100000" y="80000"/>
                                    </p:animScale>
                                    <p:animScale>
                                      <p:cBhvr>
                                        <p:cTn id="34" dur="166" decel="50000">
                                          <p:stCondLst>
                                            <p:cond delay="1338"/>
                                          </p:stCondLst>
                                        </p:cTn>
                                        <p:tgtEl>
                                          <p:spTgt spid="6">
                                            <p:txEl>
                                              <p:pRg st="2" end="2"/>
                                            </p:txEl>
                                          </p:spTgt>
                                        </p:tgtEl>
                                      </p:cBhvr>
                                      <p:to x="100000" y="100000"/>
                                    </p:animScale>
                                    <p:animScale>
                                      <p:cBhvr>
                                        <p:cTn id="35" dur="26">
                                          <p:stCondLst>
                                            <p:cond delay="1642"/>
                                          </p:stCondLst>
                                        </p:cTn>
                                        <p:tgtEl>
                                          <p:spTgt spid="6">
                                            <p:txEl>
                                              <p:pRg st="2" end="2"/>
                                            </p:txEl>
                                          </p:spTgt>
                                        </p:tgtEl>
                                      </p:cBhvr>
                                      <p:to x="100000" y="90000"/>
                                    </p:animScale>
                                    <p:animScale>
                                      <p:cBhvr>
                                        <p:cTn id="36" dur="166" decel="50000">
                                          <p:stCondLst>
                                            <p:cond delay="1668"/>
                                          </p:stCondLst>
                                        </p:cTn>
                                        <p:tgtEl>
                                          <p:spTgt spid="6">
                                            <p:txEl>
                                              <p:pRg st="2" end="2"/>
                                            </p:txEl>
                                          </p:spTgt>
                                        </p:tgtEl>
                                      </p:cBhvr>
                                      <p:to x="100000" y="100000"/>
                                    </p:animScale>
                                    <p:animScale>
                                      <p:cBhvr>
                                        <p:cTn id="37" dur="26">
                                          <p:stCondLst>
                                            <p:cond delay="1808"/>
                                          </p:stCondLst>
                                        </p:cTn>
                                        <p:tgtEl>
                                          <p:spTgt spid="6">
                                            <p:txEl>
                                              <p:pRg st="2" end="2"/>
                                            </p:txEl>
                                          </p:spTgt>
                                        </p:tgtEl>
                                      </p:cBhvr>
                                      <p:to x="100000" y="95000"/>
                                    </p:animScale>
                                    <p:animScale>
                                      <p:cBhvr>
                                        <p:cTn id="38" dur="166" decel="50000">
                                          <p:stCondLst>
                                            <p:cond delay="1834"/>
                                          </p:stCondLst>
                                        </p:cTn>
                                        <p:tgtEl>
                                          <p:spTgt spid="6">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0"/>
            <a:ext cx="9144000" cy="10668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dirty="0" smtClean="0">
                <a:ln w="11430">
                  <a:solidFill>
                    <a:srgbClr val="00B0F0"/>
                  </a:solidFill>
                </a:ln>
                <a:solidFill>
                  <a:srgbClr val="6600CC"/>
                </a:solidFill>
                <a:effectLst>
                  <a:outerShdw blurRad="50800" dist="39000" dir="5460000" algn="tl">
                    <a:srgbClr val="000000">
                      <a:alpha val="38000"/>
                    </a:srgbClr>
                  </a:outerShdw>
                </a:effectLst>
              </a:rPr>
              <a:t>Questions Concerning the Resurrection</a:t>
            </a:r>
            <a:endParaRPr lang="en-US" sz="4000" b="1" cap="none" dirty="0">
              <a:ln w="11430">
                <a:solidFill>
                  <a:srgbClr val="00B0F0"/>
                </a:solidFill>
              </a:ln>
              <a:solidFill>
                <a:srgbClr val="6600CC"/>
              </a:solidFill>
              <a:effectLst>
                <a:outerShdw blurRad="50800" dist="39000" dir="5460000" algn="tl">
                  <a:srgbClr val="000000">
                    <a:alpha val="38000"/>
                  </a:srgbClr>
                </a:outerShdw>
              </a:effectLst>
            </a:endParaRPr>
          </a:p>
        </p:txBody>
      </p:sp>
      <p:sp>
        <p:nvSpPr>
          <p:cNvPr id="6" name="TextBox 5"/>
          <p:cNvSpPr txBox="1"/>
          <p:nvPr/>
        </p:nvSpPr>
        <p:spPr>
          <a:xfrm>
            <a:off x="152400" y="1091625"/>
            <a:ext cx="8839200" cy="532453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000" b="1" dirty="0" smtClean="0">
                <a:ln w="11430">
                  <a:solidFill>
                    <a:schemeClr val="tx1"/>
                  </a:solidFill>
                </a:ln>
                <a:effectLst>
                  <a:outerShdw blurRad="50800" dist="39000" dir="5460000" algn="tl">
                    <a:srgbClr val="000000">
                      <a:alpha val="38000"/>
                    </a:srgbClr>
                  </a:outerShdw>
                </a:effectLst>
              </a:rPr>
              <a:t>The question that they ask our Lord</a:t>
            </a:r>
          </a:p>
          <a:p>
            <a:r>
              <a:rPr lang="en-US" sz="3000" b="1" dirty="0" smtClean="0">
                <a:ln w="11430">
                  <a:solidFill>
                    <a:schemeClr val="tx1"/>
                  </a:solidFill>
                </a:ln>
                <a:effectLst>
                  <a:outerShdw blurRad="50800" dist="39000" dir="5460000" algn="tl">
                    <a:srgbClr val="000000">
                      <a:alpha val="38000"/>
                    </a:srgbClr>
                  </a:outerShdw>
                </a:effectLst>
              </a:rPr>
              <a:t>concerns levirate marriage (Dt. 25:5).</a:t>
            </a:r>
          </a:p>
          <a:p>
            <a:r>
              <a:rPr lang="en-US" sz="3000" b="1" dirty="0" smtClean="0">
                <a:ln w="11430">
                  <a:solidFill>
                    <a:schemeClr val="tx1"/>
                  </a:solidFill>
                </a:ln>
                <a:effectLst>
                  <a:outerShdw blurRad="50800" dist="39000" dir="5460000" algn="tl">
                    <a:srgbClr val="000000">
                      <a:alpha val="38000"/>
                    </a:srgbClr>
                  </a:outerShdw>
                </a:effectLst>
              </a:rPr>
              <a:t>The idea behind this law was not to let</a:t>
            </a:r>
          </a:p>
          <a:p>
            <a:r>
              <a:rPr lang="en-US" sz="3000" b="1" dirty="0" smtClean="0">
                <a:ln w="11430">
                  <a:solidFill>
                    <a:schemeClr val="tx1"/>
                  </a:solidFill>
                </a:ln>
                <a:effectLst>
                  <a:outerShdw blurRad="50800" dist="39000" dir="5460000" algn="tl">
                    <a:srgbClr val="000000">
                      <a:alpha val="38000"/>
                    </a:srgbClr>
                  </a:outerShdw>
                </a:effectLst>
              </a:rPr>
              <a:t>a </a:t>
            </a:r>
            <a:r>
              <a:rPr lang="en-US" sz="3000" b="1" dirty="0" smtClean="0">
                <a:ln w="11430">
                  <a:solidFill>
                    <a:schemeClr val="tx1"/>
                  </a:solidFill>
                </a:ln>
                <a:effectLst>
                  <a:outerShdw blurRad="50800" dist="39000" dir="5460000" algn="tl">
                    <a:srgbClr val="000000">
                      <a:alpha val="38000"/>
                    </a:srgbClr>
                  </a:outerShdw>
                </a:effectLst>
              </a:rPr>
              <a:t>dead childless brother’s line </a:t>
            </a:r>
            <a:r>
              <a:rPr lang="en-US" sz="3000" b="1" dirty="0" smtClean="0">
                <a:ln w="11430">
                  <a:solidFill>
                    <a:schemeClr val="tx1"/>
                  </a:solidFill>
                </a:ln>
                <a:effectLst>
                  <a:outerShdw blurRad="50800" dist="39000" dir="5460000" algn="tl">
                    <a:srgbClr val="000000">
                      <a:alpha val="38000"/>
                    </a:srgbClr>
                  </a:outerShdw>
                </a:effectLst>
              </a:rPr>
              <a:t>die out.</a:t>
            </a:r>
          </a:p>
          <a:p>
            <a:pPr>
              <a:spcAft>
                <a:spcPts val="1200"/>
              </a:spcAft>
            </a:pPr>
            <a:r>
              <a:rPr lang="en-US" sz="3000" b="1" dirty="0" smtClean="0">
                <a:ln w="11430">
                  <a:solidFill>
                    <a:schemeClr val="tx1"/>
                  </a:solidFill>
                </a:ln>
                <a:effectLst>
                  <a:outerShdw blurRad="50800" dist="39000" dir="5460000" algn="tl">
                    <a:srgbClr val="000000">
                      <a:alpha val="38000"/>
                    </a:srgbClr>
                  </a:outerShdw>
                </a:effectLst>
              </a:rPr>
              <a:t>Yet</a:t>
            </a:r>
            <a:r>
              <a:rPr lang="en-US" sz="3000" b="1" dirty="0" smtClean="0">
                <a:ln w="11430">
                  <a:solidFill>
                    <a:schemeClr val="tx1"/>
                  </a:solidFill>
                </a:ln>
                <a:effectLst>
                  <a:outerShdw blurRad="50800" dist="39000" dir="5460000" algn="tl">
                    <a:srgbClr val="000000">
                      <a:alpha val="38000"/>
                    </a:srgbClr>
                  </a:outerShdw>
                </a:effectLst>
              </a:rPr>
              <a:t>, there real question follows in vv.25-28</a:t>
            </a:r>
            <a:r>
              <a:rPr lang="en-US" sz="3000" b="1" dirty="0" smtClean="0">
                <a:ln w="11430">
                  <a:solidFill>
                    <a:schemeClr val="tx1"/>
                  </a:solidFill>
                </a:ln>
                <a:effectLst>
                  <a:outerShdw blurRad="50800" dist="39000" dir="5460000" algn="tl">
                    <a:srgbClr val="000000">
                      <a:alpha val="38000"/>
                    </a:srgbClr>
                  </a:outerShdw>
                </a:effectLst>
              </a:rPr>
              <a:t>!</a:t>
            </a:r>
          </a:p>
          <a:p>
            <a:r>
              <a:rPr lang="en-US" sz="3000" b="1" dirty="0" smtClean="0">
                <a:ln w="11430">
                  <a:solidFill>
                    <a:schemeClr val="tx1"/>
                  </a:solidFill>
                </a:ln>
                <a:effectLst>
                  <a:outerShdw blurRad="50800" dist="39000" dir="5460000" algn="tl">
                    <a:srgbClr val="000000">
                      <a:alpha val="38000"/>
                    </a:srgbClr>
                  </a:outerShdw>
                </a:effectLst>
              </a:rPr>
              <a:t>Their </a:t>
            </a:r>
            <a:r>
              <a:rPr lang="en-US" sz="3000" b="1" dirty="0" smtClean="0">
                <a:ln w="11430">
                  <a:solidFill>
                    <a:schemeClr val="tx1"/>
                  </a:solidFill>
                </a:ln>
                <a:effectLst>
                  <a:outerShdw blurRad="50800" dist="39000" dir="5460000" algn="tl">
                    <a:srgbClr val="000000">
                      <a:alpha val="38000"/>
                    </a:srgbClr>
                  </a:outerShdw>
                </a:effectLst>
              </a:rPr>
              <a:t>argument is completely absurd, though they thought that they had Jesus on the “horns of a dilemma.”  They are truly an example of learned men who study God’s Word by mean of their own logic as they attempt to show the irrationality of the resurrection in light of Dt. 25:5. </a:t>
            </a:r>
            <a:endParaRPr lang="en-US" sz="3000" b="1" dirty="0">
              <a:ln w="11430">
                <a:solidFill>
                  <a:schemeClr val="tx1"/>
                </a:solidFill>
              </a:ln>
              <a:effectLst>
                <a:outerShdw blurRad="50800" dist="39000" dir="5460000" algn="tl">
                  <a:srgbClr val="000000">
                    <a:alpha val="38000"/>
                  </a:srgbClr>
                </a:outerShdw>
              </a:effectLst>
            </a:endParaRPr>
          </a:p>
        </p:txBody>
      </p:sp>
      <p:pic>
        <p:nvPicPr>
          <p:cNvPr id="4" name="Picture 6" descr="Christ and the Chief Priests"/>
          <p:cNvPicPr>
            <a:picLocks noChangeAspect="1" noChangeArrowheads="1"/>
          </p:cNvPicPr>
          <p:nvPr/>
        </p:nvPicPr>
        <p:blipFill>
          <a:blip r:embed="rId3" cstate="print"/>
          <a:srcRect/>
          <a:stretch>
            <a:fillRect/>
          </a:stretch>
        </p:blipFill>
        <p:spPr bwMode="auto">
          <a:xfrm>
            <a:off x="6477000" y="1066800"/>
            <a:ext cx="2667000" cy="1828800"/>
          </a:xfrm>
          <a:prstGeom prst="rect">
            <a:avLst/>
          </a:prstGeom>
          <a:noFill/>
        </p:spPr>
      </p:pic>
    </p:spTree>
    <p:custDataLst>
      <p:tags r:id="rId1"/>
    </p:custDataLst>
  </p:cSld>
  <p:clrMapOvr>
    <a:masterClrMapping/>
  </p:clrMapOvr>
  <p:transition advTm="3570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animEffect transition="in" filter="diamond(in)">
                                      <p:cBhvr>
                                        <p:cTn id="7" dur="2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ONE BRIDE–SEVEN BROTHERS – Mark 12:18-27 » Bethany Bible Church"/>
          <p:cNvPicPr>
            <a:picLocks noChangeAspect="1" noChangeArrowheads="1"/>
          </p:cNvPicPr>
          <p:nvPr/>
        </p:nvPicPr>
        <p:blipFill>
          <a:blip r:embed="rId3" cstate="print">
            <a:clrChange>
              <a:clrFrom>
                <a:srgbClr val="FFFFFF"/>
              </a:clrFrom>
              <a:clrTo>
                <a:srgbClr val="FFFFFF">
                  <a:alpha val="0"/>
                </a:srgbClr>
              </a:clrTo>
            </a:clrChange>
            <a:duotone>
              <a:schemeClr val="accent2">
                <a:shade val="45000"/>
                <a:satMod val="135000"/>
              </a:schemeClr>
              <a:prstClr val="white"/>
            </a:duotone>
          </a:blip>
          <a:srcRect/>
          <a:stretch>
            <a:fillRect/>
          </a:stretch>
        </p:blipFill>
        <p:spPr bwMode="auto">
          <a:xfrm>
            <a:off x="0" y="1061182"/>
            <a:ext cx="3108960" cy="2012647"/>
          </a:xfrm>
          <a:prstGeom prst="rect">
            <a:avLst/>
          </a:prstGeom>
          <a:noFill/>
        </p:spPr>
      </p:pic>
      <p:sp>
        <p:nvSpPr>
          <p:cNvPr id="5122" name="Rectangle 2"/>
          <p:cNvSpPr>
            <a:spLocks noGrp="1" noChangeArrowheads="1"/>
          </p:cNvSpPr>
          <p:nvPr>
            <p:ph type="title"/>
          </p:nvPr>
        </p:nvSpPr>
        <p:spPr>
          <a:xfrm>
            <a:off x="0" y="0"/>
            <a:ext cx="9144000" cy="10668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dirty="0" smtClean="0">
                <a:ln w="11430">
                  <a:solidFill>
                    <a:srgbClr val="00B0F0"/>
                  </a:solidFill>
                </a:ln>
                <a:solidFill>
                  <a:srgbClr val="6600CC"/>
                </a:solidFill>
                <a:effectLst>
                  <a:outerShdw blurRad="50800" dist="39000" dir="5460000" algn="tl">
                    <a:srgbClr val="000000">
                      <a:alpha val="38000"/>
                    </a:srgbClr>
                  </a:outerShdw>
                </a:effectLst>
              </a:rPr>
              <a:t>Questions Concerning the Resurrection</a:t>
            </a:r>
            <a:endParaRPr lang="en-US" sz="4000" b="1" cap="none" dirty="0">
              <a:ln w="11430">
                <a:solidFill>
                  <a:srgbClr val="00B0F0"/>
                </a:solidFill>
              </a:ln>
              <a:solidFill>
                <a:srgbClr val="6600CC"/>
              </a:solidFill>
              <a:effectLst>
                <a:outerShdw blurRad="50800" dist="39000" dir="5460000" algn="tl">
                  <a:srgbClr val="000000">
                    <a:alpha val="38000"/>
                  </a:srgbClr>
                </a:outerShdw>
              </a:effectLst>
            </a:endParaRPr>
          </a:p>
        </p:txBody>
      </p:sp>
      <p:sp>
        <p:nvSpPr>
          <p:cNvPr id="6" name="TextBox 5"/>
          <p:cNvSpPr txBox="1"/>
          <p:nvPr/>
        </p:nvSpPr>
        <p:spPr>
          <a:xfrm>
            <a:off x="152400" y="1091625"/>
            <a:ext cx="8839200" cy="557075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Aft>
                <a:spcPts val="1200"/>
              </a:spcAft>
            </a:pPr>
            <a:r>
              <a:rPr lang="en-US" sz="2800" b="1" dirty="0" smtClean="0">
                <a:ln w="11430">
                  <a:solidFill>
                    <a:schemeClr val="tx1"/>
                  </a:solidFill>
                </a:ln>
                <a:effectLst>
                  <a:outerShdw blurRad="50800" dist="39000" dir="5460000" algn="tl">
                    <a:srgbClr val="000000">
                      <a:alpha val="38000"/>
                    </a:srgbClr>
                  </a:outerShdw>
                </a:effectLst>
              </a:rPr>
              <a:t>			The Sadducees want to know of the 				seven brothers, which one will be the 			husband of the woman?</a:t>
            </a:r>
          </a:p>
          <a:p>
            <a:pPr>
              <a:spcAft>
                <a:spcPts val="1200"/>
              </a:spcAft>
            </a:pPr>
            <a:r>
              <a:rPr lang="en-US" sz="2800" b="1" dirty="0" smtClean="0">
                <a:ln w="11430">
                  <a:solidFill>
                    <a:schemeClr val="tx1"/>
                  </a:solidFill>
                </a:ln>
                <a:effectLst>
                  <a:outerShdw blurRad="50800" dist="39000" dir="5460000" algn="tl">
                    <a:srgbClr val="000000">
                      <a:alpha val="38000"/>
                    </a:srgbClr>
                  </a:outerShdw>
                </a:effectLst>
              </a:rPr>
              <a:t>			Since they do not believe in the resurrection, and that Moses confirmed such in Deuteronomy, and that no one </a:t>
            </a:r>
            <a:r>
              <a:rPr lang="en-US" sz="2800" b="1" dirty="0" smtClean="0">
                <a:ln w="11430">
                  <a:solidFill>
                    <a:schemeClr val="tx1"/>
                  </a:solidFill>
                </a:ln>
                <a:effectLst>
                  <a:outerShdw blurRad="50800" dist="39000" dir="5460000" algn="tl">
                    <a:srgbClr val="000000">
                      <a:alpha val="38000"/>
                    </a:srgbClr>
                  </a:outerShdw>
                </a:effectLst>
              </a:rPr>
              <a:t>has overthrown </a:t>
            </a:r>
            <a:r>
              <a:rPr lang="en-US" sz="2800" b="1" dirty="0" smtClean="0">
                <a:ln w="11430">
                  <a:solidFill>
                    <a:schemeClr val="tx1"/>
                  </a:solidFill>
                </a:ln>
                <a:effectLst>
                  <a:outerShdw blurRad="50800" dist="39000" dir="5460000" algn="tl">
                    <a:srgbClr val="000000">
                      <a:alpha val="38000"/>
                    </a:srgbClr>
                  </a:outerShdw>
                </a:effectLst>
              </a:rPr>
              <a:t>their logic; they were certain that Jesus would fail their test!</a:t>
            </a:r>
          </a:p>
          <a:p>
            <a:r>
              <a:rPr lang="en-US" sz="2800" b="1" dirty="0" smtClean="0">
                <a:ln w="11430">
                  <a:solidFill>
                    <a:schemeClr val="tx1"/>
                  </a:solidFill>
                </a:ln>
                <a:effectLst>
                  <a:outerShdw blurRad="50800" dist="39000" dir="5460000" algn="tl">
                    <a:srgbClr val="000000">
                      <a:alpha val="38000"/>
                    </a:srgbClr>
                  </a:outerShdw>
                </a:effectLst>
              </a:rPr>
              <a:t>Jesus answers and “pops their bubble,”  </a:t>
            </a:r>
            <a:r>
              <a:rPr lang="en-US" sz="2800" b="1" i="1" dirty="0" smtClean="0">
                <a:ln w="11430">
                  <a:solidFill>
                    <a:srgbClr val="6600CC"/>
                  </a:solidFill>
                </a:ln>
                <a:solidFill>
                  <a:srgbClr val="6600CC"/>
                </a:solidFill>
                <a:effectLst>
                  <a:outerShdw blurRad="50800" dist="39000" dir="5460000" algn="tl">
                    <a:srgbClr val="000000">
                      <a:alpha val="38000"/>
                    </a:srgbClr>
                  </a:outerShdw>
                </a:effectLst>
              </a:rPr>
              <a:t>“You are deceiving yourselves, not having known the Scripture neither the power of God!”  </a:t>
            </a:r>
            <a:r>
              <a:rPr lang="en-US" sz="2800" b="1" dirty="0" smtClean="0">
                <a:ln w="11430">
                  <a:solidFill>
                    <a:schemeClr val="tx1"/>
                  </a:solidFill>
                </a:ln>
                <a:effectLst>
                  <a:outerShdw blurRad="50800" dist="39000" dir="5460000" algn="tl">
                    <a:srgbClr val="000000">
                      <a:alpha val="38000"/>
                    </a:srgbClr>
                  </a:outerShdw>
                </a:effectLst>
              </a:rPr>
              <a:t>Our Lord declares that the OT reveals the resurrection, even the power of God in the way in which He will raise the dead!</a:t>
            </a:r>
            <a:r>
              <a:rPr lang="en-US" sz="2800" b="1" i="1" dirty="0" smtClean="0">
                <a:ln w="11430">
                  <a:solidFill>
                    <a:schemeClr val="tx1"/>
                  </a:solidFill>
                </a:ln>
                <a:effectLst>
                  <a:outerShdw blurRad="50800" dist="39000" dir="5460000" algn="tl">
                    <a:srgbClr val="000000">
                      <a:alpha val="38000"/>
                    </a:srgbClr>
                  </a:outerShdw>
                </a:effectLst>
              </a:rPr>
              <a:t> </a:t>
            </a:r>
            <a:endParaRPr lang="en-US" sz="2800" b="1" i="1" dirty="0">
              <a:ln w="11430">
                <a:solidFill>
                  <a:schemeClr val="tx1"/>
                </a:solidFill>
              </a:ln>
              <a:effectLst>
                <a:outerShdw blurRad="50800" dist="39000" dir="5460000" algn="tl">
                  <a:srgbClr val="000000">
                    <a:alpha val="38000"/>
                  </a:srgbClr>
                </a:outerShdw>
              </a:effectLst>
            </a:endParaRPr>
          </a:p>
        </p:txBody>
      </p:sp>
    </p:spTree>
    <p:custDataLst>
      <p:tags r:id="rId1"/>
    </p:custDataLst>
  </p:cSld>
  <p:clrMapOvr>
    <a:masterClrMapping/>
  </p:clrMapOvr>
  <p:transition advTm="3570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blinds(horizontal)">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diamond(in)">
                                      <p:cBhvr>
                                        <p:cTn id="12" dur="2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0"/>
            <a:ext cx="9144000" cy="10668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dirty="0" smtClean="0">
                <a:ln w="11430">
                  <a:solidFill>
                    <a:srgbClr val="00B0F0"/>
                  </a:solidFill>
                </a:ln>
                <a:solidFill>
                  <a:srgbClr val="6600CC"/>
                </a:solidFill>
                <a:effectLst>
                  <a:outerShdw blurRad="50800" dist="39000" dir="5460000" algn="tl">
                    <a:srgbClr val="000000">
                      <a:alpha val="38000"/>
                    </a:srgbClr>
                  </a:outerShdw>
                </a:effectLst>
              </a:rPr>
              <a:t>Questions Concerning the Resurrection</a:t>
            </a:r>
            <a:endParaRPr lang="en-US" sz="4000" b="1" cap="none" dirty="0">
              <a:ln w="11430">
                <a:solidFill>
                  <a:srgbClr val="00B0F0"/>
                </a:solidFill>
              </a:ln>
              <a:solidFill>
                <a:srgbClr val="6600CC"/>
              </a:solidFill>
              <a:effectLst>
                <a:outerShdw blurRad="50800" dist="39000" dir="5460000" algn="tl">
                  <a:srgbClr val="000000">
                    <a:alpha val="38000"/>
                  </a:srgbClr>
                </a:outerShdw>
              </a:effectLst>
            </a:endParaRPr>
          </a:p>
        </p:txBody>
      </p:sp>
      <p:sp>
        <p:nvSpPr>
          <p:cNvPr id="6" name="TextBox 5"/>
          <p:cNvSpPr txBox="1"/>
          <p:nvPr/>
        </p:nvSpPr>
        <p:spPr>
          <a:xfrm>
            <a:off x="152400" y="1091625"/>
            <a:ext cx="8839200" cy="4478149"/>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Aft>
                <a:spcPts val="600"/>
              </a:spcAft>
            </a:pPr>
            <a:r>
              <a:rPr lang="en-US" sz="2800" b="1" dirty="0" smtClean="0">
                <a:ln w="11430">
                  <a:solidFill>
                    <a:schemeClr val="tx1"/>
                  </a:solidFill>
                </a:ln>
                <a:effectLst>
                  <a:outerShdw blurRad="50800" dist="39000" dir="5460000" algn="tl">
                    <a:srgbClr val="000000">
                      <a:alpha val="38000"/>
                    </a:srgbClr>
                  </a:outerShdw>
                </a:effectLst>
              </a:rPr>
              <a:t>The supposed horns of dilemma on which Jesus was to impale Himself suddenly disappears!  </a:t>
            </a:r>
            <a:r>
              <a:rPr lang="en-US" sz="2800" b="1" i="1" dirty="0" smtClean="0">
                <a:ln w="11430">
                  <a:solidFill>
                    <a:srgbClr val="6600CC"/>
                  </a:solidFill>
                </a:ln>
                <a:solidFill>
                  <a:srgbClr val="6600CC"/>
                </a:solidFill>
                <a:effectLst>
                  <a:outerShdw blurRad="50800" dist="39000" dir="5460000" algn="tl">
                    <a:srgbClr val="000000">
                      <a:alpha val="38000"/>
                    </a:srgbClr>
                  </a:outerShdw>
                </a:effectLst>
              </a:rPr>
              <a:t>“For in the resurrection neither do they marry (men), nor are they given in marriage (women).”   </a:t>
            </a:r>
            <a:r>
              <a:rPr lang="en-US" sz="2800" b="1" dirty="0" smtClean="0">
                <a:ln w="11430">
                  <a:solidFill>
                    <a:schemeClr val="tx1"/>
                  </a:solidFill>
                </a:ln>
                <a:effectLst>
                  <a:outerShdw blurRad="50800" dist="39000" dir="5460000" algn="tl">
                    <a:srgbClr val="000000">
                      <a:alpha val="38000"/>
                    </a:srgbClr>
                  </a:outerShdw>
                </a:effectLst>
              </a:rPr>
              <a:t>Thus, as God’s heirs, we will never die in His Kingdom; so, marriage will not be necessary since procreation will not be necessary!  </a:t>
            </a:r>
          </a:p>
          <a:p>
            <a:pPr>
              <a:spcAft>
                <a:spcPts val="600"/>
              </a:spcAft>
            </a:pPr>
            <a:r>
              <a:rPr lang="en-US" sz="2800" b="1" dirty="0" smtClean="0">
                <a:ln w="11430">
                  <a:solidFill>
                    <a:schemeClr val="tx1"/>
                  </a:solidFill>
                </a:ln>
                <a:effectLst>
                  <a:outerShdw blurRad="50800" dist="39000" dir="5460000" algn="tl">
                    <a:srgbClr val="000000">
                      <a:alpha val="38000"/>
                    </a:srgbClr>
                  </a:outerShdw>
                </a:effectLst>
              </a:rPr>
              <a:t>Clearly, the Sadducees had falsely appealed to the Scriptures (as did Satan in 4:6); Jesus crushes their appeal by His correct use of the Scriptures!  Scriptures are the true court </a:t>
            </a:r>
            <a:r>
              <a:rPr lang="en-US" sz="2800" b="1" smtClean="0">
                <a:ln w="11430">
                  <a:solidFill>
                    <a:schemeClr val="tx1"/>
                  </a:solidFill>
                </a:ln>
                <a:effectLst>
                  <a:outerShdw blurRad="50800" dist="39000" dir="5460000" algn="tl">
                    <a:srgbClr val="000000">
                      <a:alpha val="38000"/>
                    </a:srgbClr>
                  </a:outerShdw>
                </a:effectLst>
              </a:rPr>
              <a:t>of appeal!  </a:t>
            </a:r>
            <a:endParaRPr lang="en-US" sz="2800" b="1" dirty="0">
              <a:ln w="11430">
                <a:solidFill>
                  <a:schemeClr val="tx1"/>
                </a:solidFill>
              </a:ln>
              <a:effectLst>
                <a:outerShdw blurRad="50800" dist="39000" dir="5460000" algn="tl">
                  <a:srgbClr val="000000">
                    <a:alpha val="38000"/>
                  </a:srgbClr>
                </a:outerShdw>
              </a:effectLst>
            </a:endParaRPr>
          </a:p>
        </p:txBody>
      </p:sp>
    </p:spTree>
    <p:custDataLst>
      <p:tags r:id="rId1"/>
    </p:custDataLst>
  </p:cSld>
  <p:clrMapOvr>
    <a:masterClrMapping/>
  </p:clrMapOvr>
  <p:transition advTm="35702"/>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990600"/>
            <a:ext cx="8686800" cy="5416868"/>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571500" indent="-571500">
              <a:buAutoNum type="romanUcPeriod" startAt="8"/>
            </a:pPr>
            <a:r>
              <a:rPr lang="en-US" sz="2000" dirty="0" smtClean="0">
                <a:ln>
                  <a:solidFill>
                    <a:srgbClr val="C00000"/>
                  </a:solidFill>
                </a:ln>
                <a:solidFill>
                  <a:srgbClr val="6600CC"/>
                </a:solidFill>
                <a:effectLst>
                  <a:outerShdw blurRad="38100" dist="38100" dir="2700000" algn="tl">
                    <a:srgbClr val="000000">
                      <a:alpha val="43137"/>
                    </a:srgbClr>
                  </a:outerShdw>
                </a:effectLst>
              </a:rPr>
              <a:t>Passion Week (Chapters 21:1 – 27:66)</a:t>
            </a:r>
          </a:p>
          <a:p>
            <a:pPr marL="571500" indent="-571500"/>
            <a:r>
              <a:rPr lang="en-US" sz="2400" dirty="0" smtClean="0">
                <a:ln>
                  <a:solidFill>
                    <a:srgbClr val="C00000"/>
                  </a:solidFill>
                </a:ln>
                <a:solidFill>
                  <a:srgbClr val="6600CC"/>
                </a:solidFill>
                <a:effectLst>
                  <a:outerShdw blurRad="38100" dist="38100" dir="2700000" algn="tl">
                    <a:srgbClr val="000000">
                      <a:alpha val="43137"/>
                    </a:srgbClr>
                  </a:outerShdw>
                </a:effectLst>
                <a:latin typeface="Times New Roman" pitchFamily="18" charset="0"/>
                <a:cs typeface="Times New Roman" pitchFamily="18" charset="0"/>
              </a:rPr>
              <a:t>       </a:t>
            </a:r>
            <a:r>
              <a:rPr lang="en-US" b="1" dirty="0" smtClean="0">
                <a:ln>
                  <a:solidFill>
                    <a:srgbClr val="6600CC"/>
                  </a:solidFill>
                </a:ln>
                <a:solidFill>
                  <a:srgbClr val="6600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strike="sngStrike" dirty="0" smtClean="0">
                <a:ln>
                  <a:solidFill>
                    <a:sysClr val="windowText" lastClr="000000"/>
                  </a:solidFill>
                </a:ln>
                <a:solidFill>
                  <a:sysClr val="windowText" lastClr="000000"/>
                </a:solidFill>
                <a:latin typeface="Times New Roman" pitchFamily="18" charset="0"/>
                <a:cs typeface="Times New Roman" pitchFamily="18" charset="0"/>
              </a:rPr>
              <a:t>C.  The Last Controversies with the Jewish Leaders (21:18 – 22:46)</a:t>
            </a:r>
          </a:p>
          <a:p>
            <a:r>
              <a:rPr lang="en-US" sz="1600" dirty="0" smtClean="0">
                <a:ln>
                  <a:solidFill>
                    <a:sysClr val="windowText" lastClr="000000"/>
                  </a:solidFill>
                </a:ln>
                <a:solidFill>
                  <a:sysClr val="windowText" lastClr="000000"/>
                </a:solidFill>
              </a:rPr>
              <a:t>	</a:t>
            </a:r>
            <a:r>
              <a:rPr lang="en-US" sz="1600" strike="sngStrike" dirty="0" smtClean="0">
                <a:ln>
                  <a:solidFill>
                    <a:sysClr val="windowText" lastClr="000000"/>
                  </a:solidFill>
                </a:ln>
                <a:solidFill>
                  <a:sysClr val="windowText" lastClr="000000"/>
                </a:solidFill>
                <a:latin typeface="Times New Roman" pitchFamily="18" charset="0"/>
                <a:cs typeface="Times New Roman" pitchFamily="18" charset="0"/>
              </a:rPr>
              <a:t>1.  Cursing of the Fig Tree (21:18-22)</a:t>
            </a:r>
            <a:r>
              <a:rPr lang="en-US" sz="1600" strike="sngStrike" dirty="0" smtClean="0">
                <a:ln>
                  <a:solidFill>
                    <a:sysClr val="windowText" lastClr="000000"/>
                  </a:solidFill>
                </a:ln>
                <a:solidFill>
                  <a:sysClr val="windowText" lastClr="000000"/>
                </a:solidFill>
              </a:rPr>
              <a:t> (7/27)</a:t>
            </a:r>
            <a:endParaRPr lang="en-US" sz="1600" strike="sngStrike" dirty="0" smtClean="0">
              <a:ln>
                <a:solidFill>
                  <a:sysClr val="windowText" lastClr="000000"/>
                </a:solidFill>
              </a:ln>
              <a:solidFill>
                <a:sysClr val="windowText" lastClr="000000"/>
              </a:solidFill>
              <a:latin typeface="Times New Roman" pitchFamily="18" charset="0"/>
              <a:cs typeface="Times New Roman" pitchFamily="18" charset="0"/>
            </a:endParaRPr>
          </a:p>
          <a:p>
            <a:r>
              <a:rPr lang="en-US" sz="1600" dirty="0" smtClean="0">
                <a:ln>
                  <a:solidFill>
                    <a:sysClr val="windowText" lastClr="000000"/>
                  </a:solidFill>
                </a:ln>
                <a:solidFill>
                  <a:sysClr val="windowText" lastClr="000000"/>
                </a:solidFill>
                <a:latin typeface="Times New Roman" pitchFamily="18" charset="0"/>
                <a:cs typeface="Times New Roman" pitchFamily="18" charset="0"/>
              </a:rPr>
              <a:t>	</a:t>
            </a:r>
            <a:r>
              <a:rPr lang="en-US" sz="1600" strike="sngStrike" dirty="0" smtClean="0">
                <a:ln>
                  <a:solidFill>
                    <a:sysClr val="windowText" lastClr="000000"/>
                  </a:solidFill>
                </a:ln>
                <a:solidFill>
                  <a:sysClr val="windowText" lastClr="000000"/>
                </a:solidFill>
                <a:latin typeface="Times New Roman" pitchFamily="18" charset="0"/>
                <a:cs typeface="Times New Roman" pitchFamily="18" charset="0"/>
              </a:rPr>
              <a:t>2.  Authority of our Lord is Questioned (21:23-32)</a:t>
            </a:r>
            <a:r>
              <a:rPr lang="en-US" sz="1600" strike="sngStrike" dirty="0" smtClean="0">
                <a:ln>
                  <a:solidFill>
                    <a:sysClr val="windowText" lastClr="000000"/>
                  </a:solidFill>
                </a:ln>
                <a:solidFill>
                  <a:sysClr val="windowText" lastClr="000000"/>
                </a:solidFill>
              </a:rPr>
              <a:t> (7/27)</a:t>
            </a:r>
            <a:endParaRPr lang="en-US" sz="1600" strike="sngStrike" dirty="0" smtClean="0">
              <a:ln>
                <a:solidFill>
                  <a:sysClr val="windowText" lastClr="000000"/>
                </a:solidFill>
              </a:ln>
              <a:solidFill>
                <a:sysClr val="windowText" lastClr="000000"/>
              </a:solidFill>
              <a:latin typeface="Times New Roman" pitchFamily="18" charset="0"/>
              <a:cs typeface="Times New Roman" pitchFamily="18" charset="0"/>
            </a:endParaRPr>
          </a:p>
          <a:p>
            <a:r>
              <a:rPr lang="en-US" sz="1600" dirty="0" smtClean="0">
                <a:ln>
                  <a:solidFill>
                    <a:sysClr val="windowText" lastClr="000000"/>
                  </a:solidFill>
                </a:ln>
                <a:solidFill>
                  <a:sysClr val="windowText" lastClr="000000"/>
                </a:solidFill>
                <a:latin typeface="Times New Roman" pitchFamily="18" charset="0"/>
                <a:cs typeface="Times New Roman" pitchFamily="18" charset="0"/>
              </a:rPr>
              <a:t>	</a:t>
            </a:r>
            <a:r>
              <a:rPr lang="en-US" sz="1600" strike="sngStrike" dirty="0" smtClean="0">
                <a:ln>
                  <a:solidFill>
                    <a:sysClr val="windowText" lastClr="000000"/>
                  </a:solidFill>
                </a:ln>
                <a:solidFill>
                  <a:sysClr val="windowText" lastClr="000000"/>
                </a:solidFill>
                <a:latin typeface="Times New Roman" pitchFamily="18" charset="0"/>
                <a:cs typeface="Times New Roman" pitchFamily="18" charset="0"/>
              </a:rPr>
              <a:t>3.  The Parable of the Tenants (21:33-46)</a:t>
            </a:r>
            <a:r>
              <a:rPr lang="en-US" sz="1600" strike="sngStrike" dirty="0" smtClean="0">
                <a:ln>
                  <a:solidFill>
                    <a:sysClr val="windowText" lastClr="000000"/>
                  </a:solidFill>
                </a:ln>
                <a:solidFill>
                  <a:sysClr val="windowText" lastClr="000000"/>
                </a:solidFill>
              </a:rPr>
              <a:t> (7/27)</a:t>
            </a:r>
          </a:p>
          <a:p>
            <a:r>
              <a:rPr lang="en-US" sz="1600" dirty="0" smtClean="0">
                <a:ln>
                  <a:solidFill>
                    <a:sysClr val="windowText" lastClr="000000"/>
                  </a:solidFill>
                </a:ln>
                <a:solidFill>
                  <a:sysClr val="windowText" lastClr="000000"/>
                </a:solidFill>
                <a:latin typeface="Times New Roman" pitchFamily="18" charset="0"/>
                <a:cs typeface="Times New Roman" pitchFamily="18" charset="0"/>
              </a:rPr>
              <a:t>	</a:t>
            </a:r>
            <a:r>
              <a:rPr lang="en-US" sz="1600" strike="sngStrike" dirty="0" smtClean="0">
                <a:ln>
                  <a:solidFill>
                    <a:sysClr val="windowText" lastClr="000000"/>
                  </a:solidFill>
                </a:ln>
                <a:solidFill>
                  <a:sysClr val="windowText" lastClr="000000"/>
                </a:solidFill>
                <a:latin typeface="Times New Roman" pitchFamily="18" charset="0"/>
                <a:cs typeface="Times New Roman" pitchFamily="18" charset="0"/>
              </a:rPr>
              <a:t>4.  The Parable of the Marriage Feast (22:1-14) (Aug 3)</a:t>
            </a:r>
          </a:p>
          <a:p>
            <a:r>
              <a:rPr lang="en-US" sz="1600" dirty="0" smtClean="0">
                <a:ln>
                  <a:solidFill>
                    <a:sysClr val="windowText" lastClr="000000"/>
                  </a:solidFill>
                </a:ln>
                <a:solidFill>
                  <a:sysClr val="windowText" lastClr="000000"/>
                </a:solidFill>
                <a:latin typeface="Times New Roman" pitchFamily="18" charset="0"/>
                <a:cs typeface="Times New Roman" pitchFamily="18" charset="0"/>
              </a:rPr>
              <a:t>	</a:t>
            </a:r>
            <a:r>
              <a:rPr lang="en-US" sz="1600" strike="sngStrike" dirty="0" smtClean="0">
                <a:ln>
                  <a:solidFill>
                    <a:sysClr val="windowText" lastClr="000000"/>
                  </a:solidFill>
                </a:ln>
                <a:solidFill>
                  <a:sysClr val="windowText" lastClr="000000"/>
                </a:solidFill>
                <a:latin typeface="Times New Roman" pitchFamily="18" charset="0"/>
                <a:cs typeface="Times New Roman" pitchFamily="18" charset="0"/>
              </a:rPr>
              <a:t>5.  Paying Taxes to Caesar (22:15-22) (Aug 3)</a:t>
            </a:r>
          </a:p>
          <a:p>
            <a:r>
              <a:rPr lang="en-US" sz="1600" dirty="0" smtClean="0">
                <a:ln>
                  <a:solidFill>
                    <a:sysClr val="windowText" lastClr="000000"/>
                  </a:solidFill>
                </a:ln>
                <a:solidFill>
                  <a:sysClr val="windowText" lastClr="000000"/>
                </a:solidFill>
                <a:latin typeface="Times New Roman" pitchFamily="18" charset="0"/>
                <a:cs typeface="Times New Roman" pitchFamily="18" charset="0"/>
              </a:rPr>
              <a:t>	</a:t>
            </a:r>
            <a:r>
              <a:rPr lang="en-US" sz="1600" strike="sngStrike" dirty="0" smtClean="0">
                <a:ln>
                  <a:solidFill>
                    <a:sysClr val="windowText" lastClr="000000"/>
                  </a:solidFill>
                </a:ln>
                <a:solidFill>
                  <a:sysClr val="windowText" lastClr="000000"/>
                </a:solidFill>
                <a:latin typeface="Times New Roman" pitchFamily="18" charset="0"/>
                <a:cs typeface="Times New Roman" pitchFamily="18" charset="0"/>
              </a:rPr>
              <a:t>6.  Questions about the Resurrection (22:23-33) (Aug 3)</a:t>
            </a:r>
          </a:p>
          <a:p>
            <a:r>
              <a:rPr lang="en-US" sz="2000" b="1" dirty="0" smtClean="0">
                <a:effectLst>
                  <a:outerShdw blurRad="38100" dist="38100" dir="2700000" algn="tl">
                    <a:srgbClr val="000000">
                      <a:alpha val="43137"/>
                    </a:srgbClr>
                  </a:outerShdw>
                </a:effectLst>
              </a:rPr>
              <a:t>	7.  The Great Commandment (22:34-40) (Aug 10)</a:t>
            </a:r>
          </a:p>
          <a:p>
            <a:r>
              <a:rPr lang="en-US" sz="2000" b="1" dirty="0" smtClean="0">
                <a:effectLst>
                  <a:outerShdw blurRad="38100" dist="38100" dir="2700000" algn="tl">
                    <a:srgbClr val="000000">
                      <a:alpha val="43137"/>
                    </a:srgbClr>
                  </a:outerShdw>
                </a:effectLst>
              </a:rPr>
              <a:t>	8.  David’s Son (22:41-46) (Aug 10)</a:t>
            </a:r>
          </a:p>
          <a:p>
            <a:r>
              <a:rPr lang="en-US" sz="2400" dirty="0" smtClean="0"/>
              <a:t>        </a:t>
            </a:r>
            <a:r>
              <a:rPr lang="en-US" sz="2200" b="1" dirty="0" smtClean="0">
                <a:ln>
                  <a:solidFill>
                    <a:srgbClr val="6600CC"/>
                  </a:solidFill>
                </a:ln>
                <a:solidFill>
                  <a:srgbClr val="6600CC"/>
                </a:solidFill>
                <a:effectLst>
                  <a:outerShdw blurRad="38100" dist="38100" dir="2700000" algn="tl">
                    <a:srgbClr val="000000">
                      <a:alpha val="43137"/>
                    </a:srgbClr>
                  </a:outerShdw>
                </a:effectLst>
              </a:rPr>
              <a:t>D.  The Fifth Discourse (Chapter 23:1 – 26:1)</a:t>
            </a:r>
            <a:endParaRPr lang="en-US" sz="2200" dirty="0" smtClean="0">
              <a:ln>
                <a:solidFill>
                  <a:srgbClr val="6600CC"/>
                </a:solidFill>
              </a:ln>
              <a:solidFill>
                <a:srgbClr val="6600CC"/>
              </a:solidFill>
              <a:effectLst>
                <a:outerShdw blurRad="38100" dist="38100" dir="2700000" algn="tl">
                  <a:srgbClr val="000000">
                    <a:alpha val="43137"/>
                  </a:srgbClr>
                </a:outerShdw>
              </a:effectLst>
            </a:endParaRPr>
          </a:p>
          <a:p>
            <a:r>
              <a:rPr lang="en-US" sz="2200" b="1" dirty="0" smtClean="0"/>
              <a:t>	</a:t>
            </a:r>
            <a:r>
              <a:rPr lang="en-US" sz="2000" b="1" dirty="0" smtClean="0">
                <a:ln>
                  <a:solidFill>
                    <a:srgbClr val="C00000"/>
                  </a:solidFill>
                </a:ln>
                <a:solidFill>
                  <a:srgbClr val="C00000"/>
                </a:solidFill>
                <a:effectLst>
                  <a:outerShdw blurRad="38100" dist="38100" dir="2700000" algn="tl">
                    <a:srgbClr val="000000">
                      <a:alpha val="43137"/>
                    </a:srgbClr>
                  </a:outerShdw>
                </a:effectLst>
              </a:rPr>
              <a:t>1.  Woe to the Scribes and Pharisees (23:1-36) (Aug 17)</a:t>
            </a:r>
            <a:endParaRPr lang="en-US" sz="2000" dirty="0" smtClean="0">
              <a:ln>
                <a:solidFill>
                  <a:srgbClr val="C00000"/>
                </a:solidFill>
              </a:ln>
              <a:solidFill>
                <a:srgbClr val="C00000"/>
              </a:solidFill>
              <a:effectLst>
                <a:outerShdw blurRad="38100" dist="38100" dir="2700000" algn="tl">
                  <a:srgbClr val="000000">
                    <a:alpha val="43137"/>
                  </a:srgbClr>
                </a:outerShdw>
              </a:effectLst>
            </a:endParaRPr>
          </a:p>
          <a:p>
            <a:r>
              <a:rPr lang="en-US" sz="2000" b="1" dirty="0" smtClean="0">
                <a:ln>
                  <a:solidFill>
                    <a:srgbClr val="C00000"/>
                  </a:solidFill>
                </a:ln>
                <a:solidFill>
                  <a:srgbClr val="C00000"/>
                </a:solidFill>
                <a:effectLst>
                  <a:outerShdw blurRad="38100" dist="38100" dir="2700000" algn="tl">
                    <a:srgbClr val="000000">
                      <a:alpha val="43137"/>
                    </a:srgbClr>
                  </a:outerShdw>
                </a:effectLst>
              </a:rPr>
              <a:t>	2.  The Lament over Jerusalem (23:37-39) (Aug 17)</a:t>
            </a:r>
            <a:endParaRPr lang="en-US" sz="2000" dirty="0" smtClean="0">
              <a:ln>
                <a:solidFill>
                  <a:srgbClr val="C00000"/>
                </a:solidFill>
              </a:ln>
              <a:solidFill>
                <a:srgbClr val="C00000"/>
              </a:solidFill>
              <a:effectLst>
                <a:outerShdw blurRad="38100" dist="38100" dir="2700000" algn="tl">
                  <a:srgbClr val="000000">
                    <a:alpha val="43137"/>
                  </a:srgbClr>
                </a:outerShdw>
              </a:effectLst>
            </a:endParaRPr>
          </a:p>
          <a:p>
            <a:r>
              <a:rPr lang="en-US" sz="2000" b="1" dirty="0" smtClean="0"/>
              <a:t>	</a:t>
            </a:r>
            <a:r>
              <a:rPr lang="en-US" sz="2000" b="1" dirty="0" smtClean="0">
                <a:effectLst>
                  <a:outerShdw blurRad="38100" dist="38100" dir="2700000" algn="tl">
                    <a:srgbClr val="000000">
                      <a:alpha val="43137"/>
                    </a:srgbClr>
                  </a:outerShdw>
                </a:effectLst>
              </a:rPr>
              <a:t>3.  Prophecy of the Destruction of the Temple (24:1-3) (Aug 24)</a:t>
            </a:r>
            <a:endParaRPr lang="en-US" sz="2000" dirty="0" smtClean="0">
              <a:effectLst>
                <a:outerShdw blurRad="38100" dist="38100" dir="2700000" algn="tl">
                  <a:srgbClr val="000000">
                    <a:alpha val="43137"/>
                  </a:srgbClr>
                </a:outerShdw>
              </a:effectLst>
            </a:endParaRPr>
          </a:p>
          <a:p>
            <a:r>
              <a:rPr lang="en-US" sz="2000" b="1" dirty="0" smtClean="0">
                <a:effectLst>
                  <a:outerShdw blurRad="38100" dist="38100" dir="2700000" algn="tl">
                    <a:srgbClr val="000000">
                      <a:alpha val="43137"/>
                    </a:srgbClr>
                  </a:outerShdw>
                </a:effectLst>
              </a:rPr>
              <a:t>	4.  The End of the Age (24:4-51) (Aug 24)</a:t>
            </a:r>
            <a:endParaRPr lang="en-US" sz="2000" dirty="0" smtClean="0">
              <a:effectLst>
                <a:outerShdw blurRad="38100" dist="38100" dir="2700000" algn="tl">
                  <a:srgbClr val="000000">
                    <a:alpha val="43137"/>
                  </a:srgbClr>
                </a:outerShdw>
              </a:effectLst>
            </a:endParaRPr>
          </a:p>
          <a:p>
            <a:r>
              <a:rPr lang="en-US" sz="2000" b="1" dirty="0" smtClean="0"/>
              <a:t>	</a:t>
            </a:r>
            <a:r>
              <a:rPr lang="en-US" sz="2000" b="1" dirty="0" smtClean="0">
                <a:ln>
                  <a:solidFill>
                    <a:srgbClr val="FF66FF"/>
                  </a:solidFill>
                </a:ln>
                <a:solidFill>
                  <a:srgbClr val="FF66FF"/>
                </a:solidFill>
              </a:rPr>
              <a:t>5.  The Parable of the Wise and Foolish Virgins (25:1-13) (Aug 31)</a:t>
            </a:r>
            <a:endParaRPr lang="en-US" sz="2000" dirty="0" smtClean="0">
              <a:ln>
                <a:solidFill>
                  <a:srgbClr val="FF66FF"/>
                </a:solidFill>
              </a:ln>
              <a:solidFill>
                <a:srgbClr val="FF66FF"/>
              </a:solidFill>
            </a:endParaRPr>
          </a:p>
          <a:p>
            <a:r>
              <a:rPr lang="en-US" sz="2000" b="1" dirty="0" smtClean="0">
                <a:ln>
                  <a:solidFill>
                    <a:srgbClr val="FF66FF"/>
                  </a:solidFill>
                </a:ln>
                <a:solidFill>
                  <a:srgbClr val="FF66FF"/>
                </a:solidFill>
              </a:rPr>
              <a:t>	6.  The Parable of the Talents (25:14-30) (Aug 31)</a:t>
            </a:r>
            <a:endParaRPr lang="en-US" sz="2000" dirty="0" smtClean="0">
              <a:ln>
                <a:solidFill>
                  <a:srgbClr val="FF66FF"/>
                </a:solidFill>
              </a:ln>
              <a:solidFill>
                <a:srgbClr val="FF66FF"/>
              </a:solidFill>
            </a:endParaRPr>
          </a:p>
          <a:p>
            <a:r>
              <a:rPr lang="en-US" sz="2000" b="1" dirty="0" smtClean="0"/>
              <a:t>	</a:t>
            </a:r>
            <a:r>
              <a:rPr lang="en-US" sz="2000" b="1" dirty="0" smtClean="0">
                <a:ln>
                  <a:solidFill>
                    <a:srgbClr val="000000"/>
                  </a:solidFill>
                </a:ln>
                <a:effectLst>
                  <a:outerShdw blurRad="38100" dist="38100" dir="2700000" algn="tl">
                    <a:srgbClr val="000000">
                      <a:alpha val="43137"/>
                    </a:srgbClr>
                  </a:outerShdw>
                </a:effectLst>
              </a:rPr>
              <a:t>7.  The Great Judgment (25:31 – 26:1) (Sep 7)</a:t>
            </a:r>
            <a:endParaRPr lang="en-US" sz="2000" b="1" dirty="0" smtClean="0">
              <a:ln>
                <a:solidFill>
                  <a:srgbClr val="000000"/>
                </a:solidFill>
              </a:ln>
              <a:solidFill>
                <a:srgbClr val="6600CC"/>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Rectangle 2"/>
          <p:cNvSpPr/>
          <p:nvPr/>
        </p:nvSpPr>
        <p:spPr>
          <a:xfrm>
            <a:off x="0" y="76200"/>
            <a:ext cx="9144000" cy="923330"/>
          </a:xfrm>
          <a:prstGeom prst="rect">
            <a:avLst/>
          </a:prstGeom>
        </p:spPr>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5400" b="1" dirty="0" smtClean="0">
                <a:ln w="50800">
                  <a:solidFill>
                    <a:schemeClr val="tx1"/>
                  </a:solidFill>
                </a:ln>
              </a:rPr>
              <a:t>August Class Schedule</a:t>
            </a:r>
            <a:endParaRPr lang="en-US" sz="5400" b="1" dirty="0">
              <a:ln w="50800">
                <a:solidFill>
                  <a:schemeClr val="tx1"/>
                </a:solidFill>
              </a:ln>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5">
                                            <p:txEl>
                                              <p:pRg st="8" end="8"/>
                                            </p:txEl>
                                          </p:spTgt>
                                        </p:tgtEl>
                                        <p:attrNameLst>
                                          <p:attrName>style.visibility</p:attrName>
                                        </p:attrNameLst>
                                      </p:cBhvr>
                                      <p:to>
                                        <p:strVal val="visible"/>
                                      </p:to>
                                    </p:set>
                                    <p:animEffect transition="in" filter="fade">
                                      <p:cBhvr>
                                        <p:cTn id="7" dur="2000"/>
                                        <p:tgtEl>
                                          <p:spTgt spid="5">
                                            <p:txEl>
                                              <p:pRg st="8" end="8"/>
                                            </p:txEl>
                                          </p:spTgt>
                                        </p:tgtEl>
                                      </p:cBhvr>
                                    </p:animEffect>
                                    <p:anim calcmode="lin" valueType="num">
                                      <p:cBhvr>
                                        <p:cTn id="8" dur="2000" fill="hold"/>
                                        <p:tgtEl>
                                          <p:spTgt spid="5">
                                            <p:txEl>
                                              <p:pRg st="8" end="8"/>
                                            </p:txEl>
                                          </p:spTgt>
                                        </p:tgtEl>
                                        <p:attrNameLst>
                                          <p:attrName>style.rotation</p:attrName>
                                        </p:attrNameLst>
                                      </p:cBhvr>
                                      <p:tavLst>
                                        <p:tav tm="0">
                                          <p:val>
                                            <p:fltVal val="720"/>
                                          </p:val>
                                        </p:tav>
                                        <p:tav tm="100000">
                                          <p:val>
                                            <p:fltVal val="0"/>
                                          </p:val>
                                        </p:tav>
                                      </p:tavLst>
                                    </p:anim>
                                    <p:anim calcmode="lin" valueType="num">
                                      <p:cBhvr>
                                        <p:cTn id="9" dur="2000" fill="hold"/>
                                        <p:tgtEl>
                                          <p:spTgt spid="5">
                                            <p:txEl>
                                              <p:pRg st="8" end="8"/>
                                            </p:txEl>
                                          </p:spTgt>
                                        </p:tgtEl>
                                        <p:attrNameLst>
                                          <p:attrName>ppt_h</p:attrName>
                                        </p:attrNameLst>
                                      </p:cBhvr>
                                      <p:tavLst>
                                        <p:tav tm="0">
                                          <p:val>
                                            <p:fltVal val="0"/>
                                          </p:val>
                                        </p:tav>
                                        <p:tav tm="100000">
                                          <p:val>
                                            <p:strVal val="#ppt_h"/>
                                          </p:val>
                                        </p:tav>
                                      </p:tavLst>
                                    </p:anim>
                                    <p:anim calcmode="lin" valueType="num">
                                      <p:cBhvr>
                                        <p:cTn id="10" dur="2000" fill="hold"/>
                                        <p:tgtEl>
                                          <p:spTgt spid="5">
                                            <p:txEl>
                                              <p:pRg st="8" end="8"/>
                                            </p:txEl>
                                          </p:spTgt>
                                        </p:tgtEl>
                                        <p:attrNameLst>
                                          <p:attrName>ppt_w</p:attrName>
                                        </p:attrNameLst>
                                      </p:cBhvr>
                                      <p:tavLst>
                                        <p:tav tm="0">
                                          <p:val>
                                            <p:fltVal val="0"/>
                                          </p:val>
                                        </p:tav>
                                        <p:tav tm="100000">
                                          <p:val>
                                            <p:strVal val="#ppt_w"/>
                                          </p:val>
                                        </p:tav>
                                      </p:tavLst>
                                    </p:anim>
                                  </p:childTnLst>
                                </p:cTn>
                              </p:par>
                              <p:par>
                                <p:cTn id="11" presetID="35" presetClass="entr" presetSubtype="0" fill="hold" nodeType="withEffect">
                                  <p:stCondLst>
                                    <p:cond delay="0"/>
                                  </p:stCondLst>
                                  <p:childTnLst>
                                    <p:set>
                                      <p:cBhvr>
                                        <p:cTn id="12" dur="1" fill="hold">
                                          <p:stCondLst>
                                            <p:cond delay="0"/>
                                          </p:stCondLst>
                                        </p:cTn>
                                        <p:tgtEl>
                                          <p:spTgt spid="5">
                                            <p:txEl>
                                              <p:pRg st="9" end="9"/>
                                            </p:txEl>
                                          </p:spTgt>
                                        </p:tgtEl>
                                        <p:attrNameLst>
                                          <p:attrName>style.visibility</p:attrName>
                                        </p:attrNameLst>
                                      </p:cBhvr>
                                      <p:to>
                                        <p:strVal val="visible"/>
                                      </p:to>
                                    </p:set>
                                    <p:animEffect transition="in" filter="fade">
                                      <p:cBhvr>
                                        <p:cTn id="13" dur="2000"/>
                                        <p:tgtEl>
                                          <p:spTgt spid="5">
                                            <p:txEl>
                                              <p:pRg st="9" end="9"/>
                                            </p:txEl>
                                          </p:spTgt>
                                        </p:tgtEl>
                                      </p:cBhvr>
                                    </p:animEffect>
                                    <p:anim calcmode="lin" valueType="num">
                                      <p:cBhvr>
                                        <p:cTn id="14" dur="2000" fill="hold"/>
                                        <p:tgtEl>
                                          <p:spTgt spid="5">
                                            <p:txEl>
                                              <p:pRg st="9" end="9"/>
                                            </p:txEl>
                                          </p:spTgt>
                                        </p:tgtEl>
                                        <p:attrNameLst>
                                          <p:attrName>style.rotation</p:attrName>
                                        </p:attrNameLst>
                                      </p:cBhvr>
                                      <p:tavLst>
                                        <p:tav tm="0">
                                          <p:val>
                                            <p:fltVal val="720"/>
                                          </p:val>
                                        </p:tav>
                                        <p:tav tm="100000">
                                          <p:val>
                                            <p:fltVal val="0"/>
                                          </p:val>
                                        </p:tav>
                                      </p:tavLst>
                                    </p:anim>
                                    <p:anim calcmode="lin" valueType="num">
                                      <p:cBhvr>
                                        <p:cTn id="15" dur="2000" fill="hold"/>
                                        <p:tgtEl>
                                          <p:spTgt spid="5">
                                            <p:txEl>
                                              <p:pRg st="9" end="9"/>
                                            </p:txEl>
                                          </p:spTgt>
                                        </p:tgtEl>
                                        <p:attrNameLst>
                                          <p:attrName>ppt_h</p:attrName>
                                        </p:attrNameLst>
                                      </p:cBhvr>
                                      <p:tavLst>
                                        <p:tav tm="0">
                                          <p:val>
                                            <p:fltVal val="0"/>
                                          </p:val>
                                        </p:tav>
                                        <p:tav tm="100000">
                                          <p:val>
                                            <p:strVal val="#ppt_h"/>
                                          </p:val>
                                        </p:tav>
                                      </p:tavLst>
                                    </p:anim>
                                    <p:anim calcmode="lin" valueType="num">
                                      <p:cBhvr>
                                        <p:cTn id="16" dur="2000" fill="hold"/>
                                        <p:tgtEl>
                                          <p:spTgt spid="5">
                                            <p:txEl>
                                              <p:pRg st="9" end="9"/>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5970865"/>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dirty="0" smtClean="0">
                <a:ln w="11430">
                  <a:solidFill>
                    <a:srgbClr val="C00000"/>
                  </a:solidFill>
                </a:ln>
                <a:solidFill>
                  <a:srgbClr val="6600CC"/>
                </a:solidFill>
                <a:effectLst>
                  <a:outerShdw blurRad="80000" dist="40000" dir="5040000" algn="tl">
                    <a:srgbClr val="000000">
                      <a:alpha val="30000"/>
                    </a:srgbClr>
                  </a:outerShdw>
                </a:effectLst>
                <a:latin typeface="Arial Rounded MT Bold" pitchFamily="34" charset="0"/>
              </a:rPr>
              <a:t>Passion Week</a:t>
            </a:r>
          </a:p>
          <a:p>
            <a:pPr algn="ctr"/>
            <a:r>
              <a:rPr lang="en-US" sz="2600" b="1" dirty="0" smtClean="0">
                <a:ln w="11430">
                  <a:solidFill>
                    <a:srgbClr val="6600CC"/>
                  </a:solidFill>
                </a:ln>
                <a:solidFill>
                  <a:srgbClr val="6600CC"/>
                </a:solidFill>
                <a:effectLst>
                  <a:outerShdw blurRad="80000" dist="40000" dir="5040000" algn="tl">
                    <a:srgbClr val="000000">
                      <a:alpha val="30000"/>
                    </a:srgbClr>
                  </a:outerShdw>
                </a:effectLst>
                <a:latin typeface="Arial Rounded MT Bold" pitchFamily="34" charset="0"/>
              </a:rPr>
              <a:t>St. Matthew 22:34-46</a:t>
            </a:r>
          </a:p>
          <a:p>
            <a:pPr algn="ctr"/>
            <a:endParaRPr lang="en-US" sz="2000" b="1" dirty="0" smtClean="0">
              <a:ln w="11430">
                <a:solidFill>
                  <a:srgbClr val="6600CC"/>
                </a:solidFill>
              </a:ln>
              <a:solidFill>
                <a:srgbClr val="6600CC"/>
              </a:solidFill>
              <a:effectLst>
                <a:outerShdw blurRad="80000" dist="40000" dir="5040000" algn="tl">
                  <a:srgbClr val="000000">
                    <a:alpha val="30000"/>
                  </a:srgbClr>
                </a:outerShdw>
              </a:effectLst>
              <a:latin typeface="Arial Rounded MT Bold" pitchFamily="34" charset="0"/>
            </a:endParaRPr>
          </a:p>
          <a:p>
            <a:pPr algn="ctr"/>
            <a:endParaRPr lang="en-US" sz="2400" b="1" dirty="0" smtClean="0">
              <a:ln w="11430">
                <a:solidFill>
                  <a:srgbClr val="6600CC"/>
                </a:solidFill>
              </a:ln>
              <a:solidFill>
                <a:srgbClr val="6600CC"/>
              </a:solidFill>
              <a:effectLst>
                <a:outerShdw blurRad="80000" dist="40000" dir="5040000" algn="tl">
                  <a:srgbClr val="000000">
                    <a:alpha val="30000"/>
                  </a:srgbClr>
                </a:outerShdw>
              </a:effectLst>
              <a:latin typeface="Arial Rounded MT Bold" pitchFamily="34" charset="0"/>
            </a:endParaRPr>
          </a:p>
          <a:p>
            <a:pPr algn="ctr"/>
            <a:endParaRPr lang="en-US" sz="2400" b="1" dirty="0" smtClean="0">
              <a:ln w="11430">
                <a:solidFill>
                  <a:srgbClr val="6600CC"/>
                </a:solidFill>
              </a:ln>
              <a:solidFill>
                <a:srgbClr val="6600CC"/>
              </a:solidFill>
              <a:effectLst>
                <a:outerShdw blurRad="80000" dist="40000" dir="5040000" algn="tl">
                  <a:srgbClr val="000000">
                    <a:alpha val="30000"/>
                  </a:srgbClr>
                </a:outerShdw>
              </a:effectLst>
              <a:latin typeface="Arial Rounded MT Bold" pitchFamily="34" charset="0"/>
            </a:endParaRPr>
          </a:p>
          <a:p>
            <a:pPr algn="ctr"/>
            <a:endParaRPr lang="en-US" sz="2400" b="1" dirty="0" smtClean="0">
              <a:ln w="11430">
                <a:solidFill>
                  <a:srgbClr val="6600CC"/>
                </a:solidFill>
              </a:ln>
              <a:solidFill>
                <a:srgbClr val="6600CC"/>
              </a:solidFill>
              <a:effectLst>
                <a:outerShdw blurRad="80000" dist="40000" dir="5040000" algn="tl">
                  <a:srgbClr val="000000">
                    <a:alpha val="30000"/>
                  </a:srgbClr>
                </a:outerShdw>
              </a:effectLst>
              <a:latin typeface="Arial Rounded MT Bold" pitchFamily="34" charset="0"/>
            </a:endParaRPr>
          </a:p>
          <a:p>
            <a:pPr algn="ctr"/>
            <a:endParaRPr lang="en-US" sz="2400" b="1" dirty="0" smtClean="0">
              <a:ln w="11430">
                <a:solidFill>
                  <a:srgbClr val="6600CC"/>
                </a:solidFill>
              </a:ln>
              <a:solidFill>
                <a:srgbClr val="6600CC"/>
              </a:solidFill>
              <a:effectLst>
                <a:outerShdw blurRad="80000" dist="40000" dir="5040000" algn="tl">
                  <a:srgbClr val="000000">
                    <a:alpha val="30000"/>
                  </a:srgbClr>
                </a:outerShdw>
              </a:effectLst>
              <a:latin typeface="Arial Rounded MT Bold" pitchFamily="34" charset="0"/>
            </a:endParaRPr>
          </a:p>
          <a:p>
            <a:pPr algn="ctr"/>
            <a:endParaRPr lang="en-US" sz="2400" b="1" dirty="0" smtClean="0">
              <a:ln w="11430">
                <a:solidFill>
                  <a:srgbClr val="6600CC"/>
                </a:solidFill>
              </a:ln>
              <a:solidFill>
                <a:srgbClr val="6600CC"/>
              </a:solidFill>
              <a:effectLst>
                <a:outerShdw blurRad="80000" dist="40000" dir="5040000" algn="tl">
                  <a:srgbClr val="000000">
                    <a:alpha val="30000"/>
                  </a:srgbClr>
                </a:outerShdw>
              </a:effectLst>
              <a:latin typeface="Arial Rounded MT Bold" pitchFamily="34" charset="0"/>
            </a:endParaRPr>
          </a:p>
          <a:p>
            <a:pPr algn="ctr"/>
            <a:endParaRPr lang="en-US" sz="2400" b="1" dirty="0" smtClean="0">
              <a:ln w="11430">
                <a:solidFill>
                  <a:srgbClr val="6600CC"/>
                </a:solidFill>
              </a:ln>
              <a:solidFill>
                <a:srgbClr val="6600CC"/>
              </a:solidFill>
              <a:effectLst>
                <a:outerShdw blurRad="80000" dist="40000" dir="5040000" algn="tl">
                  <a:srgbClr val="000000">
                    <a:alpha val="30000"/>
                  </a:srgbClr>
                </a:outerShdw>
              </a:effectLst>
              <a:latin typeface="Arial Rounded MT Bold" pitchFamily="34" charset="0"/>
            </a:endParaRPr>
          </a:p>
          <a:p>
            <a:pPr algn="ctr"/>
            <a:endParaRPr lang="en-US" sz="2400" b="1" dirty="0" smtClean="0">
              <a:ln w="11430">
                <a:solidFill>
                  <a:srgbClr val="6600CC"/>
                </a:solidFill>
              </a:ln>
              <a:solidFill>
                <a:srgbClr val="6600CC"/>
              </a:solidFill>
              <a:effectLst>
                <a:outerShdw blurRad="80000" dist="40000" dir="5040000" algn="tl">
                  <a:srgbClr val="000000">
                    <a:alpha val="30000"/>
                  </a:srgbClr>
                </a:outerShdw>
              </a:effectLst>
              <a:latin typeface="Arial Rounded MT Bold" pitchFamily="34" charset="0"/>
            </a:endParaRPr>
          </a:p>
          <a:p>
            <a:pPr algn="ctr"/>
            <a:endParaRPr lang="en-US" sz="2400" b="1" dirty="0" smtClean="0">
              <a:ln w="11430">
                <a:solidFill>
                  <a:srgbClr val="6600CC"/>
                </a:solidFill>
              </a:ln>
              <a:solidFill>
                <a:srgbClr val="6600CC"/>
              </a:solidFill>
              <a:effectLst>
                <a:outerShdw blurRad="80000" dist="40000" dir="5040000" algn="tl">
                  <a:srgbClr val="000000">
                    <a:alpha val="30000"/>
                  </a:srgbClr>
                </a:outerShdw>
              </a:effectLst>
              <a:latin typeface="Arial Rounded MT Bold" pitchFamily="34" charset="0"/>
            </a:endParaRPr>
          </a:p>
          <a:p>
            <a:pPr algn="ctr"/>
            <a:r>
              <a:rPr lang="en-US" sz="2400" b="1" dirty="0" smtClean="0">
                <a:ln w="11430">
                  <a:solidFill>
                    <a:srgbClr val="6600CC"/>
                  </a:solidFill>
                </a:ln>
                <a:solidFill>
                  <a:srgbClr val="6600CC"/>
                </a:solidFill>
                <a:effectLst>
                  <a:outerShdw blurRad="80000" dist="40000" dir="5040000" algn="tl">
                    <a:srgbClr val="000000">
                      <a:alpha val="30000"/>
                    </a:srgbClr>
                  </a:outerShdw>
                </a:effectLst>
                <a:latin typeface="Arial Rounded MT Bold" pitchFamily="34" charset="0"/>
              </a:rPr>
              <a:t>                                                          </a:t>
            </a:r>
          </a:p>
          <a:p>
            <a:pPr algn="ctr"/>
            <a:endParaRPr lang="en-US" sz="2400" b="1" dirty="0" smtClean="0">
              <a:ln w="11430">
                <a:solidFill>
                  <a:srgbClr val="6600CC"/>
                </a:solidFill>
              </a:ln>
              <a:solidFill>
                <a:srgbClr val="6600CC"/>
              </a:solidFill>
              <a:effectLst>
                <a:outerShdw blurRad="80000" dist="40000" dir="5040000" algn="tl">
                  <a:srgbClr val="000000">
                    <a:alpha val="30000"/>
                  </a:srgbClr>
                </a:outerShdw>
              </a:effectLst>
              <a:latin typeface="Arial Rounded MT Bold" pitchFamily="34" charset="0"/>
            </a:endParaRPr>
          </a:p>
          <a:p>
            <a:pPr algn="ctr"/>
            <a:endParaRPr lang="en-US" sz="2400" b="1" dirty="0" smtClean="0">
              <a:ln w="11430">
                <a:solidFill>
                  <a:srgbClr val="6600CC"/>
                </a:solidFill>
              </a:ln>
              <a:solidFill>
                <a:srgbClr val="6600CC"/>
              </a:solidFill>
              <a:effectLst>
                <a:outerShdw blurRad="80000" dist="40000" dir="5040000" algn="tl">
                  <a:srgbClr val="000000">
                    <a:alpha val="30000"/>
                  </a:srgbClr>
                </a:outerShdw>
              </a:effectLst>
              <a:latin typeface="Arial Rounded MT Bold" pitchFamily="34" charset="0"/>
            </a:endParaRPr>
          </a:p>
          <a:p>
            <a:pPr algn="ctr"/>
            <a:endParaRPr lang="en-US" sz="2400" b="1" dirty="0" smtClean="0">
              <a:ln w="11430">
                <a:solidFill>
                  <a:srgbClr val="6600CC"/>
                </a:solidFill>
              </a:ln>
              <a:solidFill>
                <a:srgbClr val="6600CC"/>
              </a:solidFill>
              <a:effectLst>
                <a:outerShdw blurRad="80000" dist="40000" dir="5040000" algn="tl">
                  <a:srgbClr val="000000">
                    <a:alpha val="30000"/>
                  </a:srgbClr>
                </a:outerShdw>
              </a:effectLst>
              <a:latin typeface="Arial Rounded MT Bold" pitchFamily="34" charset="0"/>
            </a:endParaRPr>
          </a:p>
          <a:p>
            <a:pPr algn="ctr"/>
            <a:endParaRPr lang="en-US" sz="1400" b="1" dirty="0" smtClean="0">
              <a:ln w="11430">
                <a:solidFill>
                  <a:srgbClr val="6600CC"/>
                </a:solidFill>
              </a:ln>
              <a:solidFill>
                <a:srgbClr val="6600CC"/>
              </a:solidFill>
              <a:effectLst>
                <a:outerShdw blurRad="80000" dist="40000" dir="5040000" algn="tl">
                  <a:srgbClr val="000000">
                    <a:alpha val="30000"/>
                  </a:srgbClr>
                </a:outerShdw>
              </a:effectLst>
              <a:latin typeface="Arial Rounded MT Bold" pitchFamily="34" charset="0"/>
            </a:endParaRPr>
          </a:p>
        </p:txBody>
      </p:sp>
      <p:pic>
        <p:nvPicPr>
          <p:cNvPr id="8194" name="Picture 2" descr="What is The Greatest Commandment? | Inspirations"/>
          <p:cNvPicPr>
            <a:picLocks noChangeAspect="1" noChangeArrowheads="1"/>
          </p:cNvPicPr>
          <p:nvPr/>
        </p:nvPicPr>
        <p:blipFill>
          <a:blip r:embed="rId2" cstate="print"/>
          <a:srcRect t="10821"/>
          <a:stretch>
            <a:fillRect/>
          </a:stretch>
        </p:blipFill>
        <p:spPr bwMode="auto">
          <a:xfrm>
            <a:off x="0" y="1066800"/>
            <a:ext cx="4343400" cy="5791200"/>
          </a:xfrm>
          <a:prstGeom prst="rect">
            <a:avLst/>
          </a:prstGeom>
          <a:noFill/>
        </p:spPr>
      </p:pic>
      <p:sp>
        <p:nvSpPr>
          <p:cNvPr id="12" name="TextBox 11"/>
          <p:cNvSpPr txBox="1"/>
          <p:nvPr/>
        </p:nvSpPr>
        <p:spPr>
          <a:xfrm>
            <a:off x="4267200" y="1676400"/>
            <a:ext cx="4724400" cy="452431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rgbClr val="6600CC"/>
                  </a:solidFill>
                </a:ln>
                <a:solidFill>
                  <a:srgbClr val="6600CC"/>
                </a:solidFill>
                <a:effectLst>
                  <a:outerShdw blurRad="50800" dist="39000" dir="5460000" algn="tl">
                    <a:srgbClr val="000000">
                      <a:alpha val="38000"/>
                    </a:srgbClr>
                  </a:outerShdw>
                </a:effectLst>
                <a:latin typeface="Arial Rounded MT Bold" pitchFamily="34" charset="0"/>
              </a:rPr>
              <a:t>The Greatest Commandment</a:t>
            </a:r>
          </a:p>
          <a:p>
            <a:pPr algn="ctr"/>
            <a:r>
              <a:rPr lang="en-US" sz="3600" b="1" dirty="0" smtClean="0">
                <a:ln w="11430">
                  <a:solidFill>
                    <a:srgbClr val="6600CC"/>
                  </a:solidFill>
                </a:ln>
                <a:solidFill>
                  <a:srgbClr val="6600CC"/>
                </a:solidFill>
                <a:effectLst>
                  <a:outerShdw blurRad="50800" dist="39000" dir="5460000" algn="tl">
                    <a:srgbClr val="000000">
                      <a:alpha val="38000"/>
                    </a:srgbClr>
                  </a:outerShdw>
                </a:effectLst>
                <a:latin typeface="Arial Rounded MT Bold" pitchFamily="34" charset="0"/>
              </a:rPr>
              <a:t>(34-40)</a:t>
            </a:r>
          </a:p>
          <a:p>
            <a:pPr algn="ctr"/>
            <a:endParaRPr lang="en-US" sz="3600" b="1" dirty="0" smtClean="0">
              <a:ln w="11430">
                <a:solidFill>
                  <a:srgbClr val="6600CC"/>
                </a:solidFill>
              </a:ln>
              <a:solidFill>
                <a:srgbClr val="6600CC"/>
              </a:solidFill>
              <a:effectLst>
                <a:outerShdw blurRad="50800" dist="39000" dir="5460000" algn="tl">
                  <a:srgbClr val="000000">
                    <a:alpha val="38000"/>
                  </a:srgbClr>
                </a:outerShdw>
              </a:effectLst>
              <a:latin typeface="Arial Rounded MT Bold" pitchFamily="34" charset="0"/>
            </a:endParaRPr>
          </a:p>
          <a:p>
            <a:pPr algn="ctr"/>
            <a:r>
              <a:rPr lang="en-US" sz="3600" b="1" dirty="0" smtClean="0">
                <a:ln w="11430">
                  <a:solidFill>
                    <a:srgbClr val="6600CC"/>
                  </a:solidFill>
                </a:ln>
                <a:solidFill>
                  <a:srgbClr val="6600CC"/>
                </a:solidFill>
                <a:effectLst>
                  <a:outerShdw blurRad="50800" dist="39000" dir="5460000" algn="tl">
                    <a:srgbClr val="000000">
                      <a:alpha val="38000"/>
                    </a:srgbClr>
                  </a:outerShdw>
                </a:effectLst>
                <a:latin typeface="Arial Rounded MT Bold" pitchFamily="34" charset="0"/>
              </a:rPr>
              <a:t>and</a:t>
            </a:r>
          </a:p>
          <a:p>
            <a:pPr algn="ctr"/>
            <a:endParaRPr lang="en-US" sz="3600" b="1" dirty="0" smtClean="0">
              <a:ln w="11430">
                <a:solidFill>
                  <a:srgbClr val="6600CC"/>
                </a:solidFill>
              </a:ln>
              <a:solidFill>
                <a:srgbClr val="6600CC"/>
              </a:solidFill>
              <a:effectLst>
                <a:outerShdw blurRad="50800" dist="39000" dir="5460000" algn="tl">
                  <a:srgbClr val="000000">
                    <a:alpha val="38000"/>
                  </a:srgbClr>
                </a:outerShdw>
              </a:effectLst>
              <a:latin typeface="Arial Rounded MT Bold" pitchFamily="34" charset="0"/>
            </a:endParaRPr>
          </a:p>
          <a:p>
            <a:pPr algn="ctr"/>
            <a:r>
              <a:rPr lang="en-US" sz="3600" b="1" dirty="0" smtClean="0">
                <a:ln w="11430">
                  <a:solidFill>
                    <a:srgbClr val="6600CC"/>
                  </a:solidFill>
                </a:ln>
                <a:solidFill>
                  <a:srgbClr val="6600CC"/>
                </a:solidFill>
                <a:effectLst>
                  <a:outerShdw blurRad="50800" dist="39000" dir="5460000" algn="tl">
                    <a:srgbClr val="000000">
                      <a:alpha val="38000"/>
                    </a:srgbClr>
                  </a:outerShdw>
                </a:effectLst>
                <a:latin typeface="Arial Rounded MT Bold" pitchFamily="34" charset="0"/>
              </a:rPr>
              <a:t>David’s Son</a:t>
            </a:r>
          </a:p>
          <a:p>
            <a:pPr algn="ctr"/>
            <a:r>
              <a:rPr lang="en-US" sz="3600" b="1" dirty="0" smtClean="0">
                <a:ln w="11430">
                  <a:solidFill>
                    <a:srgbClr val="6600CC"/>
                  </a:solidFill>
                </a:ln>
                <a:solidFill>
                  <a:srgbClr val="6600CC"/>
                </a:solidFill>
                <a:effectLst>
                  <a:outerShdw blurRad="50800" dist="39000" dir="5460000" algn="tl">
                    <a:srgbClr val="000000">
                      <a:alpha val="38000"/>
                    </a:srgbClr>
                  </a:outerShdw>
                </a:effectLst>
                <a:latin typeface="Arial Rounded MT Bold" pitchFamily="34" charset="0"/>
              </a:rPr>
              <a:t>(41-46)</a:t>
            </a:r>
            <a:endParaRPr lang="en-US" sz="3600" b="1" dirty="0">
              <a:ln w="11430">
                <a:solidFill>
                  <a:srgbClr val="6600CC"/>
                </a:solidFill>
              </a:ln>
              <a:solidFill>
                <a:srgbClr val="6600CC"/>
              </a:solidFill>
              <a:effectLst>
                <a:outerShdw blurRad="50800" dist="39000" dir="5460000" algn="tl">
                  <a:srgbClr val="000000">
                    <a:alpha val="38000"/>
                  </a:srgbClr>
                </a:outerShdw>
              </a:effectLst>
              <a:latin typeface="Arial Rounded MT Bold" pitchFamily="34"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1200329"/>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7200" b="1" dirty="0" smtClean="0">
                <a:ln w="11430">
                  <a:solidFill>
                    <a:srgbClr val="996633"/>
                  </a:solidFill>
                </a:ln>
                <a:solidFill>
                  <a:srgbClr val="996633"/>
                </a:solidFill>
                <a:effectLst>
                  <a:outerShdw blurRad="50800" dist="39000" dir="5460000" algn="tl">
                    <a:srgbClr val="000000">
                      <a:alpha val="38000"/>
                    </a:srgbClr>
                  </a:outerShdw>
                </a:effectLst>
                <a:latin typeface="Edwardian Script ITC" pitchFamily="66" charset="0"/>
              </a:rPr>
              <a:t>Parable of the Wedding Feast</a:t>
            </a:r>
            <a:endParaRPr lang="en-US" sz="6600" b="1" dirty="0">
              <a:ln w="11430">
                <a:solidFill>
                  <a:srgbClr val="996633"/>
                </a:solidFill>
              </a:ln>
              <a:solidFill>
                <a:srgbClr val="996633"/>
              </a:solidFill>
              <a:effectLst>
                <a:outerShdw blurRad="50800" dist="39000" dir="5460000" algn="tl">
                  <a:srgbClr val="000000">
                    <a:alpha val="38000"/>
                  </a:srgbClr>
                </a:outerShdw>
              </a:effectLst>
              <a:latin typeface="Edwardian Script ITC" pitchFamily="66" charset="0"/>
            </a:endParaRPr>
          </a:p>
        </p:txBody>
      </p:sp>
      <p:sp>
        <p:nvSpPr>
          <p:cNvPr id="10" name="TextBox 9"/>
          <p:cNvSpPr txBox="1"/>
          <p:nvPr/>
        </p:nvSpPr>
        <p:spPr>
          <a:xfrm>
            <a:off x="152400" y="1045488"/>
            <a:ext cx="8839200" cy="4939814"/>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Aft>
                <a:spcPts val="600"/>
              </a:spcAft>
            </a:pPr>
            <a:r>
              <a:rPr lang="en-US" sz="3000" b="1" i="1" dirty="0" smtClean="0">
                <a:ln>
                  <a:solidFill>
                    <a:srgbClr val="6600CC"/>
                  </a:solidFill>
                </a:ln>
                <a:solidFill>
                  <a:srgbClr val="6600CC"/>
                </a:solidFill>
                <a:effectLst>
                  <a:outerShdw blurRad="38100" dist="38100" dir="2700000" algn="tl">
                    <a:srgbClr val="000000">
                      <a:alpha val="43137"/>
                    </a:srgbClr>
                  </a:outerShdw>
                </a:effectLst>
              </a:rPr>
              <a:t>(V.1) Jesus spoke to them again in parables, saying:</a:t>
            </a:r>
          </a:p>
          <a:p>
            <a:r>
              <a:rPr lang="en-US" sz="2800" b="1" dirty="0" smtClean="0">
                <a:effectLst>
                  <a:outerShdw blurRad="38100" dist="38100" dir="2700000" algn="tl">
                    <a:srgbClr val="000000">
                      <a:alpha val="43137"/>
                    </a:srgbClr>
                  </a:outerShdw>
                </a:effectLst>
              </a:rPr>
              <a:t>Jesus responds, not to something the </a:t>
            </a:r>
            <a:r>
              <a:rPr lang="en-US" sz="2800" b="1" dirty="0" err="1" smtClean="0">
                <a:effectLst>
                  <a:outerShdw blurRad="38100" dist="38100" dir="2700000" algn="tl">
                    <a:srgbClr val="000000">
                      <a:alpha val="43137"/>
                    </a:srgbClr>
                  </a:outerShdw>
                </a:effectLst>
              </a:rPr>
              <a:t>Sanhedrists</a:t>
            </a:r>
            <a:r>
              <a:rPr lang="en-US" sz="2800" b="1" dirty="0" smtClean="0">
                <a:effectLst>
                  <a:outerShdw blurRad="38100" dist="38100" dir="2700000" algn="tl">
                    <a:srgbClr val="000000">
                      <a:alpha val="43137"/>
                    </a:srgbClr>
                  </a:outerShdw>
                </a:effectLst>
              </a:rPr>
              <a:t> had said, but obviously to what they were thinking.  This verse indicates our Lord’s Divine Omniscience. </a:t>
            </a:r>
            <a:r>
              <a:rPr lang="en-US" sz="2800" b="1" dirty="0" smtClean="0">
                <a:ln>
                  <a:solidFill>
                    <a:srgbClr val="6600CC"/>
                  </a:solidFill>
                </a:ln>
                <a:solidFill>
                  <a:srgbClr val="6600CC"/>
                </a:solidFill>
                <a:effectLst>
                  <a:outerShdw blurRad="38100" dist="38100" dir="2700000" algn="tl">
                    <a:srgbClr val="000000">
                      <a:alpha val="43137"/>
                    </a:srgbClr>
                  </a:outerShdw>
                </a:effectLst>
              </a:rPr>
              <a:t>“Again,”</a:t>
            </a:r>
            <a:r>
              <a:rPr lang="en-US" sz="2800" b="1" dirty="0" smtClean="0">
                <a:effectLst>
                  <a:outerShdw blurRad="38100" dist="38100" dir="2700000" algn="tl">
                    <a:srgbClr val="000000">
                      <a:alpha val="43137"/>
                    </a:srgbClr>
                  </a:outerShdw>
                </a:effectLst>
              </a:rPr>
              <a:t> though they harbored murderous thoughts, He added another parable.  Why use the plural for one parable?  Evidently because in this parable there are many points of comparison.  Perhaps we might paraphrase:  “in extensive parabolic language.”  </a:t>
            </a:r>
            <a:r>
              <a:rPr lang="en-US" sz="2800" b="1" i="1" dirty="0" smtClean="0">
                <a:ln>
                  <a:solidFill>
                    <a:srgbClr val="6600CC"/>
                  </a:solidFill>
                </a:ln>
                <a:solidFill>
                  <a:srgbClr val="6600CC"/>
                </a:solidFill>
                <a:effectLst>
                  <a:outerShdw blurRad="38100" dist="38100" dir="2700000" algn="tl">
                    <a:srgbClr val="000000">
                      <a:alpha val="43137"/>
                    </a:srgbClr>
                  </a:outerShdw>
                </a:effectLst>
              </a:rPr>
              <a:t>“Them”</a:t>
            </a:r>
            <a:r>
              <a:rPr lang="en-US" sz="2800" b="1" dirty="0" smtClean="0">
                <a:effectLst>
                  <a:outerShdw blurRad="38100" dist="38100" dir="2700000" algn="tl">
                    <a:srgbClr val="000000">
                      <a:alpha val="43137"/>
                    </a:srgbClr>
                  </a:outerShdw>
                </a:effectLst>
              </a:rPr>
              <a:t> are His enemies mentioned in 21:45, but very likely includes those that are also their followers.</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1200329"/>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7200" b="1" dirty="0" smtClean="0">
                <a:ln w="11430">
                  <a:solidFill>
                    <a:srgbClr val="996633"/>
                  </a:solidFill>
                </a:ln>
                <a:solidFill>
                  <a:srgbClr val="996633"/>
                </a:solidFill>
                <a:effectLst>
                  <a:outerShdw blurRad="50800" dist="39000" dir="5460000" algn="tl">
                    <a:srgbClr val="000000">
                      <a:alpha val="38000"/>
                    </a:srgbClr>
                  </a:outerShdw>
                </a:effectLst>
                <a:latin typeface="Edwardian Script ITC" pitchFamily="66" charset="0"/>
              </a:rPr>
              <a:t>Parable of the Wedding Feast</a:t>
            </a:r>
            <a:endParaRPr lang="en-US" sz="6600" b="1" dirty="0">
              <a:ln w="11430">
                <a:solidFill>
                  <a:srgbClr val="996633"/>
                </a:solidFill>
              </a:ln>
              <a:solidFill>
                <a:srgbClr val="996633"/>
              </a:solidFill>
              <a:effectLst>
                <a:outerShdw blurRad="50800" dist="39000" dir="5460000" algn="tl">
                  <a:srgbClr val="000000">
                    <a:alpha val="38000"/>
                  </a:srgbClr>
                </a:outerShdw>
              </a:effectLst>
              <a:latin typeface="Edwardian Script ITC" pitchFamily="66" charset="0"/>
            </a:endParaRPr>
          </a:p>
        </p:txBody>
      </p:sp>
      <p:sp>
        <p:nvSpPr>
          <p:cNvPr id="10" name="TextBox 9"/>
          <p:cNvSpPr txBox="1"/>
          <p:nvPr/>
        </p:nvSpPr>
        <p:spPr>
          <a:xfrm>
            <a:off x="152400" y="1045488"/>
            <a:ext cx="8839200" cy="4478149"/>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Aft>
                <a:spcPts val="1200"/>
              </a:spcAft>
            </a:pPr>
            <a:r>
              <a:rPr lang="en-US" sz="3000" b="1" i="1" dirty="0" smtClean="0">
                <a:ln>
                  <a:solidFill>
                    <a:srgbClr val="6600CC"/>
                  </a:solidFill>
                </a:ln>
                <a:solidFill>
                  <a:srgbClr val="6600CC"/>
                </a:solidFill>
                <a:effectLst>
                  <a:outerShdw blurRad="38100" dist="38100" dir="2700000" algn="tl">
                    <a:srgbClr val="000000">
                      <a:alpha val="43137"/>
                    </a:srgbClr>
                  </a:outerShdw>
                </a:effectLst>
              </a:rPr>
              <a:t>(V.2) “The kingdom of heaven is like a King who prepared a wedding banquet for His Son.”</a:t>
            </a:r>
          </a:p>
          <a:p>
            <a:pPr>
              <a:spcAft>
                <a:spcPts val="600"/>
              </a:spcAft>
            </a:pPr>
            <a:r>
              <a:rPr lang="en-US" sz="3000" b="1" dirty="0" smtClean="0">
                <a:effectLst>
                  <a:outerShdw blurRad="38100" dist="38100" dir="2700000" algn="tl">
                    <a:srgbClr val="000000">
                      <a:alpha val="43137"/>
                    </a:srgbClr>
                  </a:outerShdw>
                </a:effectLst>
              </a:rPr>
              <a:t>Here </a:t>
            </a:r>
            <a:r>
              <a:rPr lang="en-US" sz="3000" b="1" i="1" dirty="0" smtClean="0">
                <a:ln>
                  <a:solidFill>
                    <a:srgbClr val="6600CC"/>
                  </a:solidFill>
                </a:ln>
                <a:solidFill>
                  <a:srgbClr val="6600CC"/>
                </a:solidFill>
                <a:effectLst>
                  <a:outerShdw blurRad="38100" dist="38100" dir="2700000" algn="tl">
                    <a:srgbClr val="000000">
                      <a:alpha val="43137"/>
                    </a:srgbClr>
                  </a:outerShdw>
                </a:effectLst>
              </a:rPr>
              <a:t>“the Kingdom of Heaven”</a:t>
            </a:r>
            <a:r>
              <a:rPr lang="en-US" sz="3000" b="1" dirty="0" smtClean="0">
                <a:effectLst>
                  <a:outerShdw blurRad="38100" dist="38100" dir="2700000" algn="tl">
                    <a:srgbClr val="000000">
                      <a:alpha val="43137"/>
                    </a:srgbClr>
                  </a:outerShdw>
                </a:effectLst>
              </a:rPr>
              <a:t> denotes the grand sweep of the preaching of the Holy Gospel among both Jews and Gentiles until the end of time.</a:t>
            </a:r>
          </a:p>
          <a:p>
            <a:r>
              <a:rPr lang="en-US" sz="3000" b="1" i="1" dirty="0" smtClean="0">
                <a:ln>
                  <a:solidFill>
                    <a:srgbClr val="6600CC"/>
                  </a:solidFill>
                </a:ln>
                <a:solidFill>
                  <a:srgbClr val="6600CC"/>
                </a:solidFill>
                <a:effectLst>
                  <a:outerShdw blurRad="38100" dist="38100" dir="2700000" algn="tl">
                    <a:srgbClr val="000000">
                      <a:alpha val="43137"/>
                    </a:srgbClr>
                  </a:outerShdw>
                </a:effectLst>
              </a:rPr>
              <a:t>“A King” </a:t>
            </a:r>
            <a:r>
              <a:rPr lang="en-US" sz="3000" b="1" dirty="0" smtClean="0">
                <a:effectLst>
                  <a:outerShdw blurRad="38100" dist="38100" dir="2700000" algn="tl">
                    <a:srgbClr val="000000">
                      <a:alpha val="43137"/>
                    </a:srgbClr>
                  </a:outerShdw>
                </a:effectLst>
              </a:rPr>
              <a:t>denotes God the Father.  </a:t>
            </a:r>
            <a:r>
              <a:rPr lang="en-US" sz="3000" b="1" i="1" dirty="0" smtClean="0">
                <a:ln>
                  <a:solidFill>
                    <a:srgbClr val="6600CC"/>
                  </a:solidFill>
                </a:ln>
                <a:solidFill>
                  <a:srgbClr val="6600CC"/>
                </a:solidFill>
                <a:effectLst>
                  <a:outerShdw blurRad="38100" dist="38100" dir="2700000" algn="tl">
                    <a:srgbClr val="000000">
                      <a:alpha val="43137"/>
                    </a:srgbClr>
                  </a:outerShdw>
                </a:effectLst>
              </a:rPr>
              <a:t>“A wedding feast”</a:t>
            </a:r>
            <a:r>
              <a:rPr lang="en-US" sz="3000" b="1" dirty="0" smtClean="0">
                <a:effectLst>
                  <a:outerShdw blurRad="38100" dist="38100" dir="2700000" algn="tl">
                    <a:srgbClr val="000000">
                      <a:alpha val="43137"/>
                    </a:srgbClr>
                  </a:outerShdw>
                </a:effectLst>
              </a:rPr>
              <a:t> includes the Atonement, the means of grace and the work of the Holy Spirit applied equally to all men.  </a:t>
            </a:r>
            <a:r>
              <a:rPr lang="en-US" sz="3000" b="1" i="1" dirty="0" smtClean="0">
                <a:ln>
                  <a:solidFill>
                    <a:srgbClr val="6600CC"/>
                  </a:solidFill>
                </a:ln>
                <a:solidFill>
                  <a:srgbClr val="6600CC"/>
                </a:solidFill>
                <a:effectLst>
                  <a:outerShdw blurRad="38100" dist="38100" dir="2700000" algn="tl">
                    <a:srgbClr val="000000">
                      <a:alpha val="43137"/>
                    </a:srgbClr>
                  </a:outerShdw>
                </a:effectLst>
              </a:rPr>
              <a:t>“His Son”</a:t>
            </a:r>
            <a:r>
              <a:rPr lang="en-US" sz="3000" b="1" dirty="0" smtClean="0">
                <a:effectLst>
                  <a:outerShdw blurRad="38100" dist="38100" dir="2700000" algn="tl">
                    <a:srgbClr val="000000">
                      <a:alpha val="43137"/>
                    </a:srgbClr>
                  </a:outerShdw>
                </a:effectLst>
              </a:rPr>
              <a:t> is the incarnate Son of God.</a:t>
            </a:r>
            <a:r>
              <a:rPr lang="en-US" sz="3000" b="1" dirty="0" smtClean="0">
                <a:ln w="11430">
                  <a:solidFill>
                    <a:sysClr val="windowText" lastClr="000000"/>
                  </a:solidFill>
                </a:ln>
                <a:solidFill>
                  <a:sysClr val="windowText" lastClr="000000"/>
                </a:solidFill>
                <a:effectLst>
                  <a:outerShdw blurRad="38100" dist="38100" dir="2700000" algn="tl">
                    <a:srgbClr val="000000">
                      <a:alpha val="43137"/>
                    </a:srgbClr>
                  </a:outerShdw>
                </a:effectLst>
              </a:rPr>
              <a:t>   </a:t>
            </a:r>
            <a:r>
              <a:rPr lang="en-US" sz="3000" b="1" dirty="0" smtClean="0">
                <a:ln w="11430">
                  <a:solidFill>
                    <a:schemeClr val="tx1"/>
                  </a:solidFill>
                </a:ln>
                <a:effectLst>
                  <a:outerShdw blurRad="38100" dist="38100" dir="2700000" algn="tl">
                    <a:srgbClr val="000000">
                      <a:alpha val="43137"/>
                    </a:srgbClr>
                  </a:outerShdw>
                </a:effectLst>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diamond(in)">
                                      <p:cBhvr>
                                        <p:cTn id="7" dur="20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1200329"/>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7200" b="1" dirty="0" smtClean="0">
                <a:ln w="11430">
                  <a:solidFill>
                    <a:srgbClr val="996633"/>
                  </a:solidFill>
                </a:ln>
                <a:solidFill>
                  <a:srgbClr val="996633"/>
                </a:solidFill>
                <a:effectLst>
                  <a:outerShdw blurRad="50800" dist="39000" dir="5460000" algn="tl">
                    <a:srgbClr val="000000">
                      <a:alpha val="38000"/>
                    </a:srgbClr>
                  </a:outerShdw>
                </a:effectLst>
                <a:latin typeface="Edwardian Script ITC" pitchFamily="66" charset="0"/>
              </a:rPr>
              <a:t>Parable of the Wedding Feast</a:t>
            </a:r>
            <a:endParaRPr lang="en-US" sz="6600" b="1" dirty="0">
              <a:ln w="11430">
                <a:solidFill>
                  <a:srgbClr val="996633"/>
                </a:solidFill>
              </a:ln>
              <a:solidFill>
                <a:srgbClr val="996633"/>
              </a:solidFill>
              <a:effectLst>
                <a:outerShdw blurRad="50800" dist="39000" dir="5460000" algn="tl">
                  <a:srgbClr val="000000">
                    <a:alpha val="38000"/>
                  </a:srgbClr>
                </a:outerShdw>
              </a:effectLst>
              <a:latin typeface="Edwardian Script ITC" pitchFamily="66" charset="0"/>
            </a:endParaRPr>
          </a:p>
        </p:txBody>
      </p:sp>
      <p:sp>
        <p:nvSpPr>
          <p:cNvPr id="10" name="TextBox 9"/>
          <p:cNvSpPr txBox="1"/>
          <p:nvPr/>
        </p:nvSpPr>
        <p:spPr>
          <a:xfrm>
            <a:off x="152400" y="1045488"/>
            <a:ext cx="8839200" cy="507831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Aft>
                <a:spcPts val="1200"/>
              </a:spcAft>
            </a:pPr>
            <a:r>
              <a:rPr lang="en-US" sz="3000" b="1" i="1" dirty="0" smtClean="0">
                <a:ln>
                  <a:solidFill>
                    <a:srgbClr val="6600CC"/>
                  </a:solidFill>
                </a:ln>
                <a:solidFill>
                  <a:srgbClr val="6600CC"/>
                </a:solidFill>
                <a:effectLst>
                  <a:outerShdw blurRad="38100" dist="38100" dir="2700000" algn="tl">
                    <a:srgbClr val="000000">
                      <a:alpha val="43137"/>
                    </a:srgbClr>
                  </a:outerShdw>
                </a:effectLst>
              </a:rPr>
              <a:t>(V.3) “He sent His servants to those who had been invited to the banquet to tell them to come, but they refused to come.”</a:t>
            </a:r>
          </a:p>
          <a:p>
            <a:r>
              <a:rPr lang="en-US" sz="2800" b="1" i="1" dirty="0" smtClean="0">
                <a:ln>
                  <a:solidFill>
                    <a:srgbClr val="6600CC"/>
                  </a:solidFill>
                </a:ln>
                <a:solidFill>
                  <a:srgbClr val="6600CC"/>
                </a:solidFill>
                <a:effectLst>
                  <a:outerShdw blurRad="38100" dist="38100" dir="2700000" algn="tl">
                    <a:srgbClr val="000000">
                      <a:alpha val="43137"/>
                    </a:srgbClr>
                  </a:outerShdw>
                </a:effectLst>
              </a:rPr>
              <a:t>“He sent”</a:t>
            </a:r>
            <a:r>
              <a:rPr lang="en-US" sz="2800" b="1" dirty="0" smtClean="0">
                <a:effectLst>
                  <a:outerShdw blurRad="38100" dist="38100" dir="2700000" algn="tl">
                    <a:srgbClr val="000000">
                      <a:alpha val="43137"/>
                    </a:srgbClr>
                  </a:outerShdw>
                </a:effectLst>
              </a:rPr>
              <a:t> denotes a sending with a special commission; does </a:t>
            </a:r>
            <a:r>
              <a:rPr lang="en-US" sz="2800" b="1" i="1" dirty="0" smtClean="0">
                <a:ln>
                  <a:solidFill>
                    <a:srgbClr val="6600CC"/>
                  </a:solidFill>
                </a:ln>
                <a:solidFill>
                  <a:srgbClr val="6600CC"/>
                </a:solidFill>
                <a:effectLst>
                  <a:outerShdw blurRad="38100" dist="38100" dir="2700000" algn="tl">
                    <a:srgbClr val="000000">
                      <a:alpha val="43137"/>
                    </a:srgbClr>
                  </a:outerShdw>
                </a:effectLst>
              </a:rPr>
              <a:t>“His servants”</a:t>
            </a:r>
            <a:r>
              <a:rPr lang="en-US" sz="2800" b="1" dirty="0" smtClean="0">
                <a:effectLst>
                  <a:outerShdw blurRad="38100" dist="38100" dir="2700000" algn="tl">
                    <a:srgbClr val="000000">
                      <a:alpha val="43137"/>
                    </a:srgbClr>
                  </a:outerShdw>
                </a:effectLst>
              </a:rPr>
              <a:t> include the prophets?  No, Jesus is referring to His Apostles (sent ones).  </a:t>
            </a:r>
            <a:r>
              <a:rPr lang="en-US" sz="2800" b="1" i="1" dirty="0" smtClean="0">
                <a:ln>
                  <a:solidFill>
                    <a:srgbClr val="6600CC"/>
                  </a:solidFill>
                </a:ln>
                <a:solidFill>
                  <a:srgbClr val="6600CC"/>
                </a:solidFill>
                <a:effectLst>
                  <a:outerShdw blurRad="38100" dist="38100" dir="2700000" algn="tl">
                    <a:srgbClr val="000000">
                      <a:alpha val="43137"/>
                    </a:srgbClr>
                  </a:outerShdw>
                </a:effectLst>
              </a:rPr>
              <a:t>“To tell,”</a:t>
            </a:r>
            <a:r>
              <a:rPr lang="en-US" sz="2800" b="1" dirty="0" smtClean="0">
                <a:effectLst>
                  <a:outerShdw blurRad="38100" dist="38100" dir="2700000" algn="tl">
                    <a:srgbClr val="000000">
                      <a:alpha val="43137"/>
                    </a:srgbClr>
                  </a:outerShdw>
                </a:effectLst>
              </a:rPr>
              <a:t> of the Holy Gospel of which they will soon receive by commission (cf. St. Matthew 28:19, 20).  The </a:t>
            </a:r>
            <a:r>
              <a:rPr lang="en-US" sz="2800" b="1" i="1" dirty="0" smtClean="0">
                <a:ln>
                  <a:solidFill>
                    <a:srgbClr val="6600CC"/>
                  </a:solidFill>
                </a:ln>
                <a:solidFill>
                  <a:srgbClr val="6600CC"/>
                </a:solidFill>
                <a:effectLst>
                  <a:outerShdw blurRad="38100" dist="38100" dir="2700000" algn="tl">
                    <a:srgbClr val="000000">
                      <a:alpha val="43137"/>
                    </a:srgbClr>
                  </a:outerShdw>
                </a:effectLst>
              </a:rPr>
              <a:t>“them”</a:t>
            </a:r>
            <a:r>
              <a:rPr lang="en-US" sz="2800" b="1" dirty="0" smtClean="0">
                <a:effectLst>
                  <a:outerShdw blurRad="38100" dist="38100" dir="2700000" algn="tl">
                    <a:srgbClr val="000000">
                      <a:alpha val="43137"/>
                    </a:srgbClr>
                  </a:outerShdw>
                </a:effectLst>
              </a:rPr>
              <a:t> are those who hear the Gospel and are </a:t>
            </a:r>
            <a:r>
              <a:rPr lang="en-US" sz="2800" b="1" i="1" dirty="0" smtClean="0">
                <a:ln>
                  <a:solidFill>
                    <a:srgbClr val="6600CC"/>
                  </a:solidFill>
                </a:ln>
                <a:solidFill>
                  <a:srgbClr val="6600CC"/>
                </a:solidFill>
                <a:effectLst>
                  <a:outerShdw blurRad="38100" dist="38100" dir="2700000" algn="tl">
                    <a:srgbClr val="000000">
                      <a:alpha val="43137"/>
                    </a:srgbClr>
                  </a:outerShdw>
                </a:effectLst>
              </a:rPr>
              <a:t>“the invited.”</a:t>
            </a:r>
            <a:r>
              <a:rPr lang="en-US" sz="2800" b="1" dirty="0" smtClean="0">
                <a:effectLst>
                  <a:outerShdw blurRad="38100" dist="38100" dir="2700000" algn="tl">
                    <a:srgbClr val="000000">
                      <a:alpha val="43137"/>
                    </a:srgbClr>
                  </a:outerShdw>
                </a:effectLst>
              </a:rPr>
              <a:t>  The Apostles called those who had already been invited.  This invitation is in keeping with Eastern custom.  </a:t>
            </a:r>
            <a:endParaRPr lang="en-US" sz="3200" b="1" i="1" dirty="0" smtClean="0">
              <a:ln>
                <a:solidFill>
                  <a:srgbClr val="6600CC"/>
                </a:solidFill>
              </a:ln>
              <a:solidFill>
                <a:srgbClr val="6600CC"/>
              </a:solidFill>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diamond(in)">
                                      <p:cBhvr>
                                        <p:cTn id="7" dur="20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1200329"/>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7200" b="1" dirty="0" smtClean="0">
                <a:ln w="11430">
                  <a:solidFill>
                    <a:srgbClr val="996633"/>
                  </a:solidFill>
                </a:ln>
                <a:solidFill>
                  <a:srgbClr val="996633"/>
                </a:solidFill>
                <a:effectLst>
                  <a:outerShdw blurRad="50800" dist="39000" dir="5460000" algn="tl">
                    <a:srgbClr val="000000">
                      <a:alpha val="38000"/>
                    </a:srgbClr>
                  </a:outerShdw>
                </a:effectLst>
                <a:latin typeface="Edwardian Script ITC" pitchFamily="66" charset="0"/>
              </a:rPr>
              <a:t>Parable of the Wedding Feast</a:t>
            </a:r>
            <a:endParaRPr lang="en-US" sz="6600" b="1" dirty="0">
              <a:ln w="11430">
                <a:solidFill>
                  <a:srgbClr val="996633"/>
                </a:solidFill>
              </a:ln>
              <a:solidFill>
                <a:srgbClr val="996633"/>
              </a:solidFill>
              <a:effectLst>
                <a:outerShdw blurRad="50800" dist="39000" dir="5460000" algn="tl">
                  <a:srgbClr val="000000">
                    <a:alpha val="38000"/>
                  </a:srgbClr>
                </a:outerShdw>
              </a:effectLst>
              <a:latin typeface="Edwardian Script ITC" pitchFamily="66" charset="0"/>
            </a:endParaRPr>
          </a:p>
        </p:txBody>
      </p:sp>
      <p:sp>
        <p:nvSpPr>
          <p:cNvPr id="10" name="TextBox 9"/>
          <p:cNvSpPr txBox="1"/>
          <p:nvPr/>
        </p:nvSpPr>
        <p:spPr>
          <a:xfrm>
            <a:off x="152400" y="1045488"/>
            <a:ext cx="8839200" cy="486287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Aft>
                <a:spcPts val="1200"/>
              </a:spcAft>
            </a:pPr>
            <a:r>
              <a:rPr lang="en-US" sz="3000" b="1" i="1" dirty="0" smtClean="0">
                <a:ln>
                  <a:solidFill>
                    <a:srgbClr val="6600CC"/>
                  </a:solidFill>
                </a:ln>
                <a:solidFill>
                  <a:srgbClr val="6600CC"/>
                </a:solidFill>
                <a:effectLst>
                  <a:outerShdw blurRad="38100" dist="38100" dir="2700000" algn="tl">
                    <a:srgbClr val="000000">
                      <a:alpha val="43137"/>
                    </a:srgbClr>
                  </a:outerShdw>
                </a:effectLst>
              </a:rPr>
              <a:t>(V.3) “He sent His servants to those who had been invited to the banquet to tell them to come, but they refused to come.”</a:t>
            </a:r>
          </a:p>
          <a:p>
            <a:r>
              <a:rPr lang="en-US" sz="3000" b="1" dirty="0" smtClean="0">
                <a:effectLst>
                  <a:outerShdw blurRad="38100" dist="38100" dir="2700000" algn="tl">
                    <a:srgbClr val="000000">
                      <a:alpha val="43137"/>
                    </a:srgbClr>
                  </a:outerShdw>
                </a:effectLst>
              </a:rPr>
              <a:t>Indeed, this is actually the second invitation!  Distinct amongst the Jews was the fact that they would not attend a wedding feast till the invitation had been given twice!  In fact, this is the second invitation, via the Holy Gospel, since the Jews had already been invited under the OT from the many prophets and promises of the King!</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1200329"/>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7200" b="1" dirty="0" smtClean="0">
                <a:ln w="11430">
                  <a:solidFill>
                    <a:srgbClr val="996633"/>
                  </a:solidFill>
                </a:ln>
                <a:solidFill>
                  <a:srgbClr val="996633"/>
                </a:solidFill>
                <a:effectLst>
                  <a:outerShdw blurRad="50800" dist="39000" dir="5460000" algn="tl">
                    <a:srgbClr val="000000">
                      <a:alpha val="38000"/>
                    </a:srgbClr>
                  </a:outerShdw>
                </a:effectLst>
                <a:latin typeface="Edwardian Script ITC" pitchFamily="66" charset="0"/>
              </a:rPr>
              <a:t>Parable of the Wedding Feast</a:t>
            </a:r>
            <a:endParaRPr lang="en-US" sz="6600" b="1" dirty="0">
              <a:ln w="11430">
                <a:solidFill>
                  <a:srgbClr val="996633"/>
                </a:solidFill>
              </a:ln>
              <a:solidFill>
                <a:srgbClr val="996633"/>
              </a:solidFill>
              <a:effectLst>
                <a:outerShdw blurRad="50800" dist="39000" dir="5460000" algn="tl">
                  <a:srgbClr val="000000">
                    <a:alpha val="38000"/>
                  </a:srgbClr>
                </a:outerShdw>
              </a:effectLst>
              <a:latin typeface="Edwardian Script ITC" pitchFamily="66" charset="0"/>
            </a:endParaRPr>
          </a:p>
        </p:txBody>
      </p:sp>
      <p:sp>
        <p:nvSpPr>
          <p:cNvPr id="10" name="TextBox 9"/>
          <p:cNvSpPr txBox="1"/>
          <p:nvPr/>
        </p:nvSpPr>
        <p:spPr>
          <a:xfrm>
            <a:off x="152400" y="1045488"/>
            <a:ext cx="8839200" cy="5786199"/>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Aft>
                <a:spcPts val="600"/>
              </a:spcAft>
            </a:pPr>
            <a:r>
              <a:rPr lang="en-US" sz="3000" b="1" i="1" dirty="0" smtClean="0">
                <a:ln>
                  <a:solidFill>
                    <a:srgbClr val="6600CC"/>
                  </a:solidFill>
                </a:ln>
                <a:solidFill>
                  <a:srgbClr val="6600CC"/>
                </a:solidFill>
                <a:effectLst>
                  <a:outerShdw blurRad="38100" dist="38100" dir="2700000" algn="tl">
                    <a:srgbClr val="000000">
                      <a:alpha val="43137"/>
                    </a:srgbClr>
                  </a:outerShdw>
                </a:effectLst>
              </a:rPr>
              <a:t>(V.3) “He sent His servants to those who had been invited to the banquet to tell them to come, but they refused to come.”</a:t>
            </a:r>
          </a:p>
          <a:p>
            <a:r>
              <a:rPr lang="en-US" sz="3000" b="1" dirty="0" smtClean="0">
                <a:effectLst>
                  <a:outerShdw blurRad="38100" dist="38100" dir="2700000" algn="tl">
                    <a:srgbClr val="000000">
                      <a:alpha val="43137"/>
                    </a:srgbClr>
                  </a:outerShdw>
                </a:effectLst>
              </a:rPr>
              <a:t>In this banquet, proper etiquette is not overlooked, as not to offend even the rich and powerful of the invited guests!  Throughout the OT, and especially when Christ came, God, in Christ, humbled Himself and treated the Jews most courteously in the Gospel.  That is the point!</a:t>
            </a:r>
          </a:p>
          <a:p>
            <a:r>
              <a:rPr lang="en-US" sz="3000" b="1" dirty="0" smtClean="0">
                <a:effectLst>
                  <a:outerShdw blurRad="38100" dist="38100" dir="2700000" algn="tl">
                    <a:srgbClr val="000000">
                      <a:alpha val="43137"/>
                    </a:srgbClr>
                  </a:outerShdw>
                </a:effectLst>
              </a:rPr>
              <a:t>But they were refusing to come as Jesus pointedly said in St. John 5:40:  </a:t>
            </a:r>
            <a:r>
              <a:rPr lang="en-US" sz="3000" b="1" i="1" dirty="0" smtClean="0">
                <a:ln>
                  <a:solidFill>
                    <a:srgbClr val="6600CC"/>
                  </a:solidFill>
                </a:ln>
                <a:solidFill>
                  <a:srgbClr val="6600CC"/>
                </a:solidFill>
                <a:effectLst>
                  <a:outerShdw blurRad="38100" dist="38100" dir="2700000" algn="tl">
                    <a:srgbClr val="000000">
                      <a:alpha val="43137"/>
                    </a:srgbClr>
                  </a:outerShdw>
                </a:effectLst>
              </a:rPr>
              <a:t>“…yet you do not wish to come to Me to have life.”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diamond(in)">
                                      <p:cBhvr>
                                        <p:cTn id="7" dur="20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1200329"/>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7200" b="1" dirty="0" smtClean="0">
                <a:ln w="11430">
                  <a:solidFill>
                    <a:srgbClr val="996633"/>
                  </a:solidFill>
                </a:ln>
                <a:solidFill>
                  <a:srgbClr val="996633"/>
                </a:solidFill>
                <a:effectLst>
                  <a:outerShdw blurRad="50800" dist="39000" dir="5460000" algn="tl">
                    <a:srgbClr val="000000">
                      <a:alpha val="38000"/>
                    </a:srgbClr>
                  </a:outerShdw>
                </a:effectLst>
                <a:latin typeface="Edwardian Script ITC" pitchFamily="66" charset="0"/>
              </a:rPr>
              <a:t>Parable of the Wedding Feast</a:t>
            </a:r>
            <a:endParaRPr lang="en-US" sz="6600" b="1" dirty="0">
              <a:ln w="11430">
                <a:solidFill>
                  <a:srgbClr val="996633"/>
                </a:solidFill>
              </a:ln>
              <a:solidFill>
                <a:srgbClr val="996633"/>
              </a:solidFill>
              <a:effectLst>
                <a:outerShdw blurRad="50800" dist="39000" dir="5460000" algn="tl">
                  <a:srgbClr val="000000">
                    <a:alpha val="38000"/>
                  </a:srgbClr>
                </a:outerShdw>
              </a:effectLst>
              <a:latin typeface="Edwardian Script ITC" pitchFamily="66" charset="0"/>
            </a:endParaRPr>
          </a:p>
        </p:txBody>
      </p:sp>
      <p:sp>
        <p:nvSpPr>
          <p:cNvPr id="10" name="TextBox 9"/>
          <p:cNvSpPr txBox="1"/>
          <p:nvPr/>
        </p:nvSpPr>
        <p:spPr>
          <a:xfrm>
            <a:off x="152400" y="1045488"/>
            <a:ext cx="8839200" cy="584775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Aft>
                <a:spcPts val="600"/>
              </a:spcAft>
            </a:pPr>
            <a:r>
              <a:rPr lang="en-US" sz="2600" b="1" i="1" dirty="0" smtClean="0">
                <a:ln>
                  <a:solidFill>
                    <a:srgbClr val="6600CC"/>
                  </a:solidFill>
                </a:ln>
                <a:solidFill>
                  <a:srgbClr val="6600CC"/>
                </a:solidFill>
                <a:effectLst>
                  <a:outerShdw blurRad="38100" dist="38100" dir="2700000" algn="tl">
                    <a:srgbClr val="000000">
                      <a:alpha val="43137"/>
                    </a:srgbClr>
                  </a:outerShdw>
                </a:effectLst>
              </a:rPr>
              <a:t>(V.4) “Then He sent some more servants and said, 'Tell those who have been invited that I have prepared my dinner:  My oxen and fattened cattle have been butchered, and everything is ready.  Come to the wedding feast!’”</a:t>
            </a:r>
          </a:p>
          <a:p>
            <a:r>
              <a:rPr lang="en-US" sz="2600" b="1" dirty="0" smtClean="0">
                <a:effectLst>
                  <a:outerShdw blurRad="38100" dist="38100" dir="2700000" algn="tl">
                    <a:srgbClr val="000000">
                      <a:alpha val="43137"/>
                    </a:srgbClr>
                  </a:outerShdw>
                </a:effectLst>
              </a:rPr>
              <a:t>The King has great patience!  Under ordinary circumstances a king would certainly not have extended another invitation after the first had been rejected.  </a:t>
            </a:r>
            <a:r>
              <a:rPr lang="en-US" sz="2600" b="1" i="1" dirty="0" smtClean="0">
                <a:ln>
                  <a:solidFill>
                    <a:srgbClr val="6600CC"/>
                  </a:solidFill>
                </a:ln>
                <a:solidFill>
                  <a:srgbClr val="6600CC"/>
                </a:solidFill>
                <a:effectLst>
                  <a:outerShdw blurRad="38100" dist="38100" dir="2700000" algn="tl">
                    <a:srgbClr val="000000">
                      <a:alpha val="43137"/>
                    </a:srgbClr>
                  </a:outerShdw>
                </a:effectLst>
              </a:rPr>
              <a:t>“More servants”</a:t>
            </a:r>
            <a:r>
              <a:rPr lang="en-US" sz="2600" b="1" dirty="0" smtClean="0">
                <a:effectLst>
                  <a:outerShdw blurRad="38100" dist="38100" dir="2700000" algn="tl">
                    <a:srgbClr val="000000">
                      <a:alpha val="43137"/>
                    </a:srgbClr>
                  </a:outerShdw>
                </a:effectLst>
              </a:rPr>
              <a:t> are more apostles (e.g., St. Paul), missionaries, evangelists, pastors!  The parable is heightened by the fact that the messengers are given the very words which they are to say.  Thus, this parable embraces the history of the Church!  </a:t>
            </a:r>
            <a:r>
              <a:rPr lang="en-US" sz="2600" b="1" i="1" dirty="0" smtClean="0">
                <a:ln>
                  <a:solidFill>
                    <a:srgbClr val="6600CC"/>
                  </a:solidFill>
                </a:ln>
                <a:solidFill>
                  <a:srgbClr val="6600CC"/>
                </a:solidFill>
                <a:effectLst>
                  <a:outerShdw blurRad="38100" dist="38100" dir="2700000" algn="tl">
                    <a:srgbClr val="000000">
                      <a:alpha val="43137"/>
                    </a:srgbClr>
                  </a:outerShdw>
                </a:effectLst>
              </a:rPr>
              <a:t>“My oxen and fattened cattle have been butchered, and everything is ready”  </a:t>
            </a:r>
            <a:r>
              <a:rPr lang="en-US" sz="2600" b="1" dirty="0" smtClean="0">
                <a:effectLst>
                  <a:outerShdw blurRad="38100" dist="38100" dir="2700000" algn="tl">
                    <a:srgbClr val="000000">
                      <a:alpha val="43137"/>
                    </a:srgbClr>
                  </a:outerShdw>
                </a:effectLst>
              </a:rPr>
              <a:t>is the fullness of the Gospel.  Then the second Gospel invitation:  </a:t>
            </a:r>
            <a:r>
              <a:rPr lang="en-US" sz="2600" b="1" i="1" dirty="0" smtClean="0">
                <a:ln>
                  <a:solidFill>
                    <a:srgbClr val="6600CC"/>
                  </a:solidFill>
                </a:ln>
                <a:solidFill>
                  <a:srgbClr val="6600CC"/>
                </a:solidFill>
                <a:effectLst>
                  <a:outerShdw blurRad="38100" dist="38100" dir="2700000" algn="tl">
                    <a:srgbClr val="000000">
                      <a:alpha val="43137"/>
                    </a:srgbClr>
                  </a:outerShdw>
                </a:effectLst>
              </a:rPr>
              <a:t>“Come to the wedding feast!”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diamond(in)">
                                      <p:cBhvr>
                                        <p:cTn id="7" dur="20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14.3|11.5"/>
</p:tagLst>
</file>

<file path=ppt/tags/tag10.xml><?xml version="1.0" encoding="utf-8"?>
<p:tagLst xmlns:a="http://schemas.openxmlformats.org/drawingml/2006/main" xmlns:r="http://schemas.openxmlformats.org/officeDocument/2006/relationships" xmlns:p="http://schemas.openxmlformats.org/presentationml/2006/main">
  <p:tag name="TIMING" val="|3|14.3|11.5"/>
</p:tagLst>
</file>

<file path=ppt/tags/tag11.xml><?xml version="1.0" encoding="utf-8"?>
<p:tagLst xmlns:a="http://schemas.openxmlformats.org/drawingml/2006/main" xmlns:r="http://schemas.openxmlformats.org/officeDocument/2006/relationships" xmlns:p="http://schemas.openxmlformats.org/presentationml/2006/main">
  <p:tag name="TIMING" val="|3|14.3|11.5"/>
</p:tagLst>
</file>

<file path=ppt/tags/tag12.xml><?xml version="1.0" encoding="utf-8"?>
<p:tagLst xmlns:a="http://schemas.openxmlformats.org/drawingml/2006/main" xmlns:r="http://schemas.openxmlformats.org/officeDocument/2006/relationships" xmlns:p="http://schemas.openxmlformats.org/presentationml/2006/main">
  <p:tag name="TIMING" val="|3|14.3|11.5"/>
</p:tagLst>
</file>

<file path=ppt/tags/tag13.xml><?xml version="1.0" encoding="utf-8"?>
<p:tagLst xmlns:a="http://schemas.openxmlformats.org/drawingml/2006/main" xmlns:r="http://schemas.openxmlformats.org/officeDocument/2006/relationships" xmlns:p="http://schemas.openxmlformats.org/presentationml/2006/main">
  <p:tag name="TIMING" val="|3|14.3|11.5"/>
</p:tagLst>
</file>

<file path=ppt/tags/tag14.xml><?xml version="1.0" encoding="utf-8"?>
<p:tagLst xmlns:a="http://schemas.openxmlformats.org/drawingml/2006/main" xmlns:r="http://schemas.openxmlformats.org/officeDocument/2006/relationships" xmlns:p="http://schemas.openxmlformats.org/presentationml/2006/main">
  <p:tag name="TIMING" val="|3|14.3|11.5"/>
</p:tagLst>
</file>

<file path=ppt/tags/tag2.xml><?xml version="1.0" encoding="utf-8"?>
<p:tagLst xmlns:a="http://schemas.openxmlformats.org/drawingml/2006/main" xmlns:r="http://schemas.openxmlformats.org/officeDocument/2006/relationships" xmlns:p="http://schemas.openxmlformats.org/presentationml/2006/main">
  <p:tag name="TIMING" val="|3|14.3|11.5"/>
</p:tagLst>
</file>

<file path=ppt/tags/tag3.xml><?xml version="1.0" encoding="utf-8"?>
<p:tagLst xmlns:a="http://schemas.openxmlformats.org/drawingml/2006/main" xmlns:r="http://schemas.openxmlformats.org/officeDocument/2006/relationships" xmlns:p="http://schemas.openxmlformats.org/presentationml/2006/main">
  <p:tag name="TIMING" val="|3|14.3|11.5"/>
</p:tagLst>
</file>

<file path=ppt/tags/tag4.xml><?xml version="1.0" encoding="utf-8"?>
<p:tagLst xmlns:a="http://schemas.openxmlformats.org/drawingml/2006/main" xmlns:r="http://schemas.openxmlformats.org/officeDocument/2006/relationships" xmlns:p="http://schemas.openxmlformats.org/presentationml/2006/main">
  <p:tag name="TIMING" val="|3|14.3|11.5"/>
</p:tagLst>
</file>

<file path=ppt/tags/tag5.xml><?xml version="1.0" encoding="utf-8"?>
<p:tagLst xmlns:a="http://schemas.openxmlformats.org/drawingml/2006/main" xmlns:r="http://schemas.openxmlformats.org/officeDocument/2006/relationships" xmlns:p="http://schemas.openxmlformats.org/presentationml/2006/main">
  <p:tag name="TIMING" val="|3|14.3|11.5"/>
</p:tagLst>
</file>

<file path=ppt/tags/tag6.xml><?xml version="1.0" encoding="utf-8"?>
<p:tagLst xmlns:a="http://schemas.openxmlformats.org/drawingml/2006/main" xmlns:r="http://schemas.openxmlformats.org/officeDocument/2006/relationships" xmlns:p="http://schemas.openxmlformats.org/presentationml/2006/main">
  <p:tag name="TIMING" val="|3|14.3|11.5"/>
</p:tagLst>
</file>

<file path=ppt/tags/tag7.xml><?xml version="1.0" encoding="utf-8"?>
<p:tagLst xmlns:a="http://schemas.openxmlformats.org/drawingml/2006/main" xmlns:r="http://schemas.openxmlformats.org/officeDocument/2006/relationships" xmlns:p="http://schemas.openxmlformats.org/presentationml/2006/main">
  <p:tag name="TIMING" val="|3|14.3|11.5"/>
</p:tagLst>
</file>

<file path=ppt/tags/tag8.xml><?xml version="1.0" encoding="utf-8"?>
<p:tagLst xmlns:a="http://schemas.openxmlformats.org/drawingml/2006/main" xmlns:r="http://schemas.openxmlformats.org/officeDocument/2006/relationships" xmlns:p="http://schemas.openxmlformats.org/presentationml/2006/main">
  <p:tag name="TIMING" val="|3|14.3|11.5"/>
</p:tagLst>
</file>

<file path=ppt/tags/tag9.xml><?xml version="1.0" encoding="utf-8"?>
<p:tagLst xmlns:a="http://schemas.openxmlformats.org/drawingml/2006/main" xmlns:r="http://schemas.openxmlformats.org/officeDocument/2006/relationships" xmlns:p="http://schemas.openxmlformats.org/presentationml/2006/main">
  <p:tag name="TIMING" val="|3|14.3|11.5"/>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9166</TotalTime>
  <Words>2149</Words>
  <Application>Microsoft Office PowerPoint</Application>
  <PresentationFormat>On-screen Show (4:3)</PresentationFormat>
  <Paragraphs>203</Paragraphs>
  <Slides>39</Slides>
  <Notes>1</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Trek</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Political Background</vt:lpstr>
      <vt:lpstr>Pontius Pilatus</vt:lpstr>
      <vt:lpstr>Jewish Reactions</vt:lpstr>
      <vt:lpstr>Religious Background</vt:lpstr>
      <vt:lpstr>The Denarius</vt:lpstr>
      <vt:lpstr>The Confrontation</vt:lpstr>
      <vt:lpstr>The Confrontation</vt:lpstr>
      <vt:lpstr>The Confrontation</vt:lpstr>
      <vt:lpstr>The Summation</vt:lpstr>
      <vt:lpstr>Questions Concerning the Resurrection</vt:lpstr>
      <vt:lpstr>Questions Concerning the Resurrection</vt:lpstr>
      <vt:lpstr>Questions Concerning the Resurrection</vt:lpstr>
      <vt:lpstr>Questions Concerning the Resurrection</vt:lpstr>
      <vt:lpstr>Questions Concerning the Resurrection</vt:lpstr>
      <vt:lpstr>Slide 38</vt:lpstr>
      <vt:lpstr>Slide 39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LUKE 2:22-40</dc:title>
  <dc:creator>Jeff</dc:creator>
  <cp:lastModifiedBy>Jeff</cp:lastModifiedBy>
  <cp:revision>892</cp:revision>
  <dcterms:created xsi:type="dcterms:W3CDTF">2006-08-16T00:00:00Z</dcterms:created>
  <dcterms:modified xsi:type="dcterms:W3CDTF">2025-07-31T20:16:48Z</dcterms:modified>
</cp:coreProperties>
</file>