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42"/>
  </p:notesMasterIdLst>
  <p:sldIdLst>
    <p:sldId id="389" r:id="rId2"/>
    <p:sldId id="270" r:id="rId3"/>
    <p:sldId id="295" r:id="rId4"/>
    <p:sldId id="390" r:id="rId5"/>
    <p:sldId id="391" r:id="rId6"/>
    <p:sldId id="369" r:id="rId7"/>
    <p:sldId id="392" r:id="rId8"/>
    <p:sldId id="393" r:id="rId9"/>
    <p:sldId id="394" r:id="rId10"/>
    <p:sldId id="395" r:id="rId11"/>
    <p:sldId id="396" r:id="rId12"/>
    <p:sldId id="397" r:id="rId13"/>
    <p:sldId id="398" r:id="rId14"/>
    <p:sldId id="399" r:id="rId15"/>
    <p:sldId id="400" r:id="rId16"/>
    <p:sldId id="401" r:id="rId17"/>
    <p:sldId id="403" r:id="rId18"/>
    <p:sldId id="404" r:id="rId19"/>
    <p:sldId id="405" r:id="rId20"/>
    <p:sldId id="406" r:id="rId21"/>
    <p:sldId id="407" r:id="rId22"/>
    <p:sldId id="408" r:id="rId23"/>
    <p:sldId id="410" r:id="rId24"/>
    <p:sldId id="411" r:id="rId25"/>
    <p:sldId id="412" r:id="rId26"/>
    <p:sldId id="413" r:id="rId27"/>
    <p:sldId id="414" r:id="rId28"/>
    <p:sldId id="415" r:id="rId29"/>
    <p:sldId id="416" r:id="rId30"/>
    <p:sldId id="417" r:id="rId31"/>
    <p:sldId id="418" r:id="rId32"/>
    <p:sldId id="419" r:id="rId33"/>
    <p:sldId id="421" r:id="rId34"/>
    <p:sldId id="422" r:id="rId35"/>
    <p:sldId id="423" r:id="rId36"/>
    <p:sldId id="424" r:id="rId37"/>
    <p:sldId id="425" r:id="rId38"/>
    <p:sldId id="426" r:id="rId39"/>
    <p:sldId id="271" r:id="rId40"/>
    <p:sldId id="388"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996633"/>
    <a:srgbClr val="6600CC"/>
    <a:srgbClr val="006600"/>
    <a:srgbClr val="000000"/>
    <a:srgbClr val="FF66FF"/>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2" autoAdjust="0"/>
    <p:restoredTop sz="94628" autoAdjust="0"/>
  </p:normalViewPr>
  <p:slideViewPr>
    <p:cSldViewPr>
      <p:cViewPr>
        <p:scale>
          <a:sx n="100" d="100"/>
          <a:sy n="100" d="100"/>
        </p:scale>
        <p:origin x="-1218"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ACE0A2-89D6-49FA-9E4A-7A2A8AE52F6E}" type="datetimeFigureOut">
              <a:rPr lang="en-US" smtClean="0"/>
              <a:pPr/>
              <a:t>07/24/25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A47D50-E87B-48E8-9309-3486EE8F82C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07/24/25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07/24/25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07/24/25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07/24/25</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07/24/25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07/24/25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07/24/25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07/24/25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07/24/25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07/24/25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07/24/25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07/24/25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5970865"/>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solidFill>
                    <a:srgbClr val="C00000"/>
                  </a:solidFill>
                </a:ln>
                <a:solidFill>
                  <a:srgbClr val="6600CC"/>
                </a:solidFill>
                <a:effectLst>
                  <a:outerShdw blurRad="80000" dist="40000" dir="5040000" algn="tl">
                    <a:srgbClr val="000000">
                      <a:alpha val="30000"/>
                    </a:srgbClr>
                  </a:outerShdw>
                </a:effectLst>
                <a:latin typeface="Arial Rounded MT Bold" pitchFamily="34" charset="0"/>
              </a:rPr>
              <a:t>Passion Week</a:t>
            </a:r>
          </a:p>
          <a:p>
            <a:pPr algn="ctr"/>
            <a:r>
              <a:rPr lang="en-US" sz="26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rPr>
              <a:t>St. Matthew 21:18-46</a:t>
            </a:r>
          </a:p>
          <a:p>
            <a:pPr algn="ctr"/>
            <a:endParaRPr lang="en-US" sz="20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r>
              <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rPr>
              <a:t>                                                          </a:t>
            </a: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1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p:txBody>
      </p:sp>
      <p:pic>
        <p:nvPicPr>
          <p:cNvPr id="2052" name="Picture 4" descr="https://images.squarespace-cdn.com/content/600c4409f694483df73bbf66/1618934688730-JQJ7Q3EEL8ROICX7GA91/tissot-chief-priests-ask-jesus-by-what-authority.jpg?content-type=image%2Fjpeg"/>
          <p:cNvPicPr>
            <a:picLocks noChangeAspect="1" noChangeArrowheads="1"/>
          </p:cNvPicPr>
          <p:nvPr/>
        </p:nvPicPr>
        <p:blipFill>
          <a:blip r:embed="rId2" cstate="print"/>
          <a:srcRect/>
          <a:stretch>
            <a:fillRect/>
          </a:stretch>
        </p:blipFill>
        <p:spPr bwMode="auto">
          <a:xfrm>
            <a:off x="4572000" y="1064145"/>
            <a:ext cx="4572000" cy="3233103"/>
          </a:xfrm>
          <a:prstGeom prst="rect">
            <a:avLst/>
          </a:prstGeom>
          <a:noFill/>
        </p:spPr>
      </p:pic>
      <p:pic>
        <p:nvPicPr>
          <p:cNvPr id="2054" name="Picture 6" descr="CTT | The Barren Fig Tree | Faithful Stewardship"/>
          <p:cNvPicPr>
            <a:picLocks noChangeAspect="1" noChangeArrowheads="1"/>
          </p:cNvPicPr>
          <p:nvPr/>
        </p:nvPicPr>
        <p:blipFill>
          <a:blip r:embed="rId3" cstate="print"/>
          <a:srcRect/>
          <a:stretch>
            <a:fillRect/>
          </a:stretch>
        </p:blipFill>
        <p:spPr bwMode="auto">
          <a:xfrm>
            <a:off x="76200" y="1066800"/>
            <a:ext cx="4419600" cy="3200400"/>
          </a:xfrm>
          <a:prstGeom prst="rect">
            <a:avLst/>
          </a:prstGeom>
          <a:noFill/>
        </p:spPr>
      </p:pic>
      <p:pic>
        <p:nvPicPr>
          <p:cNvPr id="2057" name="Picture 9" descr="The Parable of the Tenants | Daily Bible Readings"/>
          <p:cNvPicPr>
            <a:picLocks noChangeAspect="1" noChangeArrowheads="1"/>
          </p:cNvPicPr>
          <p:nvPr/>
        </p:nvPicPr>
        <p:blipFill>
          <a:blip r:embed="rId4" cstate="print"/>
          <a:srcRect/>
          <a:stretch>
            <a:fillRect/>
          </a:stretch>
        </p:blipFill>
        <p:spPr bwMode="auto">
          <a:xfrm>
            <a:off x="1905000" y="4267200"/>
            <a:ext cx="5334000" cy="2457450"/>
          </a:xfrm>
          <a:prstGeom prst="rect">
            <a:avLst/>
          </a:prstGeom>
          <a:noFill/>
        </p:spPr>
      </p:pic>
      <p:sp>
        <p:nvSpPr>
          <p:cNvPr id="6" name="Rectangle 5"/>
          <p:cNvSpPr/>
          <p:nvPr/>
        </p:nvSpPr>
        <p:spPr>
          <a:xfrm>
            <a:off x="76200" y="3810000"/>
            <a:ext cx="4419600" cy="461665"/>
          </a:xfrm>
          <a:prstGeom prst="rect">
            <a:avLst/>
          </a:prstGeom>
        </p:spPr>
        <p:txBody>
          <a:bodyPr wrap="square">
            <a:spAutoFit/>
          </a:bodyPr>
          <a:lstStyle/>
          <a:p>
            <a:pPr algn="ctr"/>
            <a:r>
              <a:rPr lang="en-US" sz="2400" b="1" dirty="0" smtClean="0">
                <a:ln w="11430">
                  <a:solidFill>
                    <a:srgbClr val="006600"/>
                  </a:solidFill>
                </a:ln>
                <a:solidFill>
                  <a:schemeClr val="bg1">
                    <a:lumMod val="95000"/>
                  </a:schemeClr>
                </a:solidFill>
                <a:effectLst>
                  <a:outerShdw blurRad="80000" dist="40000" dir="5040000" algn="tl">
                    <a:srgbClr val="000000">
                      <a:alpha val="30000"/>
                    </a:srgbClr>
                  </a:outerShdw>
                </a:effectLst>
                <a:latin typeface="Algerian" pitchFamily="82" charset="0"/>
              </a:rPr>
              <a:t>Cursing of the Fig Tree </a:t>
            </a:r>
            <a:endParaRPr lang="en-US" sz="2400" b="1" dirty="0">
              <a:ln w="11430">
                <a:solidFill>
                  <a:srgbClr val="006600"/>
                </a:solidFill>
              </a:ln>
              <a:solidFill>
                <a:schemeClr val="bg1">
                  <a:lumMod val="95000"/>
                </a:schemeClr>
              </a:solidFill>
              <a:latin typeface="Algerian" pitchFamily="82" charset="0"/>
            </a:endParaRPr>
          </a:p>
        </p:txBody>
      </p:sp>
      <p:sp>
        <p:nvSpPr>
          <p:cNvPr id="10" name="Rectangle 9"/>
          <p:cNvSpPr/>
          <p:nvPr/>
        </p:nvSpPr>
        <p:spPr>
          <a:xfrm>
            <a:off x="4630079" y="3810000"/>
            <a:ext cx="4513921" cy="461665"/>
          </a:xfrm>
          <a:prstGeom prst="rect">
            <a:avLst/>
          </a:prstGeom>
        </p:spPr>
        <p:txBody>
          <a:bodyPr wrap="square">
            <a:spAutoFit/>
          </a:bodyPr>
          <a:lstStyle/>
          <a:p>
            <a:pPr algn="ctr"/>
            <a:r>
              <a:rPr lang="en-US" sz="2400" dirty="0" smtClean="0">
                <a:ln w="11430">
                  <a:solidFill>
                    <a:srgbClr val="FFFF00"/>
                  </a:solidFill>
                </a:ln>
                <a:solidFill>
                  <a:srgbClr val="FFFF00"/>
                </a:solidFill>
                <a:effectLst>
                  <a:outerShdw blurRad="38100" dist="38100" dir="2700000" algn="tl">
                    <a:srgbClr val="000000">
                      <a:alpha val="43137"/>
                    </a:srgbClr>
                  </a:outerShdw>
                </a:effectLst>
                <a:latin typeface="Algerian" pitchFamily="82" charset="0"/>
              </a:rPr>
              <a:t>His Authority Questioned</a:t>
            </a:r>
            <a:endParaRPr lang="en-US" sz="2400" dirty="0">
              <a:ln w="11430">
                <a:solidFill>
                  <a:srgbClr val="FFFF00"/>
                </a:solidFill>
              </a:ln>
              <a:solidFill>
                <a:srgbClr val="FFFF00"/>
              </a:solidFill>
              <a:effectLst>
                <a:outerShdw blurRad="38100" dist="38100" dir="2700000" algn="tl">
                  <a:srgbClr val="000000">
                    <a:alpha val="43137"/>
                  </a:srgbClr>
                </a:outerShdw>
              </a:effectLst>
              <a:latin typeface="Algerian" pitchFamily="82" charset="0"/>
            </a:endParaRPr>
          </a:p>
        </p:txBody>
      </p:sp>
      <p:sp>
        <p:nvSpPr>
          <p:cNvPr id="11" name="Rectangle 10"/>
          <p:cNvSpPr/>
          <p:nvPr/>
        </p:nvSpPr>
        <p:spPr>
          <a:xfrm>
            <a:off x="1905000" y="6248400"/>
            <a:ext cx="5334000" cy="461665"/>
          </a:xfrm>
          <a:prstGeom prst="rect">
            <a:avLst/>
          </a:prstGeom>
        </p:spPr>
        <p:txBody>
          <a:bodyPr wrap="square">
            <a:spAutoFit/>
          </a:bodyPr>
          <a:lstStyle/>
          <a:p>
            <a:pPr algn="ctr"/>
            <a:r>
              <a:rPr lang="en-US" sz="2400" dirty="0" smtClean="0">
                <a:ln w="11430">
                  <a:solidFill>
                    <a:schemeClr val="bg1"/>
                  </a:solidFill>
                </a:ln>
                <a:solidFill>
                  <a:schemeClr val="bg1"/>
                </a:solidFill>
                <a:effectLst>
                  <a:outerShdw blurRad="80000" dist="40000" dir="5040000" algn="tl">
                    <a:srgbClr val="000000">
                      <a:alpha val="30000"/>
                    </a:srgbClr>
                  </a:outerShdw>
                </a:effectLst>
                <a:latin typeface="Algerian" pitchFamily="82" charset="0"/>
              </a:rPr>
              <a:t>The Parable of the Tenants</a:t>
            </a:r>
            <a:endParaRPr lang="en-US" sz="2400" dirty="0">
              <a:ln w="11430">
                <a:solidFill>
                  <a:schemeClr val="bg1"/>
                </a:solidFill>
              </a:ln>
              <a:solidFill>
                <a:schemeClr val="bg1"/>
              </a:solidFill>
              <a:latin typeface="Algerian" pitchFamily="82"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St.  Matthew 21:23-27</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10" name="TextBox 9"/>
          <p:cNvSpPr txBox="1"/>
          <p:nvPr/>
        </p:nvSpPr>
        <p:spPr>
          <a:xfrm>
            <a:off x="152400" y="1045488"/>
            <a:ext cx="8839200" cy="580158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600"/>
              </a:spcAft>
            </a:pPr>
            <a:r>
              <a:rPr lang="en-US" sz="3600" b="1" dirty="0" smtClean="0">
                <a:ln w="11430">
                  <a:solidFill>
                    <a:schemeClr val="tx1"/>
                  </a:solidFill>
                </a:ln>
                <a:solidFill>
                  <a:srgbClr val="FF0000"/>
                </a:solidFill>
                <a:effectLst>
                  <a:outerShdw blurRad="50800" dist="39000" dir="5460000" algn="tl">
                    <a:srgbClr val="000000">
                      <a:alpha val="38000"/>
                    </a:srgbClr>
                  </a:outerShdw>
                </a:effectLst>
              </a:rPr>
              <a:t>“Tuesday of Holy Week (Confrontation Day)”</a:t>
            </a:r>
          </a:p>
          <a:p>
            <a:pPr>
              <a:spcAft>
                <a:spcPts val="600"/>
              </a:spcAft>
            </a:pPr>
            <a:r>
              <a:rPr lang="en-US" sz="3200" b="1" i="1" dirty="0" smtClean="0">
                <a:ln w="11430">
                  <a:solidFill>
                    <a:srgbClr val="6600CC"/>
                  </a:solidFill>
                </a:ln>
                <a:solidFill>
                  <a:srgbClr val="6600CC"/>
                </a:solidFill>
                <a:effectLst>
                  <a:outerShdw blurRad="50800" dist="39000" dir="5460000" algn="tl">
                    <a:srgbClr val="000000">
                      <a:alpha val="38000"/>
                    </a:srgbClr>
                  </a:outerShdw>
                </a:effectLst>
              </a:rPr>
              <a:t>“[T]</a:t>
            </a:r>
            <a:r>
              <a:rPr lang="en-US" sz="3200" b="1" i="1" dirty="0" err="1" smtClean="0">
                <a:ln w="11430">
                  <a:solidFill>
                    <a:srgbClr val="6600CC"/>
                  </a:solidFill>
                </a:ln>
                <a:solidFill>
                  <a:srgbClr val="6600CC"/>
                </a:solidFill>
                <a:effectLst>
                  <a:outerShdw blurRad="50800" dist="39000" dir="5460000" algn="tl">
                    <a:srgbClr val="000000">
                      <a:alpha val="38000"/>
                    </a:srgbClr>
                  </a:outerShdw>
                </a:effectLst>
              </a:rPr>
              <a:t>hese</a:t>
            </a:r>
            <a:r>
              <a:rPr lang="en-US" sz="3200" b="1" i="1" dirty="0" smtClean="0">
                <a:ln w="11430">
                  <a:solidFill>
                    <a:srgbClr val="6600CC"/>
                  </a:solidFill>
                </a:ln>
                <a:solidFill>
                  <a:srgbClr val="6600CC"/>
                </a:solidFill>
                <a:effectLst>
                  <a:outerShdw blurRad="50800" dist="39000" dir="5460000" algn="tl">
                    <a:srgbClr val="000000">
                      <a:alpha val="38000"/>
                    </a:srgbClr>
                  </a:outerShdw>
                </a:effectLst>
              </a:rPr>
              <a:t> things” </a:t>
            </a:r>
            <a:r>
              <a:rPr lang="en-US" sz="3200" b="1" dirty="0" smtClean="0">
                <a:ln w="11430">
                  <a:solidFill>
                    <a:schemeClr val="tx1"/>
                  </a:solidFill>
                </a:ln>
                <a:effectLst>
                  <a:outerShdw blurRad="50800" dist="39000" dir="5460000" algn="tl">
                    <a:srgbClr val="000000">
                      <a:alpha val="38000"/>
                    </a:srgbClr>
                  </a:outerShdw>
                </a:effectLst>
              </a:rPr>
              <a:t>refer to His royal entry and the miracles that He worked on Sunday; the cleansing of the Temple on Monday, and even His </a:t>
            </a:r>
            <a:r>
              <a:rPr lang="en-US" sz="3200" b="1" i="1" dirty="0" smtClean="0">
                <a:ln w="11430">
                  <a:solidFill>
                    <a:srgbClr val="6600CC"/>
                  </a:solidFill>
                </a:ln>
                <a:solidFill>
                  <a:srgbClr val="6600CC"/>
                </a:solidFill>
                <a:effectLst>
                  <a:outerShdw blurRad="50800" dist="39000" dir="5460000" algn="tl">
                    <a:srgbClr val="000000">
                      <a:alpha val="38000"/>
                    </a:srgbClr>
                  </a:outerShdw>
                </a:effectLst>
              </a:rPr>
              <a:t>“authority”</a:t>
            </a:r>
            <a:r>
              <a:rPr lang="en-US" sz="3200" b="1" i="1" dirty="0" smtClean="0">
                <a:ln w="11430">
                  <a:solidFill>
                    <a:schemeClr val="tx1"/>
                  </a:solidFill>
                </a:ln>
                <a:effectLst>
                  <a:outerShdw blurRad="50800" dist="39000" dir="5460000" algn="tl">
                    <a:srgbClr val="000000">
                      <a:alpha val="38000"/>
                    </a:srgbClr>
                  </a:outerShdw>
                </a:effectLst>
              </a:rPr>
              <a:t> </a:t>
            </a:r>
            <a:r>
              <a:rPr lang="en-US" sz="3200" b="1" dirty="0" smtClean="0">
                <a:ln w="11430">
                  <a:solidFill>
                    <a:schemeClr val="tx1"/>
                  </a:solidFill>
                </a:ln>
                <a:effectLst>
                  <a:outerShdw blurRad="50800" dist="39000" dir="5460000" algn="tl">
                    <a:srgbClr val="000000">
                      <a:alpha val="38000"/>
                    </a:srgbClr>
                  </a:outerShdw>
                </a:effectLst>
              </a:rPr>
              <a:t>as a rabbi!</a:t>
            </a:r>
          </a:p>
          <a:p>
            <a:pPr>
              <a:spcAft>
                <a:spcPts val="600"/>
              </a:spcAft>
            </a:pPr>
            <a:r>
              <a:rPr lang="en-US" sz="3200" b="1" dirty="0" smtClean="0">
                <a:ln w="11430">
                  <a:solidFill>
                    <a:schemeClr val="tx1"/>
                  </a:solidFill>
                </a:ln>
                <a:solidFill>
                  <a:sysClr val="windowText" lastClr="000000"/>
                </a:solidFill>
                <a:effectLst>
                  <a:outerShdw blurRad="50800" dist="39000" dir="5460000" algn="tl">
                    <a:srgbClr val="000000">
                      <a:alpha val="38000"/>
                    </a:srgbClr>
                  </a:outerShdw>
                </a:effectLst>
              </a:rPr>
              <a:t>Let’s go back to the beginning of our Lord’s ministry and read St. John 2:18.</a:t>
            </a:r>
          </a:p>
          <a:p>
            <a:pPr>
              <a:spcAft>
                <a:spcPts val="600"/>
              </a:spcAft>
            </a:pPr>
            <a:r>
              <a:rPr lang="en-US" sz="3200" b="1" dirty="0" smtClean="0">
                <a:ln w="11430">
                  <a:solidFill>
                    <a:schemeClr val="tx1"/>
                  </a:solidFill>
                </a:ln>
                <a:solidFill>
                  <a:sysClr val="windowText" lastClr="000000"/>
                </a:solidFill>
                <a:effectLst>
                  <a:outerShdw blurRad="50800" dist="39000" dir="5460000" algn="tl">
                    <a:srgbClr val="000000">
                      <a:alpha val="38000"/>
                    </a:srgbClr>
                  </a:outerShdw>
                </a:effectLst>
              </a:rPr>
              <a:t>   +  They were, essentially, asking the very same question(s) again!  Over the past three years, they had not advances an iota beyond their first challenge!  </a:t>
            </a:r>
            <a:r>
              <a:rPr lang="en-US" sz="3200" b="1" i="1" u="sng" dirty="0" smtClean="0">
                <a:ln w="11430">
                  <a:solidFill>
                    <a:schemeClr val="tx1"/>
                  </a:solidFill>
                </a:ln>
                <a:solidFill>
                  <a:sysClr val="windowText" lastClr="000000"/>
                </a:solidFill>
                <a:effectLst>
                  <a:outerShdw blurRad="50800" dist="39000" dir="5460000" algn="tl">
                    <a:srgbClr val="000000">
                      <a:alpha val="38000"/>
                    </a:srgbClr>
                  </a:outerShdw>
                </a:effectLst>
              </a:rPr>
              <a:t>Unbelief never, ever makes progress</a:t>
            </a:r>
            <a:r>
              <a:rPr lang="en-US" sz="3200" b="1" dirty="0" smtClean="0">
                <a:ln w="11430">
                  <a:solidFill>
                    <a:schemeClr val="tx1"/>
                  </a:solidFill>
                </a:ln>
                <a:solidFill>
                  <a:sysClr val="windowText" lastClr="000000"/>
                </a:solidFill>
                <a:effectLst>
                  <a:outerShdw blurRad="50800" dist="39000" dir="5460000" algn="tl">
                    <a:srgbClr val="000000">
                      <a:alpha val="38000"/>
                    </a:srgbClr>
                  </a:outerShdw>
                </a:effectLst>
              </a:rPr>
              <a:t>!</a:t>
            </a: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    </a:t>
            </a:r>
            <a:endParaRPr lang="en-US" sz="3200" b="1" dirty="0" smtClean="0">
              <a:ln w="11430">
                <a:solidFill>
                  <a:schemeClr val="tx1"/>
                </a:solidFill>
              </a:ln>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diamond(in)">
                                      <p:cBhvr>
                                        <p:cTn id="7" dur="20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diamond(in)">
                                      <p:cBhvr>
                                        <p:cTn id="12" dur="20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St.  Matthew 21:23-27</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10" name="TextBox 9"/>
          <p:cNvSpPr txBox="1"/>
          <p:nvPr/>
        </p:nvSpPr>
        <p:spPr>
          <a:xfrm>
            <a:off x="152400" y="1045488"/>
            <a:ext cx="8839200" cy="530914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600"/>
              </a:spcAft>
            </a:pPr>
            <a:r>
              <a:rPr lang="en-US" sz="3600" b="1" dirty="0" smtClean="0">
                <a:ln w="11430">
                  <a:solidFill>
                    <a:schemeClr val="tx1"/>
                  </a:solidFill>
                </a:ln>
                <a:solidFill>
                  <a:srgbClr val="FF0000"/>
                </a:solidFill>
                <a:effectLst>
                  <a:outerShdw blurRad="50800" dist="39000" dir="5460000" algn="tl">
                    <a:srgbClr val="000000">
                      <a:alpha val="38000"/>
                    </a:srgbClr>
                  </a:outerShdw>
                </a:effectLst>
              </a:rPr>
              <a:t>“Tuesday of Holy Week (Confrontation Day)”</a:t>
            </a:r>
          </a:p>
          <a:p>
            <a:pPr>
              <a:spcAft>
                <a:spcPts val="600"/>
              </a:spcAft>
            </a:pPr>
            <a:r>
              <a:rPr lang="en-US" sz="3200" b="1" dirty="0" smtClean="0">
                <a:ln w="11430">
                  <a:solidFill>
                    <a:schemeClr val="tx1"/>
                  </a:solidFill>
                </a:ln>
                <a:solidFill>
                  <a:sysClr val="windowText" lastClr="000000"/>
                </a:solidFill>
                <a:effectLst>
                  <a:outerShdw blurRad="50800" dist="39000" dir="5460000" algn="tl">
                    <a:srgbClr val="000000">
                      <a:alpha val="38000"/>
                    </a:srgbClr>
                  </a:outerShdw>
                </a:effectLst>
              </a:rPr>
              <a:t>The Jews knew from where Jesus received His authority; however, they refused to accept and therefore denied Jesus this </a:t>
            </a:r>
            <a:r>
              <a:rPr lang="en-US" sz="3200" b="1" dirty="0" smtClean="0">
                <a:ln w="11430">
                  <a:solidFill>
                    <a:schemeClr val="tx1"/>
                  </a:solidFill>
                </a:ln>
                <a:solidFill>
                  <a:sysClr val="windowText" lastClr="000000"/>
                </a:solidFill>
                <a:effectLst>
                  <a:outerShdw blurRad="50800" dist="39000" dir="5460000" algn="tl">
                    <a:srgbClr val="000000">
                      <a:alpha val="38000"/>
                    </a:srgbClr>
                  </a:outerShdw>
                </a:effectLst>
              </a:rPr>
              <a:t>authority; since, to acknowledge, </a:t>
            </a:r>
            <a:r>
              <a:rPr lang="en-US" sz="3200" b="1" dirty="0" smtClean="0">
                <a:ln w="11430">
                  <a:solidFill>
                    <a:schemeClr val="tx1"/>
                  </a:solidFill>
                </a:ln>
                <a:solidFill>
                  <a:sysClr val="windowText" lastClr="000000"/>
                </a:solidFill>
                <a:effectLst>
                  <a:outerShdw blurRad="50800" dist="39000" dir="5460000" algn="tl">
                    <a:srgbClr val="000000">
                      <a:alpha val="38000"/>
                    </a:srgbClr>
                  </a:outerShdw>
                </a:effectLst>
              </a:rPr>
              <a:t>would mean acceptance of Jesus as their Messiah.</a:t>
            </a:r>
          </a:p>
          <a:p>
            <a:r>
              <a:rPr lang="en-US" sz="3200" b="1" dirty="0" smtClean="0">
                <a:ln w="11430">
                  <a:solidFill>
                    <a:schemeClr val="tx1"/>
                  </a:solidFill>
                </a:ln>
                <a:solidFill>
                  <a:sysClr val="windowText" lastClr="000000"/>
                </a:solidFill>
                <a:effectLst>
                  <a:outerShdw blurRad="50800" dist="39000" dir="5460000" algn="tl">
                    <a:srgbClr val="000000">
                      <a:alpha val="38000"/>
                    </a:srgbClr>
                  </a:outerShdw>
                </a:effectLst>
              </a:rPr>
              <a:t>Jesus now counters their question with His</a:t>
            </a:r>
          </a:p>
          <a:p>
            <a:r>
              <a:rPr lang="en-US" sz="3200" b="1" dirty="0" smtClean="0">
                <a:ln w="11430">
                  <a:solidFill>
                    <a:schemeClr val="tx1"/>
                  </a:solidFill>
                </a:ln>
                <a:solidFill>
                  <a:sysClr val="windowText" lastClr="000000"/>
                </a:solidFill>
                <a:effectLst>
                  <a:outerShdw blurRad="50800" dist="39000" dir="5460000" algn="tl">
                    <a:srgbClr val="000000">
                      <a:alpha val="38000"/>
                    </a:srgbClr>
                  </a:outerShdw>
                </a:effectLst>
              </a:rPr>
              <a:t>own.  He is not evading; </a:t>
            </a:r>
            <a:r>
              <a:rPr lang="en-US" sz="3200" b="1" dirty="0" smtClean="0">
                <a:ln w="11430">
                  <a:solidFill>
                    <a:schemeClr val="tx1"/>
                  </a:solidFill>
                </a:ln>
                <a:solidFill>
                  <a:sysClr val="windowText" lastClr="000000"/>
                </a:solidFill>
                <a:effectLst>
                  <a:outerShdw blurRad="50800" dist="39000" dir="5460000" algn="tl">
                    <a:srgbClr val="000000">
                      <a:alpha val="38000"/>
                    </a:srgbClr>
                  </a:outerShdw>
                </a:effectLst>
              </a:rPr>
              <a:t>He is </a:t>
            </a:r>
            <a:r>
              <a:rPr lang="en-US" sz="3200" b="1" dirty="0" smtClean="0">
                <a:ln w="11430">
                  <a:solidFill>
                    <a:schemeClr val="tx1"/>
                  </a:solidFill>
                </a:ln>
                <a:solidFill>
                  <a:sysClr val="windowText" lastClr="000000"/>
                </a:solidFill>
                <a:effectLst>
                  <a:outerShdw blurRad="50800" dist="39000" dir="5460000" algn="tl">
                    <a:srgbClr val="000000">
                      <a:alpha val="38000"/>
                    </a:srgbClr>
                  </a:outerShdw>
                </a:effectLst>
              </a:rPr>
              <a:t>turning the</a:t>
            </a:r>
          </a:p>
          <a:p>
            <a:r>
              <a:rPr lang="en-US" sz="3200" b="1" dirty="0" smtClean="0">
                <a:ln w="11430">
                  <a:solidFill>
                    <a:schemeClr val="tx1"/>
                  </a:solidFill>
                </a:ln>
                <a:solidFill>
                  <a:sysClr val="windowText" lastClr="000000"/>
                </a:solidFill>
                <a:effectLst>
                  <a:outerShdw blurRad="50800" dist="39000" dir="5460000" algn="tl">
                    <a:srgbClr val="000000">
                      <a:alpha val="38000"/>
                    </a:srgbClr>
                  </a:outerShdw>
                </a:effectLst>
              </a:rPr>
              <a:t>table…:  </a:t>
            </a:r>
            <a:r>
              <a:rPr lang="en-US" sz="3200" b="1" dirty="0" smtClean="0">
                <a:ln w="11430">
                  <a:solidFill>
                    <a:schemeClr val="tx1"/>
                  </a:solidFill>
                </a:ln>
                <a:solidFill>
                  <a:sysClr val="windowText" lastClr="000000"/>
                </a:solidFill>
                <a:effectLst>
                  <a:outerShdw blurRad="50800" dist="39000" dir="5460000" algn="tl">
                    <a:srgbClr val="000000">
                      <a:alpha val="38000"/>
                    </a:srgbClr>
                  </a:outerShdw>
                </a:effectLst>
              </a:rPr>
              <a:t>John’s authority…from </a:t>
            </a:r>
            <a:r>
              <a:rPr lang="en-US" sz="3200" b="1" dirty="0" smtClean="0">
                <a:ln w="11430">
                  <a:solidFill>
                    <a:schemeClr val="tx1"/>
                  </a:solidFill>
                </a:ln>
                <a:solidFill>
                  <a:sysClr val="windowText" lastClr="000000"/>
                </a:solidFill>
                <a:effectLst>
                  <a:outerShdw blurRad="50800" dist="39000" dir="5460000" algn="tl">
                    <a:srgbClr val="000000">
                      <a:alpha val="38000"/>
                    </a:srgbClr>
                  </a:outerShdw>
                </a:effectLst>
              </a:rPr>
              <a:t>heaven…or</a:t>
            </a:r>
          </a:p>
          <a:p>
            <a:r>
              <a:rPr lang="en-US" sz="3200" b="1" dirty="0" smtClean="0">
                <a:ln w="11430">
                  <a:solidFill>
                    <a:schemeClr val="tx1"/>
                  </a:solidFill>
                </a:ln>
                <a:solidFill>
                  <a:sysClr val="windowText" lastClr="000000"/>
                </a:solidFill>
                <a:effectLst>
                  <a:outerShdw blurRad="50800" dist="39000" dir="5460000" algn="tl">
                    <a:srgbClr val="000000">
                      <a:alpha val="38000"/>
                    </a:srgbClr>
                  </a:outerShdw>
                </a:effectLst>
              </a:rPr>
              <a:t>from </a:t>
            </a:r>
            <a:r>
              <a:rPr lang="en-US" sz="3200" b="1" dirty="0" smtClean="0">
                <a:ln w="11430">
                  <a:solidFill>
                    <a:schemeClr val="tx1"/>
                  </a:solidFill>
                </a:ln>
                <a:solidFill>
                  <a:sysClr val="windowText" lastClr="000000"/>
                </a:solidFill>
                <a:effectLst>
                  <a:outerShdw blurRad="50800" dist="39000" dir="5460000" algn="tl">
                    <a:srgbClr val="000000">
                      <a:alpha val="38000"/>
                    </a:srgbClr>
                  </a:outerShdw>
                </a:effectLst>
              </a:rPr>
              <a:t>men? </a:t>
            </a: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    </a:t>
            </a:r>
            <a:endParaRPr lang="en-US" sz="3200" b="1" dirty="0" smtClean="0">
              <a:ln w="11430">
                <a:solidFill>
                  <a:schemeClr val="tx1"/>
                </a:solidFill>
              </a:ln>
              <a:effectLst>
                <a:outerShdw blurRad="38100" dist="38100" dir="2700000" algn="tl">
                  <a:srgbClr val="000000">
                    <a:alpha val="43137"/>
                  </a:srgbClr>
                </a:outerShdw>
              </a:effectLst>
            </a:endParaRPr>
          </a:p>
        </p:txBody>
      </p:sp>
      <p:pic>
        <p:nvPicPr>
          <p:cNvPr id="1026" name="Picture 2" descr="John Baptist: Over 848 Royalty-Free Licensable Stock Illustrations &amp;  Drawings | Shutterstock"/>
          <p:cNvPicPr>
            <a:picLocks noChangeAspect="1" noChangeArrowheads="1"/>
          </p:cNvPicPr>
          <p:nvPr/>
        </p:nvPicPr>
        <p:blipFill>
          <a:blip r:embed="rId2" cstate="print">
            <a:clrChange>
              <a:clrFrom>
                <a:srgbClr val="FFFFFF"/>
              </a:clrFrom>
              <a:clrTo>
                <a:srgbClr val="FFFFFF">
                  <a:alpha val="0"/>
                </a:srgbClr>
              </a:clrTo>
            </a:clrChange>
          </a:blip>
          <a:srcRect t="4643" r="16667" b="11786"/>
          <a:stretch>
            <a:fillRect/>
          </a:stretch>
        </p:blipFill>
        <p:spPr bwMode="auto">
          <a:xfrm>
            <a:off x="7620000" y="3962400"/>
            <a:ext cx="1524000" cy="27432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diamond(in)">
                                      <p:cBhvr>
                                        <p:cTn id="7" dur="20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diamond(in)">
                                      <p:cBhvr>
                                        <p:cTn id="12" dur="2000"/>
                                        <p:tgtEl>
                                          <p:spTgt spid="10">
                                            <p:txEl>
                                              <p:pRg st="2" end="2"/>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diamond(in)">
                                      <p:cBhvr>
                                        <p:cTn id="15" dur="2000"/>
                                        <p:tgtEl>
                                          <p:spTgt spid="10">
                                            <p:txEl>
                                              <p:pRg st="3" end="3"/>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10">
                                            <p:txEl>
                                              <p:pRg st="4" end="4"/>
                                            </p:txEl>
                                          </p:spTgt>
                                        </p:tgtEl>
                                        <p:attrNameLst>
                                          <p:attrName>style.visibility</p:attrName>
                                        </p:attrNameLst>
                                      </p:cBhvr>
                                      <p:to>
                                        <p:strVal val="visible"/>
                                      </p:to>
                                    </p:set>
                                    <p:animEffect transition="in" filter="diamond(in)">
                                      <p:cBhvr>
                                        <p:cTn id="18" dur="2000"/>
                                        <p:tgtEl>
                                          <p:spTgt spid="10">
                                            <p:txEl>
                                              <p:pRg st="4" end="4"/>
                                            </p:txEl>
                                          </p:spTgt>
                                        </p:tgtEl>
                                      </p:cBhvr>
                                    </p:animEffect>
                                  </p:childTnLst>
                                </p:cTn>
                              </p:par>
                              <p:par>
                                <p:cTn id="19" presetID="8" presetClass="entr" presetSubtype="16" fill="hold" nodeType="with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animEffect transition="in" filter="diamond(in)">
                                      <p:cBhvr>
                                        <p:cTn id="21" dur="2000"/>
                                        <p:tgtEl>
                                          <p:spTgt spid="10">
                                            <p:txEl>
                                              <p:pRg st="5" end="5"/>
                                            </p:txEl>
                                          </p:spTgt>
                                        </p:tgtEl>
                                      </p:cBhvr>
                                    </p:animEffect>
                                  </p:childTnLst>
                                </p:cTn>
                              </p:par>
                              <p:par>
                                <p:cTn id="22" presetID="52" presetClass="entr" presetSubtype="0"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Scale>
                                      <p:cBhvr>
                                        <p:cTn id="24" dur="3000" decel="50000" fill="hold">
                                          <p:stCondLst>
                                            <p:cond delay="0"/>
                                          </p:stCondLst>
                                        </p:cTn>
                                        <p:tgtEl>
                                          <p:spTgt spid="10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3000" decel="50000" fill="hold">
                                          <p:stCondLst>
                                            <p:cond delay="0"/>
                                          </p:stCondLst>
                                        </p:cTn>
                                        <p:tgtEl>
                                          <p:spTgt spid="1026"/>
                                        </p:tgtEl>
                                        <p:attrNameLst>
                                          <p:attrName>ppt_x</p:attrName>
                                          <p:attrName>ppt_y</p:attrName>
                                        </p:attrNameLst>
                                      </p:cBhvr>
                                    </p:animMotion>
                                    <p:animEffect transition="in" filter="fade">
                                      <p:cBhvr>
                                        <p:cTn id="26" dur="3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ohn Baptist: Over 848 Royalty-Free Licensable Stock Illustrations &amp;  Drawings | Shutterstock"/>
          <p:cNvPicPr>
            <a:picLocks noChangeAspect="1" noChangeArrowheads="1"/>
          </p:cNvPicPr>
          <p:nvPr/>
        </p:nvPicPr>
        <p:blipFill>
          <a:blip r:embed="rId2" cstate="print">
            <a:clrChange>
              <a:clrFrom>
                <a:srgbClr val="FFFFFF"/>
              </a:clrFrom>
              <a:clrTo>
                <a:srgbClr val="FFFFFF">
                  <a:alpha val="0"/>
                </a:srgbClr>
              </a:clrTo>
            </a:clrChange>
          </a:blip>
          <a:srcRect t="4643" r="16667" b="11786"/>
          <a:stretch>
            <a:fillRect/>
          </a:stretch>
        </p:blipFill>
        <p:spPr bwMode="auto">
          <a:xfrm>
            <a:off x="0" y="1752600"/>
            <a:ext cx="1524000" cy="2743200"/>
          </a:xfrm>
          <a:prstGeom prst="rect">
            <a:avLst/>
          </a:prstGeom>
          <a:noFill/>
        </p:spPr>
      </p:pic>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St.  Matthew 21:23-27</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10" name="TextBox 9"/>
          <p:cNvSpPr txBox="1"/>
          <p:nvPr/>
        </p:nvSpPr>
        <p:spPr>
          <a:xfrm>
            <a:off x="152400" y="1045488"/>
            <a:ext cx="8839200" cy="498598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600"/>
              </a:spcAft>
            </a:pPr>
            <a:r>
              <a:rPr lang="en-US" sz="3600" b="1" dirty="0" smtClean="0">
                <a:ln w="11430">
                  <a:solidFill>
                    <a:schemeClr val="tx1"/>
                  </a:solidFill>
                </a:ln>
                <a:solidFill>
                  <a:srgbClr val="FF0000"/>
                </a:solidFill>
                <a:effectLst>
                  <a:outerShdw blurRad="50800" dist="39000" dir="5460000" algn="tl">
                    <a:srgbClr val="000000">
                      <a:alpha val="38000"/>
                    </a:srgbClr>
                  </a:outerShdw>
                </a:effectLst>
              </a:rPr>
              <a:t>“Tuesday of Holy Week (Confrontation Day)”</a:t>
            </a:r>
          </a:p>
          <a:p>
            <a:pPr>
              <a:spcAft>
                <a:spcPts val="600"/>
              </a:spcAft>
            </a:pPr>
            <a:r>
              <a:rPr lang="en-US" sz="3200" b="1" dirty="0" smtClean="0">
                <a:ln w="11430">
                  <a:solidFill>
                    <a:schemeClr val="tx1"/>
                  </a:solidFill>
                </a:ln>
                <a:solidFill>
                  <a:sysClr val="windowText" lastClr="000000"/>
                </a:solidFill>
                <a:effectLst>
                  <a:outerShdw blurRad="50800" dist="39000" dir="5460000" algn="tl">
                    <a:srgbClr val="000000">
                      <a:alpha val="38000"/>
                    </a:srgbClr>
                  </a:outerShdw>
                </a:effectLst>
              </a:rPr>
              <a:t>	   </a:t>
            </a:r>
            <a:r>
              <a:rPr lang="en-US" sz="3400" b="1" dirty="0" smtClean="0">
                <a:ln w="11430">
                  <a:solidFill>
                    <a:schemeClr val="tx1"/>
                  </a:solidFill>
                </a:ln>
                <a:solidFill>
                  <a:sysClr val="windowText" lastClr="000000"/>
                </a:solidFill>
                <a:effectLst>
                  <a:outerShdw blurRad="50800" dist="39000" dir="5460000" algn="tl">
                    <a:srgbClr val="000000">
                      <a:alpha val="38000"/>
                    </a:srgbClr>
                  </a:outerShdw>
                </a:effectLst>
              </a:rPr>
              <a:t>So if John’s authority to baptize is from 	   heaven then John had Divine authority; 	   however, if from men, his authority 	 	   amounts to nothing!</a:t>
            </a:r>
          </a:p>
          <a:p>
            <a:pPr>
              <a:spcAft>
                <a:spcPts val="600"/>
              </a:spcAft>
            </a:pPr>
            <a:r>
              <a:rPr lang="en-US" sz="3200" b="1" dirty="0" smtClean="0">
                <a:ln w="11430">
                  <a:solidFill>
                    <a:schemeClr val="tx1"/>
                  </a:solidFill>
                </a:ln>
                <a:solidFill>
                  <a:sysClr val="windowText" lastClr="000000"/>
                </a:solidFill>
                <a:effectLst>
                  <a:outerShdw blurRad="50800" dist="39000" dir="5460000" algn="tl">
                    <a:srgbClr val="000000">
                      <a:alpha val="38000"/>
                    </a:srgbClr>
                  </a:outerShdw>
                </a:effectLst>
              </a:rPr>
              <a:t>	   </a:t>
            </a:r>
            <a:r>
              <a:rPr lang="en-US" sz="3400" b="1" dirty="0" smtClean="0">
                <a:ln w="11430">
                  <a:solidFill>
                    <a:schemeClr val="tx1"/>
                  </a:solidFill>
                </a:ln>
                <a:solidFill>
                  <a:sysClr val="windowText" lastClr="000000"/>
                </a:solidFill>
                <a:effectLst>
                  <a:outerShdw blurRad="50800" dist="39000" dir="5460000" algn="tl">
                    <a:srgbClr val="000000">
                      <a:alpha val="38000"/>
                    </a:srgbClr>
                  </a:outerShdw>
                </a:effectLst>
              </a:rPr>
              <a:t>Our Lord’s point…the authority of John the Baptizer and His are </a:t>
            </a:r>
            <a:r>
              <a:rPr lang="en-US" sz="3400" b="1" dirty="0" smtClean="0">
                <a:ln w="11430">
                  <a:solidFill>
                    <a:schemeClr val="tx1"/>
                  </a:solidFill>
                </a:ln>
                <a:solidFill>
                  <a:sysClr val="windowText" lastClr="000000"/>
                </a:solidFill>
                <a:effectLst>
                  <a:outerShdw blurRad="50800" dist="39000" dir="5460000" algn="tl">
                    <a:srgbClr val="000000">
                      <a:alpha val="38000"/>
                    </a:srgbClr>
                  </a:outerShdw>
                </a:effectLst>
              </a:rPr>
              <a:t>Divine!  </a:t>
            </a:r>
            <a:r>
              <a:rPr lang="en-US" sz="3400" b="1" dirty="0" smtClean="0">
                <a:ln w="11430">
                  <a:solidFill>
                    <a:schemeClr val="tx1"/>
                  </a:solidFill>
                </a:ln>
                <a:solidFill>
                  <a:sysClr val="windowText" lastClr="000000"/>
                </a:solidFill>
                <a:effectLst>
                  <a:outerShdw blurRad="50800" dist="39000" dir="5460000" algn="tl">
                    <a:srgbClr val="000000">
                      <a:alpha val="38000"/>
                    </a:srgbClr>
                  </a:outerShdw>
                </a:effectLst>
              </a:rPr>
              <a:t>The correct answer about John is the correct answer concerning His authority.</a:t>
            </a:r>
            <a:endParaRPr lang="en-US" sz="3400" b="1" dirty="0" smtClean="0">
              <a:ln w="11430">
                <a:solidFill>
                  <a:schemeClr val="tx1"/>
                </a:solidFill>
              </a:ln>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diamond(in)">
                                      <p:cBhvr>
                                        <p:cTn id="7" dur="2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ohn Baptist: Over 848 Royalty-Free Licensable Stock Illustrations &amp;  Drawings | Shutterstock"/>
          <p:cNvPicPr>
            <a:picLocks noChangeAspect="1" noChangeArrowheads="1"/>
          </p:cNvPicPr>
          <p:nvPr/>
        </p:nvPicPr>
        <p:blipFill>
          <a:blip r:embed="rId2" cstate="print">
            <a:clrChange>
              <a:clrFrom>
                <a:srgbClr val="FFFFFF"/>
              </a:clrFrom>
              <a:clrTo>
                <a:srgbClr val="FFFFFF">
                  <a:alpha val="0"/>
                </a:srgbClr>
              </a:clrTo>
            </a:clrChange>
          </a:blip>
          <a:srcRect t="4643" r="16667" b="11786"/>
          <a:stretch>
            <a:fillRect/>
          </a:stretch>
        </p:blipFill>
        <p:spPr bwMode="auto">
          <a:xfrm>
            <a:off x="0" y="1752600"/>
            <a:ext cx="1524000" cy="2743200"/>
          </a:xfrm>
          <a:prstGeom prst="rect">
            <a:avLst/>
          </a:prstGeom>
          <a:noFill/>
        </p:spPr>
      </p:pic>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St.  Matthew 21:23-27</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10" name="TextBox 9"/>
          <p:cNvSpPr txBox="1"/>
          <p:nvPr/>
        </p:nvSpPr>
        <p:spPr>
          <a:xfrm>
            <a:off x="152400" y="1045488"/>
            <a:ext cx="8839200" cy="317009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600"/>
              </a:spcAft>
            </a:pPr>
            <a:r>
              <a:rPr lang="en-US" sz="3600" b="1" dirty="0" smtClean="0">
                <a:ln w="11430">
                  <a:solidFill>
                    <a:schemeClr val="tx1"/>
                  </a:solidFill>
                </a:ln>
                <a:solidFill>
                  <a:srgbClr val="FF0000"/>
                </a:solidFill>
                <a:effectLst>
                  <a:outerShdw blurRad="50800" dist="39000" dir="5460000" algn="tl">
                    <a:srgbClr val="000000">
                      <a:alpha val="38000"/>
                    </a:srgbClr>
                  </a:outerShdw>
                </a:effectLst>
              </a:rPr>
              <a:t>“Tuesday of Holy Week (Confrontation Day)”</a:t>
            </a:r>
          </a:p>
          <a:p>
            <a:pPr>
              <a:spcAft>
                <a:spcPts val="600"/>
              </a:spcAft>
            </a:pPr>
            <a:r>
              <a:rPr lang="en-US" sz="3200" b="1" dirty="0" smtClean="0">
                <a:ln w="11430">
                  <a:solidFill>
                    <a:schemeClr val="tx1"/>
                  </a:solidFill>
                </a:ln>
                <a:solidFill>
                  <a:sysClr val="windowText" lastClr="000000"/>
                </a:solidFill>
                <a:effectLst>
                  <a:outerShdw blurRad="50800" dist="39000" dir="5460000" algn="tl">
                    <a:srgbClr val="000000">
                      <a:alpha val="38000"/>
                    </a:srgbClr>
                  </a:outerShdw>
                </a:effectLst>
              </a:rPr>
              <a:t>	   </a:t>
            </a:r>
            <a:r>
              <a:rPr lang="en-US" sz="3000" b="1" dirty="0" smtClean="0">
                <a:ln w="11430">
                  <a:solidFill>
                    <a:schemeClr val="tx1"/>
                  </a:solidFill>
                </a:ln>
                <a:solidFill>
                  <a:sysClr val="windowText" lastClr="000000"/>
                </a:solidFill>
                <a:effectLst>
                  <a:outerShdw blurRad="50800" dist="39000" dir="5460000" algn="tl">
                    <a:srgbClr val="000000">
                      <a:alpha val="38000"/>
                    </a:srgbClr>
                  </a:outerShdw>
                </a:effectLst>
              </a:rPr>
              <a:t>John’s baptism was either from heaven or it 	   was from men; either with Divine authority or 	   not!  Now the Scribes and Pharisees are on 	 	   the horn of a dilemma!    </a:t>
            </a:r>
          </a:p>
          <a:p>
            <a:pPr>
              <a:spcAft>
                <a:spcPts val="600"/>
              </a:spcAft>
            </a:pPr>
            <a:r>
              <a:rPr lang="en-US" sz="3200" b="1" dirty="0" smtClean="0">
                <a:ln w="11430">
                  <a:solidFill>
                    <a:schemeClr val="tx1"/>
                  </a:solidFill>
                </a:ln>
                <a:solidFill>
                  <a:sysClr val="windowText" lastClr="000000"/>
                </a:solidFill>
                <a:effectLst>
                  <a:outerShdw blurRad="50800" dist="39000" dir="5460000" algn="tl">
                    <a:srgbClr val="000000">
                      <a:alpha val="38000"/>
                    </a:srgbClr>
                  </a:outerShdw>
                </a:effectLst>
              </a:rPr>
              <a:t>	</a:t>
            </a:r>
            <a:endParaRPr lang="en-US" sz="3200" b="1" dirty="0" smtClean="0">
              <a:ln w="11430">
                <a:solidFill>
                  <a:schemeClr val="tx1"/>
                </a:solidFill>
              </a:ln>
              <a:effectLst>
                <a:outerShdw blurRad="38100" dist="38100" dir="2700000" algn="tl">
                  <a:srgbClr val="000000">
                    <a:alpha val="43137"/>
                  </a:srgbClr>
                </a:outerShdw>
              </a:effectLst>
            </a:endParaRPr>
          </a:p>
        </p:txBody>
      </p:sp>
      <p:pic>
        <p:nvPicPr>
          <p:cNvPr id="5" name="Picture 4" descr="C:\Users\Jeff\Desktop\bull-head-png-4.png"/>
          <p:cNvPicPr>
            <a:picLocks noChangeAspect="1" noChangeArrowheads="1"/>
          </p:cNvPicPr>
          <p:nvPr/>
        </p:nvPicPr>
        <p:blipFill>
          <a:blip r:embed="rId3" cstate="print"/>
          <a:srcRect/>
          <a:stretch>
            <a:fillRect/>
          </a:stretch>
        </p:blipFill>
        <p:spPr bwMode="auto">
          <a:xfrm>
            <a:off x="3200400" y="4568792"/>
            <a:ext cx="2743200" cy="2213008"/>
          </a:xfrm>
          <a:prstGeom prst="rect">
            <a:avLst/>
          </a:prstGeom>
          <a:noFill/>
        </p:spPr>
      </p:pic>
      <p:sp>
        <p:nvSpPr>
          <p:cNvPr id="6" name="Rectangle 5"/>
          <p:cNvSpPr/>
          <p:nvPr/>
        </p:nvSpPr>
        <p:spPr>
          <a:xfrm>
            <a:off x="2286197" y="3864114"/>
            <a:ext cx="1752403" cy="707886"/>
          </a:xfrm>
          <a:prstGeom prst="rect">
            <a:avLst/>
          </a:prstGeom>
        </p:spPr>
        <p:txBody>
          <a:bodyPr wrap="none">
            <a:spAutoFit/>
          </a:bodyPr>
          <a:lstStyle/>
          <a:p>
            <a:r>
              <a:rPr lang="en-US" sz="4000" b="1" dirty="0" smtClean="0">
                <a:ln>
                  <a:solidFill>
                    <a:srgbClr val="996633"/>
                  </a:solidFill>
                </a:ln>
                <a:solidFill>
                  <a:srgbClr val="6600CC"/>
                </a:solidFill>
                <a:effectLst>
                  <a:outerShdw blurRad="38100" dist="38100" dir="2700000" algn="tl">
                    <a:srgbClr val="000000">
                      <a:alpha val="43137"/>
                    </a:srgbClr>
                  </a:outerShdw>
                </a:effectLst>
                <a:latin typeface="Algerian" pitchFamily="82" charset="0"/>
              </a:rPr>
              <a:t>DIVINE</a:t>
            </a:r>
            <a:endParaRPr lang="en-US" sz="4000" dirty="0">
              <a:ln>
                <a:solidFill>
                  <a:srgbClr val="996633"/>
                </a:solidFill>
              </a:ln>
              <a:solidFill>
                <a:srgbClr val="6600CC"/>
              </a:solidFill>
              <a:latin typeface="Algerian" pitchFamily="82" charset="0"/>
            </a:endParaRPr>
          </a:p>
        </p:txBody>
      </p:sp>
      <p:sp>
        <p:nvSpPr>
          <p:cNvPr id="7" name="Rectangle 6"/>
          <p:cNvSpPr/>
          <p:nvPr/>
        </p:nvSpPr>
        <p:spPr>
          <a:xfrm>
            <a:off x="4572000" y="3864114"/>
            <a:ext cx="2805576" cy="707886"/>
          </a:xfrm>
          <a:prstGeom prst="rect">
            <a:avLst/>
          </a:prstGeom>
        </p:spPr>
        <p:txBody>
          <a:bodyPr wrap="none">
            <a:spAutoFit/>
          </a:bodyPr>
          <a:lstStyle/>
          <a:p>
            <a:r>
              <a:rPr lang="en-US" sz="4000" b="1" dirty="0" smtClean="0">
                <a:ln>
                  <a:solidFill>
                    <a:sysClr val="windowText" lastClr="000000"/>
                  </a:solidFill>
                </a:ln>
                <a:solidFill>
                  <a:sysClr val="windowText" lastClr="000000"/>
                </a:solidFill>
                <a:effectLst>
                  <a:outerShdw blurRad="38100" dist="38100" dir="2700000" algn="tl">
                    <a:srgbClr val="000000">
                      <a:alpha val="43137"/>
                    </a:srgbClr>
                  </a:outerShdw>
                </a:effectLst>
                <a:latin typeface="Algerian" pitchFamily="82" charset="0"/>
              </a:rPr>
              <a:t>NOT DIVINE</a:t>
            </a:r>
            <a:endParaRPr lang="en-US" sz="4000" dirty="0">
              <a:ln>
                <a:solidFill>
                  <a:sysClr val="windowText" lastClr="000000"/>
                </a:solidFill>
              </a:ln>
              <a:solidFill>
                <a:sysClr val="windowText" lastClr="000000"/>
              </a:solidFill>
              <a:latin typeface="Algerian" pitchFamily="8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26"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80">
                                          <p:stCondLst>
                                            <p:cond delay="0"/>
                                          </p:stCondLst>
                                        </p:cTn>
                                        <p:tgtEl>
                                          <p:spTgt spid="6"/>
                                        </p:tgtEl>
                                      </p:cBhvr>
                                    </p:animEffect>
                                    <p:anim calcmode="lin" valueType="num">
                                      <p:cBhvr>
                                        <p:cTn id="1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7" dur="26">
                                          <p:stCondLst>
                                            <p:cond delay="650"/>
                                          </p:stCondLst>
                                        </p:cTn>
                                        <p:tgtEl>
                                          <p:spTgt spid="6"/>
                                        </p:tgtEl>
                                      </p:cBhvr>
                                      <p:to x="100000" y="60000"/>
                                    </p:animScale>
                                    <p:animScale>
                                      <p:cBhvr>
                                        <p:cTn id="18" dur="166" decel="50000">
                                          <p:stCondLst>
                                            <p:cond delay="676"/>
                                          </p:stCondLst>
                                        </p:cTn>
                                        <p:tgtEl>
                                          <p:spTgt spid="6"/>
                                        </p:tgtEl>
                                      </p:cBhvr>
                                      <p:to x="100000" y="100000"/>
                                    </p:animScale>
                                    <p:animScale>
                                      <p:cBhvr>
                                        <p:cTn id="19" dur="26">
                                          <p:stCondLst>
                                            <p:cond delay="1312"/>
                                          </p:stCondLst>
                                        </p:cTn>
                                        <p:tgtEl>
                                          <p:spTgt spid="6"/>
                                        </p:tgtEl>
                                      </p:cBhvr>
                                      <p:to x="100000" y="80000"/>
                                    </p:animScale>
                                    <p:animScale>
                                      <p:cBhvr>
                                        <p:cTn id="20" dur="166" decel="50000">
                                          <p:stCondLst>
                                            <p:cond delay="1338"/>
                                          </p:stCondLst>
                                        </p:cTn>
                                        <p:tgtEl>
                                          <p:spTgt spid="6"/>
                                        </p:tgtEl>
                                      </p:cBhvr>
                                      <p:to x="100000" y="100000"/>
                                    </p:animScale>
                                    <p:animScale>
                                      <p:cBhvr>
                                        <p:cTn id="21" dur="26">
                                          <p:stCondLst>
                                            <p:cond delay="1642"/>
                                          </p:stCondLst>
                                        </p:cTn>
                                        <p:tgtEl>
                                          <p:spTgt spid="6"/>
                                        </p:tgtEl>
                                      </p:cBhvr>
                                      <p:to x="100000" y="90000"/>
                                    </p:animScale>
                                    <p:animScale>
                                      <p:cBhvr>
                                        <p:cTn id="22" dur="166" decel="50000">
                                          <p:stCondLst>
                                            <p:cond delay="1668"/>
                                          </p:stCondLst>
                                        </p:cTn>
                                        <p:tgtEl>
                                          <p:spTgt spid="6"/>
                                        </p:tgtEl>
                                      </p:cBhvr>
                                      <p:to x="100000" y="100000"/>
                                    </p:animScale>
                                    <p:animScale>
                                      <p:cBhvr>
                                        <p:cTn id="23" dur="26">
                                          <p:stCondLst>
                                            <p:cond delay="1808"/>
                                          </p:stCondLst>
                                        </p:cTn>
                                        <p:tgtEl>
                                          <p:spTgt spid="6"/>
                                        </p:tgtEl>
                                      </p:cBhvr>
                                      <p:to x="100000" y="95000"/>
                                    </p:animScale>
                                    <p:animScale>
                                      <p:cBhvr>
                                        <p:cTn id="24" dur="166" decel="50000">
                                          <p:stCondLst>
                                            <p:cond delay="1834"/>
                                          </p:stCondLst>
                                        </p:cTn>
                                        <p:tgtEl>
                                          <p:spTgt spid="6"/>
                                        </p:tgtEl>
                                      </p:cBhvr>
                                      <p:to x="100000" y="100000"/>
                                    </p:animScale>
                                  </p:childTnLst>
                                </p:cTn>
                              </p:par>
                            </p:childTnLst>
                          </p:cTn>
                        </p:par>
                        <p:par>
                          <p:cTn id="25" fill="hold">
                            <p:stCondLst>
                              <p:cond delay="4000"/>
                            </p:stCondLst>
                            <p:childTnLst>
                              <p:par>
                                <p:cTn id="26" presetID="26"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80">
                                          <p:stCondLst>
                                            <p:cond delay="0"/>
                                          </p:stCondLst>
                                        </p:cTn>
                                        <p:tgtEl>
                                          <p:spTgt spid="7"/>
                                        </p:tgtEl>
                                      </p:cBhvr>
                                    </p:animEffect>
                                    <p:anim calcmode="lin" valueType="num">
                                      <p:cBhvr>
                                        <p:cTn id="2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4" dur="26">
                                          <p:stCondLst>
                                            <p:cond delay="650"/>
                                          </p:stCondLst>
                                        </p:cTn>
                                        <p:tgtEl>
                                          <p:spTgt spid="7"/>
                                        </p:tgtEl>
                                      </p:cBhvr>
                                      <p:to x="100000" y="60000"/>
                                    </p:animScale>
                                    <p:animScale>
                                      <p:cBhvr>
                                        <p:cTn id="35" dur="166" decel="50000">
                                          <p:stCondLst>
                                            <p:cond delay="676"/>
                                          </p:stCondLst>
                                        </p:cTn>
                                        <p:tgtEl>
                                          <p:spTgt spid="7"/>
                                        </p:tgtEl>
                                      </p:cBhvr>
                                      <p:to x="100000" y="100000"/>
                                    </p:animScale>
                                    <p:animScale>
                                      <p:cBhvr>
                                        <p:cTn id="36" dur="26">
                                          <p:stCondLst>
                                            <p:cond delay="1312"/>
                                          </p:stCondLst>
                                        </p:cTn>
                                        <p:tgtEl>
                                          <p:spTgt spid="7"/>
                                        </p:tgtEl>
                                      </p:cBhvr>
                                      <p:to x="100000" y="80000"/>
                                    </p:animScale>
                                    <p:animScale>
                                      <p:cBhvr>
                                        <p:cTn id="37" dur="166" decel="50000">
                                          <p:stCondLst>
                                            <p:cond delay="1338"/>
                                          </p:stCondLst>
                                        </p:cTn>
                                        <p:tgtEl>
                                          <p:spTgt spid="7"/>
                                        </p:tgtEl>
                                      </p:cBhvr>
                                      <p:to x="100000" y="100000"/>
                                    </p:animScale>
                                    <p:animScale>
                                      <p:cBhvr>
                                        <p:cTn id="38" dur="26">
                                          <p:stCondLst>
                                            <p:cond delay="1642"/>
                                          </p:stCondLst>
                                        </p:cTn>
                                        <p:tgtEl>
                                          <p:spTgt spid="7"/>
                                        </p:tgtEl>
                                      </p:cBhvr>
                                      <p:to x="100000" y="90000"/>
                                    </p:animScale>
                                    <p:animScale>
                                      <p:cBhvr>
                                        <p:cTn id="39" dur="166" decel="50000">
                                          <p:stCondLst>
                                            <p:cond delay="1668"/>
                                          </p:stCondLst>
                                        </p:cTn>
                                        <p:tgtEl>
                                          <p:spTgt spid="7"/>
                                        </p:tgtEl>
                                      </p:cBhvr>
                                      <p:to x="100000" y="100000"/>
                                    </p:animScale>
                                    <p:animScale>
                                      <p:cBhvr>
                                        <p:cTn id="40" dur="26">
                                          <p:stCondLst>
                                            <p:cond delay="1808"/>
                                          </p:stCondLst>
                                        </p:cTn>
                                        <p:tgtEl>
                                          <p:spTgt spid="7"/>
                                        </p:tgtEl>
                                      </p:cBhvr>
                                      <p:to x="100000" y="95000"/>
                                    </p:animScale>
                                    <p:animScale>
                                      <p:cBhvr>
                                        <p:cTn id="41"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St.  Matthew 21:23-27</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10" name="TextBox 9"/>
          <p:cNvSpPr txBox="1"/>
          <p:nvPr/>
        </p:nvSpPr>
        <p:spPr>
          <a:xfrm>
            <a:off x="152400" y="1045488"/>
            <a:ext cx="8839200" cy="281615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spcAft>
                <a:spcPts val="600"/>
              </a:spcAft>
            </a:pPr>
            <a:r>
              <a:rPr lang="en-US" sz="3600" b="1" dirty="0" smtClean="0">
                <a:ln w="11430">
                  <a:solidFill>
                    <a:schemeClr val="tx1"/>
                  </a:solidFill>
                </a:ln>
                <a:solidFill>
                  <a:srgbClr val="FF0000"/>
                </a:solidFill>
                <a:effectLst>
                  <a:outerShdw blurRad="80000" dist="40000" dir="5040000" algn="tl">
                    <a:srgbClr val="000000">
                      <a:alpha val="30000"/>
                    </a:srgbClr>
                  </a:outerShdw>
                </a:effectLst>
              </a:rPr>
              <a:t>“Tuesday of Holy Week (Confrontation Day)”</a:t>
            </a:r>
          </a:p>
          <a:p>
            <a:pPr>
              <a:spcAft>
                <a:spcPts val="600"/>
              </a:spcAft>
            </a:pPr>
            <a:r>
              <a:rPr lang="en-US" sz="3200" b="1" dirty="0" smtClean="0">
                <a:ln w="11430">
                  <a:solidFill>
                    <a:schemeClr val="tx1"/>
                  </a:solidFill>
                </a:ln>
                <a:effectLst>
                  <a:outerShdw blurRad="80000" dist="40000" dir="5040000" algn="tl">
                    <a:srgbClr val="000000">
                      <a:alpha val="30000"/>
                    </a:srgbClr>
                  </a:outerShdw>
                </a:effectLst>
              </a:rPr>
              <a:t>So since there’s no way out…what do evil men do???</a:t>
            </a:r>
          </a:p>
          <a:p>
            <a:pPr>
              <a:spcAft>
                <a:spcPts val="600"/>
              </a:spcAft>
            </a:pPr>
            <a:r>
              <a:rPr lang="en-US" sz="3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p>
          <a:p>
            <a:pPr>
              <a:spcAft>
                <a:spcPts val="600"/>
              </a:spcAft>
            </a:pPr>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p>
        </p:txBody>
      </p:sp>
      <p:pic>
        <p:nvPicPr>
          <p:cNvPr id="9" name="Picture 2" descr="C:\Users\Jeff\Desktop\24305af75e71d01521899b79e39dcb422643c43b51386558173f2ff71e0ece3c.jpg"/>
          <p:cNvPicPr>
            <a:picLocks noChangeAspect="1" noChangeArrowheads="1"/>
          </p:cNvPicPr>
          <p:nvPr/>
        </p:nvPicPr>
        <p:blipFill>
          <a:blip r:embed="rId2" cstate="print"/>
          <a:srcRect/>
          <a:stretch>
            <a:fillRect/>
          </a:stretch>
        </p:blipFill>
        <p:spPr bwMode="auto">
          <a:xfrm>
            <a:off x="152400" y="2895600"/>
            <a:ext cx="8915400" cy="3962400"/>
          </a:xfrm>
          <a:prstGeom prst="rect">
            <a:avLst/>
          </a:prstGeom>
          <a:noFill/>
        </p:spPr>
      </p:pic>
      <p:sp>
        <p:nvSpPr>
          <p:cNvPr id="11" name="Oval Callout 10"/>
          <p:cNvSpPr/>
          <p:nvPr/>
        </p:nvSpPr>
        <p:spPr>
          <a:xfrm>
            <a:off x="6477000" y="2971800"/>
            <a:ext cx="2286000" cy="1600200"/>
          </a:xfrm>
          <a:prstGeom prst="wedgeEllipseCallout">
            <a:avLst>
              <a:gd name="adj1" fmla="val -86870"/>
              <a:gd name="adj2" fmla="val 1521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477000" y="3219271"/>
            <a:ext cx="2362200" cy="1200329"/>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latin typeface="Arial Narrow" pitchFamily="34" charset="0"/>
              </a:rPr>
              <a:t>“We do not know!”</a:t>
            </a:r>
            <a:endParaRPr lang="en-US" sz="3600" b="1" dirty="0">
              <a:solidFill>
                <a:schemeClr val="bg1"/>
              </a:solidFill>
              <a:effectLst>
                <a:outerShdw blurRad="38100" dist="38100" dir="2700000" algn="tl">
                  <a:srgbClr val="000000">
                    <a:alpha val="43137"/>
                  </a:srgbClr>
                </a:outerShdw>
              </a:effectLst>
              <a:latin typeface="Arial Narrow" pitchFamily="34" charset="0"/>
            </a:endParaRPr>
          </a:p>
        </p:txBody>
      </p:sp>
      <p:sp>
        <p:nvSpPr>
          <p:cNvPr id="13" name="TextBox 12"/>
          <p:cNvSpPr txBox="1"/>
          <p:nvPr/>
        </p:nvSpPr>
        <p:spPr>
          <a:xfrm>
            <a:off x="0" y="3322290"/>
            <a:ext cx="9144000" cy="3154710"/>
          </a:xfrm>
          <a:prstGeom prst="rect">
            <a:avLst/>
          </a:prstGeom>
          <a:noFill/>
        </p:spPr>
        <p:txBody>
          <a:bodyPr wrap="square" rtlCol="0">
            <a:spAutoFit/>
          </a:bodyPr>
          <a:lstStyle/>
          <a:p>
            <a:pPr algn="ctr"/>
            <a:r>
              <a:rPr lang="en-US" sz="19900" b="1" dirty="0" smtClean="0">
                <a:solidFill>
                  <a:srgbClr val="FF0000"/>
                </a:solidFill>
                <a:effectLst>
                  <a:outerShdw blurRad="38100" dist="38100" dir="2700000" algn="tl">
                    <a:srgbClr val="000000">
                      <a:alpha val="43137"/>
                    </a:srgbClr>
                  </a:outerShdw>
                </a:effectLst>
                <a:latin typeface="Chiller" pitchFamily="82" charset="0"/>
              </a:rPr>
              <a:t>LIARS!</a:t>
            </a:r>
            <a:endParaRPr lang="en-US" sz="19900" b="1" dirty="0">
              <a:solidFill>
                <a:srgbClr val="FF0000"/>
              </a:solidFill>
              <a:effectLst>
                <a:outerShdw blurRad="38100" dist="38100" dir="2700000" algn="tl">
                  <a:srgbClr val="000000">
                    <a:alpha val="43137"/>
                  </a:srgbClr>
                </a:outerShdw>
              </a:effectLst>
              <a:latin typeface="Chiller" pitchFamily="8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5"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2000"/>
                                        <p:tgtEl>
                                          <p:spTgt spid="13"/>
                                        </p:tgtEl>
                                      </p:cBhvr>
                                    </p:animEffect>
                                    <p:anim calcmode="lin" valueType="num">
                                      <p:cBhvr>
                                        <p:cTn id="21" dur="2000" fill="hold"/>
                                        <p:tgtEl>
                                          <p:spTgt spid="13"/>
                                        </p:tgtEl>
                                        <p:attrNameLst>
                                          <p:attrName>style.rotation</p:attrName>
                                        </p:attrNameLst>
                                      </p:cBhvr>
                                      <p:tavLst>
                                        <p:tav tm="0">
                                          <p:val>
                                            <p:fltVal val="720"/>
                                          </p:val>
                                        </p:tav>
                                        <p:tav tm="100000">
                                          <p:val>
                                            <p:fltVal val="0"/>
                                          </p:val>
                                        </p:tav>
                                      </p:tavLst>
                                    </p:anim>
                                    <p:anim calcmode="lin" valueType="num">
                                      <p:cBhvr>
                                        <p:cTn id="22" dur="2000" fill="hold"/>
                                        <p:tgtEl>
                                          <p:spTgt spid="13"/>
                                        </p:tgtEl>
                                        <p:attrNameLst>
                                          <p:attrName>ppt_h</p:attrName>
                                        </p:attrNameLst>
                                      </p:cBhvr>
                                      <p:tavLst>
                                        <p:tav tm="0">
                                          <p:val>
                                            <p:fltVal val="0"/>
                                          </p:val>
                                        </p:tav>
                                        <p:tav tm="100000">
                                          <p:val>
                                            <p:strVal val="#ppt_h"/>
                                          </p:val>
                                        </p:tav>
                                      </p:tavLst>
                                    </p:anim>
                                    <p:anim calcmode="lin" valueType="num">
                                      <p:cBhvr>
                                        <p:cTn id="23" dur="2000" fill="hold"/>
                                        <p:tgtEl>
                                          <p:spTgt spid="1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St.  Matthew 21:23-27</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10" name="TextBox 9"/>
          <p:cNvSpPr txBox="1"/>
          <p:nvPr/>
        </p:nvSpPr>
        <p:spPr>
          <a:xfrm>
            <a:off x="152400" y="1045488"/>
            <a:ext cx="8839200" cy="64633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spcAft>
                <a:spcPts val="600"/>
              </a:spcAft>
            </a:pPr>
            <a:r>
              <a:rPr lang="en-US" sz="3600" b="1" dirty="0" smtClean="0">
                <a:ln w="11430">
                  <a:solidFill>
                    <a:schemeClr val="tx1"/>
                  </a:solidFill>
                </a:ln>
                <a:solidFill>
                  <a:srgbClr val="FF0000"/>
                </a:solidFill>
                <a:effectLst>
                  <a:outerShdw blurRad="80000" dist="40000" dir="5040000" algn="tl">
                    <a:srgbClr val="000000">
                      <a:alpha val="30000"/>
                    </a:srgbClr>
                  </a:outerShdw>
                </a:effectLst>
              </a:rPr>
              <a:t>“Tuesday of Holy Week (Confrontation Day)”</a:t>
            </a:r>
            <a:endPar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4" name="Rectangle 13"/>
          <p:cNvSpPr/>
          <p:nvPr/>
        </p:nvSpPr>
        <p:spPr>
          <a:xfrm>
            <a:off x="152400" y="1675686"/>
            <a:ext cx="8763000" cy="4801314"/>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400" b="1" dirty="0" smtClean="0">
                <a:ln w="11430">
                  <a:solidFill>
                    <a:schemeClr val="tx1"/>
                  </a:solidFill>
                </a:ln>
                <a:effectLst>
                  <a:outerShdw blurRad="80000" dist="40000" dir="5040000" algn="tl">
                    <a:srgbClr val="000000">
                      <a:alpha val="30000"/>
                    </a:srgbClr>
                  </a:outerShdw>
                </a:effectLst>
              </a:rPr>
              <a:t>There is a further sin, though not stated, but implied.  From St. Mark 11:18 and St. Luke 19:47, which happened on Monday, tell us that the chief priests and the scribes were trying to destroy Jesus.  Note how these unbelievers are following the devil as he is described in St. John 8:44.  The devil causes unbelief, deceit, lies and murder.  Yet, the Light of God’s Word exposes his evil and so he flees.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Jeff\Desktop\00-jesus-and-a-scribe-1080x675.jpg"/>
          <p:cNvPicPr>
            <a:picLocks noChangeAspect="1" noChangeArrowheads="1"/>
          </p:cNvPicPr>
          <p:nvPr/>
        </p:nvPicPr>
        <p:blipFill>
          <a:blip r:embed="rId2" cstate="print"/>
          <a:srcRect/>
          <a:stretch>
            <a:fillRect/>
          </a:stretch>
        </p:blipFill>
        <p:spPr bwMode="auto">
          <a:xfrm>
            <a:off x="0" y="1828800"/>
            <a:ext cx="2834640" cy="2438400"/>
          </a:xfrm>
          <a:prstGeom prst="rect">
            <a:avLst/>
          </a:prstGeom>
          <a:noFill/>
        </p:spPr>
      </p:pic>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St.  Matthew 21:23-27</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10" name="TextBox 9"/>
          <p:cNvSpPr txBox="1"/>
          <p:nvPr/>
        </p:nvSpPr>
        <p:spPr>
          <a:xfrm>
            <a:off x="152400" y="1045488"/>
            <a:ext cx="8839200" cy="64633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spcAft>
                <a:spcPts val="600"/>
              </a:spcAft>
            </a:pPr>
            <a:r>
              <a:rPr lang="en-US" sz="3600" b="1" dirty="0" smtClean="0">
                <a:ln w="11430">
                  <a:solidFill>
                    <a:schemeClr val="tx1"/>
                  </a:solidFill>
                </a:ln>
                <a:solidFill>
                  <a:srgbClr val="FF0000"/>
                </a:solidFill>
                <a:effectLst>
                  <a:outerShdw blurRad="80000" dist="40000" dir="5040000" algn="tl">
                    <a:srgbClr val="000000">
                      <a:alpha val="30000"/>
                    </a:srgbClr>
                  </a:outerShdw>
                </a:effectLst>
              </a:rPr>
              <a:t>“Tuesday of Holy Week (Confrontation Day)”</a:t>
            </a:r>
            <a:endPar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4" name="Rectangle 13"/>
          <p:cNvSpPr/>
          <p:nvPr/>
        </p:nvSpPr>
        <p:spPr>
          <a:xfrm>
            <a:off x="152400" y="1675686"/>
            <a:ext cx="8763000" cy="4801314"/>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400" b="1" dirty="0" smtClean="0">
                <a:ln w="11430">
                  <a:solidFill>
                    <a:schemeClr val="tx1"/>
                  </a:solidFill>
                </a:ln>
                <a:effectLst>
                  <a:outerShdw blurRad="80000" dist="40000" dir="5040000" algn="tl">
                    <a:srgbClr val="000000">
                      <a:alpha val="30000"/>
                    </a:srgbClr>
                  </a:outerShdw>
                </a:effectLst>
              </a:rPr>
              <a:t>			So while these liars stand 				before Him, thoroughly 					defeated, Jesus will now speak 			a very lucid, simple parable that 			will end in a question that can be answered only one way!  By means of His question, and the Jews answer, He exposes the wickedness of </a:t>
            </a:r>
            <a:r>
              <a:rPr lang="en-US" sz="3400" b="1" dirty="0" smtClean="0">
                <a:ln w="11430">
                  <a:solidFill>
                    <a:schemeClr val="tx1"/>
                  </a:solidFill>
                </a:ln>
                <a:effectLst>
                  <a:outerShdw blurRad="80000" dist="40000" dir="5040000" algn="tl">
                    <a:srgbClr val="000000">
                      <a:alpha val="30000"/>
                    </a:srgbClr>
                  </a:outerShdw>
                </a:effectLst>
              </a:rPr>
              <a:t>their unbelief…these </a:t>
            </a:r>
            <a:r>
              <a:rPr lang="en-US" sz="3400" b="1" dirty="0" smtClean="0">
                <a:ln w="11430">
                  <a:solidFill>
                    <a:schemeClr val="tx1"/>
                  </a:solidFill>
                </a:ln>
                <a:effectLst>
                  <a:outerShdw blurRad="80000" dist="40000" dir="5040000" algn="tl">
                    <a:srgbClr val="000000">
                      <a:alpha val="30000"/>
                    </a:srgbClr>
                  </a:outerShdw>
                </a:effectLst>
              </a:rPr>
              <a:t>supposed religious leaders of Israel!</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Jeff\Desktop\00-jesus-and-a-scribe-1080x675.jpg"/>
          <p:cNvPicPr>
            <a:picLocks noChangeAspect="1" noChangeArrowheads="1"/>
          </p:cNvPicPr>
          <p:nvPr/>
        </p:nvPicPr>
        <p:blipFill>
          <a:blip r:embed="rId2" cstate="print"/>
          <a:srcRect/>
          <a:stretch>
            <a:fillRect/>
          </a:stretch>
        </p:blipFill>
        <p:spPr bwMode="auto">
          <a:xfrm>
            <a:off x="0" y="1752600"/>
            <a:ext cx="2834640" cy="2057400"/>
          </a:xfrm>
          <a:prstGeom prst="rect">
            <a:avLst/>
          </a:prstGeom>
          <a:noFill/>
        </p:spPr>
      </p:pic>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St.  Matthew 21:28-32</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10" name="TextBox 9"/>
          <p:cNvSpPr txBox="1"/>
          <p:nvPr/>
        </p:nvSpPr>
        <p:spPr>
          <a:xfrm>
            <a:off x="152400" y="1045488"/>
            <a:ext cx="8839200" cy="64633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spcAft>
                <a:spcPts val="600"/>
              </a:spcAft>
            </a:pPr>
            <a:r>
              <a:rPr lang="en-US" sz="3600" b="1" dirty="0" smtClean="0">
                <a:ln w="11430">
                  <a:solidFill>
                    <a:schemeClr val="tx1"/>
                  </a:solidFill>
                </a:ln>
                <a:solidFill>
                  <a:srgbClr val="FF0000"/>
                </a:solidFill>
                <a:effectLst>
                  <a:outerShdw blurRad="80000" dist="40000" dir="5040000" algn="tl">
                    <a:srgbClr val="000000">
                      <a:alpha val="30000"/>
                    </a:srgbClr>
                  </a:outerShdw>
                </a:effectLst>
              </a:rPr>
              <a:t>“Tuesday of Holy Week (Confrontation Day)”</a:t>
            </a:r>
            <a:endPar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4" name="Rectangle 13"/>
          <p:cNvSpPr/>
          <p:nvPr/>
        </p:nvSpPr>
        <p:spPr>
          <a:xfrm>
            <a:off x="152400" y="1595765"/>
            <a:ext cx="8763000" cy="5186035"/>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400" b="1" dirty="0" smtClean="0">
                <a:ln w="11430">
                  <a:solidFill>
                    <a:schemeClr val="tx1"/>
                  </a:solidFill>
                </a:ln>
                <a:effectLst>
                  <a:outerShdw blurRad="80000" dist="40000" dir="5040000" algn="tl">
                    <a:srgbClr val="000000">
                      <a:alpha val="30000"/>
                    </a:srgbClr>
                  </a:outerShdw>
                </a:effectLst>
              </a:rPr>
              <a:t>			</a:t>
            </a:r>
            <a:r>
              <a:rPr lang="en-US" sz="3200" b="1" dirty="0" smtClean="0">
                <a:ln w="11430">
                  <a:solidFill>
                    <a:srgbClr val="006600"/>
                  </a:solidFill>
                </a:ln>
                <a:solidFill>
                  <a:srgbClr val="006600"/>
                </a:solidFill>
                <a:effectLst>
                  <a:outerShdw blurRad="80000" dist="40000" dir="5040000" algn="tl">
                    <a:srgbClr val="000000">
                      <a:alpha val="30000"/>
                    </a:srgbClr>
                  </a:outerShdw>
                </a:effectLst>
              </a:rPr>
              <a:t>The Parable of the Two Children!</a:t>
            </a:r>
          </a:p>
          <a:p>
            <a:r>
              <a:rPr lang="en-US" sz="3200" b="1" dirty="0" smtClean="0">
                <a:ln w="11430">
                  <a:solidFill>
                    <a:schemeClr val="tx1"/>
                  </a:solidFill>
                </a:ln>
                <a:effectLst>
                  <a:outerShdw blurRad="80000" dist="40000" dir="5040000" algn="tl">
                    <a:srgbClr val="000000">
                      <a:alpha val="30000"/>
                    </a:srgbClr>
                  </a:outerShdw>
                </a:effectLst>
              </a:rPr>
              <a:t>			Jesus is now going to leave the 				whole matter to them:  </a:t>
            </a:r>
            <a:r>
              <a:rPr lang="en-US" sz="3200" b="1" i="1" dirty="0" smtClean="0">
                <a:ln w="11430">
                  <a:solidFill>
                    <a:srgbClr val="6600CC"/>
                  </a:solidFill>
                </a:ln>
                <a:solidFill>
                  <a:srgbClr val="6600CC"/>
                </a:solidFill>
                <a:effectLst>
                  <a:outerShdw blurRad="80000" dist="40000" dir="5040000" algn="tl">
                    <a:srgbClr val="000000">
                      <a:alpha val="30000"/>
                    </a:srgbClr>
                  </a:outerShdw>
                </a:effectLst>
              </a:rPr>
              <a:t>“How does 			it seem to you?”</a:t>
            </a:r>
          </a:p>
          <a:p>
            <a:pPr algn="ctr">
              <a:spcAft>
                <a:spcPts val="600"/>
              </a:spcAft>
            </a:pPr>
            <a:r>
              <a:rPr lang="en-US" sz="2800" b="1" u="sng" dirty="0" smtClean="0">
                <a:ln w="11430">
                  <a:solidFill>
                    <a:srgbClr val="000000"/>
                  </a:solidFill>
                </a:ln>
                <a:effectLst>
                  <a:outerShdw blurRad="80000" dist="40000" dir="5040000" algn="tl">
                    <a:srgbClr val="000000">
                      <a:alpha val="30000"/>
                    </a:srgbClr>
                  </a:outerShdw>
                </a:effectLst>
              </a:rPr>
              <a:t>Let’s summarize</a:t>
            </a:r>
            <a:r>
              <a:rPr lang="en-US" sz="2800" b="1" dirty="0" smtClean="0">
                <a:ln w="11430">
                  <a:solidFill>
                    <a:srgbClr val="000000"/>
                  </a:solidFill>
                </a:ln>
                <a:effectLst>
                  <a:outerShdw blurRad="80000" dist="40000" dir="5040000" algn="tl">
                    <a:srgbClr val="000000">
                      <a:alpha val="30000"/>
                    </a:srgbClr>
                  </a:outerShdw>
                </a:effectLst>
              </a:rPr>
              <a:t>:</a:t>
            </a:r>
          </a:p>
          <a:p>
            <a:r>
              <a:rPr lang="en-US" sz="2800" b="1" dirty="0" smtClean="0">
                <a:ln w="11430">
                  <a:solidFill>
                    <a:srgbClr val="000000"/>
                  </a:solidFill>
                </a:ln>
                <a:effectLst>
                  <a:outerShdw blurRad="80000" dist="40000" dir="5040000" algn="tl">
                    <a:srgbClr val="000000">
                      <a:alpha val="30000"/>
                    </a:srgbClr>
                  </a:outerShdw>
                </a:effectLst>
              </a:rPr>
              <a:t>+  A man has two “children” (</a:t>
            </a:r>
            <a:r>
              <a:rPr lang="en-US" sz="2800" b="1" dirty="0" err="1" smtClean="0">
                <a:ln w="11430">
                  <a:solidFill>
                    <a:srgbClr val="000000"/>
                  </a:solidFill>
                </a:ln>
                <a:effectLst>
                  <a:outerShdw blurRad="80000" dist="40000" dir="5040000" algn="tl">
                    <a:srgbClr val="000000">
                      <a:alpha val="30000"/>
                    </a:srgbClr>
                  </a:outerShdw>
                </a:effectLst>
                <a:latin typeface="TekniaGreek" pitchFamily="2" charset="0"/>
              </a:rPr>
              <a:t>tevkna</a:t>
            </a:r>
            <a:r>
              <a:rPr lang="en-US" sz="2800" b="1" dirty="0" smtClean="0">
                <a:ln w="11430">
                  <a:solidFill>
                    <a:srgbClr val="000000"/>
                  </a:solidFill>
                </a:ln>
                <a:effectLst>
                  <a:outerShdw blurRad="80000" dist="40000" dir="5040000" algn="tl">
                    <a:srgbClr val="000000">
                      <a:alpha val="30000"/>
                    </a:srgbClr>
                  </a:outerShdw>
                </a:effectLst>
              </a:rPr>
              <a:t>) – denotes filial love!</a:t>
            </a:r>
          </a:p>
          <a:p>
            <a:r>
              <a:rPr lang="en-US" sz="2800" b="1" dirty="0" smtClean="0">
                <a:ln w="11430">
                  <a:solidFill>
                    <a:srgbClr val="000000"/>
                  </a:solidFill>
                </a:ln>
                <a:effectLst>
                  <a:outerShdw blurRad="80000" dist="40000" dir="5040000" algn="tl">
                    <a:srgbClr val="000000">
                      <a:alpha val="30000"/>
                    </a:srgbClr>
                  </a:outerShdw>
                </a:effectLst>
              </a:rPr>
              <a:t>+  He asks his first child </a:t>
            </a:r>
            <a:r>
              <a:rPr lang="en-US" sz="2800" b="1" dirty="0" smtClean="0">
                <a:ln w="11430">
                  <a:solidFill>
                    <a:srgbClr val="000000"/>
                  </a:solidFill>
                </a:ln>
                <a:effectLst>
                  <a:outerShdw blurRad="80000" dist="40000" dir="5040000" algn="tl">
                    <a:srgbClr val="000000">
                      <a:alpha val="30000"/>
                    </a:srgbClr>
                  </a:outerShdw>
                </a:effectLst>
                <a:latin typeface="TekniaGreek" pitchFamily="2" charset="0"/>
              </a:rPr>
              <a:t>(</a:t>
            </a:r>
            <a:r>
              <a:rPr lang="en-US" sz="2800" b="1" dirty="0" err="1" smtClean="0">
                <a:ln w="11430">
                  <a:solidFill>
                    <a:srgbClr val="000000"/>
                  </a:solidFill>
                </a:ln>
                <a:effectLst>
                  <a:outerShdw blurRad="80000" dist="40000" dir="5040000" algn="tl">
                    <a:srgbClr val="000000">
                      <a:alpha val="30000"/>
                    </a:srgbClr>
                  </a:outerShdw>
                </a:effectLst>
                <a:latin typeface="TekniaGreek" pitchFamily="2" charset="0"/>
              </a:rPr>
              <a:t>tevknon</a:t>
            </a:r>
            <a:r>
              <a:rPr lang="en-US" sz="2800" b="1" dirty="0" smtClean="0">
                <a:ln w="11430">
                  <a:solidFill>
                    <a:srgbClr val="000000"/>
                  </a:solidFill>
                </a:ln>
                <a:effectLst>
                  <a:outerShdw blurRad="80000" dist="40000" dir="5040000" algn="tl">
                    <a:srgbClr val="000000">
                      <a:alpha val="30000"/>
                    </a:srgbClr>
                  </a:outerShdw>
                </a:effectLst>
                <a:latin typeface="TekniaGreek" pitchFamily="2" charset="0"/>
              </a:rPr>
              <a:t>)</a:t>
            </a:r>
            <a:r>
              <a:rPr lang="en-US" sz="2800" b="1" dirty="0" smtClean="0">
                <a:ln w="11430">
                  <a:solidFill>
                    <a:srgbClr val="000000"/>
                  </a:solidFill>
                </a:ln>
                <a:effectLst>
                  <a:outerShdw blurRad="80000" dist="40000" dir="5040000" algn="tl">
                    <a:srgbClr val="000000">
                      <a:alpha val="30000"/>
                    </a:srgbClr>
                  </a:outerShdw>
                </a:effectLst>
              </a:rPr>
              <a:t>, which is a very tender address, to work in the vineyard; the child answers with a shocking response that’s very disrespectful, “I will not!”</a:t>
            </a:r>
          </a:p>
          <a:p>
            <a:r>
              <a:rPr lang="en-US" sz="2800" b="1" dirty="0" smtClean="0">
                <a:ln w="11430">
                  <a:solidFill>
                    <a:srgbClr val="000000"/>
                  </a:solidFill>
                </a:ln>
                <a:effectLst>
                  <a:outerShdw blurRad="80000" dist="40000" dir="5040000" algn="tl">
                    <a:srgbClr val="000000">
                      <a:alpha val="30000"/>
                    </a:srgbClr>
                  </a:outerShdw>
                </a:effectLst>
              </a:rPr>
              <a:t>+  Later, this wicked child has regret </a:t>
            </a:r>
            <a:r>
              <a:rPr lang="en-US" sz="2800" b="1" dirty="0" smtClean="0">
                <a:ln w="11430">
                  <a:solidFill>
                    <a:srgbClr val="000000"/>
                  </a:solidFill>
                </a:ln>
                <a:effectLst>
                  <a:outerShdw blurRad="80000" dist="40000" dir="5040000" algn="tl">
                    <a:srgbClr val="000000">
                      <a:alpha val="30000"/>
                    </a:srgbClr>
                  </a:outerShdw>
                </a:effectLst>
                <a:latin typeface="TekniaGreek" pitchFamily="2" charset="0"/>
              </a:rPr>
              <a:t>(</a:t>
            </a:r>
            <a:r>
              <a:rPr lang="en-US" sz="2800" b="1" dirty="0" err="1" smtClean="0">
                <a:ln w="11430">
                  <a:solidFill>
                    <a:srgbClr val="000000"/>
                  </a:solidFill>
                </a:ln>
                <a:effectLst>
                  <a:outerShdw blurRad="80000" dist="40000" dir="5040000" algn="tl">
                    <a:srgbClr val="000000">
                      <a:alpha val="30000"/>
                    </a:srgbClr>
                  </a:outerShdw>
                </a:effectLst>
                <a:latin typeface="TekniaGreek" pitchFamily="2" charset="0"/>
              </a:rPr>
              <a:t>metamelhqei;V</a:t>
            </a:r>
            <a:r>
              <a:rPr lang="en-US" sz="2800" b="1" dirty="0" smtClean="0">
                <a:ln w="11430">
                  <a:solidFill>
                    <a:srgbClr val="000000"/>
                  </a:solidFill>
                </a:ln>
                <a:effectLst>
                  <a:outerShdw blurRad="80000" dist="40000" dir="5040000" algn="tl">
                    <a:srgbClr val="000000">
                      <a:alpha val="30000"/>
                    </a:srgbClr>
                  </a:outerShdw>
                </a:effectLst>
                <a:latin typeface="TekniaGreek" pitchFamily="2" charset="0"/>
              </a:rPr>
              <a:t>).</a:t>
            </a:r>
          </a:p>
          <a:p>
            <a:r>
              <a:rPr lang="en-US" sz="2800" b="1" dirty="0" smtClean="0">
                <a:ln w="11430">
                  <a:solidFill>
                    <a:srgbClr val="000000"/>
                  </a:solidFill>
                </a:ln>
                <a:effectLst>
                  <a:outerShdw blurRad="80000" dist="40000" dir="5040000" algn="tl">
                    <a:srgbClr val="000000">
                      <a:alpha val="30000"/>
                    </a:srgbClr>
                  </a:outerShdw>
                </a:effectLst>
              </a:rPr>
              <a:t>+  In his regret, he is obedient and goes to work!</a:t>
            </a:r>
            <a:endParaRPr lang="en-US" sz="3400" b="1" i="1" dirty="0" smtClean="0">
              <a:ln w="11430">
                <a:solidFill>
                  <a:srgbClr val="6600CC"/>
                </a:solidFill>
              </a:ln>
              <a:solidFill>
                <a:srgbClr val="6600CC"/>
              </a:solidFill>
              <a:effectLst>
                <a:outerShdw blurRad="80000" dist="40000" dir="5040000" algn="tl">
                  <a:srgbClr val="000000">
                    <a:alpha val="30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diamond(in)">
                                      <p:cBhvr>
                                        <p:cTn id="7" dur="2000"/>
                                        <p:tgtEl>
                                          <p:spTgt spid="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 calcmode="lin" valueType="num">
                                      <p:cBhvr>
                                        <p:cTn id="12" dur="1000" fill="hold"/>
                                        <p:tgtEl>
                                          <p:spTgt spid="14">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14">
                                            <p:txEl>
                                              <p:pRg st="2" end="2"/>
                                            </p:txEl>
                                          </p:spTgt>
                                        </p:tgtEl>
                                        <p:attrNameLst>
                                          <p:attrName>ppt_h</p:attrName>
                                        </p:attrNameLst>
                                      </p:cBhvr>
                                      <p:tavLst>
                                        <p:tav tm="0">
                                          <p:val>
                                            <p:fltVal val="0"/>
                                          </p:val>
                                        </p:tav>
                                        <p:tav tm="100000">
                                          <p:val>
                                            <p:strVal val="#ppt_h"/>
                                          </p:val>
                                        </p:tav>
                                      </p:tavLst>
                                    </p:anim>
                                    <p:anim calcmode="lin" valueType="num">
                                      <p:cBhvr>
                                        <p:cTn id="14" dur="1000" fill="hold"/>
                                        <p:tgtEl>
                                          <p:spTgt spid="14">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4">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14">
                                            <p:txEl>
                                              <p:pRg st="3" end="3"/>
                                            </p:txEl>
                                          </p:spTgt>
                                        </p:tgtEl>
                                        <p:attrNameLst>
                                          <p:attrName>style.visibility</p:attrName>
                                        </p:attrNameLst>
                                      </p:cBhvr>
                                      <p:to>
                                        <p:strVal val="visible"/>
                                      </p:to>
                                    </p:set>
                                    <p:animEffect transition="in" filter="wipe(down)">
                                      <p:cBhvr>
                                        <p:cTn id="20" dur="580">
                                          <p:stCondLst>
                                            <p:cond delay="0"/>
                                          </p:stCondLst>
                                        </p:cTn>
                                        <p:tgtEl>
                                          <p:spTgt spid="14">
                                            <p:txEl>
                                              <p:pRg st="3" end="3"/>
                                            </p:txEl>
                                          </p:spTgt>
                                        </p:tgtEl>
                                      </p:cBhvr>
                                    </p:animEffect>
                                    <p:anim calcmode="lin" valueType="num">
                                      <p:cBhvr>
                                        <p:cTn id="21" dur="1822" tmFilter="0,0; 0.14,0.36; 0.43,0.73; 0.71,0.91; 1.0,1.0">
                                          <p:stCondLst>
                                            <p:cond delay="0"/>
                                          </p:stCondLst>
                                        </p:cTn>
                                        <p:tgtEl>
                                          <p:spTgt spid="14">
                                            <p:txEl>
                                              <p:pRg st="3" end="3"/>
                                            </p:txEl>
                                          </p:spTgt>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4">
                                            <p:txEl>
                                              <p:pRg st="3" end="3"/>
                                            </p:txEl>
                                          </p:spTgt>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4">
                                            <p:txEl>
                                              <p:pRg st="3" end="3"/>
                                            </p:txEl>
                                          </p:spTgt>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4">
                                            <p:txEl>
                                              <p:pRg st="3" end="3"/>
                                            </p:txEl>
                                          </p:spTgt>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4">
                                            <p:txEl>
                                              <p:pRg st="3" end="3"/>
                                            </p:txEl>
                                          </p:spTgt>
                                        </p:tgtEl>
                                        <p:attrNameLst>
                                          <p:attrName>ppt_y</p:attrName>
                                        </p:attrNameLst>
                                      </p:cBhvr>
                                      <p:tavLst>
                                        <p:tav tm="0" fmla="#ppt_y-sin(pi*$)/81">
                                          <p:val>
                                            <p:fltVal val="0"/>
                                          </p:val>
                                        </p:tav>
                                        <p:tav tm="100000">
                                          <p:val>
                                            <p:fltVal val="1"/>
                                          </p:val>
                                        </p:tav>
                                      </p:tavLst>
                                    </p:anim>
                                    <p:animScale>
                                      <p:cBhvr>
                                        <p:cTn id="26" dur="26">
                                          <p:stCondLst>
                                            <p:cond delay="650"/>
                                          </p:stCondLst>
                                        </p:cTn>
                                        <p:tgtEl>
                                          <p:spTgt spid="14">
                                            <p:txEl>
                                              <p:pRg st="3" end="3"/>
                                            </p:txEl>
                                          </p:spTgt>
                                        </p:tgtEl>
                                      </p:cBhvr>
                                      <p:to x="100000" y="60000"/>
                                    </p:animScale>
                                    <p:animScale>
                                      <p:cBhvr>
                                        <p:cTn id="27" dur="166" decel="50000">
                                          <p:stCondLst>
                                            <p:cond delay="676"/>
                                          </p:stCondLst>
                                        </p:cTn>
                                        <p:tgtEl>
                                          <p:spTgt spid="14">
                                            <p:txEl>
                                              <p:pRg st="3" end="3"/>
                                            </p:txEl>
                                          </p:spTgt>
                                        </p:tgtEl>
                                      </p:cBhvr>
                                      <p:to x="100000" y="100000"/>
                                    </p:animScale>
                                    <p:animScale>
                                      <p:cBhvr>
                                        <p:cTn id="28" dur="26">
                                          <p:stCondLst>
                                            <p:cond delay="1312"/>
                                          </p:stCondLst>
                                        </p:cTn>
                                        <p:tgtEl>
                                          <p:spTgt spid="14">
                                            <p:txEl>
                                              <p:pRg st="3" end="3"/>
                                            </p:txEl>
                                          </p:spTgt>
                                        </p:tgtEl>
                                      </p:cBhvr>
                                      <p:to x="100000" y="80000"/>
                                    </p:animScale>
                                    <p:animScale>
                                      <p:cBhvr>
                                        <p:cTn id="29" dur="166" decel="50000">
                                          <p:stCondLst>
                                            <p:cond delay="1338"/>
                                          </p:stCondLst>
                                        </p:cTn>
                                        <p:tgtEl>
                                          <p:spTgt spid="14">
                                            <p:txEl>
                                              <p:pRg st="3" end="3"/>
                                            </p:txEl>
                                          </p:spTgt>
                                        </p:tgtEl>
                                      </p:cBhvr>
                                      <p:to x="100000" y="100000"/>
                                    </p:animScale>
                                    <p:animScale>
                                      <p:cBhvr>
                                        <p:cTn id="30" dur="26">
                                          <p:stCondLst>
                                            <p:cond delay="1642"/>
                                          </p:stCondLst>
                                        </p:cTn>
                                        <p:tgtEl>
                                          <p:spTgt spid="14">
                                            <p:txEl>
                                              <p:pRg st="3" end="3"/>
                                            </p:txEl>
                                          </p:spTgt>
                                        </p:tgtEl>
                                      </p:cBhvr>
                                      <p:to x="100000" y="90000"/>
                                    </p:animScale>
                                    <p:animScale>
                                      <p:cBhvr>
                                        <p:cTn id="31" dur="166" decel="50000">
                                          <p:stCondLst>
                                            <p:cond delay="1668"/>
                                          </p:stCondLst>
                                        </p:cTn>
                                        <p:tgtEl>
                                          <p:spTgt spid="14">
                                            <p:txEl>
                                              <p:pRg st="3" end="3"/>
                                            </p:txEl>
                                          </p:spTgt>
                                        </p:tgtEl>
                                      </p:cBhvr>
                                      <p:to x="100000" y="100000"/>
                                    </p:animScale>
                                    <p:animScale>
                                      <p:cBhvr>
                                        <p:cTn id="32" dur="26">
                                          <p:stCondLst>
                                            <p:cond delay="1808"/>
                                          </p:stCondLst>
                                        </p:cTn>
                                        <p:tgtEl>
                                          <p:spTgt spid="14">
                                            <p:txEl>
                                              <p:pRg st="3" end="3"/>
                                            </p:txEl>
                                          </p:spTgt>
                                        </p:tgtEl>
                                      </p:cBhvr>
                                      <p:to x="100000" y="95000"/>
                                    </p:animScale>
                                    <p:animScale>
                                      <p:cBhvr>
                                        <p:cTn id="33" dur="166" decel="50000">
                                          <p:stCondLst>
                                            <p:cond delay="1834"/>
                                          </p:stCondLst>
                                        </p:cTn>
                                        <p:tgtEl>
                                          <p:spTgt spid="14">
                                            <p:txEl>
                                              <p:pRg st="3" end="3"/>
                                            </p:txEl>
                                          </p:spTgt>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nodeType="clickEffect">
                                  <p:stCondLst>
                                    <p:cond delay="0"/>
                                  </p:stCondLst>
                                  <p:childTnLst>
                                    <p:set>
                                      <p:cBhvr>
                                        <p:cTn id="37" dur="1" fill="hold">
                                          <p:stCondLst>
                                            <p:cond delay="0"/>
                                          </p:stCondLst>
                                        </p:cTn>
                                        <p:tgtEl>
                                          <p:spTgt spid="14">
                                            <p:txEl>
                                              <p:pRg st="4" end="4"/>
                                            </p:txEl>
                                          </p:spTgt>
                                        </p:tgtEl>
                                        <p:attrNameLst>
                                          <p:attrName>style.visibility</p:attrName>
                                        </p:attrNameLst>
                                      </p:cBhvr>
                                      <p:to>
                                        <p:strVal val="visible"/>
                                      </p:to>
                                    </p:set>
                                    <p:animEffect transition="in" filter="wipe(down)">
                                      <p:cBhvr>
                                        <p:cTn id="38" dur="580">
                                          <p:stCondLst>
                                            <p:cond delay="0"/>
                                          </p:stCondLst>
                                        </p:cTn>
                                        <p:tgtEl>
                                          <p:spTgt spid="14">
                                            <p:txEl>
                                              <p:pRg st="4" end="4"/>
                                            </p:txEl>
                                          </p:spTgt>
                                        </p:tgtEl>
                                      </p:cBhvr>
                                    </p:animEffect>
                                    <p:anim calcmode="lin" valueType="num">
                                      <p:cBhvr>
                                        <p:cTn id="39" dur="1822" tmFilter="0,0; 0.14,0.36; 0.43,0.73; 0.71,0.91; 1.0,1.0">
                                          <p:stCondLst>
                                            <p:cond delay="0"/>
                                          </p:stCondLst>
                                        </p:cTn>
                                        <p:tgtEl>
                                          <p:spTgt spid="14">
                                            <p:txEl>
                                              <p:pRg st="4" end="4"/>
                                            </p:txEl>
                                          </p:spTgt>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14">
                                            <p:txEl>
                                              <p:pRg st="4" end="4"/>
                                            </p:txEl>
                                          </p:spTgt>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14">
                                            <p:txEl>
                                              <p:pRg st="4" end="4"/>
                                            </p:txEl>
                                          </p:spTgt>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14">
                                            <p:txEl>
                                              <p:pRg st="4" end="4"/>
                                            </p:txEl>
                                          </p:spTgt>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14">
                                            <p:txEl>
                                              <p:pRg st="4" end="4"/>
                                            </p:txEl>
                                          </p:spTgt>
                                        </p:tgtEl>
                                        <p:attrNameLst>
                                          <p:attrName>ppt_y</p:attrName>
                                        </p:attrNameLst>
                                      </p:cBhvr>
                                      <p:tavLst>
                                        <p:tav tm="0" fmla="#ppt_y-sin(pi*$)/81">
                                          <p:val>
                                            <p:fltVal val="0"/>
                                          </p:val>
                                        </p:tav>
                                        <p:tav tm="100000">
                                          <p:val>
                                            <p:fltVal val="1"/>
                                          </p:val>
                                        </p:tav>
                                      </p:tavLst>
                                    </p:anim>
                                    <p:animScale>
                                      <p:cBhvr>
                                        <p:cTn id="44" dur="26">
                                          <p:stCondLst>
                                            <p:cond delay="650"/>
                                          </p:stCondLst>
                                        </p:cTn>
                                        <p:tgtEl>
                                          <p:spTgt spid="14">
                                            <p:txEl>
                                              <p:pRg st="4" end="4"/>
                                            </p:txEl>
                                          </p:spTgt>
                                        </p:tgtEl>
                                      </p:cBhvr>
                                      <p:to x="100000" y="60000"/>
                                    </p:animScale>
                                    <p:animScale>
                                      <p:cBhvr>
                                        <p:cTn id="45" dur="166" decel="50000">
                                          <p:stCondLst>
                                            <p:cond delay="676"/>
                                          </p:stCondLst>
                                        </p:cTn>
                                        <p:tgtEl>
                                          <p:spTgt spid="14">
                                            <p:txEl>
                                              <p:pRg st="4" end="4"/>
                                            </p:txEl>
                                          </p:spTgt>
                                        </p:tgtEl>
                                      </p:cBhvr>
                                      <p:to x="100000" y="100000"/>
                                    </p:animScale>
                                    <p:animScale>
                                      <p:cBhvr>
                                        <p:cTn id="46" dur="26">
                                          <p:stCondLst>
                                            <p:cond delay="1312"/>
                                          </p:stCondLst>
                                        </p:cTn>
                                        <p:tgtEl>
                                          <p:spTgt spid="14">
                                            <p:txEl>
                                              <p:pRg st="4" end="4"/>
                                            </p:txEl>
                                          </p:spTgt>
                                        </p:tgtEl>
                                      </p:cBhvr>
                                      <p:to x="100000" y="80000"/>
                                    </p:animScale>
                                    <p:animScale>
                                      <p:cBhvr>
                                        <p:cTn id="47" dur="166" decel="50000">
                                          <p:stCondLst>
                                            <p:cond delay="1338"/>
                                          </p:stCondLst>
                                        </p:cTn>
                                        <p:tgtEl>
                                          <p:spTgt spid="14">
                                            <p:txEl>
                                              <p:pRg st="4" end="4"/>
                                            </p:txEl>
                                          </p:spTgt>
                                        </p:tgtEl>
                                      </p:cBhvr>
                                      <p:to x="100000" y="100000"/>
                                    </p:animScale>
                                    <p:animScale>
                                      <p:cBhvr>
                                        <p:cTn id="48" dur="26">
                                          <p:stCondLst>
                                            <p:cond delay="1642"/>
                                          </p:stCondLst>
                                        </p:cTn>
                                        <p:tgtEl>
                                          <p:spTgt spid="14">
                                            <p:txEl>
                                              <p:pRg st="4" end="4"/>
                                            </p:txEl>
                                          </p:spTgt>
                                        </p:tgtEl>
                                      </p:cBhvr>
                                      <p:to x="100000" y="90000"/>
                                    </p:animScale>
                                    <p:animScale>
                                      <p:cBhvr>
                                        <p:cTn id="49" dur="166" decel="50000">
                                          <p:stCondLst>
                                            <p:cond delay="1668"/>
                                          </p:stCondLst>
                                        </p:cTn>
                                        <p:tgtEl>
                                          <p:spTgt spid="14">
                                            <p:txEl>
                                              <p:pRg st="4" end="4"/>
                                            </p:txEl>
                                          </p:spTgt>
                                        </p:tgtEl>
                                      </p:cBhvr>
                                      <p:to x="100000" y="100000"/>
                                    </p:animScale>
                                    <p:animScale>
                                      <p:cBhvr>
                                        <p:cTn id="50" dur="26">
                                          <p:stCondLst>
                                            <p:cond delay="1808"/>
                                          </p:stCondLst>
                                        </p:cTn>
                                        <p:tgtEl>
                                          <p:spTgt spid="14">
                                            <p:txEl>
                                              <p:pRg st="4" end="4"/>
                                            </p:txEl>
                                          </p:spTgt>
                                        </p:tgtEl>
                                      </p:cBhvr>
                                      <p:to x="100000" y="95000"/>
                                    </p:animScale>
                                    <p:animScale>
                                      <p:cBhvr>
                                        <p:cTn id="51" dur="166" decel="50000">
                                          <p:stCondLst>
                                            <p:cond delay="1834"/>
                                          </p:stCondLst>
                                        </p:cTn>
                                        <p:tgtEl>
                                          <p:spTgt spid="14">
                                            <p:txEl>
                                              <p:pRg st="4" end="4"/>
                                            </p:txEl>
                                          </p:spTgt>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nodeType="clickEffect">
                                  <p:stCondLst>
                                    <p:cond delay="0"/>
                                  </p:stCondLst>
                                  <p:childTnLst>
                                    <p:set>
                                      <p:cBhvr>
                                        <p:cTn id="55" dur="1" fill="hold">
                                          <p:stCondLst>
                                            <p:cond delay="0"/>
                                          </p:stCondLst>
                                        </p:cTn>
                                        <p:tgtEl>
                                          <p:spTgt spid="14">
                                            <p:txEl>
                                              <p:pRg st="5" end="5"/>
                                            </p:txEl>
                                          </p:spTgt>
                                        </p:tgtEl>
                                        <p:attrNameLst>
                                          <p:attrName>style.visibility</p:attrName>
                                        </p:attrNameLst>
                                      </p:cBhvr>
                                      <p:to>
                                        <p:strVal val="visible"/>
                                      </p:to>
                                    </p:set>
                                    <p:animEffect transition="in" filter="wipe(down)">
                                      <p:cBhvr>
                                        <p:cTn id="56" dur="580">
                                          <p:stCondLst>
                                            <p:cond delay="0"/>
                                          </p:stCondLst>
                                        </p:cTn>
                                        <p:tgtEl>
                                          <p:spTgt spid="14">
                                            <p:txEl>
                                              <p:pRg st="5" end="5"/>
                                            </p:txEl>
                                          </p:spTgt>
                                        </p:tgtEl>
                                      </p:cBhvr>
                                    </p:animEffect>
                                    <p:anim calcmode="lin" valueType="num">
                                      <p:cBhvr>
                                        <p:cTn id="57" dur="1822" tmFilter="0,0; 0.14,0.36; 0.43,0.73; 0.71,0.91; 1.0,1.0">
                                          <p:stCondLst>
                                            <p:cond delay="0"/>
                                          </p:stCondLst>
                                        </p:cTn>
                                        <p:tgtEl>
                                          <p:spTgt spid="14">
                                            <p:txEl>
                                              <p:pRg st="5" end="5"/>
                                            </p:txEl>
                                          </p:spTgt>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14">
                                            <p:txEl>
                                              <p:pRg st="5" end="5"/>
                                            </p:txEl>
                                          </p:spTgt>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14">
                                            <p:txEl>
                                              <p:pRg st="5" end="5"/>
                                            </p:txEl>
                                          </p:spTgt>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14">
                                            <p:txEl>
                                              <p:pRg st="5" end="5"/>
                                            </p:txEl>
                                          </p:spTgt>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14">
                                            <p:txEl>
                                              <p:pRg st="5" end="5"/>
                                            </p:txEl>
                                          </p:spTgt>
                                        </p:tgtEl>
                                        <p:attrNameLst>
                                          <p:attrName>ppt_y</p:attrName>
                                        </p:attrNameLst>
                                      </p:cBhvr>
                                      <p:tavLst>
                                        <p:tav tm="0" fmla="#ppt_y-sin(pi*$)/81">
                                          <p:val>
                                            <p:fltVal val="0"/>
                                          </p:val>
                                        </p:tav>
                                        <p:tav tm="100000">
                                          <p:val>
                                            <p:fltVal val="1"/>
                                          </p:val>
                                        </p:tav>
                                      </p:tavLst>
                                    </p:anim>
                                    <p:animScale>
                                      <p:cBhvr>
                                        <p:cTn id="62" dur="26">
                                          <p:stCondLst>
                                            <p:cond delay="650"/>
                                          </p:stCondLst>
                                        </p:cTn>
                                        <p:tgtEl>
                                          <p:spTgt spid="14">
                                            <p:txEl>
                                              <p:pRg st="5" end="5"/>
                                            </p:txEl>
                                          </p:spTgt>
                                        </p:tgtEl>
                                      </p:cBhvr>
                                      <p:to x="100000" y="60000"/>
                                    </p:animScale>
                                    <p:animScale>
                                      <p:cBhvr>
                                        <p:cTn id="63" dur="166" decel="50000">
                                          <p:stCondLst>
                                            <p:cond delay="676"/>
                                          </p:stCondLst>
                                        </p:cTn>
                                        <p:tgtEl>
                                          <p:spTgt spid="14">
                                            <p:txEl>
                                              <p:pRg st="5" end="5"/>
                                            </p:txEl>
                                          </p:spTgt>
                                        </p:tgtEl>
                                      </p:cBhvr>
                                      <p:to x="100000" y="100000"/>
                                    </p:animScale>
                                    <p:animScale>
                                      <p:cBhvr>
                                        <p:cTn id="64" dur="26">
                                          <p:stCondLst>
                                            <p:cond delay="1312"/>
                                          </p:stCondLst>
                                        </p:cTn>
                                        <p:tgtEl>
                                          <p:spTgt spid="14">
                                            <p:txEl>
                                              <p:pRg st="5" end="5"/>
                                            </p:txEl>
                                          </p:spTgt>
                                        </p:tgtEl>
                                      </p:cBhvr>
                                      <p:to x="100000" y="80000"/>
                                    </p:animScale>
                                    <p:animScale>
                                      <p:cBhvr>
                                        <p:cTn id="65" dur="166" decel="50000">
                                          <p:stCondLst>
                                            <p:cond delay="1338"/>
                                          </p:stCondLst>
                                        </p:cTn>
                                        <p:tgtEl>
                                          <p:spTgt spid="14">
                                            <p:txEl>
                                              <p:pRg st="5" end="5"/>
                                            </p:txEl>
                                          </p:spTgt>
                                        </p:tgtEl>
                                      </p:cBhvr>
                                      <p:to x="100000" y="100000"/>
                                    </p:animScale>
                                    <p:animScale>
                                      <p:cBhvr>
                                        <p:cTn id="66" dur="26">
                                          <p:stCondLst>
                                            <p:cond delay="1642"/>
                                          </p:stCondLst>
                                        </p:cTn>
                                        <p:tgtEl>
                                          <p:spTgt spid="14">
                                            <p:txEl>
                                              <p:pRg st="5" end="5"/>
                                            </p:txEl>
                                          </p:spTgt>
                                        </p:tgtEl>
                                      </p:cBhvr>
                                      <p:to x="100000" y="90000"/>
                                    </p:animScale>
                                    <p:animScale>
                                      <p:cBhvr>
                                        <p:cTn id="67" dur="166" decel="50000">
                                          <p:stCondLst>
                                            <p:cond delay="1668"/>
                                          </p:stCondLst>
                                        </p:cTn>
                                        <p:tgtEl>
                                          <p:spTgt spid="14">
                                            <p:txEl>
                                              <p:pRg st="5" end="5"/>
                                            </p:txEl>
                                          </p:spTgt>
                                        </p:tgtEl>
                                      </p:cBhvr>
                                      <p:to x="100000" y="100000"/>
                                    </p:animScale>
                                    <p:animScale>
                                      <p:cBhvr>
                                        <p:cTn id="68" dur="26">
                                          <p:stCondLst>
                                            <p:cond delay="1808"/>
                                          </p:stCondLst>
                                        </p:cTn>
                                        <p:tgtEl>
                                          <p:spTgt spid="14">
                                            <p:txEl>
                                              <p:pRg st="5" end="5"/>
                                            </p:txEl>
                                          </p:spTgt>
                                        </p:tgtEl>
                                      </p:cBhvr>
                                      <p:to x="100000" y="95000"/>
                                    </p:animScale>
                                    <p:animScale>
                                      <p:cBhvr>
                                        <p:cTn id="69" dur="166" decel="50000">
                                          <p:stCondLst>
                                            <p:cond delay="1834"/>
                                          </p:stCondLst>
                                        </p:cTn>
                                        <p:tgtEl>
                                          <p:spTgt spid="14">
                                            <p:txEl>
                                              <p:pRg st="5" end="5"/>
                                            </p:txEl>
                                          </p:spTgt>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26" presetClass="entr" presetSubtype="0" fill="hold" nodeType="clickEffect">
                                  <p:stCondLst>
                                    <p:cond delay="0"/>
                                  </p:stCondLst>
                                  <p:childTnLst>
                                    <p:set>
                                      <p:cBhvr>
                                        <p:cTn id="73" dur="1" fill="hold">
                                          <p:stCondLst>
                                            <p:cond delay="0"/>
                                          </p:stCondLst>
                                        </p:cTn>
                                        <p:tgtEl>
                                          <p:spTgt spid="14">
                                            <p:txEl>
                                              <p:pRg st="6" end="6"/>
                                            </p:txEl>
                                          </p:spTgt>
                                        </p:tgtEl>
                                        <p:attrNameLst>
                                          <p:attrName>style.visibility</p:attrName>
                                        </p:attrNameLst>
                                      </p:cBhvr>
                                      <p:to>
                                        <p:strVal val="visible"/>
                                      </p:to>
                                    </p:set>
                                    <p:animEffect transition="in" filter="wipe(down)">
                                      <p:cBhvr>
                                        <p:cTn id="74" dur="580">
                                          <p:stCondLst>
                                            <p:cond delay="0"/>
                                          </p:stCondLst>
                                        </p:cTn>
                                        <p:tgtEl>
                                          <p:spTgt spid="14">
                                            <p:txEl>
                                              <p:pRg st="6" end="6"/>
                                            </p:txEl>
                                          </p:spTgt>
                                        </p:tgtEl>
                                      </p:cBhvr>
                                    </p:animEffect>
                                    <p:anim calcmode="lin" valueType="num">
                                      <p:cBhvr>
                                        <p:cTn id="75" dur="1822" tmFilter="0,0; 0.14,0.36; 0.43,0.73; 0.71,0.91; 1.0,1.0">
                                          <p:stCondLst>
                                            <p:cond delay="0"/>
                                          </p:stCondLst>
                                        </p:cTn>
                                        <p:tgtEl>
                                          <p:spTgt spid="14">
                                            <p:txEl>
                                              <p:pRg st="6" end="6"/>
                                            </p:txEl>
                                          </p:spTgt>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xEl>
                                              <p:pRg st="6" end="6"/>
                                            </p:txEl>
                                          </p:spTgt>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xEl>
                                              <p:pRg st="6" end="6"/>
                                            </p:txEl>
                                          </p:spTgt>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xEl>
                                              <p:pRg st="6" end="6"/>
                                            </p:txEl>
                                          </p:spTgt>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xEl>
                                              <p:pRg st="6" end="6"/>
                                            </p:txEl>
                                          </p:spTgt>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xEl>
                                              <p:pRg st="6" end="6"/>
                                            </p:txEl>
                                          </p:spTgt>
                                        </p:tgtEl>
                                      </p:cBhvr>
                                      <p:to x="100000" y="60000"/>
                                    </p:animScale>
                                    <p:animScale>
                                      <p:cBhvr>
                                        <p:cTn id="81" dur="166" decel="50000">
                                          <p:stCondLst>
                                            <p:cond delay="676"/>
                                          </p:stCondLst>
                                        </p:cTn>
                                        <p:tgtEl>
                                          <p:spTgt spid="14">
                                            <p:txEl>
                                              <p:pRg st="6" end="6"/>
                                            </p:txEl>
                                          </p:spTgt>
                                        </p:tgtEl>
                                      </p:cBhvr>
                                      <p:to x="100000" y="100000"/>
                                    </p:animScale>
                                    <p:animScale>
                                      <p:cBhvr>
                                        <p:cTn id="82" dur="26">
                                          <p:stCondLst>
                                            <p:cond delay="1312"/>
                                          </p:stCondLst>
                                        </p:cTn>
                                        <p:tgtEl>
                                          <p:spTgt spid="14">
                                            <p:txEl>
                                              <p:pRg st="6" end="6"/>
                                            </p:txEl>
                                          </p:spTgt>
                                        </p:tgtEl>
                                      </p:cBhvr>
                                      <p:to x="100000" y="80000"/>
                                    </p:animScale>
                                    <p:animScale>
                                      <p:cBhvr>
                                        <p:cTn id="83" dur="166" decel="50000">
                                          <p:stCondLst>
                                            <p:cond delay="1338"/>
                                          </p:stCondLst>
                                        </p:cTn>
                                        <p:tgtEl>
                                          <p:spTgt spid="14">
                                            <p:txEl>
                                              <p:pRg st="6" end="6"/>
                                            </p:txEl>
                                          </p:spTgt>
                                        </p:tgtEl>
                                      </p:cBhvr>
                                      <p:to x="100000" y="100000"/>
                                    </p:animScale>
                                    <p:animScale>
                                      <p:cBhvr>
                                        <p:cTn id="84" dur="26">
                                          <p:stCondLst>
                                            <p:cond delay="1642"/>
                                          </p:stCondLst>
                                        </p:cTn>
                                        <p:tgtEl>
                                          <p:spTgt spid="14">
                                            <p:txEl>
                                              <p:pRg st="6" end="6"/>
                                            </p:txEl>
                                          </p:spTgt>
                                        </p:tgtEl>
                                      </p:cBhvr>
                                      <p:to x="100000" y="90000"/>
                                    </p:animScale>
                                    <p:animScale>
                                      <p:cBhvr>
                                        <p:cTn id="85" dur="166" decel="50000">
                                          <p:stCondLst>
                                            <p:cond delay="1668"/>
                                          </p:stCondLst>
                                        </p:cTn>
                                        <p:tgtEl>
                                          <p:spTgt spid="14">
                                            <p:txEl>
                                              <p:pRg st="6" end="6"/>
                                            </p:txEl>
                                          </p:spTgt>
                                        </p:tgtEl>
                                      </p:cBhvr>
                                      <p:to x="100000" y="100000"/>
                                    </p:animScale>
                                    <p:animScale>
                                      <p:cBhvr>
                                        <p:cTn id="86" dur="26">
                                          <p:stCondLst>
                                            <p:cond delay="1808"/>
                                          </p:stCondLst>
                                        </p:cTn>
                                        <p:tgtEl>
                                          <p:spTgt spid="14">
                                            <p:txEl>
                                              <p:pRg st="6" end="6"/>
                                            </p:txEl>
                                          </p:spTgt>
                                        </p:tgtEl>
                                      </p:cBhvr>
                                      <p:to x="100000" y="95000"/>
                                    </p:animScale>
                                    <p:animScale>
                                      <p:cBhvr>
                                        <p:cTn id="87" dur="166" decel="50000">
                                          <p:stCondLst>
                                            <p:cond delay="1834"/>
                                          </p:stCondLst>
                                        </p:cTn>
                                        <p:tgtEl>
                                          <p:spTgt spid="14">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Jeff\Desktop\00-jesus-and-a-scribe-1080x675.jpg"/>
          <p:cNvPicPr>
            <a:picLocks noChangeAspect="1" noChangeArrowheads="1"/>
          </p:cNvPicPr>
          <p:nvPr/>
        </p:nvPicPr>
        <p:blipFill>
          <a:blip r:embed="rId2" cstate="print"/>
          <a:srcRect/>
          <a:stretch>
            <a:fillRect/>
          </a:stretch>
        </p:blipFill>
        <p:spPr bwMode="auto">
          <a:xfrm>
            <a:off x="0" y="1752600"/>
            <a:ext cx="2834640" cy="2057400"/>
          </a:xfrm>
          <a:prstGeom prst="rect">
            <a:avLst/>
          </a:prstGeom>
          <a:noFill/>
        </p:spPr>
      </p:pic>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St.  Matthew 21:28-32</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10" name="TextBox 9"/>
          <p:cNvSpPr txBox="1"/>
          <p:nvPr/>
        </p:nvSpPr>
        <p:spPr>
          <a:xfrm>
            <a:off x="152400" y="1045488"/>
            <a:ext cx="8839200" cy="64633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spcAft>
                <a:spcPts val="600"/>
              </a:spcAft>
            </a:pPr>
            <a:r>
              <a:rPr lang="en-US" sz="3600" b="1" dirty="0" smtClean="0">
                <a:ln w="11430">
                  <a:solidFill>
                    <a:schemeClr val="tx1"/>
                  </a:solidFill>
                </a:ln>
                <a:solidFill>
                  <a:srgbClr val="FF0000"/>
                </a:solidFill>
                <a:effectLst>
                  <a:outerShdw blurRad="80000" dist="40000" dir="5040000" algn="tl">
                    <a:srgbClr val="000000">
                      <a:alpha val="30000"/>
                    </a:srgbClr>
                  </a:outerShdw>
                </a:effectLst>
              </a:rPr>
              <a:t>“Tuesday of Holy Week (Confrontation Day)”</a:t>
            </a:r>
            <a:endPar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4" name="Rectangle 13"/>
          <p:cNvSpPr/>
          <p:nvPr/>
        </p:nvSpPr>
        <p:spPr>
          <a:xfrm>
            <a:off x="152400" y="1600200"/>
            <a:ext cx="8763000" cy="486287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spcAft>
                <a:spcPts val="600"/>
              </a:spcAft>
            </a:pPr>
            <a:r>
              <a:rPr lang="en-US" sz="3400" b="1" dirty="0" smtClean="0">
                <a:ln w="11430">
                  <a:solidFill>
                    <a:schemeClr val="tx1"/>
                  </a:solidFill>
                </a:ln>
                <a:effectLst>
                  <a:outerShdw blurRad="80000" dist="40000" dir="5040000" algn="tl">
                    <a:srgbClr val="000000">
                      <a:alpha val="30000"/>
                    </a:srgbClr>
                  </a:outerShdw>
                </a:effectLst>
              </a:rPr>
              <a:t>			</a:t>
            </a:r>
            <a:r>
              <a:rPr lang="en-US" sz="3200" b="1" dirty="0" smtClean="0">
                <a:ln w="11430">
                  <a:solidFill>
                    <a:srgbClr val="006600"/>
                  </a:solidFill>
                </a:ln>
                <a:solidFill>
                  <a:srgbClr val="006600"/>
                </a:solidFill>
                <a:effectLst>
                  <a:outerShdw blurRad="80000" dist="40000" dir="5040000" algn="tl">
                    <a:srgbClr val="000000">
                      <a:alpha val="30000"/>
                    </a:srgbClr>
                  </a:outerShdw>
                </a:effectLst>
              </a:rPr>
              <a:t>The Parable of the Two Children!</a:t>
            </a:r>
          </a:p>
          <a:p>
            <a:pPr>
              <a:spcAft>
                <a:spcPts val="600"/>
              </a:spcAft>
            </a:pPr>
            <a:r>
              <a:rPr lang="en-US" sz="3200" b="1" dirty="0" smtClean="0">
                <a:ln w="11430">
                  <a:solidFill>
                    <a:schemeClr val="tx1"/>
                  </a:solidFill>
                </a:ln>
                <a:effectLst>
                  <a:outerShdw blurRad="80000" dist="40000" dir="5040000" algn="tl">
                    <a:srgbClr val="000000">
                      <a:alpha val="30000"/>
                    </a:srgbClr>
                  </a:outerShdw>
                </a:effectLst>
              </a:rPr>
              <a:t>			</a:t>
            </a:r>
            <a:r>
              <a:rPr lang="en-US" sz="2800" b="1" dirty="0" smtClean="0">
                <a:ln w="11430">
                  <a:solidFill>
                    <a:srgbClr val="000000"/>
                  </a:solidFill>
                </a:ln>
                <a:effectLst>
                  <a:outerShdw blurRad="80000" dist="40000" dir="5040000" algn="tl">
                    <a:srgbClr val="000000">
                      <a:alpha val="30000"/>
                    </a:srgbClr>
                  </a:outerShdw>
                </a:effectLst>
              </a:rPr>
              <a:t>+  He asks his second </a:t>
            </a:r>
            <a:r>
              <a:rPr lang="en-US" sz="2800" b="1" dirty="0" smtClean="0">
                <a:ln w="11430">
                  <a:solidFill>
                    <a:srgbClr val="000000"/>
                  </a:solidFill>
                </a:ln>
                <a:effectLst>
                  <a:outerShdw blurRad="80000" dist="40000" dir="5040000" algn="tl">
                    <a:srgbClr val="000000">
                      <a:alpha val="30000"/>
                    </a:srgbClr>
                  </a:outerShdw>
                </a:effectLst>
                <a:latin typeface="TekniaGreek" pitchFamily="2" charset="0"/>
              </a:rPr>
              <a:t>(</a:t>
            </a:r>
            <a:r>
              <a:rPr lang="en-US" sz="2800" b="1" dirty="0" err="1" smtClean="0">
                <a:ln w="11430">
                  <a:solidFill>
                    <a:srgbClr val="000000"/>
                  </a:solidFill>
                </a:ln>
                <a:effectLst>
                  <a:outerShdw blurRad="80000" dist="40000" dir="5040000" algn="tl">
                    <a:srgbClr val="000000">
                      <a:alpha val="30000"/>
                    </a:srgbClr>
                  </a:outerShdw>
                </a:effectLst>
                <a:latin typeface="TekniaGreek" pitchFamily="2" charset="0"/>
              </a:rPr>
              <a:t>tevknon</a:t>
            </a:r>
            <a:r>
              <a:rPr lang="en-US" sz="2800" b="1" dirty="0" smtClean="0">
                <a:ln w="11430">
                  <a:solidFill>
                    <a:srgbClr val="000000"/>
                  </a:solidFill>
                </a:ln>
                <a:effectLst>
                  <a:outerShdw blurRad="80000" dist="40000" dir="5040000" algn="tl">
                    <a:srgbClr val="000000">
                      <a:alpha val="30000"/>
                    </a:srgbClr>
                  </a:outerShdw>
                </a:effectLst>
                <a:latin typeface="TekniaGreek" pitchFamily="2" charset="0"/>
              </a:rPr>
              <a:t>)</a:t>
            </a:r>
            <a:r>
              <a:rPr lang="en-US" sz="2800" b="1" dirty="0" smtClean="0">
                <a:ln w="11430">
                  <a:solidFill>
                    <a:srgbClr val="000000"/>
                  </a:solidFill>
                </a:ln>
                <a:effectLst>
                  <a:outerShdw blurRad="80000" dist="40000" dir="5040000" algn="tl">
                    <a:srgbClr val="000000">
                      <a:alpha val="30000"/>
                    </a:srgbClr>
                  </a:outerShdw>
                </a:effectLst>
              </a:rPr>
              <a:t> in the 			same way.  His response is 					enthusiastic &amp; respectful, </a:t>
            </a:r>
            <a:r>
              <a:rPr lang="en-US" sz="2800" b="1" dirty="0" smtClean="0">
                <a:ln w="11430">
                  <a:solidFill>
                    <a:srgbClr val="006600"/>
                  </a:solidFill>
                </a:ln>
                <a:solidFill>
                  <a:srgbClr val="006600"/>
                </a:solidFill>
                <a:effectLst>
                  <a:outerShdw blurRad="80000" dist="40000" dir="5040000" algn="tl">
                    <a:srgbClr val="000000">
                      <a:alpha val="30000"/>
                    </a:srgbClr>
                  </a:outerShdw>
                </a:effectLst>
              </a:rPr>
              <a:t>“I will, lord!”</a:t>
            </a:r>
          </a:p>
          <a:p>
            <a:pPr>
              <a:spcAft>
                <a:spcPts val="600"/>
              </a:spcAft>
            </a:pPr>
            <a:r>
              <a:rPr lang="en-US" sz="2800" b="1" dirty="0" smtClean="0">
                <a:ln w="11430">
                  <a:solidFill>
                    <a:srgbClr val="000000"/>
                  </a:solidFill>
                </a:ln>
                <a:effectLst>
                  <a:outerShdw blurRad="80000" dist="40000" dir="5040000" algn="tl">
                    <a:srgbClr val="000000">
                      <a:alpha val="30000"/>
                    </a:srgbClr>
                  </a:outerShdw>
                </a:effectLst>
              </a:rPr>
              <a:t>			+  </a:t>
            </a:r>
            <a:r>
              <a:rPr lang="en-US" sz="2800" b="1" dirty="0" smtClean="0">
                <a:ln w="11430">
                  <a:solidFill>
                    <a:srgbClr val="000000"/>
                  </a:solidFill>
                </a:ln>
                <a:effectLst>
                  <a:outerShdw blurRad="80000" dist="40000" dir="5040000" algn="tl">
                    <a:srgbClr val="000000">
                      <a:alpha val="30000"/>
                    </a:srgbClr>
                  </a:outerShdw>
                </a:effectLst>
              </a:rPr>
              <a:t>However, this wicked child </a:t>
            </a:r>
            <a:r>
              <a:rPr lang="en-US" sz="2800" b="1" dirty="0" smtClean="0">
                <a:ln w="11430">
                  <a:solidFill>
                    <a:srgbClr val="000000"/>
                  </a:solidFill>
                </a:ln>
                <a:effectLst>
                  <a:outerShdw blurRad="80000" dist="40000" dir="5040000" algn="tl">
                    <a:srgbClr val="000000">
                      <a:alpha val="30000"/>
                    </a:srgbClr>
                  </a:outerShdw>
                </a:effectLst>
              </a:rPr>
              <a:t>didn't </a:t>
            </a:r>
            <a:r>
              <a:rPr lang="en-US" sz="2800" b="1" dirty="0" smtClean="0">
                <a:ln w="11430">
                  <a:solidFill>
                    <a:srgbClr val="000000"/>
                  </a:solidFill>
                </a:ln>
                <a:effectLst>
                  <a:outerShdw blurRad="80000" dist="40000" dir="5040000" algn="tl">
                    <a:srgbClr val="000000">
                      <a:alpha val="30000"/>
                    </a:srgbClr>
                  </a:outerShdw>
                </a:effectLst>
              </a:rPr>
              <a:t>go!</a:t>
            </a:r>
            <a:endParaRPr lang="en-US" sz="2800" b="1" dirty="0" smtClean="0">
              <a:ln w="11430">
                <a:solidFill>
                  <a:srgbClr val="000000"/>
                </a:solidFill>
              </a:ln>
              <a:effectLst>
                <a:outerShdw blurRad="80000" dist="40000" dir="5040000" algn="tl">
                  <a:srgbClr val="000000">
                    <a:alpha val="30000"/>
                  </a:srgbClr>
                </a:outerShdw>
              </a:effectLst>
              <a:latin typeface="TekniaGreek" pitchFamily="2" charset="0"/>
            </a:endParaRPr>
          </a:p>
          <a:p>
            <a:pPr>
              <a:spcAft>
                <a:spcPts val="600"/>
              </a:spcAft>
            </a:pPr>
            <a:r>
              <a:rPr lang="en-US" sz="2800" b="1" dirty="0" smtClean="0">
                <a:ln w="11430">
                  <a:solidFill>
                    <a:srgbClr val="000000"/>
                  </a:solidFill>
                </a:ln>
                <a:effectLst>
                  <a:outerShdw blurRad="80000" dist="40000" dir="5040000" algn="tl">
                    <a:srgbClr val="000000">
                      <a:alpha val="30000"/>
                    </a:srgbClr>
                  </a:outerShdw>
                </a:effectLst>
              </a:rPr>
              <a:t>+  His enthusiasm is false and his character is clear.</a:t>
            </a:r>
          </a:p>
          <a:p>
            <a:r>
              <a:rPr lang="en-US" sz="2800" b="1" dirty="0" smtClean="0">
                <a:ln w="11430">
                  <a:solidFill>
                    <a:schemeClr val="tx1"/>
                  </a:solidFill>
                </a:ln>
                <a:effectLst>
                  <a:outerShdw blurRad="80000" dist="40000" dir="5040000" algn="tl">
                    <a:srgbClr val="000000">
                      <a:alpha val="30000"/>
                    </a:srgbClr>
                  </a:outerShdw>
                </a:effectLst>
              </a:rPr>
              <a:t>Now our Lord has them…only one plausible answer is possible!  Note Jesus asks which child </a:t>
            </a:r>
            <a:r>
              <a:rPr lang="en-US" sz="2800" b="1" i="1" dirty="0" smtClean="0">
                <a:ln w="11430">
                  <a:solidFill>
                    <a:srgbClr val="6600CC"/>
                  </a:solidFill>
                </a:ln>
                <a:solidFill>
                  <a:srgbClr val="6600CC"/>
                </a:solidFill>
                <a:effectLst>
                  <a:outerShdw blurRad="80000" dist="40000" dir="5040000" algn="tl">
                    <a:srgbClr val="000000">
                      <a:alpha val="30000"/>
                    </a:srgbClr>
                  </a:outerShdw>
                </a:effectLst>
              </a:rPr>
              <a:t>“did” </a:t>
            </a:r>
            <a:r>
              <a:rPr lang="en-US" sz="2800" b="1" dirty="0" smtClean="0">
                <a:ln w="11430">
                  <a:solidFill>
                    <a:schemeClr val="tx1"/>
                  </a:solidFill>
                </a:ln>
                <a:effectLst>
                  <a:outerShdw blurRad="80000" dist="40000" dir="5040000" algn="tl">
                    <a:srgbClr val="000000">
                      <a:alpha val="30000"/>
                    </a:srgbClr>
                  </a:outerShdw>
                </a:effectLst>
              </a:rPr>
              <a:t>the will of their father!  And the Jews have to say the first!  In their answer, they condemn themselves.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fade">
                                      <p:cBhvr>
                                        <p:cTn id="7" dur="2000"/>
                                        <p:tgtEl>
                                          <p:spTgt spid="14">
                                            <p:txEl>
                                              <p:pRg st="2" end="2"/>
                                            </p:txEl>
                                          </p:spTgt>
                                        </p:tgtEl>
                                      </p:cBhvr>
                                    </p:animEffect>
                                    <p:anim calcmode="lin" valueType="num">
                                      <p:cBhvr>
                                        <p:cTn id="8" dur="2000" fill="hold"/>
                                        <p:tgtEl>
                                          <p:spTgt spid="14">
                                            <p:txEl>
                                              <p:pRg st="2" end="2"/>
                                            </p:txEl>
                                          </p:spTgt>
                                        </p:tgtEl>
                                        <p:attrNameLst>
                                          <p:attrName>style.rotation</p:attrName>
                                        </p:attrNameLst>
                                      </p:cBhvr>
                                      <p:tavLst>
                                        <p:tav tm="0">
                                          <p:val>
                                            <p:fltVal val="720"/>
                                          </p:val>
                                        </p:tav>
                                        <p:tav tm="100000">
                                          <p:val>
                                            <p:fltVal val="0"/>
                                          </p:val>
                                        </p:tav>
                                      </p:tavLst>
                                    </p:anim>
                                    <p:anim calcmode="lin" valueType="num">
                                      <p:cBhvr>
                                        <p:cTn id="9" dur="2000" fill="hold"/>
                                        <p:tgtEl>
                                          <p:spTgt spid="14">
                                            <p:txEl>
                                              <p:pRg st="2" end="2"/>
                                            </p:txEl>
                                          </p:spTgt>
                                        </p:tgtEl>
                                        <p:attrNameLst>
                                          <p:attrName>ppt_h</p:attrName>
                                        </p:attrNameLst>
                                      </p:cBhvr>
                                      <p:tavLst>
                                        <p:tav tm="0">
                                          <p:val>
                                            <p:fltVal val="0"/>
                                          </p:val>
                                        </p:tav>
                                        <p:tav tm="100000">
                                          <p:val>
                                            <p:strVal val="#ppt_h"/>
                                          </p:val>
                                        </p:tav>
                                      </p:tavLst>
                                    </p:anim>
                                    <p:anim calcmode="lin" valueType="num">
                                      <p:cBhvr>
                                        <p:cTn id="10" dur="2000" fill="hold"/>
                                        <p:tgtEl>
                                          <p:spTgt spid="14">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animEffect transition="in" filter="fade">
                                      <p:cBhvr>
                                        <p:cTn id="15" dur="2000"/>
                                        <p:tgtEl>
                                          <p:spTgt spid="14">
                                            <p:txEl>
                                              <p:pRg st="3" end="3"/>
                                            </p:txEl>
                                          </p:spTgt>
                                        </p:tgtEl>
                                      </p:cBhvr>
                                    </p:animEffect>
                                    <p:anim calcmode="lin" valueType="num">
                                      <p:cBhvr>
                                        <p:cTn id="16" dur="2000" fill="hold"/>
                                        <p:tgtEl>
                                          <p:spTgt spid="14">
                                            <p:txEl>
                                              <p:pRg st="3" end="3"/>
                                            </p:txEl>
                                          </p:spTgt>
                                        </p:tgtEl>
                                        <p:attrNameLst>
                                          <p:attrName>style.rotation</p:attrName>
                                        </p:attrNameLst>
                                      </p:cBhvr>
                                      <p:tavLst>
                                        <p:tav tm="0">
                                          <p:val>
                                            <p:fltVal val="720"/>
                                          </p:val>
                                        </p:tav>
                                        <p:tav tm="100000">
                                          <p:val>
                                            <p:fltVal val="0"/>
                                          </p:val>
                                        </p:tav>
                                      </p:tavLst>
                                    </p:anim>
                                    <p:anim calcmode="lin" valueType="num">
                                      <p:cBhvr>
                                        <p:cTn id="17" dur="2000" fill="hold"/>
                                        <p:tgtEl>
                                          <p:spTgt spid="14">
                                            <p:txEl>
                                              <p:pRg st="3" end="3"/>
                                            </p:txEl>
                                          </p:spTgt>
                                        </p:tgtEl>
                                        <p:attrNameLst>
                                          <p:attrName>ppt_h</p:attrName>
                                        </p:attrNameLst>
                                      </p:cBhvr>
                                      <p:tavLst>
                                        <p:tav tm="0">
                                          <p:val>
                                            <p:fltVal val="0"/>
                                          </p:val>
                                        </p:tav>
                                        <p:tav tm="100000">
                                          <p:val>
                                            <p:strVal val="#ppt_h"/>
                                          </p:val>
                                        </p:tav>
                                      </p:tavLst>
                                    </p:anim>
                                    <p:anim calcmode="lin" valueType="num">
                                      <p:cBhvr>
                                        <p:cTn id="18" dur="2000" fill="hold"/>
                                        <p:tgtEl>
                                          <p:spTgt spid="14">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5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animEffect transition="in" filter="fade">
                                      <p:cBhvr>
                                        <p:cTn id="23" dur="770" decel="100000"/>
                                        <p:tgtEl>
                                          <p:spTgt spid="14">
                                            <p:txEl>
                                              <p:pRg st="4" end="4"/>
                                            </p:txEl>
                                          </p:spTgt>
                                        </p:tgtEl>
                                      </p:cBhvr>
                                    </p:animEffect>
                                    <p:animScale>
                                      <p:cBhvr>
                                        <p:cTn id="24" dur="770" decel="100000"/>
                                        <p:tgtEl>
                                          <p:spTgt spid="14">
                                            <p:txEl>
                                              <p:pRg st="4" end="4"/>
                                            </p:txEl>
                                          </p:spTgt>
                                        </p:tgtEl>
                                      </p:cBhvr>
                                      <p:from x="10000" y="10000"/>
                                      <p:to x="200000" y="450000"/>
                                    </p:animScale>
                                    <p:animScale>
                                      <p:cBhvr>
                                        <p:cTn id="25" dur="1230" accel="100000" fill="hold">
                                          <p:stCondLst>
                                            <p:cond delay="770"/>
                                          </p:stCondLst>
                                        </p:cTn>
                                        <p:tgtEl>
                                          <p:spTgt spid="14">
                                            <p:txEl>
                                              <p:pRg st="4" end="4"/>
                                            </p:txEl>
                                          </p:spTgt>
                                        </p:tgtEl>
                                      </p:cBhvr>
                                      <p:from x="200000" y="450000"/>
                                      <p:to x="100000" y="100000"/>
                                    </p:animScale>
                                    <p:set>
                                      <p:cBhvr>
                                        <p:cTn id="26" dur="770" fill="hold"/>
                                        <p:tgtEl>
                                          <p:spTgt spid="14">
                                            <p:txEl>
                                              <p:pRg st="4" end="4"/>
                                            </p:txEl>
                                          </p:spTgt>
                                        </p:tgtEl>
                                        <p:attrNameLst>
                                          <p:attrName>ppt_x</p:attrName>
                                        </p:attrNameLst>
                                      </p:cBhvr>
                                      <p:to>
                                        <p:strVal val="(0.5)"/>
                                      </p:to>
                                    </p:set>
                                    <p:anim from="(0.5)" to="(#ppt_x)" calcmode="lin" valueType="num">
                                      <p:cBhvr>
                                        <p:cTn id="27" dur="1230" accel="100000" fill="hold">
                                          <p:stCondLst>
                                            <p:cond delay="770"/>
                                          </p:stCondLst>
                                        </p:cTn>
                                        <p:tgtEl>
                                          <p:spTgt spid="14">
                                            <p:txEl>
                                              <p:pRg st="4" end="4"/>
                                            </p:txEl>
                                          </p:spTgt>
                                        </p:tgtEl>
                                        <p:attrNameLst>
                                          <p:attrName>ppt_x</p:attrName>
                                        </p:attrNameLst>
                                      </p:cBhvr>
                                    </p:anim>
                                    <p:set>
                                      <p:cBhvr>
                                        <p:cTn id="28" dur="770" fill="hold"/>
                                        <p:tgtEl>
                                          <p:spTgt spid="14">
                                            <p:txEl>
                                              <p:pRg st="4" end="4"/>
                                            </p:txEl>
                                          </p:spTgt>
                                        </p:tgtEl>
                                        <p:attrNameLst>
                                          <p:attrName>ppt_y</p:attrName>
                                        </p:attrNameLst>
                                      </p:cBhvr>
                                      <p:to>
                                        <p:strVal val="(#ppt_y+0.4)"/>
                                      </p:to>
                                    </p:set>
                                    <p:anim from="(#ppt_y+0.4)" to="(#ppt_y)" calcmode="lin" valueType="num">
                                      <p:cBhvr>
                                        <p:cTn id="29" dur="1230" accel="100000" fill="hold">
                                          <p:stCondLst>
                                            <p:cond delay="770"/>
                                          </p:stCondLst>
                                        </p:cTn>
                                        <p:tgtEl>
                                          <p:spTgt spid="14">
                                            <p:txEl>
                                              <p:pRg st="4" end="4"/>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Jeff\Desktop\00-jesus-and-a-scribe-1080x675.jpg"/>
          <p:cNvPicPr>
            <a:picLocks noChangeAspect="1" noChangeArrowheads="1"/>
          </p:cNvPicPr>
          <p:nvPr/>
        </p:nvPicPr>
        <p:blipFill>
          <a:blip r:embed="rId2" cstate="print"/>
          <a:srcRect/>
          <a:stretch>
            <a:fillRect/>
          </a:stretch>
        </p:blipFill>
        <p:spPr bwMode="auto">
          <a:xfrm>
            <a:off x="0" y="1752600"/>
            <a:ext cx="2834640" cy="2057400"/>
          </a:xfrm>
          <a:prstGeom prst="rect">
            <a:avLst/>
          </a:prstGeom>
          <a:noFill/>
        </p:spPr>
      </p:pic>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St.  Matthew 21:28-32</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10" name="TextBox 9"/>
          <p:cNvSpPr txBox="1"/>
          <p:nvPr/>
        </p:nvSpPr>
        <p:spPr>
          <a:xfrm>
            <a:off x="152400" y="1045488"/>
            <a:ext cx="8839200" cy="64633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spcAft>
                <a:spcPts val="600"/>
              </a:spcAft>
            </a:pPr>
            <a:r>
              <a:rPr lang="en-US" sz="3600" b="1" dirty="0" smtClean="0">
                <a:ln w="11430">
                  <a:solidFill>
                    <a:schemeClr val="tx1"/>
                  </a:solidFill>
                </a:ln>
                <a:solidFill>
                  <a:srgbClr val="FF0000"/>
                </a:solidFill>
                <a:effectLst>
                  <a:outerShdw blurRad="80000" dist="40000" dir="5040000" algn="tl">
                    <a:srgbClr val="000000">
                      <a:alpha val="30000"/>
                    </a:srgbClr>
                  </a:outerShdw>
                </a:effectLst>
              </a:rPr>
              <a:t>“Tuesday of Holy Week (Confrontation Day)”</a:t>
            </a:r>
            <a:endPar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4" name="Rectangle 13"/>
          <p:cNvSpPr/>
          <p:nvPr/>
        </p:nvSpPr>
        <p:spPr>
          <a:xfrm>
            <a:off x="152400" y="1524000"/>
            <a:ext cx="8763000" cy="5293757"/>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spcAft>
                <a:spcPts val="600"/>
              </a:spcAft>
            </a:pPr>
            <a:r>
              <a:rPr lang="en-US" sz="3400" b="1" dirty="0" smtClean="0">
                <a:ln w="11430">
                  <a:solidFill>
                    <a:schemeClr val="tx1"/>
                  </a:solidFill>
                </a:ln>
                <a:effectLst>
                  <a:outerShdw blurRad="80000" dist="40000" dir="5040000" algn="tl">
                    <a:srgbClr val="000000">
                      <a:alpha val="30000"/>
                    </a:srgbClr>
                  </a:outerShdw>
                </a:effectLst>
              </a:rPr>
              <a:t>			</a:t>
            </a:r>
            <a:r>
              <a:rPr lang="en-US" sz="3000" b="1" dirty="0" smtClean="0">
                <a:ln w="11430">
                  <a:solidFill>
                    <a:srgbClr val="006600"/>
                  </a:solidFill>
                </a:ln>
                <a:solidFill>
                  <a:srgbClr val="006600"/>
                </a:solidFill>
                <a:effectLst>
                  <a:outerShdw blurRad="80000" dist="40000" dir="5040000" algn="tl">
                    <a:srgbClr val="000000">
                      <a:alpha val="30000"/>
                    </a:srgbClr>
                  </a:outerShdw>
                </a:effectLst>
              </a:rPr>
              <a:t>The Parable of the Two Children!</a:t>
            </a:r>
            <a:r>
              <a:rPr lang="en-US" sz="3200" b="1" dirty="0" smtClean="0">
                <a:ln w="11430">
                  <a:solidFill>
                    <a:schemeClr val="tx1"/>
                  </a:solidFill>
                </a:ln>
                <a:effectLst>
                  <a:outerShdw blurRad="80000" dist="40000" dir="5040000" algn="tl">
                    <a:srgbClr val="000000">
                      <a:alpha val="30000"/>
                    </a:srgbClr>
                  </a:outerShdw>
                </a:effectLst>
              </a:rPr>
              <a:t>			         </a:t>
            </a:r>
            <a:r>
              <a:rPr lang="en-US" sz="3200" b="1" dirty="0" smtClean="0">
                <a:ln w="11430">
                  <a:solidFill>
                    <a:schemeClr val="tx1"/>
                  </a:solidFill>
                </a:ln>
                <a:effectLst>
                  <a:outerShdw blurRad="80000" dist="40000" dir="5040000" algn="tl">
                    <a:srgbClr val="000000">
                      <a:alpha val="30000"/>
                    </a:srgbClr>
                  </a:outerShdw>
                </a:effectLst>
              </a:rPr>
              <a:t>	</a:t>
            </a:r>
            <a:r>
              <a:rPr lang="en-US" sz="2800" b="1" u="sng" dirty="0" smtClean="0">
                <a:ln w="11430">
                  <a:solidFill>
                    <a:srgbClr val="6600CC"/>
                  </a:solidFill>
                </a:ln>
                <a:solidFill>
                  <a:srgbClr val="6600CC"/>
                </a:solidFill>
                <a:effectLst>
                  <a:outerShdw blurRad="80000" dist="40000" dir="5040000" algn="tl">
                    <a:srgbClr val="000000">
                      <a:alpha val="30000"/>
                    </a:srgbClr>
                  </a:outerShdw>
                </a:effectLst>
              </a:rPr>
              <a:t>The </a:t>
            </a:r>
            <a:r>
              <a:rPr lang="en-US" sz="2800" b="1" u="sng" dirty="0" smtClean="0">
                <a:ln w="11430">
                  <a:solidFill>
                    <a:srgbClr val="6600CC"/>
                  </a:solidFill>
                </a:ln>
                <a:solidFill>
                  <a:srgbClr val="6600CC"/>
                </a:solidFill>
                <a:effectLst>
                  <a:outerShdw blurRad="80000" dist="40000" dir="5040000" algn="tl">
                    <a:srgbClr val="000000">
                      <a:alpha val="30000"/>
                    </a:srgbClr>
                  </a:outerShdw>
                </a:effectLst>
              </a:rPr>
              <a:t>Divine Conclusion</a:t>
            </a:r>
            <a:endParaRPr lang="en-US" sz="3000" b="1" u="sng" dirty="0" smtClean="0">
              <a:ln w="11430">
                <a:solidFill>
                  <a:srgbClr val="6600CC"/>
                </a:solidFill>
              </a:ln>
              <a:solidFill>
                <a:srgbClr val="6600CC"/>
              </a:solidFill>
              <a:effectLst>
                <a:outerShdw blurRad="80000" dist="40000" dir="5040000" algn="tl">
                  <a:srgbClr val="000000">
                    <a:alpha val="30000"/>
                  </a:srgbClr>
                </a:outerShdw>
              </a:effectLst>
            </a:endParaRPr>
          </a:p>
          <a:p>
            <a:pPr>
              <a:spcAft>
                <a:spcPts val="600"/>
              </a:spcAft>
            </a:pPr>
            <a:r>
              <a:rPr lang="en-US" sz="2800" b="1" dirty="0" smtClean="0">
                <a:ln w="11430">
                  <a:solidFill>
                    <a:schemeClr val="tx1"/>
                  </a:solidFill>
                </a:ln>
                <a:effectLst>
                  <a:outerShdw blurRad="80000" dist="40000" dir="5040000" algn="tl">
                    <a:srgbClr val="000000">
                      <a:alpha val="30000"/>
                    </a:srgbClr>
                  </a:outerShdw>
                </a:effectLst>
              </a:rPr>
              <a:t>			</a:t>
            </a:r>
            <a:r>
              <a:rPr lang="en-US" sz="2600" b="1" dirty="0" smtClean="0">
                <a:ln w="11430">
                  <a:solidFill>
                    <a:schemeClr val="tx1"/>
                  </a:solidFill>
                </a:ln>
                <a:effectLst>
                  <a:outerShdw blurRad="80000" dist="40000" dir="5040000" algn="tl">
                    <a:srgbClr val="000000">
                      <a:alpha val="30000"/>
                    </a:srgbClr>
                  </a:outerShdw>
                </a:effectLst>
              </a:rPr>
              <a:t>The Jews are right in commending the 			</a:t>
            </a:r>
            <a:r>
              <a:rPr lang="en-US" sz="2600" b="1" dirty="0" smtClean="0">
                <a:ln w="11430">
                  <a:solidFill>
                    <a:schemeClr val="tx1"/>
                  </a:solidFill>
                </a:ln>
                <a:effectLst>
                  <a:outerShdw blurRad="80000" dist="40000" dir="5040000" algn="tl">
                    <a:srgbClr val="000000">
                      <a:alpha val="30000"/>
                    </a:srgbClr>
                  </a:outerShdw>
                </a:effectLst>
              </a:rPr>
              <a:t>	</a:t>
            </a:r>
            <a:r>
              <a:rPr lang="en-US" sz="2600" b="1" dirty="0" smtClean="0">
                <a:ln w="11430">
                  <a:solidFill>
                    <a:schemeClr val="tx1"/>
                  </a:solidFill>
                </a:ln>
                <a:effectLst>
                  <a:outerShdw blurRad="80000" dist="40000" dir="5040000" algn="tl">
                    <a:srgbClr val="000000">
                      <a:alpha val="30000"/>
                    </a:srgbClr>
                  </a:outerShdw>
                </a:effectLst>
              </a:rPr>
              <a:t>first </a:t>
            </a:r>
            <a:r>
              <a:rPr lang="en-US" sz="2600" b="1" dirty="0" smtClean="0">
                <a:ln w="11430">
                  <a:solidFill>
                    <a:schemeClr val="tx1"/>
                  </a:solidFill>
                </a:ln>
                <a:effectLst>
                  <a:outerShdw blurRad="80000" dist="40000" dir="5040000" algn="tl">
                    <a:srgbClr val="000000">
                      <a:alpha val="30000"/>
                    </a:srgbClr>
                  </a:outerShdw>
                </a:effectLst>
              </a:rPr>
              <a:t>child; these </a:t>
            </a:r>
            <a:r>
              <a:rPr lang="en-US" sz="2600" b="1" dirty="0" smtClean="0">
                <a:ln w="11430">
                  <a:solidFill>
                    <a:schemeClr val="tx1"/>
                  </a:solidFill>
                </a:ln>
                <a:effectLst>
                  <a:outerShdw blurRad="80000" dist="40000" dir="5040000" algn="tl">
                    <a:srgbClr val="000000">
                      <a:alpha val="30000"/>
                    </a:srgbClr>
                  </a:outerShdw>
                </a:effectLst>
              </a:rPr>
              <a:t>publicans and harlots 				who </a:t>
            </a:r>
            <a:r>
              <a:rPr lang="en-US" sz="2600" b="1" dirty="0" smtClean="0">
                <a:ln w="11430">
                  <a:solidFill>
                    <a:schemeClr val="tx1"/>
                  </a:solidFill>
                </a:ln>
                <a:effectLst>
                  <a:outerShdw blurRad="80000" dist="40000" dir="5040000" algn="tl">
                    <a:srgbClr val="000000">
                      <a:alpha val="30000"/>
                    </a:srgbClr>
                  </a:outerShdw>
                </a:effectLst>
              </a:rPr>
              <a:t>at first openly refused to be obedient; yet, later in regret of their wickedness, believed and obeyed!</a:t>
            </a:r>
          </a:p>
          <a:p>
            <a:r>
              <a:rPr lang="en-US" sz="2600" b="1" dirty="0" smtClean="0">
                <a:ln w="11430">
                  <a:solidFill>
                    <a:schemeClr val="tx1"/>
                  </a:solidFill>
                </a:ln>
                <a:effectLst>
                  <a:outerShdw blurRad="80000" dist="40000" dir="5040000" algn="tl">
                    <a:srgbClr val="000000">
                      <a:alpha val="30000"/>
                    </a:srgbClr>
                  </a:outerShdw>
                </a:effectLst>
              </a:rPr>
              <a:t>And the Jews are also right to condemn the second child – but this child pictures them!  At first, they were enthusiastic and obedient; however, it was false, a lie! They are false children (a false fig tree) of the father.  They confess with their lips, but deny by their lives!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diamond(in)">
                                      <p:cBhvr>
                                        <p:cTn id="7" dur="2000"/>
                                        <p:tgtEl>
                                          <p:spTgt spid="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diamond(out)">
                                      <p:cBhvr>
                                        <p:cTn id="12" dur="20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Introduction</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10" name="TextBox 9"/>
          <p:cNvSpPr txBox="1"/>
          <p:nvPr/>
        </p:nvSpPr>
        <p:spPr>
          <a:xfrm>
            <a:off x="152400" y="1045488"/>
            <a:ext cx="8839200" cy="501675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1200"/>
              </a:spcAft>
            </a:pPr>
            <a:r>
              <a:rPr lang="en-US" sz="3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As we heard last </a:t>
            </a:r>
            <a:r>
              <a:rPr lang="en-US" sz="3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week, </a:t>
            </a:r>
            <a:r>
              <a:rPr lang="en-US" sz="3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Jesus departed Jerusalem and probably stayed the night at the home of Lazarus in Bethany</a:t>
            </a:r>
            <a:r>
              <a:rPr lang="en-US" sz="3000" b="1" dirty="0" smtClean="0">
                <a:ln w="11430">
                  <a:solidFill>
                    <a:schemeClr val="tx1"/>
                  </a:solidFill>
                </a:ln>
                <a:effectLst>
                  <a:outerShdw blurRad="38100" dist="38100" dir="2700000" algn="tl">
                    <a:srgbClr val="000000">
                      <a:alpha val="43137"/>
                    </a:srgbClr>
                  </a:outerShdw>
                </a:effectLst>
              </a:rPr>
              <a:t>.  </a:t>
            </a:r>
          </a:p>
          <a:p>
            <a:pPr>
              <a:spcAft>
                <a:spcPts val="1200"/>
              </a:spcAft>
            </a:pPr>
            <a:r>
              <a:rPr lang="en-US" sz="3000" b="1" dirty="0" smtClean="0">
                <a:ln w="11430">
                  <a:solidFill>
                    <a:schemeClr val="tx1"/>
                  </a:solidFill>
                </a:ln>
                <a:effectLst>
                  <a:outerShdw blurRad="38100" dist="38100" dir="2700000" algn="tl">
                    <a:srgbClr val="000000">
                      <a:alpha val="43137"/>
                    </a:srgbClr>
                  </a:outerShdw>
                </a:effectLst>
              </a:rPr>
              <a:t>The next morning (Monday; cf. St. Mark 11:12) Jesus returns to Jerusalem (vv.18-19).</a:t>
            </a:r>
          </a:p>
          <a:p>
            <a:pPr>
              <a:spcAft>
                <a:spcPts val="1200"/>
              </a:spcAft>
            </a:pPr>
            <a:r>
              <a:rPr lang="en-US" sz="3000" b="1" dirty="0" smtClean="0">
                <a:ln w="11430">
                  <a:solidFill>
                    <a:schemeClr val="tx1"/>
                  </a:solidFill>
                </a:ln>
                <a:effectLst>
                  <a:outerShdw blurRad="38100" dist="38100" dir="2700000" algn="tl">
                    <a:srgbClr val="000000">
                      <a:alpha val="43137"/>
                    </a:srgbClr>
                  </a:outerShdw>
                </a:effectLst>
              </a:rPr>
              <a:t>Verse 20 will immediately move us to Tuesday of Holy Week.  It’s commonly called </a:t>
            </a:r>
            <a:r>
              <a:rPr lang="en-US" sz="3000" b="1" i="1" dirty="0" smtClean="0">
                <a:ln w="11430">
                  <a:solidFill>
                    <a:srgbClr val="C00000"/>
                  </a:solidFill>
                </a:ln>
                <a:effectLst>
                  <a:outerShdw blurRad="38100" dist="38100" dir="2700000" algn="tl">
                    <a:srgbClr val="000000">
                      <a:alpha val="43137"/>
                    </a:srgbClr>
                  </a:outerShdw>
                </a:effectLst>
              </a:rPr>
              <a:t>“Confrontation Tuesday” </a:t>
            </a:r>
            <a:r>
              <a:rPr lang="en-US" sz="3000" b="1" dirty="0" smtClean="0">
                <a:ln w="11430">
                  <a:solidFill>
                    <a:schemeClr val="tx1"/>
                  </a:solidFill>
                </a:ln>
                <a:effectLst>
                  <a:outerShdw blurRad="38100" dist="38100" dir="2700000" algn="tl">
                    <a:srgbClr val="000000">
                      <a:alpha val="43137"/>
                    </a:srgbClr>
                  </a:outerShdw>
                </a:effectLst>
              </a:rPr>
              <a:t>and we will take an in-depth look at all that Jesus taught on this very important day (scheduled to concluding on Sep 7!)!    </a:t>
            </a:r>
            <a:endParaRPr lang="en-US" sz="3000" b="1" dirty="0">
              <a:ln w="11430">
                <a:solidFill>
                  <a:schemeClr val="tx1"/>
                </a:solidFill>
              </a:ln>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2000"/>
                                        <p:tgtEl>
                                          <p:spTgt spid="10">
                                            <p:txEl>
                                              <p:pRg st="1" end="1"/>
                                            </p:txEl>
                                          </p:spTgt>
                                        </p:tgtEl>
                                      </p:cBhvr>
                                    </p:animEffect>
                                    <p:anim calcmode="lin" valueType="num">
                                      <p:cBhvr>
                                        <p:cTn id="8" dur="2000" fill="hold"/>
                                        <p:tgtEl>
                                          <p:spTgt spid="10">
                                            <p:txEl>
                                              <p:pRg st="1" end="1"/>
                                            </p:txEl>
                                          </p:spTgt>
                                        </p:tgtEl>
                                        <p:attrNameLst>
                                          <p:attrName>style.rotation</p:attrName>
                                        </p:attrNameLst>
                                      </p:cBhvr>
                                      <p:tavLst>
                                        <p:tav tm="0">
                                          <p:val>
                                            <p:fltVal val="720"/>
                                          </p:val>
                                        </p:tav>
                                        <p:tav tm="100000">
                                          <p:val>
                                            <p:fltVal val="0"/>
                                          </p:val>
                                        </p:tav>
                                      </p:tavLst>
                                    </p:anim>
                                    <p:anim calcmode="lin" valueType="num">
                                      <p:cBhvr>
                                        <p:cTn id="9" dur="2000" fill="hold"/>
                                        <p:tgtEl>
                                          <p:spTgt spid="10">
                                            <p:txEl>
                                              <p:pRg st="1" end="1"/>
                                            </p:txEl>
                                          </p:spTgt>
                                        </p:tgtEl>
                                        <p:attrNameLst>
                                          <p:attrName>ppt_h</p:attrName>
                                        </p:attrNameLst>
                                      </p:cBhvr>
                                      <p:tavLst>
                                        <p:tav tm="0">
                                          <p:val>
                                            <p:fltVal val="0"/>
                                          </p:val>
                                        </p:tav>
                                        <p:tav tm="100000">
                                          <p:val>
                                            <p:strVal val="#ppt_h"/>
                                          </p:val>
                                        </p:tav>
                                      </p:tavLst>
                                    </p:anim>
                                    <p:anim calcmode="lin" valueType="num">
                                      <p:cBhvr>
                                        <p:cTn id="10" dur="2000" fill="hold"/>
                                        <p:tgtEl>
                                          <p:spTgt spid="10">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2000"/>
                                        <p:tgtEl>
                                          <p:spTgt spid="10">
                                            <p:txEl>
                                              <p:pRg st="2" end="2"/>
                                            </p:txEl>
                                          </p:spTgt>
                                        </p:tgtEl>
                                      </p:cBhvr>
                                    </p:animEffect>
                                    <p:anim calcmode="lin" valueType="num">
                                      <p:cBhvr>
                                        <p:cTn id="16" dur="2000" fill="hold"/>
                                        <p:tgtEl>
                                          <p:spTgt spid="10">
                                            <p:txEl>
                                              <p:pRg st="2" end="2"/>
                                            </p:txEl>
                                          </p:spTgt>
                                        </p:tgtEl>
                                        <p:attrNameLst>
                                          <p:attrName>style.rotation</p:attrName>
                                        </p:attrNameLst>
                                      </p:cBhvr>
                                      <p:tavLst>
                                        <p:tav tm="0">
                                          <p:val>
                                            <p:fltVal val="720"/>
                                          </p:val>
                                        </p:tav>
                                        <p:tav tm="100000">
                                          <p:val>
                                            <p:fltVal val="0"/>
                                          </p:val>
                                        </p:tav>
                                      </p:tavLst>
                                    </p:anim>
                                    <p:anim calcmode="lin" valueType="num">
                                      <p:cBhvr>
                                        <p:cTn id="17" dur="2000" fill="hold"/>
                                        <p:tgtEl>
                                          <p:spTgt spid="10">
                                            <p:txEl>
                                              <p:pRg st="2" end="2"/>
                                            </p:txEl>
                                          </p:spTgt>
                                        </p:tgtEl>
                                        <p:attrNameLst>
                                          <p:attrName>ppt_h</p:attrName>
                                        </p:attrNameLst>
                                      </p:cBhvr>
                                      <p:tavLst>
                                        <p:tav tm="0">
                                          <p:val>
                                            <p:fltVal val="0"/>
                                          </p:val>
                                        </p:tav>
                                        <p:tav tm="100000">
                                          <p:val>
                                            <p:strVal val="#ppt_h"/>
                                          </p:val>
                                        </p:tav>
                                      </p:tavLst>
                                    </p:anim>
                                    <p:anim calcmode="lin" valueType="num">
                                      <p:cBhvr>
                                        <p:cTn id="18" dur="2000" fill="hold"/>
                                        <p:tgtEl>
                                          <p:spTgt spid="10">
                                            <p:txEl>
                                              <p:pRg st="2" end="2"/>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St.  Matthew 21:33-46</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pic>
        <p:nvPicPr>
          <p:cNvPr id="7" name="Picture 3" descr="C:\Users\Jeff\Desktop\afa824823f5b41fe22764d21a3a2777a.jpg"/>
          <p:cNvPicPr>
            <a:picLocks noChangeAspect="1" noChangeArrowheads="1"/>
          </p:cNvPicPr>
          <p:nvPr/>
        </p:nvPicPr>
        <p:blipFill>
          <a:blip r:embed="rId2" cstate="print"/>
          <a:srcRect/>
          <a:stretch>
            <a:fillRect/>
          </a:stretch>
        </p:blipFill>
        <p:spPr bwMode="auto">
          <a:xfrm>
            <a:off x="0" y="1066800"/>
            <a:ext cx="9144000" cy="5791200"/>
          </a:xfrm>
          <a:prstGeom prst="rect">
            <a:avLst/>
          </a:prstGeom>
          <a:noFill/>
        </p:spPr>
      </p:pic>
      <p:sp>
        <p:nvSpPr>
          <p:cNvPr id="8" name="Rectangle 7"/>
          <p:cNvSpPr/>
          <p:nvPr/>
        </p:nvSpPr>
        <p:spPr>
          <a:xfrm>
            <a:off x="0" y="2169855"/>
            <a:ext cx="9144000" cy="2554545"/>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8000" b="1" cap="all" dirty="0" smtClean="0">
                <a:ln w="0">
                  <a:solidFill>
                    <a:srgbClr val="996633"/>
                  </a:solidFill>
                </a:ln>
                <a:solidFill>
                  <a:srgbClr val="006600"/>
                </a:solidFill>
                <a:effectLst/>
                <a:latin typeface="Algerian" pitchFamily="82" charset="0"/>
                <a:cs typeface="+mn-cs"/>
              </a:rPr>
              <a:t>Parable of the wicked tenants</a:t>
            </a:r>
            <a:endParaRPr lang="en-US" sz="8000" b="1" cap="all" dirty="0">
              <a:ln w="0">
                <a:solidFill>
                  <a:srgbClr val="996633"/>
                </a:solidFill>
              </a:ln>
              <a:solidFill>
                <a:srgbClr val="006600"/>
              </a:solidFill>
              <a:effectLst/>
              <a:latin typeface="Algerian" pitchFamily="82" charset="0"/>
              <a:cs typeface="+mn-cs"/>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St.  Matthew 21:33-46</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pic>
        <p:nvPicPr>
          <p:cNvPr id="7" name="Picture 3" descr="C:\Users\Jeff\Desktop\afa824823f5b41fe22764d21a3a2777a.jpg"/>
          <p:cNvPicPr>
            <a:picLocks noChangeAspect="1" noChangeArrowheads="1"/>
          </p:cNvPicPr>
          <p:nvPr/>
        </p:nvPicPr>
        <p:blipFill>
          <a:blip r:embed="rId2" cstate="print"/>
          <a:srcRect/>
          <a:stretch>
            <a:fillRect/>
          </a:stretch>
        </p:blipFill>
        <p:spPr bwMode="auto">
          <a:xfrm>
            <a:off x="0" y="1066800"/>
            <a:ext cx="9144000" cy="5791200"/>
          </a:xfrm>
          <a:prstGeom prst="rect">
            <a:avLst/>
          </a:prstGeom>
          <a:noFill/>
        </p:spPr>
      </p:pic>
      <p:sp>
        <p:nvSpPr>
          <p:cNvPr id="8" name="Rectangle 7"/>
          <p:cNvSpPr/>
          <p:nvPr/>
        </p:nvSpPr>
        <p:spPr>
          <a:xfrm>
            <a:off x="228600" y="1454527"/>
            <a:ext cx="8763000" cy="4031873"/>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lang="en-US" sz="32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This parable is also found in St. Mark 12:1-12 and St. Luke 20:9-19.  St. Luke’s is abbreviated, in comparison with Sts. Matthew and Mark.  But all three say essentially the same and do not contradict each other.  Our Lord  addresses the people, although His words are aimed directly at the Sanhedrin who definitely hears what He is saying.</a:t>
            </a:r>
            <a:endParaRPr lang="en-US" sz="3200" b="1" dirty="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St.  Matthew 21:33-46</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pic>
        <p:nvPicPr>
          <p:cNvPr id="7" name="Picture 3" descr="C:\Users\Jeff\Desktop\afa824823f5b41fe22764d21a3a2777a.jpg"/>
          <p:cNvPicPr>
            <a:picLocks noChangeAspect="1" noChangeArrowheads="1"/>
          </p:cNvPicPr>
          <p:nvPr/>
        </p:nvPicPr>
        <p:blipFill>
          <a:blip r:embed="rId2" cstate="print"/>
          <a:srcRect/>
          <a:stretch>
            <a:fillRect/>
          </a:stretch>
        </p:blipFill>
        <p:spPr bwMode="auto">
          <a:xfrm>
            <a:off x="0" y="1066800"/>
            <a:ext cx="9144000" cy="5791200"/>
          </a:xfrm>
          <a:prstGeom prst="rect">
            <a:avLst/>
          </a:prstGeom>
          <a:noFill/>
        </p:spPr>
      </p:pic>
      <p:sp>
        <p:nvSpPr>
          <p:cNvPr id="6" name="Rectangle 5"/>
          <p:cNvSpPr/>
          <p:nvPr/>
        </p:nvSpPr>
        <p:spPr>
          <a:xfrm>
            <a:off x="228600" y="1143000"/>
            <a:ext cx="8610600" cy="4570482"/>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1200"/>
              </a:spcAft>
            </a:pPr>
            <a:r>
              <a:rPr lang="en-US" sz="3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The imagery of this Parable is very similar to that of Is. 5:1-7.</a:t>
            </a:r>
          </a:p>
          <a:p>
            <a:pPr>
              <a:spcAft>
                <a:spcPts val="600"/>
              </a:spcAft>
            </a:pPr>
            <a:r>
              <a:rPr lang="en-US" sz="3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400" b="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 What do they have in common?</a:t>
            </a:r>
          </a:p>
          <a:p>
            <a:pPr lvl="2">
              <a:spcAft>
                <a:spcPts val="300"/>
              </a:spcAft>
              <a:buFont typeface="Wingdings" pitchFamily="2" charset="2"/>
              <a:buChar char="Ø"/>
            </a:pPr>
            <a:r>
              <a:rPr lang="en-US" sz="3200" b="1" dirty="0" smtClean="0">
                <a:ln w="11430"/>
                <a:solidFill>
                  <a:srgbClr val="006600"/>
                </a:solidFill>
                <a:effectLst>
                  <a:outerShdw blurRad="50800" dist="39000" dir="5460000" algn="tl">
                    <a:srgbClr val="000000">
                      <a:alpha val="38000"/>
                    </a:srgbClr>
                  </a:outerShdw>
                </a:effectLst>
                <a:latin typeface="Times New Roman" pitchFamily="18" charset="0"/>
                <a:cs typeface="Times New Roman" pitchFamily="18" charset="0"/>
              </a:rPr>
              <a:t> A vineyard, a tower, a wine press.</a:t>
            </a:r>
          </a:p>
          <a:p>
            <a:pPr lvl="2">
              <a:spcAft>
                <a:spcPts val="300"/>
              </a:spcAft>
              <a:buFont typeface="Wingdings" pitchFamily="2" charset="2"/>
              <a:buChar char="Ø"/>
            </a:pPr>
            <a:r>
              <a:rPr lang="en-US" sz="3200" b="1" dirty="0" smtClean="0">
                <a:ln w="11430">
                  <a:solidFill>
                    <a:srgbClr val="6600CC"/>
                  </a:solidFill>
                </a:ln>
                <a:solidFill>
                  <a:srgbClr val="6600CC"/>
                </a:solidFill>
                <a:effectLst>
                  <a:outerShdw blurRad="50800" dist="39000" dir="5460000" algn="tl">
                    <a:srgbClr val="000000">
                      <a:alpha val="38000"/>
                    </a:srgbClr>
                  </a:outerShdw>
                </a:effectLst>
                <a:latin typeface="Times New Roman" pitchFamily="18" charset="0"/>
                <a:cs typeface="Times New Roman" pitchFamily="18" charset="0"/>
              </a:rPr>
              <a:t> God had done everything for Israel.</a:t>
            </a:r>
          </a:p>
          <a:p>
            <a:pPr lvl="2">
              <a:spcAft>
                <a:spcPts val="300"/>
              </a:spcAft>
              <a:buFont typeface="Wingdings" pitchFamily="2" charset="2"/>
              <a:buChar char="Ø"/>
            </a:pPr>
            <a:r>
              <a:rPr lang="en-US" sz="3200" b="1" dirty="0" smtClean="0">
                <a:ln w="11430">
                  <a:solidFill>
                    <a:srgbClr val="0070C0"/>
                  </a:solidFill>
                </a:ln>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 God is patient and long-suffering.</a:t>
            </a:r>
          </a:p>
          <a:p>
            <a:pPr lvl="2">
              <a:spcAft>
                <a:spcPts val="300"/>
              </a:spcAft>
              <a:buFont typeface="Wingdings" pitchFamily="2" charset="2"/>
              <a:buChar char="Ø"/>
            </a:pPr>
            <a:r>
              <a:rPr lang="en-US" sz="32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Isaiah condemns Israel;</a:t>
            </a:r>
          </a:p>
          <a:p>
            <a:pPr lvl="2">
              <a:spcAft>
                <a:spcPts val="300"/>
              </a:spcAft>
              <a:buFont typeface="Wingdings" pitchFamily="2" charset="2"/>
              <a:buChar char="Ø"/>
            </a:pPr>
            <a:r>
              <a:rPr lang="en-US" sz="3200" b="1" dirty="0" smtClean="0">
                <a:ln w="11430">
                  <a:solidFill>
                    <a:srgbClr val="C00000"/>
                  </a:solidFill>
                </a:ln>
                <a:effectLst>
                  <a:outerShdw blurRad="50800" dist="39000" dir="5460000" algn="tl">
                    <a:srgbClr val="000000">
                      <a:alpha val="38000"/>
                    </a:srgbClr>
                  </a:outerShdw>
                </a:effectLst>
                <a:latin typeface="Times New Roman" pitchFamily="18" charset="0"/>
                <a:cs typeface="Times New Roman" pitchFamily="18" charset="0"/>
              </a:rPr>
              <a:t>  But Jesus condemns her rulers! </a:t>
            </a:r>
            <a:endParaRPr lang="en-US" sz="3200" b="1" dirty="0">
              <a:ln w="11430">
                <a:solidFill>
                  <a:srgbClr val="C00000"/>
                </a:solidFill>
              </a:ln>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2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2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20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20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20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2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Jeff\Desktop\afa824823f5b41fe22764d21a3a2777a.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5" name="Rectangle 4"/>
          <p:cNvSpPr/>
          <p:nvPr/>
        </p:nvSpPr>
        <p:spPr>
          <a:xfrm>
            <a:off x="76200" y="3124200"/>
            <a:ext cx="8839200" cy="273921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1200"/>
              </a:spcAft>
            </a:pPr>
            <a:r>
              <a:rPr lang="en-US" sz="3400" b="1" dirty="0" smtClean="0">
                <a:ln w="11430">
                  <a:solidFill>
                    <a:srgbClr val="6600CC"/>
                  </a:solidFill>
                </a:ln>
                <a:solidFill>
                  <a:srgbClr val="6600CC"/>
                </a:solidFill>
                <a:effectLst>
                  <a:outerShdw blurRad="50800" dist="39000" dir="5460000" algn="tl">
                    <a:srgbClr val="000000">
                      <a:alpha val="38000"/>
                    </a:srgbClr>
                  </a:outerShdw>
                </a:effectLst>
                <a:latin typeface="Times New Roman" pitchFamily="18" charset="0"/>
                <a:cs typeface="Times New Roman" pitchFamily="18" charset="0"/>
              </a:rPr>
              <a:t>“Master of the House”</a:t>
            </a:r>
            <a:r>
              <a:rPr lang="en-US" sz="3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is </a:t>
            </a:r>
            <a:r>
              <a:rPr lang="en-US" sz="3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addressed </a:t>
            </a:r>
            <a:r>
              <a:rPr lang="en-US" sz="3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not only to the people but also the Sanhedrin who were still present</a:t>
            </a:r>
            <a:r>
              <a:rPr lang="en-US" sz="3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It’s clear that Jesus is talking about His Father!  </a:t>
            </a:r>
            <a:r>
              <a:rPr lang="en-US" sz="3400" b="1" dirty="0" smtClean="0">
                <a:ln w="11430">
                  <a:solidFill>
                    <a:srgbClr val="006600"/>
                  </a:solidFill>
                </a:ln>
                <a:solidFill>
                  <a:srgbClr val="006600"/>
                </a:solidFill>
                <a:effectLst>
                  <a:outerShdw blurRad="50800" dist="39000" dir="5460000" algn="tl">
                    <a:srgbClr val="000000">
                      <a:alpha val="38000"/>
                    </a:srgbClr>
                  </a:outerShdw>
                </a:effectLst>
                <a:latin typeface="Times New Roman" pitchFamily="18" charset="0"/>
                <a:cs typeface="Times New Roman" pitchFamily="18" charset="0"/>
              </a:rPr>
              <a:t>The </a:t>
            </a:r>
            <a:r>
              <a:rPr lang="en-US" sz="3400" b="1" dirty="0" smtClean="0">
                <a:ln w="11430">
                  <a:solidFill>
                    <a:srgbClr val="006600"/>
                  </a:solidFill>
                </a:ln>
                <a:solidFill>
                  <a:srgbClr val="006600"/>
                </a:solidFill>
                <a:effectLst>
                  <a:outerShdw blurRad="50800" dist="39000" dir="5460000" algn="tl">
                    <a:srgbClr val="000000">
                      <a:alpha val="38000"/>
                    </a:srgbClr>
                  </a:outerShdw>
                </a:effectLst>
                <a:latin typeface="Times New Roman" pitchFamily="18" charset="0"/>
                <a:cs typeface="Times New Roman" pitchFamily="18" charset="0"/>
              </a:rPr>
              <a:t>vineyard is the O.T. theocracy.</a:t>
            </a:r>
            <a:r>
              <a:rPr lang="en-US" sz="3600" b="1" dirty="0" smtClean="0">
                <a:ln w="11430">
                  <a:solidFill>
                    <a:srgbClr val="006600"/>
                  </a:solidFill>
                </a:ln>
                <a:solidFill>
                  <a:srgbClr val="006600"/>
                </a:solidFill>
                <a:effectLst>
                  <a:outerShdw blurRad="50800" dist="39000" dir="5460000" algn="tl">
                    <a:srgbClr val="000000">
                      <a:alpha val="38000"/>
                    </a:srgbClr>
                  </a:outerShdw>
                </a:effectLst>
                <a:latin typeface="Times New Roman" pitchFamily="18" charset="0"/>
                <a:cs typeface="Times New Roman" pitchFamily="18" charset="0"/>
              </a:rPr>
              <a:t> </a:t>
            </a:r>
            <a:endParaRPr lang="en-US" sz="3600" b="1" dirty="0">
              <a:ln w="11430">
                <a:solidFill>
                  <a:srgbClr val="006600"/>
                </a:solidFill>
              </a:ln>
              <a:solidFill>
                <a:srgbClr val="00660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Rectangle 5"/>
          <p:cNvSpPr/>
          <p:nvPr/>
        </p:nvSpPr>
        <p:spPr>
          <a:xfrm>
            <a:off x="0" y="5874603"/>
            <a:ext cx="4572000" cy="83099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4800" b="1" dirty="0" smtClean="0">
                <a:ln w="11430">
                  <a:solidFill>
                    <a:srgbClr val="FFFF00"/>
                  </a:solidFill>
                </a:ln>
                <a:solidFill>
                  <a:srgbClr val="FFFF00"/>
                </a:solidFill>
                <a:effectLst>
                  <a:outerShdw blurRad="50800" dist="39000" dir="5460000" algn="tl">
                    <a:srgbClr val="000000">
                      <a:alpha val="38000"/>
                    </a:srgbClr>
                  </a:outerShdw>
                </a:effectLst>
                <a:latin typeface="Algerian" pitchFamily="82" charset="0"/>
                <a:cs typeface="+mn-cs"/>
              </a:rPr>
              <a:t>V.33</a:t>
            </a:r>
            <a:endParaRPr lang="en-US" sz="4800" b="1" dirty="0">
              <a:ln w="11430">
                <a:solidFill>
                  <a:srgbClr val="FFFF00"/>
                </a:solidFill>
              </a:ln>
              <a:solidFill>
                <a:srgbClr val="FFFF00"/>
              </a:solidFill>
              <a:effectLst>
                <a:outerShdw blurRad="50800" dist="39000" dir="5460000" algn="tl">
                  <a:srgbClr val="000000">
                    <a:alpha val="38000"/>
                  </a:srgbClr>
                </a:outerShdw>
              </a:effectLst>
              <a:latin typeface="Algerian" pitchFamily="82" charset="0"/>
              <a:cs typeface="+mn-cs"/>
            </a:endParaRPr>
          </a:p>
        </p:txBody>
      </p:sp>
      <p:pic>
        <p:nvPicPr>
          <p:cNvPr id="17412" name="Picture 4" descr="Wicked Clerics and the Parable of the Wicked Tenants"/>
          <p:cNvPicPr>
            <a:picLocks noChangeAspect="1" noChangeArrowheads="1"/>
          </p:cNvPicPr>
          <p:nvPr/>
        </p:nvPicPr>
        <p:blipFill>
          <a:blip r:embed="rId3" cstate="print"/>
          <a:srcRect/>
          <a:stretch>
            <a:fillRect/>
          </a:stretch>
        </p:blipFill>
        <p:spPr bwMode="auto">
          <a:xfrm>
            <a:off x="0" y="0"/>
            <a:ext cx="9144000" cy="3124200"/>
          </a:xfrm>
          <a:prstGeom prst="rect">
            <a:avLst/>
          </a:prstGeom>
          <a:noFill/>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Jeff\Desktop\afa824823f5b41fe22764d21a3a2777a.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3" name="Rectangle 2"/>
          <p:cNvSpPr/>
          <p:nvPr/>
        </p:nvSpPr>
        <p:spPr>
          <a:xfrm>
            <a:off x="0" y="6027003"/>
            <a:ext cx="4495800" cy="83099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4800" b="1" dirty="0" smtClean="0">
                <a:ln w="11430">
                  <a:solidFill>
                    <a:srgbClr val="FFFF00"/>
                  </a:solidFill>
                </a:ln>
                <a:solidFill>
                  <a:srgbClr val="FFFF00"/>
                </a:solidFill>
                <a:effectLst>
                  <a:outerShdw blurRad="50800" dist="39000" dir="5460000" algn="tl">
                    <a:srgbClr val="000000">
                      <a:alpha val="38000"/>
                    </a:srgbClr>
                  </a:outerShdw>
                </a:effectLst>
                <a:latin typeface="Algerian" pitchFamily="82" charset="0"/>
                <a:cs typeface="+mn-cs"/>
              </a:rPr>
              <a:t>V.33</a:t>
            </a:r>
            <a:endParaRPr lang="en-US" sz="4800" b="1" dirty="0">
              <a:ln w="11430">
                <a:solidFill>
                  <a:srgbClr val="FFFF00"/>
                </a:solidFill>
              </a:ln>
              <a:solidFill>
                <a:srgbClr val="FFFF00"/>
              </a:solidFill>
              <a:effectLst>
                <a:outerShdw blurRad="50800" dist="39000" dir="5460000" algn="tl">
                  <a:srgbClr val="000000">
                    <a:alpha val="38000"/>
                  </a:srgbClr>
                </a:outerShdw>
              </a:effectLst>
              <a:latin typeface="Algerian" pitchFamily="82" charset="0"/>
              <a:cs typeface="+mn-cs"/>
            </a:endParaRPr>
          </a:p>
        </p:txBody>
      </p:sp>
      <p:pic>
        <p:nvPicPr>
          <p:cNvPr id="3075" name="Picture 3" descr="C:\Users\Jeff\Desktop\illustrations-of-the-parable-of-the-vineyard-miniatures-in-the-gospelbook-HRECHP.jpg"/>
          <p:cNvPicPr>
            <a:picLocks noChangeAspect="1" noChangeArrowheads="1"/>
          </p:cNvPicPr>
          <p:nvPr/>
        </p:nvPicPr>
        <p:blipFill>
          <a:blip r:embed="rId3" cstate="print"/>
          <a:srcRect l="4140" t="2230" r="3291" b="67842"/>
          <a:stretch>
            <a:fillRect/>
          </a:stretch>
        </p:blipFill>
        <p:spPr bwMode="auto">
          <a:xfrm>
            <a:off x="304800" y="0"/>
            <a:ext cx="8305800" cy="3962400"/>
          </a:xfrm>
          <a:prstGeom prst="rect">
            <a:avLst/>
          </a:prstGeom>
          <a:noFill/>
        </p:spPr>
      </p:pic>
      <p:sp>
        <p:nvSpPr>
          <p:cNvPr id="5" name="Rectangle 4"/>
          <p:cNvSpPr/>
          <p:nvPr/>
        </p:nvSpPr>
        <p:spPr>
          <a:xfrm>
            <a:off x="228600" y="4113074"/>
            <a:ext cx="8610600" cy="175432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The fence is the Law and the covenant. It surrounded Israel and separated the Jews from the Gentiles.</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Jeff\Desktop\afa824823f5b41fe22764d21a3a2777a.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3" name="Rectangle 2"/>
          <p:cNvSpPr/>
          <p:nvPr/>
        </p:nvSpPr>
        <p:spPr>
          <a:xfrm>
            <a:off x="3505200" y="6027003"/>
            <a:ext cx="2057400" cy="830997"/>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4800" b="1" cap="all" dirty="0" smtClean="0">
                <a:ln w="0">
                  <a:solidFill>
                    <a:srgbClr val="996633"/>
                  </a:solidFill>
                </a:ln>
                <a:solidFill>
                  <a:srgbClr val="006600"/>
                </a:solidFill>
                <a:effectLst/>
                <a:latin typeface="Algerian" pitchFamily="82" charset="0"/>
                <a:cs typeface="+mn-cs"/>
              </a:rPr>
              <a:t>V.33</a:t>
            </a:r>
            <a:endParaRPr lang="en-US" sz="4800" b="1" cap="all" dirty="0">
              <a:ln w="0">
                <a:solidFill>
                  <a:srgbClr val="996633"/>
                </a:solidFill>
              </a:ln>
              <a:solidFill>
                <a:srgbClr val="006600"/>
              </a:solidFill>
              <a:effectLst/>
              <a:latin typeface="Algerian" pitchFamily="82" charset="0"/>
              <a:cs typeface="+mn-cs"/>
            </a:endParaRPr>
          </a:p>
        </p:txBody>
      </p:sp>
      <p:sp>
        <p:nvSpPr>
          <p:cNvPr id="6" name="Rectangle 5"/>
          <p:cNvSpPr/>
          <p:nvPr/>
        </p:nvSpPr>
        <p:spPr>
          <a:xfrm>
            <a:off x="228600" y="86916"/>
            <a:ext cx="8763000" cy="584775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0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The wine-press is the Temple with its rituals and sacrifices foreshadowing the supreme sacrifice of the promised Messiah for the sins of all men. Essentially, the place where the fruits were concentrated. Again, the point is that the vineyard lacked absolutely nothing.</a:t>
            </a:r>
          </a:p>
          <a:p>
            <a:endParaRPr lang="en-US"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r>
              <a:rPr lang="en-US" sz="3000" b="1" dirty="0" smtClean="0">
                <a:ln w="11430">
                  <a:solidFill>
                    <a:srgbClr val="6600CC"/>
                  </a:solidFill>
                </a:ln>
                <a:solidFill>
                  <a:srgbClr val="6600CC"/>
                </a:solidFill>
                <a:effectLst>
                  <a:outerShdw blurRad="50800" dist="39000" dir="5460000" algn="tl">
                    <a:srgbClr val="000000">
                      <a:alpha val="38000"/>
                    </a:srgbClr>
                  </a:outerShdw>
                </a:effectLst>
                <a:latin typeface="Times New Roman" pitchFamily="18" charset="0"/>
                <a:cs typeface="Times New Roman" pitchFamily="18" charset="0"/>
              </a:rPr>
              <a:t>Note that God is the Owner. He leased it to the vine growers.  Leasing does not mean that God removed Himself or that He did not care; rather, that He entrusted everything to Israel, especially, the Priests as responsible recipients of the covenant. He trusted them!</a:t>
            </a:r>
            <a:endParaRPr lang="en-US" sz="3000" b="1" dirty="0">
              <a:ln w="11430">
                <a:solidFill>
                  <a:srgbClr val="6600CC"/>
                </a:solidFill>
              </a:ln>
              <a:solidFill>
                <a:srgbClr val="6600CC"/>
              </a:soli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7" name="Picture 1" descr="C:\Users\Jeff\Desktop\slide_11.jpg"/>
          <p:cNvPicPr>
            <a:picLocks noChangeAspect="1" noChangeArrowheads="1"/>
          </p:cNvPicPr>
          <p:nvPr/>
        </p:nvPicPr>
        <p:blipFill>
          <a:blip r:embed="rId3" cstate="print"/>
          <a:srcRect l="16667" t="13333" r="20000" b="4444"/>
          <a:stretch>
            <a:fillRect/>
          </a:stretch>
        </p:blipFill>
        <p:spPr bwMode="auto">
          <a:xfrm>
            <a:off x="0" y="0"/>
            <a:ext cx="9144000" cy="6855598"/>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70" decel="100000"/>
                                        <p:tgtEl>
                                          <p:spTgt spid="7"/>
                                        </p:tgtEl>
                                      </p:cBhvr>
                                    </p:animEffect>
                                    <p:animScale>
                                      <p:cBhvr>
                                        <p:cTn id="8" dur="770" decel="100000"/>
                                        <p:tgtEl>
                                          <p:spTgt spid="7"/>
                                        </p:tgtEl>
                                      </p:cBhvr>
                                      <p:from x="10000" y="10000"/>
                                      <p:to x="200000" y="450000"/>
                                    </p:animScale>
                                    <p:animScale>
                                      <p:cBhvr>
                                        <p:cTn id="9" dur="1230" accel="100000" fill="hold">
                                          <p:stCondLst>
                                            <p:cond delay="770"/>
                                          </p:stCondLst>
                                        </p:cTn>
                                        <p:tgtEl>
                                          <p:spTgt spid="7"/>
                                        </p:tgtEl>
                                      </p:cBhvr>
                                      <p:from x="200000" y="450000"/>
                                      <p:to x="100000" y="100000"/>
                                    </p:animScale>
                                    <p:set>
                                      <p:cBhvr>
                                        <p:cTn id="10" dur="770" fill="hold"/>
                                        <p:tgtEl>
                                          <p:spTgt spid="7"/>
                                        </p:tgtEl>
                                        <p:attrNameLst>
                                          <p:attrName>ppt_x</p:attrName>
                                        </p:attrNameLst>
                                      </p:cBhvr>
                                      <p:to>
                                        <p:strVal val="(0.5)"/>
                                      </p:to>
                                    </p:set>
                                    <p:anim from="(0.5)" to="(#ppt_x)" calcmode="lin" valueType="num">
                                      <p:cBhvr>
                                        <p:cTn id="11" dur="1230" accel="100000" fill="hold">
                                          <p:stCondLst>
                                            <p:cond delay="770"/>
                                          </p:stCondLst>
                                        </p:cTn>
                                        <p:tgtEl>
                                          <p:spTgt spid="7"/>
                                        </p:tgtEl>
                                        <p:attrNameLst>
                                          <p:attrName>ppt_x</p:attrName>
                                        </p:attrNameLst>
                                      </p:cBhvr>
                                    </p:anim>
                                    <p:set>
                                      <p:cBhvr>
                                        <p:cTn id="12" dur="770" fill="hold"/>
                                        <p:tgtEl>
                                          <p:spTgt spid="7"/>
                                        </p:tgtEl>
                                        <p:attrNameLst>
                                          <p:attrName>ppt_y</p:attrName>
                                        </p:attrNameLst>
                                      </p:cBhvr>
                                      <p:to>
                                        <p:strVal val="(#ppt_y+0.4)"/>
                                      </p:to>
                                    </p:set>
                                    <p:anim from="(#ppt_y+0.4)" to="(#ppt_y)" calcmode="lin" valueType="num">
                                      <p:cBhvr>
                                        <p:cTn id="13" dur="1230" accel="100000" fill="hold">
                                          <p:stCondLst>
                                            <p:cond delay="770"/>
                                          </p:stCondLst>
                                        </p:cTn>
                                        <p:tgtEl>
                                          <p:spTgt spid="7"/>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8" presetClass="exit" presetSubtype="0" decel="100000" fill="hold" nodeType="clickEffect">
                                  <p:stCondLst>
                                    <p:cond delay="0"/>
                                  </p:stCondLst>
                                  <p:childTnLst>
                                    <p:anim calcmode="lin" valueType="num">
                                      <p:cBhvr>
                                        <p:cTn id="17" dur="5000"/>
                                        <p:tgtEl>
                                          <p:spTgt spid="7"/>
                                        </p:tgtEl>
                                        <p:attrNameLst>
                                          <p:attrName>ppt_w</p:attrName>
                                        </p:attrNameLst>
                                      </p:cBhvr>
                                      <p:tavLst>
                                        <p:tav tm="0">
                                          <p:val>
                                            <p:strVal val="ppt_w"/>
                                          </p:val>
                                        </p:tav>
                                        <p:tav tm="100000">
                                          <p:val>
                                            <p:strVal val="ppt_w*2.5"/>
                                          </p:val>
                                        </p:tav>
                                      </p:tavLst>
                                    </p:anim>
                                    <p:anim calcmode="lin" valueType="num">
                                      <p:cBhvr>
                                        <p:cTn id="18" dur="5000"/>
                                        <p:tgtEl>
                                          <p:spTgt spid="7"/>
                                        </p:tgtEl>
                                        <p:attrNameLst>
                                          <p:attrName>ppt_h</p:attrName>
                                        </p:attrNameLst>
                                      </p:cBhvr>
                                      <p:tavLst>
                                        <p:tav tm="0">
                                          <p:val>
                                            <p:strVal val="ppt_h"/>
                                          </p:val>
                                        </p:tav>
                                        <p:tav tm="100000">
                                          <p:val>
                                            <p:strVal val="ppt_h*0.01"/>
                                          </p:val>
                                        </p:tav>
                                      </p:tavLst>
                                    </p:anim>
                                    <p:anim calcmode="lin" valueType="num">
                                      <p:cBhvr>
                                        <p:cTn id="19" dur="5000"/>
                                        <p:tgtEl>
                                          <p:spTgt spid="7"/>
                                        </p:tgtEl>
                                        <p:attrNameLst>
                                          <p:attrName>ppt_x</p:attrName>
                                        </p:attrNameLst>
                                      </p:cBhvr>
                                      <p:tavLst>
                                        <p:tav tm="0">
                                          <p:val>
                                            <p:strVal val="ppt_x"/>
                                          </p:val>
                                        </p:tav>
                                        <p:tav tm="100000">
                                          <p:val>
                                            <p:strVal val="ppt_x"/>
                                          </p:val>
                                        </p:tav>
                                      </p:tavLst>
                                    </p:anim>
                                    <p:anim calcmode="lin" valueType="num">
                                      <p:cBhvr>
                                        <p:cTn id="20" dur="5000"/>
                                        <p:tgtEl>
                                          <p:spTgt spid="7"/>
                                        </p:tgtEl>
                                        <p:attrNameLst>
                                          <p:attrName>ppt_y</p:attrName>
                                        </p:attrNameLst>
                                      </p:cBhvr>
                                      <p:tavLst>
                                        <p:tav tm="0">
                                          <p:val>
                                            <p:strVal val="ppt_y"/>
                                          </p:val>
                                        </p:tav>
                                        <p:tav tm="100000">
                                          <p:val>
                                            <p:strVal val="ppt_h+1"/>
                                          </p:val>
                                        </p:tav>
                                      </p:tavLst>
                                    </p:anim>
                                    <p:animEffect transition="out" filter="fade">
                                      <p:cBhvr>
                                        <p:cTn id="21" dur="5000"/>
                                        <p:tgtEl>
                                          <p:spTgt spid="7"/>
                                        </p:tgtEl>
                                      </p:cBhvr>
                                    </p:animEffect>
                                    <p:set>
                                      <p:cBhvr>
                                        <p:cTn id="22" dur="1" fill="hold">
                                          <p:stCondLst>
                                            <p:cond delay="4999"/>
                                          </p:stCondLst>
                                        </p:cTn>
                                        <p:tgtEl>
                                          <p:spTgt spid="7"/>
                                        </p:tgtEl>
                                        <p:attrNameLst>
                                          <p:attrName>style.visibility</p:attrName>
                                        </p:attrNameLst>
                                      </p:cBhvr>
                                      <p:to>
                                        <p:strVal val="hidden"/>
                                      </p:to>
                                    </p:set>
                                  </p:childTnLst>
                                </p:cTn>
                              </p:par>
                            </p:childTnLst>
                          </p:cTn>
                        </p:par>
                        <p:par>
                          <p:cTn id="23" fill="hold">
                            <p:stCondLst>
                              <p:cond delay="5000"/>
                            </p:stCondLst>
                            <p:childTnLst>
                              <p:par>
                                <p:cTn id="24" presetID="26" presetClass="entr" presetSubtype="0" fill="hold" nodeType="after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wipe(down)">
                                      <p:cBhvr>
                                        <p:cTn id="26" dur="580">
                                          <p:stCondLst>
                                            <p:cond delay="0"/>
                                          </p:stCondLst>
                                        </p:cTn>
                                        <p:tgtEl>
                                          <p:spTgt spid="6">
                                            <p:txEl>
                                              <p:pRg st="2" end="2"/>
                                            </p:txEl>
                                          </p:spTgt>
                                        </p:tgtEl>
                                      </p:cBhvr>
                                    </p:animEffect>
                                    <p:anim calcmode="lin" valueType="num">
                                      <p:cBhvr>
                                        <p:cTn id="27"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32" dur="26">
                                          <p:stCondLst>
                                            <p:cond delay="650"/>
                                          </p:stCondLst>
                                        </p:cTn>
                                        <p:tgtEl>
                                          <p:spTgt spid="6">
                                            <p:txEl>
                                              <p:pRg st="2" end="2"/>
                                            </p:txEl>
                                          </p:spTgt>
                                        </p:tgtEl>
                                      </p:cBhvr>
                                      <p:to x="100000" y="60000"/>
                                    </p:animScale>
                                    <p:animScale>
                                      <p:cBhvr>
                                        <p:cTn id="33" dur="166" decel="50000">
                                          <p:stCondLst>
                                            <p:cond delay="676"/>
                                          </p:stCondLst>
                                        </p:cTn>
                                        <p:tgtEl>
                                          <p:spTgt spid="6">
                                            <p:txEl>
                                              <p:pRg st="2" end="2"/>
                                            </p:txEl>
                                          </p:spTgt>
                                        </p:tgtEl>
                                      </p:cBhvr>
                                      <p:to x="100000" y="100000"/>
                                    </p:animScale>
                                    <p:animScale>
                                      <p:cBhvr>
                                        <p:cTn id="34" dur="26">
                                          <p:stCondLst>
                                            <p:cond delay="1312"/>
                                          </p:stCondLst>
                                        </p:cTn>
                                        <p:tgtEl>
                                          <p:spTgt spid="6">
                                            <p:txEl>
                                              <p:pRg st="2" end="2"/>
                                            </p:txEl>
                                          </p:spTgt>
                                        </p:tgtEl>
                                      </p:cBhvr>
                                      <p:to x="100000" y="80000"/>
                                    </p:animScale>
                                    <p:animScale>
                                      <p:cBhvr>
                                        <p:cTn id="35" dur="166" decel="50000">
                                          <p:stCondLst>
                                            <p:cond delay="1338"/>
                                          </p:stCondLst>
                                        </p:cTn>
                                        <p:tgtEl>
                                          <p:spTgt spid="6">
                                            <p:txEl>
                                              <p:pRg st="2" end="2"/>
                                            </p:txEl>
                                          </p:spTgt>
                                        </p:tgtEl>
                                      </p:cBhvr>
                                      <p:to x="100000" y="100000"/>
                                    </p:animScale>
                                    <p:animScale>
                                      <p:cBhvr>
                                        <p:cTn id="36" dur="26">
                                          <p:stCondLst>
                                            <p:cond delay="1642"/>
                                          </p:stCondLst>
                                        </p:cTn>
                                        <p:tgtEl>
                                          <p:spTgt spid="6">
                                            <p:txEl>
                                              <p:pRg st="2" end="2"/>
                                            </p:txEl>
                                          </p:spTgt>
                                        </p:tgtEl>
                                      </p:cBhvr>
                                      <p:to x="100000" y="90000"/>
                                    </p:animScale>
                                    <p:animScale>
                                      <p:cBhvr>
                                        <p:cTn id="37" dur="166" decel="50000">
                                          <p:stCondLst>
                                            <p:cond delay="1668"/>
                                          </p:stCondLst>
                                        </p:cTn>
                                        <p:tgtEl>
                                          <p:spTgt spid="6">
                                            <p:txEl>
                                              <p:pRg st="2" end="2"/>
                                            </p:txEl>
                                          </p:spTgt>
                                        </p:tgtEl>
                                      </p:cBhvr>
                                      <p:to x="100000" y="100000"/>
                                    </p:animScale>
                                    <p:animScale>
                                      <p:cBhvr>
                                        <p:cTn id="38" dur="26">
                                          <p:stCondLst>
                                            <p:cond delay="1808"/>
                                          </p:stCondLst>
                                        </p:cTn>
                                        <p:tgtEl>
                                          <p:spTgt spid="6">
                                            <p:txEl>
                                              <p:pRg st="2" end="2"/>
                                            </p:txEl>
                                          </p:spTgt>
                                        </p:tgtEl>
                                      </p:cBhvr>
                                      <p:to x="100000" y="95000"/>
                                    </p:animScale>
                                    <p:animScale>
                                      <p:cBhvr>
                                        <p:cTn id="39" dur="166" decel="50000">
                                          <p:stCondLst>
                                            <p:cond delay="1834"/>
                                          </p:stCondLst>
                                        </p:cTn>
                                        <p:tgtEl>
                                          <p:spTgt spid="6">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Jeff\Desktop\afa824823f5b41fe22764d21a3a2777a.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3" name="Rectangle 2"/>
          <p:cNvSpPr/>
          <p:nvPr/>
        </p:nvSpPr>
        <p:spPr>
          <a:xfrm>
            <a:off x="0" y="5874603"/>
            <a:ext cx="4495800" cy="83099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4800" b="1" dirty="0" smtClean="0">
                <a:ln w="11430">
                  <a:solidFill>
                    <a:srgbClr val="FFFF00"/>
                  </a:solidFill>
                </a:ln>
                <a:solidFill>
                  <a:srgbClr val="FFFF00"/>
                </a:solidFill>
                <a:effectLst>
                  <a:outerShdw blurRad="50800" dist="39000" dir="5460000" algn="tl">
                    <a:srgbClr val="000000">
                      <a:alpha val="38000"/>
                    </a:srgbClr>
                  </a:outerShdw>
                </a:effectLst>
                <a:latin typeface="Algerian" pitchFamily="82" charset="0"/>
                <a:cs typeface="+mn-cs"/>
              </a:rPr>
              <a:t>V.34</a:t>
            </a:r>
            <a:endParaRPr lang="en-US" sz="4800" b="1" dirty="0">
              <a:ln w="11430">
                <a:solidFill>
                  <a:srgbClr val="FFFF00"/>
                </a:solidFill>
              </a:ln>
              <a:solidFill>
                <a:srgbClr val="FFFF00"/>
              </a:solidFill>
              <a:effectLst>
                <a:outerShdw blurRad="50800" dist="39000" dir="5460000" algn="tl">
                  <a:srgbClr val="000000">
                    <a:alpha val="38000"/>
                  </a:srgbClr>
                </a:outerShdw>
              </a:effectLst>
              <a:latin typeface="Algerian" pitchFamily="82" charset="0"/>
              <a:cs typeface="+mn-cs"/>
            </a:endParaRPr>
          </a:p>
        </p:txBody>
      </p:sp>
      <p:sp>
        <p:nvSpPr>
          <p:cNvPr id="6" name="Rectangle 5"/>
          <p:cNvSpPr/>
          <p:nvPr/>
        </p:nvSpPr>
        <p:spPr>
          <a:xfrm>
            <a:off x="152400" y="152400"/>
            <a:ext cx="8763000" cy="4878259"/>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3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At harvest time, He sent servants with a specific commission.</a:t>
            </a:r>
          </a:p>
          <a:p>
            <a:pPr>
              <a:spcAft>
                <a:spcPts val="1200"/>
              </a:spcAft>
            </a:pPr>
            <a:r>
              <a:rPr lang="en-US" sz="32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a:t>
            </a:r>
            <a:r>
              <a:rPr lang="en-US" sz="3200" b="1" i="1" dirty="0" smtClean="0">
                <a:ln w="11430">
                  <a:solidFill>
                    <a:srgbClr val="6600CC"/>
                  </a:solidFill>
                </a:ln>
                <a:solidFill>
                  <a:srgbClr val="6600CC"/>
                </a:solidFill>
                <a:effectLst>
                  <a:outerShdw blurRad="50800" dist="39000" dir="5460000" algn="tl">
                    <a:srgbClr val="000000">
                      <a:alpha val="38000"/>
                    </a:srgbClr>
                  </a:outerShdw>
                </a:effectLst>
                <a:latin typeface="Times New Roman" pitchFamily="18" charset="0"/>
                <a:cs typeface="Times New Roman" pitchFamily="18" charset="0"/>
              </a:rPr>
              <a:t>“Servants” </a:t>
            </a:r>
            <a:r>
              <a:rPr lang="en-US" sz="32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are God’s emissaries…the Prophets.</a:t>
            </a:r>
          </a:p>
          <a:p>
            <a:r>
              <a:rPr lang="en-US" sz="3200" b="1" dirty="0" smtClean="0">
                <a:ln w="11430">
                  <a:solidFill>
                    <a:srgbClr val="006600"/>
                  </a:solidFill>
                </a:ln>
                <a:solidFill>
                  <a:srgbClr val="6600CC"/>
                </a:solidFill>
                <a:effectLst>
                  <a:outerShdw blurRad="50800" dist="39000" dir="5460000" algn="tl">
                    <a:srgbClr val="000000">
                      <a:alpha val="38000"/>
                    </a:srgbClr>
                  </a:outerShdw>
                </a:effectLst>
                <a:latin typeface="Times New Roman" pitchFamily="18" charset="0"/>
                <a:cs typeface="Times New Roman" pitchFamily="18" charset="0"/>
              </a:rPr>
              <a:t>+  All the fruits are God’s.</a:t>
            </a:r>
          </a:p>
          <a:p>
            <a:r>
              <a:rPr lang="en-US" sz="3200" b="1" dirty="0" smtClean="0">
                <a:ln w="11430">
                  <a:solidFill>
                    <a:srgbClr val="006600"/>
                  </a:solidFill>
                </a:ln>
                <a:solidFill>
                  <a:srgbClr val="6600CC"/>
                </a:solidFill>
                <a:effectLst>
                  <a:outerShdw blurRad="50800" dist="39000" dir="5460000" algn="tl">
                    <a:srgbClr val="000000">
                      <a:alpha val="38000"/>
                    </a:srgbClr>
                  </a:outerShdw>
                </a:effectLst>
                <a:latin typeface="Times New Roman" pitchFamily="18" charset="0"/>
                <a:cs typeface="Times New Roman" pitchFamily="18" charset="0"/>
              </a:rPr>
              <a:t>The fruits denote</a:t>
            </a:r>
          </a:p>
          <a:p>
            <a:r>
              <a:rPr lang="en-US" sz="3200" b="1" dirty="0" smtClean="0">
                <a:ln w="11430">
                  <a:solidFill>
                    <a:srgbClr val="006600"/>
                  </a:solidFill>
                </a:ln>
                <a:solidFill>
                  <a:srgbClr val="6600CC"/>
                </a:solidFill>
                <a:effectLst>
                  <a:outerShdw blurRad="50800" dist="39000" dir="5460000" algn="tl">
                    <a:srgbClr val="000000">
                      <a:alpha val="38000"/>
                    </a:srgbClr>
                  </a:outerShdw>
                </a:effectLst>
                <a:latin typeface="Times New Roman" pitchFamily="18" charset="0"/>
                <a:cs typeface="Times New Roman" pitchFamily="18" charset="0"/>
              </a:rPr>
              <a:t>repentance, obedience, and</a:t>
            </a:r>
          </a:p>
          <a:p>
            <a:r>
              <a:rPr lang="en-US" sz="3200" b="1" dirty="0" smtClean="0">
                <a:ln w="11430">
                  <a:solidFill>
                    <a:srgbClr val="006600"/>
                  </a:solidFill>
                </a:ln>
                <a:solidFill>
                  <a:srgbClr val="6600CC"/>
                </a:solidFill>
                <a:effectLst>
                  <a:outerShdw blurRad="50800" dist="39000" dir="5460000" algn="tl">
                    <a:srgbClr val="000000">
                      <a:alpha val="38000"/>
                    </a:srgbClr>
                  </a:outerShdw>
                </a:effectLst>
                <a:latin typeface="Times New Roman" pitchFamily="18" charset="0"/>
                <a:cs typeface="Times New Roman" pitchFamily="18" charset="0"/>
              </a:rPr>
              <a:t>faith.  In two words,</a:t>
            </a:r>
          </a:p>
          <a:p>
            <a:r>
              <a:rPr lang="en-US" sz="3200" b="1" i="1" dirty="0" smtClean="0">
                <a:ln w="11430">
                  <a:solidFill>
                    <a:srgbClr val="006600"/>
                  </a:solidFill>
                </a:ln>
                <a:solidFill>
                  <a:srgbClr val="6600CC"/>
                </a:solidFill>
                <a:effectLst>
                  <a:outerShdw blurRad="50800" dist="39000" dir="5460000" algn="tl">
                    <a:srgbClr val="000000">
                      <a:alpha val="38000"/>
                    </a:srgbClr>
                  </a:outerShdw>
                </a:effectLst>
                <a:latin typeface="Times New Roman" pitchFamily="18" charset="0"/>
                <a:cs typeface="Times New Roman" pitchFamily="18" charset="0"/>
              </a:rPr>
              <a:t>spiritual obedience.</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4098" name="Picture 2" descr="C:\Users\Jeff\Desktop\1280px-Meister_des_Codex_Aureus_Epternacensis_002-660x350.jpg"/>
          <p:cNvPicPr>
            <a:picLocks noChangeAspect="1" noChangeArrowheads="1"/>
          </p:cNvPicPr>
          <p:nvPr/>
        </p:nvPicPr>
        <p:blipFill>
          <a:blip r:embed="rId3" cstate="print"/>
          <a:srcRect/>
          <a:stretch>
            <a:fillRect/>
          </a:stretch>
        </p:blipFill>
        <p:spPr bwMode="auto">
          <a:xfrm>
            <a:off x="5181600" y="1981200"/>
            <a:ext cx="3962400" cy="2819400"/>
          </a:xfrm>
          <a:prstGeom prst="rect">
            <a:avLst/>
          </a:prstGeom>
          <a:noFill/>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Jeff\Desktop\afa824823f5b41fe22764d21a3a2777a.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3" name="Rectangle 2"/>
          <p:cNvSpPr/>
          <p:nvPr/>
        </p:nvSpPr>
        <p:spPr>
          <a:xfrm>
            <a:off x="0" y="6027003"/>
            <a:ext cx="4572000" cy="83099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4800" b="1" dirty="0" smtClean="0">
                <a:ln w="11430">
                  <a:solidFill>
                    <a:srgbClr val="FFFF00"/>
                  </a:solidFill>
                </a:ln>
                <a:solidFill>
                  <a:srgbClr val="FFFF00"/>
                </a:solidFill>
                <a:effectLst>
                  <a:outerShdw blurRad="50800" dist="39000" dir="5460000" algn="tl">
                    <a:srgbClr val="000000">
                      <a:alpha val="38000"/>
                    </a:srgbClr>
                  </a:outerShdw>
                </a:effectLst>
                <a:latin typeface="Algerian" pitchFamily="82" charset="0"/>
                <a:cs typeface="+mn-cs"/>
              </a:rPr>
              <a:t>V.35</a:t>
            </a:r>
            <a:endParaRPr lang="en-US" sz="4800" b="1" dirty="0">
              <a:ln w="11430">
                <a:solidFill>
                  <a:srgbClr val="FFFF00"/>
                </a:solidFill>
              </a:ln>
              <a:solidFill>
                <a:srgbClr val="FFFF00"/>
              </a:solidFill>
              <a:effectLst>
                <a:outerShdw blurRad="50800" dist="39000" dir="5460000" algn="tl">
                  <a:srgbClr val="000000">
                    <a:alpha val="38000"/>
                  </a:srgbClr>
                </a:outerShdw>
              </a:effectLst>
              <a:latin typeface="Algerian" pitchFamily="82" charset="0"/>
              <a:cs typeface="+mn-cs"/>
            </a:endParaRPr>
          </a:p>
        </p:txBody>
      </p:sp>
      <p:sp>
        <p:nvSpPr>
          <p:cNvPr id="6" name="Rectangle 5"/>
          <p:cNvSpPr/>
          <p:nvPr/>
        </p:nvSpPr>
        <p:spPr>
          <a:xfrm>
            <a:off x="3886200" y="228600"/>
            <a:ext cx="5105400" cy="3046988"/>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Times New Roman" pitchFamily="18" charset="0"/>
                <a:cs typeface="Times New Roman" pitchFamily="18" charset="0"/>
              </a:rPr>
              <a:t>This verse denotes the opposite of the Lord’s will. His servants were sent to receive the fruits. But the workers violently abuse them.</a:t>
            </a:r>
          </a:p>
        </p:txBody>
      </p:sp>
      <p:pic>
        <p:nvPicPr>
          <p:cNvPr id="5122" name="Picture 2" descr="C:\Users\Jeff\Desktop\paran15_400_466.jpg"/>
          <p:cNvPicPr>
            <a:picLocks noChangeAspect="1" noChangeArrowheads="1"/>
          </p:cNvPicPr>
          <p:nvPr/>
        </p:nvPicPr>
        <p:blipFill>
          <a:blip r:embed="rId3" cstate="print"/>
          <a:srcRect/>
          <a:stretch>
            <a:fillRect/>
          </a:stretch>
        </p:blipFill>
        <p:spPr bwMode="auto">
          <a:xfrm>
            <a:off x="0" y="0"/>
            <a:ext cx="3810000" cy="4191000"/>
          </a:xfrm>
          <a:prstGeom prst="rect">
            <a:avLst/>
          </a:prstGeom>
          <a:noFill/>
          <a:effectLst>
            <a:softEdge rad="63500"/>
          </a:effectLst>
        </p:spPr>
      </p:pic>
      <p:sp>
        <p:nvSpPr>
          <p:cNvPr id="7" name="Rectangle 6"/>
          <p:cNvSpPr/>
          <p:nvPr/>
        </p:nvSpPr>
        <p:spPr>
          <a:xfrm>
            <a:off x="76200" y="3200400"/>
            <a:ext cx="8839200" cy="206210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ookman Old Style" pitchFamily="18" charset="0"/>
              </a:rPr>
              <a:t>				 </a:t>
            </a: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Times New Roman" pitchFamily="18" charset="0"/>
                <a:cs typeface="Times New Roman" pitchFamily="18" charset="0"/>
              </a:rPr>
              <a:t>In an mounting climax, the 				 last is the most appalling; since blasphemers were stoned.  They treat God’s Prophets as blasphemers!</a:t>
            </a:r>
            <a:endParaRPr lang="en-US" sz="32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Jeff\Desktop\afa824823f5b41fe22764d21a3a2777a.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3" name="Rectangle 2"/>
          <p:cNvSpPr/>
          <p:nvPr/>
        </p:nvSpPr>
        <p:spPr>
          <a:xfrm>
            <a:off x="0" y="6027003"/>
            <a:ext cx="9144000" cy="830997"/>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4800" b="1" cap="all" dirty="0" smtClean="0">
                <a:ln w="0">
                  <a:solidFill>
                    <a:srgbClr val="996633"/>
                  </a:solidFill>
                </a:ln>
                <a:effectLst/>
                <a:latin typeface="Algerian" pitchFamily="82" charset="0"/>
                <a:cs typeface="+mn-cs"/>
              </a:rPr>
              <a:t>V.36</a:t>
            </a:r>
            <a:endParaRPr lang="en-US" sz="4800" b="1" cap="all" dirty="0">
              <a:ln w="0">
                <a:solidFill>
                  <a:srgbClr val="996633"/>
                </a:solidFill>
              </a:ln>
              <a:effectLst/>
              <a:latin typeface="Algerian" pitchFamily="82" charset="0"/>
              <a:cs typeface="+mn-cs"/>
            </a:endParaRPr>
          </a:p>
        </p:txBody>
      </p:sp>
      <p:sp>
        <p:nvSpPr>
          <p:cNvPr id="6" name="Rectangle 5"/>
          <p:cNvSpPr/>
          <p:nvPr/>
        </p:nvSpPr>
        <p:spPr>
          <a:xfrm>
            <a:off x="152400" y="152400"/>
            <a:ext cx="5715000" cy="275460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Under usual conditions, no landowner would send more after what happened in v.35.</a:t>
            </a:r>
          </a:p>
          <a:p>
            <a:r>
              <a:rPr lang="en-US" sz="2800" b="1" i="1" dirty="0" smtClean="0">
                <a:ln w="11430">
                  <a:solidFill>
                    <a:srgbClr val="6600CC"/>
                  </a:solidFill>
                </a:ln>
                <a:solidFill>
                  <a:srgbClr val="6600CC"/>
                </a:solidFill>
                <a:effectLst>
                  <a:outerShdw blurRad="50800" dist="39000" dir="5460000" algn="tl">
                    <a:srgbClr val="000000">
                      <a:alpha val="38000"/>
                    </a:srgbClr>
                  </a:outerShdw>
                </a:effectLst>
                <a:latin typeface="Times New Roman" pitchFamily="18" charset="0"/>
                <a:cs typeface="Times New Roman" pitchFamily="18" charset="0"/>
              </a:rPr>
              <a:t>“Again”</a:t>
            </a: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and </a:t>
            </a:r>
            <a:r>
              <a:rPr lang="en-US" sz="2800" b="1" i="1" dirty="0" smtClean="0">
                <a:ln w="11430">
                  <a:solidFill>
                    <a:srgbClr val="6600CC"/>
                  </a:solidFill>
                </a:ln>
                <a:solidFill>
                  <a:srgbClr val="6600CC"/>
                </a:solidFill>
                <a:effectLst>
                  <a:outerShdw blurRad="50800" dist="39000" dir="5460000" algn="tl">
                    <a:srgbClr val="000000">
                      <a:alpha val="38000"/>
                    </a:srgbClr>
                  </a:outerShdw>
                </a:effectLst>
                <a:latin typeface="Times New Roman" pitchFamily="18" charset="0"/>
                <a:cs typeface="Times New Roman" pitchFamily="18" charset="0"/>
              </a:rPr>
              <a:t>“more than” </a:t>
            </a: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clearly portrays God’s mercy and long suffering.</a:t>
            </a:r>
          </a:p>
        </p:txBody>
      </p:sp>
      <p:pic>
        <p:nvPicPr>
          <p:cNvPr id="6146" name="Picture 2" descr="C:\Users\Jeff\Desktop\1280px-Meister_des_Codex_Aureus_Epternacensis_002-660x350.jpg"/>
          <p:cNvPicPr>
            <a:picLocks noChangeAspect="1" noChangeArrowheads="1"/>
          </p:cNvPicPr>
          <p:nvPr/>
        </p:nvPicPr>
        <p:blipFill>
          <a:blip r:embed="rId3" cstate="print"/>
          <a:srcRect r="64545"/>
          <a:stretch>
            <a:fillRect/>
          </a:stretch>
        </p:blipFill>
        <p:spPr bwMode="auto">
          <a:xfrm>
            <a:off x="6019800" y="0"/>
            <a:ext cx="3124200" cy="3505200"/>
          </a:xfrm>
          <a:prstGeom prst="rect">
            <a:avLst/>
          </a:prstGeom>
          <a:noFill/>
        </p:spPr>
      </p:pic>
      <p:sp>
        <p:nvSpPr>
          <p:cNvPr id="7" name="Rectangle 6"/>
          <p:cNvSpPr/>
          <p:nvPr/>
        </p:nvSpPr>
        <p:spPr>
          <a:xfrm>
            <a:off x="152400" y="2858393"/>
            <a:ext cx="8382000" cy="337015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The period of the </a:t>
            </a:r>
            <a:r>
              <a:rPr lang="en-US" sz="2600" b="1" i="1" dirty="0" smtClean="0">
                <a:ln w="11430">
                  <a:solidFill>
                    <a:srgbClr val="6600CC"/>
                  </a:solidFill>
                </a:ln>
                <a:solidFill>
                  <a:srgbClr val="6600CC"/>
                </a:solidFill>
                <a:effectLst>
                  <a:outerShdw blurRad="50800" dist="39000" dir="5460000" algn="tl">
                    <a:srgbClr val="000000">
                      <a:alpha val="38000"/>
                    </a:srgbClr>
                  </a:outerShdw>
                </a:effectLst>
                <a:latin typeface="Times New Roman" pitchFamily="18" charset="0"/>
                <a:cs typeface="Times New Roman" pitchFamily="18" charset="0"/>
              </a:rPr>
              <a:t>“sent servants” </a:t>
            </a:r>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lasted</a:t>
            </a:r>
          </a:p>
          <a:p>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from Moses through John the Baptist.</a:t>
            </a:r>
          </a:p>
          <a:p>
            <a:pPr>
              <a:spcAft>
                <a:spcPts val="600"/>
              </a:spcAft>
            </a:pPr>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A period from 1500 B.C. to the Birth of Jesus, fifteen centuries!</a:t>
            </a:r>
          </a:p>
          <a:p>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The heaviest concentration of prophets was from 900 </a:t>
            </a:r>
            <a:r>
              <a:rPr lang="en-US" sz="20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B.C.</a:t>
            </a:r>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to c. 600 </a:t>
            </a:r>
            <a:r>
              <a:rPr lang="en-US" sz="20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B.C.</a:t>
            </a:r>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thirteen prophets:  Elijah to Obadiah.  The more wicked Israel became, the more</a:t>
            </a:r>
          </a:p>
          <a:p>
            <a:pPr>
              <a:spcAft>
                <a:spcPts val="600"/>
              </a:spcAft>
            </a:pPr>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prophets were sent.</a:t>
            </a:r>
            <a:endParaRPr lang="en-US" sz="2600" b="1" dirty="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Jeff\Desktop\afa824823f5b41fe22764d21a3a2777a.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3" name="Rectangle 2"/>
          <p:cNvSpPr/>
          <p:nvPr/>
        </p:nvSpPr>
        <p:spPr>
          <a:xfrm>
            <a:off x="3886200" y="6027003"/>
            <a:ext cx="2057400" cy="83099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4800" b="1" dirty="0" smtClean="0">
                <a:ln w="11430">
                  <a:solidFill>
                    <a:srgbClr val="FFFF00"/>
                  </a:solidFill>
                </a:ln>
                <a:solidFill>
                  <a:srgbClr val="FFFF00"/>
                </a:solidFill>
                <a:effectLst>
                  <a:outerShdw blurRad="50800" dist="39000" dir="5460000" algn="tl">
                    <a:srgbClr val="000000">
                      <a:alpha val="38000"/>
                    </a:srgbClr>
                  </a:outerShdw>
                </a:effectLst>
                <a:latin typeface="Algerian" pitchFamily="82" charset="0"/>
                <a:cs typeface="+mn-cs"/>
              </a:rPr>
              <a:t>V.37</a:t>
            </a:r>
            <a:endParaRPr lang="en-US" sz="4800" b="1" dirty="0">
              <a:ln w="11430">
                <a:solidFill>
                  <a:srgbClr val="FFFF00"/>
                </a:solidFill>
              </a:ln>
              <a:solidFill>
                <a:srgbClr val="FFFF00"/>
              </a:solidFill>
              <a:effectLst>
                <a:outerShdw blurRad="50800" dist="39000" dir="5460000" algn="tl">
                  <a:srgbClr val="000000">
                    <a:alpha val="38000"/>
                  </a:srgbClr>
                </a:outerShdw>
              </a:effectLst>
              <a:latin typeface="Algerian" pitchFamily="82" charset="0"/>
              <a:cs typeface="+mn-cs"/>
            </a:endParaRPr>
          </a:p>
        </p:txBody>
      </p:sp>
      <p:sp>
        <p:nvSpPr>
          <p:cNvPr id="6" name="Rectangle 5"/>
          <p:cNvSpPr/>
          <p:nvPr/>
        </p:nvSpPr>
        <p:spPr>
          <a:xfrm>
            <a:off x="152400" y="152400"/>
            <a:ext cx="4343400" cy="626325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3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Again, no ordinary landowner would have allowed this. The patience of God is pictured in unusual imagery, especially in the word, </a:t>
            </a:r>
            <a:r>
              <a:rPr lang="en-US" sz="3600" b="1" i="1" dirty="0" smtClean="0">
                <a:ln w="11430">
                  <a:solidFill>
                    <a:srgbClr val="6600CC"/>
                  </a:solidFill>
                </a:ln>
                <a:solidFill>
                  <a:srgbClr val="6600CC"/>
                </a:solidFill>
                <a:effectLst>
                  <a:outerShdw blurRad="50800" dist="39000" dir="5460000" algn="tl">
                    <a:srgbClr val="000000">
                      <a:alpha val="38000"/>
                    </a:srgbClr>
                  </a:outerShdw>
                </a:effectLst>
                <a:latin typeface="Times New Roman" pitchFamily="18" charset="0"/>
                <a:cs typeface="Times New Roman" pitchFamily="18" charset="0"/>
              </a:rPr>
              <a:t>“finally.”</a:t>
            </a:r>
            <a:r>
              <a:rPr lang="en-US" sz="3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a:t>
            </a:r>
          </a:p>
          <a:p>
            <a:r>
              <a:rPr lang="en-US" sz="3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The Son is the greatest of those sent by God.</a:t>
            </a:r>
          </a:p>
        </p:txBody>
      </p:sp>
      <p:pic>
        <p:nvPicPr>
          <p:cNvPr id="1026" name="Picture 2" descr="C:\Users\Jeff\Desktop\parable-of-the-tenants.jpg"/>
          <p:cNvPicPr>
            <a:picLocks noChangeAspect="1" noChangeArrowheads="1"/>
          </p:cNvPicPr>
          <p:nvPr/>
        </p:nvPicPr>
        <p:blipFill>
          <a:blip r:embed="rId3" cstate="print"/>
          <a:srcRect/>
          <a:stretch>
            <a:fillRect/>
          </a:stretch>
        </p:blipFill>
        <p:spPr bwMode="auto">
          <a:xfrm>
            <a:off x="4572000" y="19139"/>
            <a:ext cx="4572000" cy="5238661"/>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diamond(in)">
                                      <p:cBhvr>
                                        <p:cTn id="7"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St.  Matthew 21:18-19</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10" name="TextBox 9"/>
          <p:cNvSpPr txBox="1"/>
          <p:nvPr/>
        </p:nvSpPr>
        <p:spPr>
          <a:xfrm>
            <a:off x="152400" y="1045488"/>
            <a:ext cx="8839200" cy="4539704"/>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1200"/>
              </a:spcAft>
            </a:pPr>
            <a:r>
              <a:rPr lang="en-US" sz="3600" b="1" dirty="0" smtClean="0">
                <a:ln w="11430">
                  <a:solidFill>
                    <a:schemeClr val="accent1">
                      <a:lumMod val="75000"/>
                    </a:schemeClr>
                  </a:solidFill>
                </a:ln>
                <a:solidFill>
                  <a:schemeClr val="accent1">
                    <a:lumMod val="75000"/>
                  </a:schemeClr>
                </a:solidFill>
                <a:effectLst>
                  <a:outerShdw blurRad="50800" dist="39000" dir="5460000" algn="tl">
                    <a:srgbClr val="000000">
                      <a:alpha val="38000"/>
                    </a:srgbClr>
                  </a:outerShdw>
                </a:effectLst>
              </a:rPr>
              <a:t>“Monday of Holy Week (Fig Monday)”</a:t>
            </a:r>
          </a:p>
          <a:p>
            <a:pPr>
              <a:spcAft>
                <a:spcPts val="600"/>
              </a:spcAft>
            </a:pPr>
            <a:r>
              <a:rPr lang="en-US" sz="34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Once again, St. Mark does not allow us to guess (cf. 11:12).  There is a fact that St. Matthew reports that no one can explain:  </a:t>
            </a:r>
            <a:r>
              <a:rPr lang="en-US" sz="3400" b="1" i="1" dirty="0" smtClean="0">
                <a:ln w="11430">
                  <a:solidFill>
                    <a:srgbClr val="6600CC"/>
                  </a:solidFill>
                </a:ln>
                <a:solidFill>
                  <a:srgbClr val="6600CC"/>
                </a:solidFill>
                <a:effectLst>
                  <a:outerShdw blurRad="50800" dist="39000" dir="5460000" algn="tl">
                    <a:srgbClr val="000000">
                      <a:alpha val="38000"/>
                    </a:srgbClr>
                  </a:outerShdw>
                </a:effectLst>
              </a:rPr>
              <a:t>“…returning to the city, He was hungry.”</a:t>
            </a:r>
          </a:p>
          <a:p>
            <a:pPr>
              <a:spcAft>
                <a:spcPts val="600"/>
              </a:spcAft>
            </a:pPr>
            <a:r>
              <a:rPr lang="en-US" sz="34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And now, v.19, and it is important to know that this fig tree was </a:t>
            </a:r>
            <a:r>
              <a:rPr lang="en-US" sz="3400" b="1" i="1" dirty="0" smtClean="0">
                <a:ln w="11430">
                  <a:solidFill>
                    <a:srgbClr val="6600CC"/>
                  </a:solidFill>
                </a:ln>
                <a:solidFill>
                  <a:srgbClr val="6600CC"/>
                </a:solidFill>
                <a:effectLst>
                  <a:outerShdw blurRad="50800" dist="39000" dir="5460000" algn="tl">
                    <a:srgbClr val="000000">
                      <a:alpha val="38000"/>
                    </a:srgbClr>
                  </a:outerShdw>
                </a:effectLst>
              </a:rPr>
              <a:t>“by the road”</a:t>
            </a:r>
            <a:r>
              <a:rPr lang="en-US" sz="34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 (ownerless).  But, why this particular tree?</a:t>
            </a: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   </a:t>
            </a:r>
            <a:r>
              <a:rPr lang="en-US" sz="3200" b="1" dirty="0" smtClean="0">
                <a:ln w="11430">
                  <a:solidFill>
                    <a:schemeClr val="tx1"/>
                  </a:solidFill>
                </a:ln>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diamond(in)">
                                      <p:cBhvr>
                                        <p:cTn id="7" dur="20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diamond(in)">
                                      <p:cBhvr>
                                        <p:cTn id="12" dur="2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Jeff\Desktop\afa824823f5b41fe22764d21a3a2777a.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3" name="Rectangle 2"/>
          <p:cNvSpPr/>
          <p:nvPr/>
        </p:nvSpPr>
        <p:spPr>
          <a:xfrm>
            <a:off x="0" y="6027003"/>
            <a:ext cx="9144000" cy="83099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4800" b="1" dirty="0" smtClean="0">
                <a:ln w="11430">
                  <a:solidFill>
                    <a:srgbClr val="FFFF00"/>
                  </a:solidFill>
                </a:ln>
                <a:solidFill>
                  <a:srgbClr val="FFFF00"/>
                </a:solidFill>
                <a:effectLst>
                  <a:outerShdw blurRad="50800" dist="39000" dir="5460000" algn="tl">
                    <a:srgbClr val="000000">
                      <a:alpha val="38000"/>
                    </a:srgbClr>
                  </a:outerShdw>
                </a:effectLst>
                <a:latin typeface="Algerian" pitchFamily="82" charset="0"/>
                <a:cs typeface="+mn-cs"/>
              </a:rPr>
              <a:t>V.38</a:t>
            </a:r>
            <a:endParaRPr lang="en-US" sz="4800" b="1" dirty="0">
              <a:ln w="11430">
                <a:solidFill>
                  <a:srgbClr val="FFFF00"/>
                </a:solidFill>
              </a:ln>
              <a:solidFill>
                <a:srgbClr val="FFFF00"/>
              </a:solidFill>
              <a:effectLst>
                <a:outerShdw blurRad="50800" dist="39000" dir="5460000" algn="tl">
                  <a:srgbClr val="000000">
                    <a:alpha val="38000"/>
                  </a:srgbClr>
                </a:outerShdw>
              </a:effectLst>
              <a:latin typeface="Algerian" pitchFamily="82" charset="0"/>
              <a:cs typeface="+mn-cs"/>
            </a:endParaRPr>
          </a:p>
        </p:txBody>
      </p:sp>
      <p:sp>
        <p:nvSpPr>
          <p:cNvPr id="6" name="Rectangle 5"/>
          <p:cNvSpPr/>
          <p:nvPr/>
        </p:nvSpPr>
        <p:spPr>
          <a:xfrm>
            <a:off x="152400" y="152400"/>
            <a:ext cx="4572000" cy="65556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0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They knew precisely who He was, though they denied Him.  They sinned against better knowledge. It was unanimous. They knew the heir.  Jesus is truly the Heir of all things. Through Him, they already were heirs; but they rejected their inheritance.  The point is that they wanted the Kingdom on their own terms!</a:t>
            </a:r>
          </a:p>
        </p:txBody>
      </p:sp>
      <p:pic>
        <p:nvPicPr>
          <p:cNvPr id="2051" name="Picture 3" descr="C:\Users\Jeff\Desktop\Παραβολή Αμπελώνα.jpg"/>
          <p:cNvPicPr>
            <a:picLocks noChangeAspect="1" noChangeArrowheads="1"/>
          </p:cNvPicPr>
          <p:nvPr/>
        </p:nvPicPr>
        <p:blipFill>
          <a:blip r:embed="rId3" cstate="print"/>
          <a:srcRect t="12749" b="4382"/>
          <a:stretch>
            <a:fillRect/>
          </a:stretch>
        </p:blipFill>
        <p:spPr bwMode="auto">
          <a:xfrm>
            <a:off x="4663440" y="76200"/>
            <a:ext cx="4480560" cy="5181600"/>
          </a:xfrm>
          <a:prstGeom prst="rect">
            <a:avLst/>
          </a:prstGeom>
          <a:noFill/>
          <a:effectLst>
            <a:softEdge rad="127000"/>
          </a:effectLst>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Jeff\Desktop\afa824823f5b41fe22764d21a3a2777a.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3" name="Rectangle 2"/>
          <p:cNvSpPr/>
          <p:nvPr/>
        </p:nvSpPr>
        <p:spPr>
          <a:xfrm>
            <a:off x="0" y="6027003"/>
            <a:ext cx="9144000" cy="83099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4800" b="1" dirty="0" smtClean="0">
                <a:ln w="11430">
                  <a:solidFill>
                    <a:srgbClr val="FFFF00"/>
                  </a:solidFill>
                </a:ln>
                <a:solidFill>
                  <a:srgbClr val="FFFF00"/>
                </a:solidFill>
                <a:effectLst>
                  <a:outerShdw blurRad="50800" dist="39000" dir="5460000" algn="tl">
                    <a:srgbClr val="000000">
                      <a:alpha val="38000"/>
                    </a:srgbClr>
                  </a:outerShdw>
                </a:effectLst>
                <a:latin typeface="Algerian" pitchFamily="82" charset="0"/>
                <a:cs typeface="+mn-cs"/>
              </a:rPr>
              <a:t>V.39</a:t>
            </a:r>
            <a:endParaRPr lang="en-US" sz="4800" b="1" dirty="0">
              <a:ln w="11430">
                <a:solidFill>
                  <a:srgbClr val="FFFF00"/>
                </a:solidFill>
              </a:ln>
              <a:solidFill>
                <a:srgbClr val="FFFF00"/>
              </a:solidFill>
              <a:effectLst>
                <a:outerShdw blurRad="50800" dist="39000" dir="5460000" algn="tl">
                  <a:srgbClr val="000000">
                    <a:alpha val="38000"/>
                  </a:srgbClr>
                </a:outerShdw>
              </a:effectLst>
              <a:latin typeface="Algerian" pitchFamily="82" charset="0"/>
              <a:cs typeface="+mn-cs"/>
            </a:endParaRPr>
          </a:p>
        </p:txBody>
      </p:sp>
      <p:sp>
        <p:nvSpPr>
          <p:cNvPr id="7" name="Rectangle 6"/>
          <p:cNvSpPr/>
          <p:nvPr/>
        </p:nvSpPr>
        <p:spPr>
          <a:xfrm>
            <a:off x="3810000" y="569416"/>
            <a:ext cx="5181600" cy="4154984"/>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There is nothing quite so foolish and diabolical as the violence of those who reject God, His Word, and His Son. </a:t>
            </a:r>
            <a:endParaRPr lang="en-US" sz="4400" b="1" dirty="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3074" name="Picture 2" descr="C:\Users\Jeff\Desktop\stdas0150-bbbbbbbbbbbbbbbbbbbb.jpg"/>
          <p:cNvPicPr>
            <a:picLocks noChangeAspect="1" noChangeArrowheads="1"/>
          </p:cNvPicPr>
          <p:nvPr/>
        </p:nvPicPr>
        <p:blipFill>
          <a:blip r:embed="rId3" cstate="print"/>
          <a:srcRect/>
          <a:stretch>
            <a:fillRect/>
          </a:stretch>
        </p:blipFill>
        <p:spPr bwMode="auto">
          <a:xfrm>
            <a:off x="-1" y="14300"/>
            <a:ext cx="3635684" cy="5486400"/>
          </a:xfrm>
          <a:prstGeom prst="rect">
            <a:avLst/>
          </a:prstGeom>
          <a:noFill/>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Jeff\Desktop\afa824823f5b41fe22764d21a3a2777a.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6" name="Rectangle 5"/>
          <p:cNvSpPr/>
          <p:nvPr/>
        </p:nvSpPr>
        <p:spPr>
          <a:xfrm>
            <a:off x="152400" y="228600"/>
            <a:ext cx="8839200" cy="547842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1200"/>
              </a:spcAft>
            </a:pPr>
            <a:r>
              <a:rPr lang="en-US" sz="3600" b="1" dirty="0" smtClean="0">
                <a:ln w="11430">
                  <a:solidFill>
                    <a:srgbClr val="6600CC"/>
                  </a:solidFill>
                </a:ln>
                <a:solidFill>
                  <a:srgbClr val="6600CC"/>
                </a:solidFill>
                <a:effectLst>
                  <a:outerShdw blurRad="50800" dist="39000" dir="5460000" algn="tl">
                    <a:srgbClr val="000000">
                      <a:alpha val="38000"/>
                    </a:srgbClr>
                  </a:outerShdw>
                </a:effectLst>
                <a:latin typeface="Times New Roman" pitchFamily="18" charset="0"/>
                <a:cs typeface="Times New Roman" pitchFamily="18" charset="0"/>
              </a:rPr>
              <a:t>Jesus is speaking about two things:</a:t>
            </a:r>
          </a:p>
          <a:p>
            <a:pPr>
              <a:spcAft>
                <a:spcPts val="600"/>
              </a:spcAft>
            </a:pP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1.  The impending destruction of Jerusalem (by the Romans); and,</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r>
            <a:b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br>
            <a:r>
              <a:rPr lang="en-US" sz="2800" b="1" dirty="0" smtClean="0">
                <a:ln w="11430">
                  <a:solidFill>
                    <a:srgbClr val="FF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2.  The Day of Pentecost, when the Gospel was preached to all, whether Jew or Gentile.</a:t>
            </a:r>
          </a:p>
          <a:p>
            <a:pPr>
              <a:spcAft>
                <a:spcPts val="600"/>
              </a:spcAft>
            </a:pPr>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Jesus foretells, in the second part of the verse, that those to whom the vineyard, the Kingdom, is given, will render the fruits to Him when the opportune time for those fruits comes. </a:t>
            </a:r>
          </a:p>
          <a:p>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In each generation since Pentecost this has happened.  That does not mean, however, that there were no believers among the OT people.  Hebrews 11 clearly teaches</a:t>
            </a:r>
          </a:p>
          <a:p>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that there were.</a:t>
            </a:r>
            <a:endParaRPr lang="en-US" sz="2600" b="1" dirty="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7" name="Rectangle 6"/>
          <p:cNvSpPr/>
          <p:nvPr/>
        </p:nvSpPr>
        <p:spPr>
          <a:xfrm>
            <a:off x="0" y="6027003"/>
            <a:ext cx="9144000" cy="83099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4800" b="1" dirty="0" smtClean="0">
                <a:ln w="11430">
                  <a:solidFill>
                    <a:srgbClr val="FFFF00"/>
                  </a:solidFill>
                </a:ln>
                <a:solidFill>
                  <a:srgbClr val="FFFF00"/>
                </a:solidFill>
                <a:effectLst>
                  <a:outerShdw blurRad="50800" dist="39000" dir="5460000" algn="tl">
                    <a:srgbClr val="000000">
                      <a:alpha val="38000"/>
                    </a:srgbClr>
                  </a:outerShdw>
                </a:effectLst>
                <a:latin typeface="Algerian" pitchFamily="82" charset="0"/>
                <a:cs typeface="+mn-cs"/>
              </a:rPr>
              <a:t>Vv.40-41</a:t>
            </a:r>
            <a:endParaRPr lang="en-US" sz="4800" b="1" dirty="0">
              <a:ln w="11430">
                <a:solidFill>
                  <a:srgbClr val="FFFF00"/>
                </a:solidFill>
              </a:ln>
              <a:solidFill>
                <a:srgbClr val="FFFF00"/>
              </a:solidFill>
              <a:effectLst>
                <a:outerShdw blurRad="50800" dist="39000" dir="5460000" algn="tl">
                  <a:srgbClr val="000000">
                    <a:alpha val="38000"/>
                  </a:srgbClr>
                </a:outerShdw>
              </a:effectLst>
              <a:latin typeface="Algerian" pitchFamily="82" charset="0"/>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down)">
                                      <p:cBhvr>
                                        <p:cTn id="7" dur="580">
                                          <p:stCondLst>
                                            <p:cond delay="0"/>
                                          </p:stCondLst>
                                        </p:cTn>
                                        <p:tgtEl>
                                          <p:spTgt spid="6">
                                            <p:txEl>
                                              <p:pRg st="1" end="1"/>
                                            </p:txEl>
                                          </p:spTgt>
                                        </p:tgtEl>
                                      </p:cBhvr>
                                    </p:animEffect>
                                    <p:anim calcmode="lin" valueType="num">
                                      <p:cBhvr>
                                        <p:cTn id="8"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xEl>
                                              <p:pRg st="1" end="1"/>
                                            </p:txEl>
                                          </p:spTgt>
                                        </p:tgtEl>
                                      </p:cBhvr>
                                      <p:to x="100000" y="60000"/>
                                    </p:animScale>
                                    <p:animScale>
                                      <p:cBhvr>
                                        <p:cTn id="14" dur="166" decel="50000">
                                          <p:stCondLst>
                                            <p:cond delay="676"/>
                                          </p:stCondLst>
                                        </p:cTn>
                                        <p:tgtEl>
                                          <p:spTgt spid="6">
                                            <p:txEl>
                                              <p:pRg st="1" end="1"/>
                                            </p:txEl>
                                          </p:spTgt>
                                        </p:tgtEl>
                                      </p:cBhvr>
                                      <p:to x="100000" y="100000"/>
                                    </p:animScale>
                                    <p:animScale>
                                      <p:cBhvr>
                                        <p:cTn id="15" dur="26">
                                          <p:stCondLst>
                                            <p:cond delay="1312"/>
                                          </p:stCondLst>
                                        </p:cTn>
                                        <p:tgtEl>
                                          <p:spTgt spid="6">
                                            <p:txEl>
                                              <p:pRg st="1" end="1"/>
                                            </p:txEl>
                                          </p:spTgt>
                                        </p:tgtEl>
                                      </p:cBhvr>
                                      <p:to x="100000" y="80000"/>
                                    </p:animScale>
                                    <p:animScale>
                                      <p:cBhvr>
                                        <p:cTn id="16" dur="166" decel="50000">
                                          <p:stCondLst>
                                            <p:cond delay="1338"/>
                                          </p:stCondLst>
                                        </p:cTn>
                                        <p:tgtEl>
                                          <p:spTgt spid="6">
                                            <p:txEl>
                                              <p:pRg st="1" end="1"/>
                                            </p:txEl>
                                          </p:spTgt>
                                        </p:tgtEl>
                                      </p:cBhvr>
                                      <p:to x="100000" y="100000"/>
                                    </p:animScale>
                                    <p:animScale>
                                      <p:cBhvr>
                                        <p:cTn id="17" dur="26">
                                          <p:stCondLst>
                                            <p:cond delay="1642"/>
                                          </p:stCondLst>
                                        </p:cTn>
                                        <p:tgtEl>
                                          <p:spTgt spid="6">
                                            <p:txEl>
                                              <p:pRg st="1" end="1"/>
                                            </p:txEl>
                                          </p:spTgt>
                                        </p:tgtEl>
                                      </p:cBhvr>
                                      <p:to x="100000" y="90000"/>
                                    </p:animScale>
                                    <p:animScale>
                                      <p:cBhvr>
                                        <p:cTn id="18" dur="166" decel="50000">
                                          <p:stCondLst>
                                            <p:cond delay="1668"/>
                                          </p:stCondLst>
                                        </p:cTn>
                                        <p:tgtEl>
                                          <p:spTgt spid="6">
                                            <p:txEl>
                                              <p:pRg st="1" end="1"/>
                                            </p:txEl>
                                          </p:spTgt>
                                        </p:tgtEl>
                                      </p:cBhvr>
                                      <p:to x="100000" y="100000"/>
                                    </p:animScale>
                                    <p:animScale>
                                      <p:cBhvr>
                                        <p:cTn id="19" dur="26">
                                          <p:stCondLst>
                                            <p:cond delay="1808"/>
                                          </p:stCondLst>
                                        </p:cTn>
                                        <p:tgtEl>
                                          <p:spTgt spid="6">
                                            <p:txEl>
                                              <p:pRg st="1" end="1"/>
                                            </p:txEl>
                                          </p:spTgt>
                                        </p:tgtEl>
                                      </p:cBhvr>
                                      <p:to x="100000" y="95000"/>
                                    </p:animScale>
                                    <p:animScale>
                                      <p:cBhvr>
                                        <p:cTn id="20" dur="166" decel="50000">
                                          <p:stCondLst>
                                            <p:cond delay="1834"/>
                                          </p:stCondLst>
                                        </p:cTn>
                                        <p:tgtEl>
                                          <p:spTgt spid="6">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20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2000"/>
                                        <p:tgtEl>
                                          <p:spTgt spid="6">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fade">
                                      <p:cBhvr>
                                        <p:cTn id="33"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Jeff\Desktop\afa824823f5b41fe22764d21a3a2777a.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pic>
        <p:nvPicPr>
          <p:cNvPr id="4099" name="Picture 3" descr="C:\Users\Jeff\Desktop\matthew-21_42.jpg"/>
          <p:cNvPicPr>
            <a:picLocks noChangeAspect="1" noChangeArrowheads="1"/>
          </p:cNvPicPr>
          <p:nvPr/>
        </p:nvPicPr>
        <p:blipFill>
          <a:blip r:embed="rId3" cstate="print"/>
          <a:srcRect/>
          <a:stretch>
            <a:fillRect/>
          </a:stretch>
        </p:blipFill>
        <p:spPr bwMode="auto">
          <a:xfrm>
            <a:off x="0" y="22"/>
            <a:ext cx="9067800" cy="2468875"/>
          </a:xfrm>
          <a:prstGeom prst="rect">
            <a:avLst/>
          </a:prstGeom>
          <a:noFill/>
        </p:spPr>
      </p:pic>
      <p:sp>
        <p:nvSpPr>
          <p:cNvPr id="4" name="Rectangle 3"/>
          <p:cNvSpPr/>
          <p:nvPr/>
        </p:nvSpPr>
        <p:spPr>
          <a:xfrm>
            <a:off x="152400" y="2590800"/>
            <a:ext cx="8839200" cy="2862322"/>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The Lord allowed the rejection but this is wonderful to our eyes.  God turned evil into good.  By being cursed, Jesus accomplished universal blessing.  This is truly wonderful in our eyes.</a:t>
            </a:r>
            <a:endParaRPr lang="en-US" sz="3600" b="1" dirty="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Jeff\Desktop\afa824823f5b41fe22764d21a3a2777a.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6" name="Rectangle 5"/>
          <p:cNvSpPr/>
          <p:nvPr/>
        </p:nvSpPr>
        <p:spPr>
          <a:xfrm>
            <a:off x="152400" y="228600"/>
            <a:ext cx="8839200" cy="5093702"/>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32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Jesus speaks with divine authority. </a:t>
            </a:r>
            <a:r>
              <a:rPr lang="en-US" sz="3200" b="1" dirty="0" smtClean="0">
                <a:ln w="11430">
                  <a:solidFill>
                    <a:srgbClr val="6600CC"/>
                  </a:solidFill>
                </a:ln>
                <a:solidFill>
                  <a:srgbClr val="6600CC"/>
                </a:solidFill>
                <a:effectLst>
                  <a:outerShdw blurRad="50800" dist="39000" dir="5460000" algn="tl">
                    <a:srgbClr val="000000">
                      <a:alpha val="38000"/>
                    </a:srgbClr>
                  </a:outerShdw>
                </a:effectLst>
                <a:latin typeface="Times New Roman" pitchFamily="18" charset="0"/>
                <a:cs typeface="Times New Roman" pitchFamily="18" charset="0"/>
              </a:rPr>
              <a:t>“The Kingdom of God”</a:t>
            </a:r>
            <a:r>
              <a:rPr lang="en-US" sz="32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is the preaching of the Holy Gospel of Christ. The Jewish authorities rejected it by rejecting the Christ and throwing Him out as unworthy.  Thus, the Kingdom </a:t>
            </a:r>
            <a:r>
              <a:rPr lang="en-US" sz="3200" b="1" i="1" dirty="0" smtClean="0">
                <a:ln w="11430">
                  <a:solidFill>
                    <a:srgbClr val="6600CC"/>
                  </a:solidFill>
                </a:ln>
                <a:solidFill>
                  <a:srgbClr val="6600CC"/>
                </a:solidFill>
                <a:effectLst>
                  <a:outerShdw blurRad="50800" dist="39000" dir="5460000" algn="tl">
                    <a:srgbClr val="000000">
                      <a:alpha val="38000"/>
                    </a:srgbClr>
                  </a:outerShdw>
                </a:effectLst>
                <a:latin typeface="Times New Roman" pitchFamily="18" charset="0"/>
                <a:cs typeface="Times New Roman" pitchFamily="18" charset="0"/>
              </a:rPr>
              <a:t>“…will be taken from you.”</a:t>
            </a:r>
            <a:r>
              <a:rPr lang="en-US" sz="32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The rejecters will be rejected, since they have rejected the gift of the Kingdom!</a:t>
            </a:r>
          </a:p>
          <a:p>
            <a:r>
              <a:rPr lang="en-US" sz="3200" b="1" i="1" dirty="0" smtClean="0">
                <a:ln w="11430">
                  <a:solidFill>
                    <a:srgbClr val="6600CC"/>
                  </a:solidFill>
                </a:ln>
                <a:solidFill>
                  <a:srgbClr val="6600CC"/>
                </a:solidFill>
                <a:effectLst>
                  <a:outerShdw blurRad="50800" dist="39000" dir="5460000" algn="tl">
                    <a:srgbClr val="000000">
                      <a:alpha val="38000"/>
                    </a:srgbClr>
                  </a:outerShdw>
                </a:effectLst>
                <a:latin typeface="Times New Roman" pitchFamily="18" charset="0"/>
                <a:cs typeface="Times New Roman" pitchFamily="18" charset="0"/>
              </a:rPr>
              <a:t>“A nation”</a:t>
            </a:r>
            <a:r>
              <a:rPr lang="en-US" sz="32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should not be limited only to Gentiles.  The NT Church is comprised of both Jews and Gentiles.</a:t>
            </a:r>
          </a:p>
        </p:txBody>
      </p:sp>
      <p:sp>
        <p:nvSpPr>
          <p:cNvPr id="7" name="Rectangle 6"/>
          <p:cNvSpPr/>
          <p:nvPr/>
        </p:nvSpPr>
        <p:spPr>
          <a:xfrm>
            <a:off x="0" y="6027003"/>
            <a:ext cx="9144000" cy="83099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4800" b="1" dirty="0" smtClean="0">
                <a:ln w="11430">
                  <a:solidFill>
                    <a:srgbClr val="FFFF00"/>
                  </a:solidFill>
                </a:ln>
                <a:solidFill>
                  <a:srgbClr val="FFFF00"/>
                </a:solidFill>
                <a:effectLst>
                  <a:outerShdw blurRad="50800" dist="39000" dir="5460000" algn="tl">
                    <a:srgbClr val="000000">
                      <a:alpha val="38000"/>
                    </a:srgbClr>
                  </a:outerShdw>
                </a:effectLst>
                <a:latin typeface="Algerian" pitchFamily="82" charset="0"/>
                <a:cs typeface="+mn-cs"/>
              </a:rPr>
              <a:t>Vv.43-46</a:t>
            </a:r>
            <a:endParaRPr lang="en-US" sz="4800" b="1" dirty="0">
              <a:ln w="11430">
                <a:solidFill>
                  <a:srgbClr val="FFFF00"/>
                </a:solidFill>
              </a:ln>
              <a:solidFill>
                <a:srgbClr val="FFFF00"/>
              </a:solidFill>
              <a:effectLst>
                <a:outerShdw blurRad="50800" dist="39000" dir="5460000" algn="tl">
                  <a:srgbClr val="000000">
                    <a:alpha val="38000"/>
                  </a:srgbClr>
                </a:outerShdw>
              </a:effectLst>
              <a:latin typeface="Algerian" pitchFamily="82" charset="0"/>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2000"/>
                                        <p:tgtEl>
                                          <p:spTgt spid="6">
                                            <p:txEl>
                                              <p:pRg st="1" end="1"/>
                                            </p:txEl>
                                          </p:spTgt>
                                        </p:tgtEl>
                                      </p:cBhvr>
                                    </p:animEffect>
                                    <p:anim calcmode="lin" valueType="num">
                                      <p:cBhvr>
                                        <p:cTn id="8" dur="2000" fill="hold"/>
                                        <p:tgtEl>
                                          <p:spTgt spid="6">
                                            <p:txEl>
                                              <p:pRg st="1" end="1"/>
                                            </p:txEl>
                                          </p:spTgt>
                                        </p:tgtEl>
                                        <p:attrNameLst>
                                          <p:attrName>style.rotation</p:attrName>
                                        </p:attrNameLst>
                                      </p:cBhvr>
                                      <p:tavLst>
                                        <p:tav tm="0">
                                          <p:val>
                                            <p:fltVal val="720"/>
                                          </p:val>
                                        </p:tav>
                                        <p:tav tm="100000">
                                          <p:val>
                                            <p:fltVal val="0"/>
                                          </p:val>
                                        </p:tav>
                                      </p:tavLst>
                                    </p:anim>
                                    <p:anim calcmode="lin" valueType="num">
                                      <p:cBhvr>
                                        <p:cTn id="9" dur="2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0" dur="2000" fill="hold"/>
                                        <p:tgtEl>
                                          <p:spTgt spid="6">
                                            <p:txEl>
                                              <p:pRg st="1" end="1"/>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Jeff\Desktop\afa824823f5b41fe22764d21a3a2777a.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7" name="Rectangle 6"/>
          <p:cNvSpPr/>
          <p:nvPr/>
        </p:nvSpPr>
        <p:spPr>
          <a:xfrm>
            <a:off x="0" y="0"/>
            <a:ext cx="9144000" cy="830997"/>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4800" b="1" cap="all" dirty="0" smtClean="0">
                <a:ln w="0">
                  <a:solidFill>
                    <a:srgbClr val="996633"/>
                  </a:solidFill>
                </a:ln>
                <a:solidFill>
                  <a:srgbClr val="006600"/>
                </a:solidFill>
                <a:effectLst/>
                <a:latin typeface="Algerian" pitchFamily="82" charset="0"/>
                <a:cs typeface="+mn-cs"/>
              </a:rPr>
              <a:t>Vv.43-46</a:t>
            </a:r>
            <a:endParaRPr lang="en-US" sz="4800" b="1" cap="all" dirty="0">
              <a:ln w="0">
                <a:solidFill>
                  <a:srgbClr val="996633"/>
                </a:solidFill>
              </a:ln>
              <a:solidFill>
                <a:srgbClr val="006600"/>
              </a:solidFill>
              <a:effectLst/>
              <a:latin typeface="Algerian" pitchFamily="82" charset="0"/>
              <a:cs typeface="+mn-cs"/>
            </a:endParaRPr>
          </a:p>
        </p:txBody>
      </p:sp>
      <p:sp>
        <p:nvSpPr>
          <p:cNvPr id="5" name="Rectangle 4"/>
          <p:cNvSpPr/>
          <p:nvPr/>
        </p:nvSpPr>
        <p:spPr>
          <a:xfrm>
            <a:off x="152400" y="914400"/>
            <a:ext cx="8763000" cy="3970318"/>
          </a:xfrm>
          <a:prstGeom prst="rect">
            <a:avLst/>
          </a:prstGeom>
        </p:spPr>
        <p:txBody>
          <a:bodyPr wrap="square">
            <a:spAutoFit/>
          </a:bodyPr>
          <a:lstStyle/>
          <a:p>
            <a:r>
              <a:rPr lang="en-US" sz="3600" b="1" dirty="0" smtClean="0">
                <a:ln>
                  <a:solidFill>
                    <a:sysClr val="windowText" lastClr="000000"/>
                  </a:solidFill>
                </a:ln>
                <a:solidFill>
                  <a:srgbClr val="7030A0"/>
                </a:solidFill>
                <a:effectLst>
                  <a:outerShdw blurRad="38100" dist="38100" dir="2700000" algn="tl">
                    <a:srgbClr val="000000">
                      <a:alpha val="43137"/>
                    </a:srgbClr>
                  </a:outerShdw>
                </a:effectLst>
                <a:latin typeface="Bookman Old Style" pitchFamily="18" charset="0"/>
              </a:rPr>
              <a:t>What are the fruits?</a:t>
            </a:r>
          </a:p>
          <a:p>
            <a:endParaRPr lang="en-US" sz="3600" b="1" dirty="0" smtClean="0">
              <a:ln>
                <a:solidFill>
                  <a:sysClr val="windowText" lastClr="000000"/>
                </a:solidFill>
              </a:ln>
              <a:solidFill>
                <a:srgbClr val="7030A0"/>
              </a:solidFill>
              <a:effectLst>
                <a:outerShdw blurRad="38100" dist="38100" dir="2700000" algn="tl">
                  <a:srgbClr val="000000">
                    <a:alpha val="43137"/>
                  </a:srgbClr>
                </a:outerShdw>
              </a:effectLst>
              <a:latin typeface="Bookman Old Style" pitchFamily="18" charset="0"/>
            </a:endParaRPr>
          </a:p>
          <a:p>
            <a:r>
              <a:rPr lang="en-US" sz="3600" b="1" dirty="0" smtClean="0">
                <a:ln>
                  <a:solidFill>
                    <a:sysClr val="windowText" lastClr="000000"/>
                  </a:solidFill>
                </a:ln>
                <a:solidFill>
                  <a:srgbClr val="7030A0"/>
                </a:solidFill>
                <a:effectLst>
                  <a:outerShdw blurRad="38100" dist="38100" dir="2700000" algn="tl">
                    <a:srgbClr val="000000">
                      <a:alpha val="43137"/>
                    </a:srgbClr>
                  </a:outerShdw>
                </a:effectLst>
                <a:latin typeface="Bookman Old Style" pitchFamily="18" charset="0"/>
              </a:rPr>
              <a:t>Repentance,</a:t>
            </a:r>
          </a:p>
          <a:p>
            <a:endParaRPr lang="en-US" sz="3600" b="1" dirty="0" smtClean="0">
              <a:ln>
                <a:solidFill>
                  <a:sysClr val="windowText" lastClr="000000"/>
                </a:solidFill>
              </a:ln>
              <a:solidFill>
                <a:srgbClr val="7030A0"/>
              </a:solidFill>
              <a:effectLst>
                <a:outerShdw blurRad="38100" dist="38100" dir="2700000" algn="tl">
                  <a:srgbClr val="000000">
                    <a:alpha val="43137"/>
                  </a:srgbClr>
                </a:outerShdw>
              </a:effectLst>
              <a:latin typeface="Bookman Old Style" pitchFamily="18" charset="0"/>
            </a:endParaRPr>
          </a:p>
          <a:p>
            <a:r>
              <a:rPr lang="en-US" sz="3600" b="1" dirty="0" smtClean="0">
                <a:ln>
                  <a:solidFill>
                    <a:sysClr val="windowText" lastClr="000000"/>
                  </a:solidFill>
                </a:ln>
                <a:solidFill>
                  <a:srgbClr val="7030A0"/>
                </a:solidFill>
                <a:effectLst>
                  <a:outerShdw blurRad="38100" dist="38100" dir="2700000" algn="tl">
                    <a:srgbClr val="000000">
                      <a:alpha val="43137"/>
                    </a:srgbClr>
                  </a:outerShdw>
                </a:effectLst>
                <a:latin typeface="Bookman Old Style" pitchFamily="18" charset="0"/>
              </a:rPr>
              <a:t>Obedience,</a:t>
            </a:r>
          </a:p>
          <a:p>
            <a:endParaRPr lang="en-US" sz="3600" b="1" dirty="0" smtClean="0">
              <a:ln>
                <a:solidFill>
                  <a:sysClr val="windowText" lastClr="000000"/>
                </a:solidFill>
              </a:ln>
              <a:solidFill>
                <a:srgbClr val="7030A0"/>
              </a:solidFill>
              <a:effectLst>
                <a:outerShdw blurRad="38100" dist="38100" dir="2700000" algn="tl">
                  <a:srgbClr val="000000">
                    <a:alpha val="43137"/>
                  </a:srgbClr>
                </a:outerShdw>
              </a:effectLst>
              <a:latin typeface="Bookman Old Style" pitchFamily="18" charset="0"/>
            </a:endParaRPr>
          </a:p>
          <a:p>
            <a:r>
              <a:rPr lang="en-US" sz="3600" b="1" dirty="0" smtClean="0">
                <a:ln>
                  <a:solidFill>
                    <a:sysClr val="windowText" lastClr="000000"/>
                  </a:solidFill>
                </a:ln>
                <a:solidFill>
                  <a:srgbClr val="7030A0"/>
                </a:solidFill>
                <a:effectLst>
                  <a:outerShdw blurRad="38100" dist="38100" dir="2700000" algn="tl">
                    <a:srgbClr val="000000">
                      <a:alpha val="43137"/>
                    </a:srgbClr>
                  </a:outerShdw>
                </a:effectLst>
                <a:latin typeface="Bookman Old Style" pitchFamily="18" charset="0"/>
              </a:rPr>
              <a:t>and Faith!</a:t>
            </a:r>
            <a:endParaRPr lang="en-US" sz="3600" b="1" dirty="0">
              <a:ln>
                <a:solidFill>
                  <a:sysClr val="windowText" lastClr="000000"/>
                </a:solidFill>
              </a:ln>
              <a:solidFill>
                <a:srgbClr val="7030A0"/>
              </a:solidFill>
              <a:effectLst>
                <a:outerShdw blurRad="38100" dist="38100" dir="2700000" algn="tl">
                  <a:srgbClr val="000000">
                    <a:alpha val="43137"/>
                  </a:srgbClr>
                </a:outerShdw>
              </a:effectLst>
              <a:latin typeface="Bookman Old Style" pitchFamily="18" charset="0"/>
            </a:endParaRPr>
          </a:p>
        </p:txBody>
      </p:sp>
      <p:pic>
        <p:nvPicPr>
          <p:cNvPr id="36866" name="Picture 2" descr="C:\Users\Jeff\Desktop\1200px-Dublin_Christ_Church_Cathedral_Passage_to_Synod_Hall_Window_Fruit_of_the_Spirit_2012_09_26.jpg"/>
          <p:cNvPicPr>
            <a:picLocks noChangeAspect="1" noChangeArrowheads="1"/>
          </p:cNvPicPr>
          <p:nvPr/>
        </p:nvPicPr>
        <p:blipFill>
          <a:blip r:embed="rId3" cstate="print"/>
          <a:srcRect/>
          <a:stretch>
            <a:fillRect/>
          </a:stretch>
        </p:blipFill>
        <p:spPr bwMode="auto">
          <a:xfrm>
            <a:off x="0" y="-42656"/>
            <a:ext cx="9144000" cy="6946686"/>
          </a:xfrm>
          <a:prstGeom prst="rect">
            <a:avLst/>
          </a:prstGeom>
          <a:noFill/>
        </p:spPr>
      </p:pic>
      <p:sp>
        <p:nvSpPr>
          <p:cNvPr id="8" name="TextBox 7"/>
          <p:cNvSpPr txBox="1"/>
          <p:nvPr/>
        </p:nvSpPr>
        <p:spPr>
          <a:xfrm>
            <a:off x="3581400" y="3048000"/>
            <a:ext cx="2133600" cy="923330"/>
          </a:xfrm>
          <a:prstGeom prst="rect">
            <a:avLst/>
          </a:prstGeom>
          <a:noFill/>
        </p:spPr>
        <p:txBody>
          <a:bodyPr wrap="square" rtlCol="0">
            <a:spAutoFit/>
          </a:bodyPr>
          <a:lstStyle/>
          <a:p>
            <a:r>
              <a:rPr lang="en-US" sz="5400" dirty="0" smtClean="0">
                <a:ln>
                  <a:solidFill>
                    <a:schemeClr val="bg1"/>
                  </a:solidFill>
                </a:ln>
                <a:solidFill>
                  <a:srgbClr val="FF0000"/>
                </a:solidFill>
                <a:latin typeface="Arial Rounded MT Bold" pitchFamily="34" charset="0"/>
              </a:rPr>
              <a:t>LOVE</a:t>
            </a:r>
            <a:endParaRPr lang="en-US" sz="5400" dirty="0">
              <a:ln>
                <a:solidFill>
                  <a:schemeClr val="bg1"/>
                </a:solidFill>
              </a:ln>
              <a:solidFill>
                <a:srgbClr val="FF0000"/>
              </a:solidFill>
              <a:latin typeface="Arial Rounded MT Bold" pitchFamily="34" charset="0"/>
            </a:endParaRPr>
          </a:p>
        </p:txBody>
      </p:sp>
      <p:sp>
        <p:nvSpPr>
          <p:cNvPr id="9" name="TextBox 8"/>
          <p:cNvSpPr txBox="1"/>
          <p:nvPr/>
        </p:nvSpPr>
        <p:spPr>
          <a:xfrm>
            <a:off x="3810000" y="1371600"/>
            <a:ext cx="1295400" cy="769441"/>
          </a:xfrm>
          <a:prstGeom prst="rect">
            <a:avLst/>
          </a:prstGeom>
          <a:noFill/>
        </p:spPr>
        <p:txBody>
          <a:bodyPr wrap="square" rtlCol="0">
            <a:spAutoFit/>
          </a:bodyPr>
          <a:lstStyle/>
          <a:p>
            <a:pPr algn="ctr"/>
            <a:r>
              <a:rPr lang="en-US" sz="4400" dirty="0" smtClean="0">
                <a:ln>
                  <a:solidFill>
                    <a:srgbClr val="FFFF00"/>
                  </a:solidFill>
                </a:ln>
                <a:solidFill>
                  <a:srgbClr val="FFFF00"/>
                </a:solidFill>
                <a:latin typeface="Arial Rounded MT Bold" pitchFamily="34" charset="0"/>
              </a:rPr>
              <a:t>JOY</a:t>
            </a:r>
            <a:endParaRPr lang="en-US" sz="4400" dirty="0">
              <a:ln>
                <a:solidFill>
                  <a:srgbClr val="FFFF00"/>
                </a:solidFill>
              </a:ln>
              <a:solidFill>
                <a:srgbClr val="FFFF00"/>
              </a:solidFill>
              <a:latin typeface="Arial Rounded MT Bold" pitchFamily="34" charset="0"/>
            </a:endParaRPr>
          </a:p>
        </p:txBody>
      </p:sp>
      <p:sp>
        <p:nvSpPr>
          <p:cNvPr id="10" name="TextBox 9"/>
          <p:cNvSpPr txBox="1"/>
          <p:nvPr/>
        </p:nvSpPr>
        <p:spPr>
          <a:xfrm>
            <a:off x="6477000" y="420469"/>
            <a:ext cx="1981200" cy="646331"/>
          </a:xfrm>
          <a:prstGeom prst="rect">
            <a:avLst/>
          </a:prstGeom>
          <a:noFill/>
        </p:spPr>
        <p:txBody>
          <a:bodyPr wrap="square" rtlCol="0">
            <a:spAutoFit/>
          </a:bodyPr>
          <a:lstStyle/>
          <a:p>
            <a:r>
              <a:rPr lang="en-US" sz="3600" dirty="0" smtClean="0">
                <a:ln>
                  <a:solidFill>
                    <a:schemeClr val="bg1"/>
                  </a:solidFill>
                </a:ln>
                <a:solidFill>
                  <a:schemeClr val="bg1"/>
                </a:solidFill>
                <a:latin typeface="Arial Rounded MT Bold" pitchFamily="34" charset="0"/>
              </a:rPr>
              <a:t>PEACE</a:t>
            </a:r>
            <a:endParaRPr lang="en-US" sz="3600" dirty="0">
              <a:ln>
                <a:solidFill>
                  <a:schemeClr val="bg1"/>
                </a:solidFill>
              </a:ln>
              <a:solidFill>
                <a:schemeClr val="bg1"/>
              </a:solidFill>
              <a:latin typeface="Arial Rounded MT Bold" pitchFamily="34" charset="0"/>
            </a:endParaRPr>
          </a:p>
        </p:txBody>
      </p:sp>
      <p:sp>
        <p:nvSpPr>
          <p:cNvPr id="11" name="TextBox 10"/>
          <p:cNvSpPr txBox="1"/>
          <p:nvPr/>
        </p:nvSpPr>
        <p:spPr>
          <a:xfrm>
            <a:off x="6553200" y="3124200"/>
            <a:ext cx="2590800" cy="646331"/>
          </a:xfrm>
          <a:prstGeom prst="rect">
            <a:avLst/>
          </a:prstGeom>
          <a:noFill/>
        </p:spPr>
        <p:txBody>
          <a:bodyPr wrap="square" rtlCol="0">
            <a:spAutoFit/>
          </a:bodyPr>
          <a:lstStyle/>
          <a:p>
            <a:r>
              <a:rPr lang="en-US" sz="3600" dirty="0" smtClean="0">
                <a:ln>
                  <a:solidFill>
                    <a:schemeClr val="bg1"/>
                  </a:solidFill>
                </a:ln>
                <a:solidFill>
                  <a:srgbClr val="006600"/>
                </a:solidFill>
                <a:latin typeface="Arial Rounded MT Bold" pitchFamily="34" charset="0"/>
              </a:rPr>
              <a:t>PATIENCE</a:t>
            </a:r>
            <a:endParaRPr lang="en-US" sz="3600" dirty="0">
              <a:ln>
                <a:solidFill>
                  <a:schemeClr val="bg1"/>
                </a:solidFill>
              </a:ln>
              <a:solidFill>
                <a:srgbClr val="006600"/>
              </a:solidFill>
              <a:latin typeface="Arial Rounded MT Bold" pitchFamily="34" charset="0"/>
            </a:endParaRPr>
          </a:p>
        </p:txBody>
      </p:sp>
      <p:sp>
        <p:nvSpPr>
          <p:cNvPr id="12" name="TextBox 11"/>
          <p:cNvSpPr txBox="1"/>
          <p:nvPr/>
        </p:nvSpPr>
        <p:spPr>
          <a:xfrm>
            <a:off x="6324600" y="5638800"/>
            <a:ext cx="2819400" cy="646331"/>
          </a:xfrm>
          <a:prstGeom prst="rect">
            <a:avLst/>
          </a:prstGeom>
          <a:noFill/>
        </p:spPr>
        <p:txBody>
          <a:bodyPr wrap="square" rtlCol="0">
            <a:spAutoFit/>
          </a:bodyPr>
          <a:lstStyle/>
          <a:p>
            <a:r>
              <a:rPr lang="en-US" sz="3600" dirty="0" smtClean="0">
                <a:ln>
                  <a:solidFill>
                    <a:schemeClr val="bg1"/>
                  </a:solidFill>
                </a:ln>
                <a:solidFill>
                  <a:schemeClr val="bg1"/>
                </a:solidFill>
                <a:latin typeface="Arial Rounded MT Bold" pitchFamily="34" charset="0"/>
              </a:rPr>
              <a:t>KINDNESS</a:t>
            </a:r>
            <a:endParaRPr lang="en-US" sz="3600" dirty="0">
              <a:ln>
                <a:solidFill>
                  <a:schemeClr val="bg1"/>
                </a:solidFill>
              </a:ln>
              <a:solidFill>
                <a:schemeClr val="bg1"/>
              </a:solidFill>
              <a:latin typeface="Arial Rounded MT Bold" pitchFamily="34" charset="0"/>
            </a:endParaRPr>
          </a:p>
        </p:txBody>
      </p:sp>
      <p:sp>
        <p:nvSpPr>
          <p:cNvPr id="13" name="TextBox 12"/>
          <p:cNvSpPr txBox="1"/>
          <p:nvPr/>
        </p:nvSpPr>
        <p:spPr>
          <a:xfrm>
            <a:off x="3124200" y="4800600"/>
            <a:ext cx="2895600" cy="646331"/>
          </a:xfrm>
          <a:prstGeom prst="rect">
            <a:avLst/>
          </a:prstGeom>
          <a:noFill/>
        </p:spPr>
        <p:txBody>
          <a:bodyPr wrap="square" rtlCol="0">
            <a:spAutoFit/>
          </a:bodyPr>
          <a:lstStyle/>
          <a:p>
            <a:r>
              <a:rPr lang="en-US" sz="3600" dirty="0" smtClean="0">
                <a:ln>
                  <a:solidFill>
                    <a:srgbClr val="FFFF00"/>
                  </a:solidFill>
                </a:ln>
                <a:solidFill>
                  <a:srgbClr val="FFFF00"/>
                </a:solidFill>
                <a:latin typeface="Arial Rounded MT Bold" pitchFamily="34" charset="0"/>
              </a:rPr>
              <a:t>GOODNESS</a:t>
            </a:r>
            <a:endParaRPr lang="en-US" sz="3600" dirty="0">
              <a:ln>
                <a:solidFill>
                  <a:srgbClr val="FFFF00"/>
                </a:solidFill>
              </a:ln>
              <a:solidFill>
                <a:srgbClr val="FFFF00"/>
              </a:solidFill>
              <a:latin typeface="Arial Rounded MT Bold" pitchFamily="34" charset="0"/>
            </a:endParaRPr>
          </a:p>
        </p:txBody>
      </p:sp>
      <p:sp>
        <p:nvSpPr>
          <p:cNvPr id="14" name="TextBox 13"/>
          <p:cNvSpPr txBox="1"/>
          <p:nvPr/>
        </p:nvSpPr>
        <p:spPr>
          <a:xfrm>
            <a:off x="228600" y="5525869"/>
            <a:ext cx="2895600" cy="1200329"/>
          </a:xfrm>
          <a:prstGeom prst="rect">
            <a:avLst/>
          </a:prstGeom>
          <a:noFill/>
        </p:spPr>
        <p:txBody>
          <a:bodyPr wrap="square" rtlCol="0">
            <a:spAutoFit/>
          </a:bodyPr>
          <a:lstStyle/>
          <a:p>
            <a:pPr algn="ctr"/>
            <a:r>
              <a:rPr lang="en-US" sz="3600" dirty="0" smtClean="0">
                <a:ln>
                  <a:solidFill>
                    <a:schemeClr val="bg1"/>
                  </a:solidFill>
                </a:ln>
                <a:solidFill>
                  <a:schemeClr val="bg1"/>
                </a:solidFill>
                <a:latin typeface="Arial Rounded MT Bold" pitchFamily="34" charset="0"/>
              </a:rPr>
              <a:t>FAITHFUL-NESS</a:t>
            </a:r>
            <a:endParaRPr lang="en-US" sz="3600" dirty="0">
              <a:ln>
                <a:solidFill>
                  <a:schemeClr val="bg1"/>
                </a:solidFill>
              </a:ln>
              <a:solidFill>
                <a:schemeClr val="bg1"/>
              </a:solidFill>
              <a:latin typeface="Arial Rounded MT Bold" pitchFamily="34" charset="0"/>
            </a:endParaRPr>
          </a:p>
        </p:txBody>
      </p:sp>
      <p:sp>
        <p:nvSpPr>
          <p:cNvPr id="15" name="TextBox 14"/>
          <p:cNvSpPr txBox="1"/>
          <p:nvPr/>
        </p:nvSpPr>
        <p:spPr>
          <a:xfrm>
            <a:off x="0" y="3163669"/>
            <a:ext cx="3429000" cy="646331"/>
          </a:xfrm>
          <a:prstGeom prst="rect">
            <a:avLst/>
          </a:prstGeom>
          <a:noFill/>
        </p:spPr>
        <p:txBody>
          <a:bodyPr wrap="square" rtlCol="0">
            <a:spAutoFit/>
          </a:bodyPr>
          <a:lstStyle/>
          <a:p>
            <a:pPr algn="ctr"/>
            <a:r>
              <a:rPr lang="en-US" sz="3600" dirty="0" smtClean="0">
                <a:ln>
                  <a:solidFill>
                    <a:schemeClr val="bg1"/>
                  </a:solidFill>
                </a:ln>
                <a:solidFill>
                  <a:srgbClr val="006600"/>
                </a:solidFill>
                <a:latin typeface="Arial Rounded MT Bold" pitchFamily="34" charset="0"/>
              </a:rPr>
              <a:t>GENTLENESS</a:t>
            </a:r>
            <a:endParaRPr lang="en-US" sz="3600" dirty="0">
              <a:ln>
                <a:solidFill>
                  <a:schemeClr val="bg1"/>
                </a:solidFill>
              </a:ln>
              <a:solidFill>
                <a:srgbClr val="006600"/>
              </a:solidFill>
              <a:latin typeface="Arial Rounded MT Bold" pitchFamily="34" charset="0"/>
            </a:endParaRPr>
          </a:p>
        </p:txBody>
      </p:sp>
      <p:sp>
        <p:nvSpPr>
          <p:cNvPr id="16" name="TextBox 15"/>
          <p:cNvSpPr txBox="1"/>
          <p:nvPr/>
        </p:nvSpPr>
        <p:spPr>
          <a:xfrm>
            <a:off x="0" y="152400"/>
            <a:ext cx="3124200" cy="1200329"/>
          </a:xfrm>
          <a:prstGeom prst="rect">
            <a:avLst/>
          </a:prstGeom>
          <a:noFill/>
        </p:spPr>
        <p:txBody>
          <a:bodyPr wrap="square" rtlCol="0">
            <a:spAutoFit/>
          </a:bodyPr>
          <a:lstStyle/>
          <a:p>
            <a:pPr algn="ctr"/>
            <a:r>
              <a:rPr lang="en-US" sz="3600" dirty="0" smtClean="0">
                <a:ln>
                  <a:solidFill>
                    <a:schemeClr val="bg1"/>
                  </a:solidFill>
                </a:ln>
                <a:solidFill>
                  <a:schemeClr val="bg1"/>
                </a:solidFill>
                <a:latin typeface="Arial Rounded MT Bold" pitchFamily="34" charset="0"/>
              </a:rPr>
              <a:t>SELF-CONTROL</a:t>
            </a:r>
            <a:endParaRPr lang="en-US" sz="3600" dirty="0">
              <a:ln>
                <a:solidFill>
                  <a:schemeClr val="bg1"/>
                </a:solidFill>
              </a:ln>
              <a:solidFill>
                <a:schemeClr val="bg1"/>
              </a:solidFill>
              <a:latin typeface="Arial Rounded MT Bold"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dissolve">
                                      <p:cBhvr>
                                        <p:cTn id="7" dur="5000"/>
                                        <p:tgtEl>
                                          <p:spTgt spid="36866"/>
                                        </p:tgtEl>
                                      </p:cBhvr>
                                    </p:animEffect>
                                  </p:childTnLst>
                                </p:cTn>
                              </p:par>
                            </p:childTnLst>
                          </p:cTn>
                        </p:par>
                        <p:par>
                          <p:cTn id="8" fill="hold">
                            <p:stCondLst>
                              <p:cond delay="5000"/>
                            </p:stCondLst>
                            <p:childTnLst>
                              <p:par>
                                <p:cTn id="9" presetID="51" presetClass="entr" presetSubtype="0"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70" decel="100000"/>
                                        <p:tgtEl>
                                          <p:spTgt spid="8"/>
                                        </p:tgtEl>
                                      </p:cBhvr>
                                    </p:animEffect>
                                    <p:animScale>
                                      <p:cBhvr>
                                        <p:cTn id="12" dur="770" decel="100000"/>
                                        <p:tgtEl>
                                          <p:spTgt spid="8"/>
                                        </p:tgtEl>
                                      </p:cBhvr>
                                      <p:from x="10000" y="10000"/>
                                      <p:to x="200000" y="450000"/>
                                    </p:animScale>
                                    <p:animScale>
                                      <p:cBhvr>
                                        <p:cTn id="13" dur="1230" accel="100000" fill="hold">
                                          <p:stCondLst>
                                            <p:cond delay="770"/>
                                          </p:stCondLst>
                                        </p:cTn>
                                        <p:tgtEl>
                                          <p:spTgt spid="8"/>
                                        </p:tgtEl>
                                      </p:cBhvr>
                                      <p:from x="200000" y="450000"/>
                                      <p:to x="100000" y="100000"/>
                                    </p:animScale>
                                    <p:set>
                                      <p:cBhvr>
                                        <p:cTn id="14" dur="770" fill="hold"/>
                                        <p:tgtEl>
                                          <p:spTgt spid="8"/>
                                        </p:tgtEl>
                                        <p:attrNameLst>
                                          <p:attrName>ppt_x</p:attrName>
                                        </p:attrNameLst>
                                      </p:cBhvr>
                                      <p:to>
                                        <p:strVal val="(0.5)"/>
                                      </p:to>
                                    </p:set>
                                    <p:anim from="(0.5)" to="(#ppt_x)" calcmode="lin" valueType="num">
                                      <p:cBhvr>
                                        <p:cTn id="15" dur="1230" accel="100000" fill="hold">
                                          <p:stCondLst>
                                            <p:cond delay="770"/>
                                          </p:stCondLst>
                                        </p:cTn>
                                        <p:tgtEl>
                                          <p:spTgt spid="8"/>
                                        </p:tgtEl>
                                        <p:attrNameLst>
                                          <p:attrName>ppt_x</p:attrName>
                                        </p:attrNameLst>
                                      </p:cBhvr>
                                    </p:anim>
                                    <p:set>
                                      <p:cBhvr>
                                        <p:cTn id="16" dur="770" fill="hold"/>
                                        <p:tgtEl>
                                          <p:spTgt spid="8"/>
                                        </p:tgtEl>
                                        <p:attrNameLst>
                                          <p:attrName>ppt_y</p:attrName>
                                        </p:attrNameLst>
                                      </p:cBhvr>
                                      <p:to>
                                        <p:strVal val="(#ppt_y+0.4)"/>
                                      </p:to>
                                    </p:set>
                                    <p:anim from="(#ppt_y+0.4)" to="(#ppt_y)" calcmode="lin" valueType="num">
                                      <p:cBhvr>
                                        <p:cTn id="17" dur="1230" accel="100000" fill="hold">
                                          <p:stCondLst>
                                            <p:cond delay="770"/>
                                          </p:stCondLst>
                                        </p:cTn>
                                        <p:tgtEl>
                                          <p:spTgt spid="8"/>
                                        </p:tgtEl>
                                        <p:attrNameLst>
                                          <p:attrName>ppt_y</p:attrName>
                                        </p:attrNameLst>
                                      </p:cBhvr>
                                    </p:anim>
                                  </p:childTnLst>
                                </p:cTn>
                              </p:par>
                            </p:childTnLst>
                          </p:cTn>
                        </p:par>
                        <p:par>
                          <p:cTn id="18" fill="hold">
                            <p:stCondLst>
                              <p:cond delay="8000"/>
                            </p:stCondLst>
                            <p:childTnLst>
                              <p:par>
                                <p:cTn id="19" presetID="51" presetClass="entr" presetSubtype="0" fill="hold" grpId="0" nodeType="afterEffect">
                                  <p:stCondLst>
                                    <p:cond delay="100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770" decel="100000"/>
                                        <p:tgtEl>
                                          <p:spTgt spid="9"/>
                                        </p:tgtEl>
                                      </p:cBhvr>
                                    </p:animEffect>
                                    <p:animScale>
                                      <p:cBhvr>
                                        <p:cTn id="22" dur="770" decel="100000"/>
                                        <p:tgtEl>
                                          <p:spTgt spid="9"/>
                                        </p:tgtEl>
                                      </p:cBhvr>
                                      <p:from x="10000" y="10000"/>
                                      <p:to x="200000" y="450000"/>
                                    </p:animScale>
                                    <p:animScale>
                                      <p:cBhvr>
                                        <p:cTn id="23" dur="1230" accel="100000" fill="hold">
                                          <p:stCondLst>
                                            <p:cond delay="770"/>
                                          </p:stCondLst>
                                        </p:cTn>
                                        <p:tgtEl>
                                          <p:spTgt spid="9"/>
                                        </p:tgtEl>
                                      </p:cBhvr>
                                      <p:from x="200000" y="450000"/>
                                      <p:to x="100000" y="100000"/>
                                    </p:animScale>
                                    <p:set>
                                      <p:cBhvr>
                                        <p:cTn id="24" dur="770" fill="hold"/>
                                        <p:tgtEl>
                                          <p:spTgt spid="9"/>
                                        </p:tgtEl>
                                        <p:attrNameLst>
                                          <p:attrName>ppt_x</p:attrName>
                                        </p:attrNameLst>
                                      </p:cBhvr>
                                      <p:to>
                                        <p:strVal val="(0.5)"/>
                                      </p:to>
                                    </p:set>
                                    <p:anim from="(0.5)" to="(#ppt_x)" calcmode="lin" valueType="num">
                                      <p:cBhvr>
                                        <p:cTn id="25" dur="1230" accel="100000" fill="hold">
                                          <p:stCondLst>
                                            <p:cond delay="770"/>
                                          </p:stCondLst>
                                        </p:cTn>
                                        <p:tgtEl>
                                          <p:spTgt spid="9"/>
                                        </p:tgtEl>
                                        <p:attrNameLst>
                                          <p:attrName>ppt_x</p:attrName>
                                        </p:attrNameLst>
                                      </p:cBhvr>
                                    </p:anim>
                                    <p:set>
                                      <p:cBhvr>
                                        <p:cTn id="26" dur="770" fill="hold"/>
                                        <p:tgtEl>
                                          <p:spTgt spid="9"/>
                                        </p:tgtEl>
                                        <p:attrNameLst>
                                          <p:attrName>ppt_y</p:attrName>
                                        </p:attrNameLst>
                                      </p:cBhvr>
                                      <p:to>
                                        <p:strVal val="(#ppt_y+0.4)"/>
                                      </p:to>
                                    </p:set>
                                    <p:anim from="(#ppt_y+0.4)" to="(#ppt_y)" calcmode="lin" valueType="num">
                                      <p:cBhvr>
                                        <p:cTn id="27" dur="1230" accel="100000" fill="hold">
                                          <p:stCondLst>
                                            <p:cond delay="770"/>
                                          </p:stCondLst>
                                        </p:cTn>
                                        <p:tgtEl>
                                          <p:spTgt spid="9"/>
                                        </p:tgtEl>
                                        <p:attrNameLst>
                                          <p:attrName>ppt_y</p:attrName>
                                        </p:attrNameLst>
                                      </p:cBhvr>
                                    </p:anim>
                                  </p:childTnLst>
                                </p:cTn>
                              </p:par>
                            </p:childTnLst>
                          </p:cTn>
                        </p:par>
                        <p:par>
                          <p:cTn id="28" fill="hold">
                            <p:stCondLst>
                              <p:cond delay="11000"/>
                            </p:stCondLst>
                            <p:childTnLst>
                              <p:par>
                                <p:cTn id="29" presetID="51" presetClass="entr" presetSubtype="0" fill="hold" grpId="0" nodeType="afterEffect">
                                  <p:stCondLst>
                                    <p:cond delay="100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770" decel="100000"/>
                                        <p:tgtEl>
                                          <p:spTgt spid="10"/>
                                        </p:tgtEl>
                                      </p:cBhvr>
                                    </p:animEffect>
                                    <p:animScale>
                                      <p:cBhvr>
                                        <p:cTn id="32" dur="770" decel="100000"/>
                                        <p:tgtEl>
                                          <p:spTgt spid="10"/>
                                        </p:tgtEl>
                                      </p:cBhvr>
                                      <p:from x="10000" y="10000"/>
                                      <p:to x="200000" y="450000"/>
                                    </p:animScale>
                                    <p:animScale>
                                      <p:cBhvr>
                                        <p:cTn id="33" dur="1230" accel="100000" fill="hold">
                                          <p:stCondLst>
                                            <p:cond delay="770"/>
                                          </p:stCondLst>
                                        </p:cTn>
                                        <p:tgtEl>
                                          <p:spTgt spid="10"/>
                                        </p:tgtEl>
                                      </p:cBhvr>
                                      <p:from x="200000" y="450000"/>
                                      <p:to x="100000" y="100000"/>
                                    </p:animScale>
                                    <p:set>
                                      <p:cBhvr>
                                        <p:cTn id="34" dur="770" fill="hold"/>
                                        <p:tgtEl>
                                          <p:spTgt spid="10"/>
                                        </p:tgtEl>
                                        <p:attrNameLst>
                                          <p:attrName>ppt_x</p:attrName>
                                        </p:attrNameLst>
                                      </p:cBhvr>
                                      <p:to>
                                        <p:strVal val="(0.5)"/>
                                      </p:to>
                                    </p:set>
                                    <p:anim from="(0.5)" to="(#ppt_x)" calcmode="lin" valueType="num">
                                      <p:cBhvr>
                                        <p:cTn id="35" dur="1230" accel="100000" fill="hold">
                                          <p:stCondLst>
                                            <p:cond delay="770"/>
                                          </p:stCondLst>
                                        </p:cTn>
                                        <p:tgtEl>
                                          <p:spTgt spid="10"/>
                                        </p:tgtEl>
                                        <p:attrNameLst>
                                          <p:attrName>ppt_x</p:attrName>
                                        </p:attrNameLst>
                                      </p:cBhvr>
                                    </p:anim>
                                    <p:set>
                                      <p:cBhvr>
                                        <p:cTn id="36" dur="770" fill="hold"/>
                                        <p:tgtEl>
                                          <p:spTgt spid="10"/>
                                        </p:tgtEl>
                                        <p:attrNameLst>
                                          <p:attrName>ppt_y</p:attrName>
                                        </p:attrNameLst>
                                      </p:cBhvr>
                                      <p:to>
                                        <p:strVal val="(#ppt_y+0.4)"/>
                                      </p:to>
                                    </p:set>
                                    <p:anim from="(#ppt_y+0.4)" to="(#ppt_y)" calcmode="lin" valueType="num">
                                      <p:cBhvr>
                                        <p:cTn id="37" dur="1230" accel="100000" fill="hold">
                                          <p:stCondLst>
                                            <p:cond delay="770"/>
                                          </p:stCondLst>
                                        </p:cTn>
                                        <p:tgtEl>
                                          <p:spTgt spid="10"/>
                                        </p:tgtEl>
                                        <p:attrNameLst>
                                          <p:attrName>ppt_y</p:attrName>
                                        </p:attrNameLst>
                                      </p:cBhvr>
                                    </p:anim>
                                  </p:childTnLst>
                                </p:cTn>
                              </p:par>
                            </p:childTnLst>
                          </p:cTn>
                        </p:par>
                        <p:par>
                          <p:cTn id="38" fill="hold">
                            <p:stCondLst>
                              <p:cond delay="14000"/>
                            </p:stCondLst>
                            <p:childTnLst>
                              <p:par>
                                <p:cTn id="39" presetID="51" presetClass="entr" presetSubtype="0" fill="hold" grpId="0" nodeType="afterEffect">
                                  <p:stCondLst>
                                    <p:cond delay="100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770" decel="100000"/>
                                        <p:tgtEl>
                                          <p:spTgt spid="11"/>
                                        </p:tgtEl>
                                      </p:cBhvr>
                                    </p:animEffect>
                                    <p:animScale>
                                      <p:cBhvr>
                                        <p:cTn id="42" dur="770" decel="100000"/>
                                        <p:tgtEl>
                                          <p:spTgt spid="11"/>
                                        </p:tgtEl>
                                      </p:cBhvr>
                                      <p:from x="10000" y="10000"/>
                                      <p:to x="200000" y="450000"/>
                                    </p:animScale>
                                    <p:animScale>
                                      <p:cBhvr>
                                        <p:cTn id="43" dur="1230" accel="100000" fill="hold">
                                          <p:stCondLst>
                                            <p:cond delay="770"/>
                                          </p:stCondLst>
                                        </p:cTn>
                                        <p:tgtEl>
                                          <p:spTgt spid="11"/>
                                        </p:tgtEl>
                                      </p:cBhvr>
                                      <p:from x="200000" y="450000"/>
                                      <p:to x="100000" y="100000"/>
                                    </p:animScale>
                                    <p:set>
                                      <p:cBhvr>
                                        <p:cTn id="44" dur="770" fill="hold"/>
                                        <p:tgtEl>
                                          <p:spTgt spid="11"/>
                                        </p:tgtEl>
                                        <p:attrNameLst>
                                          <p:attrName>ppt_x</p:attrName>
                                        </p:attrNameLst>
                                      </p:cBhvr>
                                      <p:to>
                                        <p:strVal val="(0.5)"/>
                                      </p:to>
                                    </p:set>
                                    <p:anim from="(0.5)" to="(#ppt_x)" calcmode="lin" valueType="num">
                                      <p:cBhvr>
                                        <p:cTn id="45" dur="1230" accel="100000" fill="hold">
                                          <p:stCondLst>
                                            <p:cond delay="770"/>
                                          </p:stCondLst>
                                        </p:cTn>
                                        <p:tgtEl>
                                          <p:spTgt spid="11"/>
                                        </p:tgtEl>
                                        <p:attrNameLst>
                                          <p:attrName>ppt_x</p:attrName>
                                        </p:attrNameLst>
                                      </p:cBhvr>
                                    </p:anim>
                                    <p:set>
                                      <p:cBhvr>
                                        <p:cTn id="46" dur="770" fill="hold"/>
                                        <p:tgtEl>
                                          <p:spTgt spid="11"/>
                                        </p:tgtEl>
                                        <p:attrNameLst>
                                          <p:attrName>ppt_y</p:attrName>
                                        </p:attrNameLst>
                                      </p:cBhvr>
                                      <p:to>
                                        <p:strVal val="(#ppt_y+0.4)"/>
                                      </p:to>
                                    </p:set>
                                    <p:anim from="(#ppt_y+0.4)" to="(#ppt_y)" calcmode="lin" valueType="num">
                                      <p:cBhvr>
                                        <p:cTn id="47" dur="1230" accel="100000" fill="hold">
                                          <p:stCondLst>
                                            <p:cond delay="770"/>
                                          </p:stCondLst>
                                        </p:cTn>
                                        <p:tgtEl>
                                          <p:spTgt spid="11"/>
                                        </p:tgtEl>
                                        <p:attrNameLst>
                                          <p:attrName>ppt_y</p:attrName>
                                        </p:attrNameLst>
                                      </p:cBhvr>
                                    </p:anim>
                                  </p:childTnLst>
                                </p:cTn>
                              </p:par>
                            </p:childTnLst>
                          </p:cTn>
                        </p:par>
                        <p:par>
                          <p:cTn id="48" fill="hold">
                            <p:stCondLst>
                              <p:cond delay="17000"/>
                            </p:stCondLst>
                            <p:childTnLst>
                              <p:par>
                                <p:cTn id="49" presetID="51" presetClass="entr" presetSubtype="0" fill="hold" grpId="0" nodeType="afterEffect">
                                  <p:stCondLst>
                                    <p:cond delay="100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770" decel="100000"/>
                                        <p:tgtEl>
                                          <p:spTgt spid="12"/>
                                        </p:tgtEl>
                                      </p:cBhvr>
                                    </p:animEffect>
                                    <p:animScale>
                                      <p:cBhvr>
                                        <p:cTn id="52" dur="770" decel="100000"/>
                                        <p:tgtEl>
                                          <p:spTgt spid="12"/>
                                        </p:tgtEl>
                                      </p:cBhvr>
                                      <p:from x="10000" y="10000"/>
                                      <p:to x="200000" y="450000"/>
                                    </p:animScale>
                                    <p:animScale>
                                      <p:cBhvr>
                                        <p:cTn id="53" dur="1230" accel="100000" fill="hold">
                                          <p:stCondLst>
                                            <p:cond delay="770"/>
                                          </p:stCondLst>
                                        </p:cTn>
                                        <p:tgtEl>
                                          <p:spTgt spid="12"/>
                                        </p:tgtEl>
                                      </p:cBhvr>
                                      <p:from x="200000" y="450000"/>
                                      <p:to x="100000" y="100000"/>
                                    </p:animScale>
                                    <p:set>
                                      <p:cBhvr>
                                        <p:cTn id="54" dur="770" fill="hold"/>
                                        <p:tgtEl>
                                          <p:spTgt spid="12"/>
                                        </p:tgtEl>
                                        <p:attrNameLst>
                                          <p:attrName>ppt_x</p:attrName>
                                        </p:attrNameLst>
                                      </p:cBhvr>
                                      <p:to>
                                        <p:strVal val="(0.5)"/>
                                      </p:to>
                                    </p:set>
                                    <p:anim from="(0.5)" to="(#ppt_x)" calcmode="lin" valueType="num">
                                      <p:cBhvr>
                                        <p:cTn id="55" dur="1230" accel="100000" fill="hold">
                                          <p:stCondLst>
                                            <p:cond delay="770"/>
                                          </p:stCondLst>
                                        </p:cTn>
                                        <p:tgtEl>
                                          <p:spTgt spid="12"/>
                                        </p:tgtEl>
                                        <p:attrNameLst>
                                          <p:attrName>ppt_x</p:attrName>
                                        </p:attrNameLst>
                                      </p:cBhvr>
                                    </p:anim>
                                    <p:set>
                                      <p:cBhvr>
                                        <p:cTn id="56" dur="770" fill="hold"/>
                                        <p:tgtEl>
                                          <p:spTgt spid="12"/>
                                        </p:tgtEl>
                                        <p:attrNameLst>
                                          <p:attrName>ppt_y</p:attrName>
                                        </p:attrNameLst>
                                      </p:cBhvr>
                                      <p:to>
                                        <p:strVal val="(#ppt_y+0.4)"/>
                                      </p:to>
                                    </p:set>
                                    <p:anim from="(#ppt_y+0.4)" to="(#ppt_y)" calcmode="lin" valueType="num">
                                      <p:cBhvr>
                                        <p:cTn id="57" dur="1230" accel="100000" fill="hold">
                                          <p:stCondLst>
                                            <p:cond delay="770"/>
                                          </p:stCondLst>
                                        </p:cTn>
                                        <p:tgtEl>
                                          <p:spTgt spid="12"/>
                                        </p:tgtEl>
                                        <p:attrNameLst>
                                          <p:attrName>ppt_y</p:attrName>
                                        </p:attrNameLst>
                                      </p:cBhvr>
                                    </p:anim>
                                  </p:childTnLst>
                                </p:cTn>
                              </p:par>
                            </p:childTnLst>
                          </p:cTn>
                        </p:par>
                        <p:par>
                          <p:cTn id="58" fill="hold">
                            <p:stCondLst>
                              <p:cond delay="20000"/>
                            </p:stCondLst>
                            <p:childTnLst>
                              <p:par>
                                <p:cTn id="59" presetID="51" presetClass="entr" presetSubtype="0" fill="hold" grpId="0" nodeType="afterEffect">
                                  <p:stCondLst>
                                    <p:cond delay="100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770" decel="100000"/>
                                        <p:tgtEl>
                                          <p:spTgt spid="13"/>
                                        </p:tgtEl>
                                      </p:cBhvr>
                                    </p:animEffect>
                                    <p:animScale>
                                      <p:cBhvr>
                                        <p:cTn id="62" dur="770" decel="100000"/>
                                        <p:tgtEl>
                                          <p:spTgt spid="13"/>
                                        </p:tgtEl>
                                      </p:cBhvr>
                                      <p:from x="10000" y="10000"/>
                                      <p:to x="200000" y="450000"/>
                                    </p:animScale>
                                    <p:animScale>
                                      <p:cBhvr>
                                        <p:cTn id="63" dur="1230" accel="100000" fill="hold">
                                          <p:stCondLst>
                                            <p:cond delay="770"/>
                                          </p:stCondLst>
                                        </p:cTn>
                                        <p:tgtEl>
                                          <p:spTgt spid="13"/>
                                        </p:tgtEl>
                                      </p:cBhvr>
                                      <p:from x="200000" y="450000"/>
                                      <p:to x="100000" y="100000"/>
                                    </p:animScale>
                                    <p:set>
                                      <p:cBhvr>
                                        <p:cTn id="64" dur="770" fill="hold"/>
                                        <p:tgtEl>
                                          <p:spTgt spid="13"/>
                                        </p:tgtEl>
                                        <p:attrNameLst>
                                          <p:attrName>ppt_x</p:attrName>
                                        </p:attrNameLst>
                                      </p:cBhvr>
                                      <p:to>
                                        <p:strVal val="(0.5)"/>
                                      </p:to>
                                    </p:set>
                                    <p:anim from="(0.5)" to="(#ppt_x)" calcmode="lin" valueType="num">
                                      <p:cBhvr>
                                        <p:cTn id="65" dur="1230" accel="100000" fill="hold">
                                          <p:stCondLst>
                                            <p:cond delay="770"/>
                                          </p:stCondLst>
                                        </p:cTn>
                                        <p:tgtEl>
                                          <p:spTgt spid="13"/>
                                        </p:tgtEl>
                                        <p:attrNameLst>
                                          <p:attrName>ppt_x</p:attrName>
                                        </p:attrNameLst>
                                      </p:cBhvr>
                                    </p:anim>
                                    <p:set>
                                      <p:cBhvr>
                                        <p:cTn id="66" dur="770" fill="hold"/>
                                        <p:tgtEl>
                                          <p:spTgt spid="13"/>
                                        </p:tgtEl>
                                        <p:attrNameLst>
                                          <p:attrName>ppt_y</p:attrName>
                                        </p:attrNameLst>
                                      </p:cBhvr>
                                      <p:to>
                                        <p:strVal val="(#ppt_y+0.4)"/>
                                      </p:to>
                                    </p:set>
                                    <p:anim from="(#ppt_y+0.4)" to="(#ppt_y)" calcmode="lin" valueType="num">
                                      <p:cBhvr>
                                        <p:cTn id="67" dur="1230" accel="100000" fill="hold">
                                          <p:stCondLst>
                                            <p:cond delay="770"/>
                                          </p:stCondLst>
                                        </p:cTn>
                                        <p:tgtEl>
                                          <p:spTgt spid="13"/>
                                        </p:tgtEl>
                                        <p:attrNameLst>
                                          <p:attrName>ppt_y</p:attrName>
                                        </p:attrNameLst>
                                      </p:cBhvr>
                                    </p:anim>
                                  </p:childTnLst>
                                </p:cTn>
                              </p:par>
                            </p:childTnLst>
                          </p:cTn>
                        </p:par>
                        <p:par>
                          <p:cTn id="68" fill="hold">
                            <p:stCondLst>
                              <p:cond delay="23000"/>
                            </p:stCondLst>
                            <p:childTnLst>
                              <p:par>
                                <p:cTn id="69" presetID="51" presetClass="entr" presetSubtype="0" fill="hold" grpId="0" nodeType="afterEffect">
                                  <p:stCondLst>
                                    <p:cond delay="100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770" decel="100000"/>
                                        <p:tgtEl>
                                          <p:spTgt spid="14"/>
                                        </p:tgtEl>
                                      </p:cBhvr>
                                    </p:animEffect>
                                    <p:animScale>
                                      <p:cBhvr>
                                        <p:cTn id="72" dur="770" decel="100000"/>
                                        <p:tgtEl>
                                          <p:spTgt spid="14"/>
                                        </p:tgtEl>
                                      </p:cBhvr>
                                      <p:from x="10000" y="10000"/>
                                      <p:to x="200000" y="450000"/>
                                    </p:animScale>
                                    <p:animScale>
                                      <p:cBhvr>
                                        <p:cTn id="73" dur="1230" accel="100000" fill="hold">
                                          <p:stCondLst>
                                            <p:cond delay="770"/>
                                          </p:stCondLst>
                                        </p:cTn>
                                        <p:tgtEl>
                                          <p:spTgt spid="14"/>
                                        </p:tgtEl>
                                      </p:cBhvr>
                                      <p:from x="200000" y="450000"/>
                                      <p:to x="100000" y="100000"/>
                                    </p:animScale>
                                    <p:set>
                                      <p:cBhvr>
                                        <p:cTn id="74" dur="770" fill="hold"/>
                                        <p:tgtEl>
                                          <p:spTgt spid="14"/>
                                        </p:tgtEl>
                                        <p:attrNameLst>
                                          <p:attrName>ppt_x</p:attrName>
                                        </p:attrNameLst>
                                      </p:cBhvr>
                                      <p:to>
                                        <p:strVal val="(0.5)"/>
                                      </p:to>
                                    </p:set>
                                    <p:anim from="(0.5)" to="(#ppt_x)" calcmode="lin" valueType="num">
                                      <p:cBhvr>
                                        <p:cTn id="75" dur="1230" accel="100000" fill="hold">
                                          <p:stCondLst>
                                            <p:cond delay="770"/>
                                          </p:stCondLst>
                                        </p:cTn>
                                        <p:tgtEl>
                                          <p:spTgt spid="14"/>
                                        </p:tgtEl>
                                        <p:attrNameLst>
                                          <p:attrName>ppt_x</p:attrName>
                                        </p:attrNameLst>
                                      </p:cBhvr>
                                    </p:anim>
                                    <p:set>
                                      <p:cBhvr>
                                        <p:cTn id="76" dur="770" fill="hold"/>
                                        <p:tgtEl>
                                          <p:spTgt spid="14"/>
                                        </p:tgtEl>
                                        <p:attrNameLst>
                                          <p:attrName>ppt_y</p:attrName>
                                        </p:attrNameLst>
                                      </p:cBhvr>
                                      <p:to>
                                        <p:strVal val="(#ppt_y+0.4)"/>
                                      </p:to>
                                    </p:set>
                                    <p:anim from="(#ppt_y+0.4)" to="(#ppt_y)" calcmode="lin" valueType="num">
                                      <p:cBhvr>
                                        <p:cTn id="77" dur="1230" accel="100000" fill="hold">
                                          <p:stCondLst>
                                            <p:cond delay="770"/>
                                          </p:stCondLst>
                                        </p:cTn>
                                        <p:tgtEl>
                                          <p:spTgt spid="14"/>
                                        </p:tgtEl>
                                        <p:attrNameLst>
                                          <p:attrName>ppt_y</p:attrName>
                                        </p:attrNameLst>
                                      </p:cBhvr>
                                    </p:anim>
                                  </p:childTnLst>
                                </p:cTn>
                              </p:par>
                            </p:childTnLst>
                          </p:cTn>
                        </p:par>
                        <p:par>
                          <p:cTn id="78" fill="hold">
                            <p:stCondLst>
                              <p:cond delay="26000"/>
                            </p:stCondLst>
                            <p:childTnLst>
                              <p:par>
                                <p:cTn id="79" presetID="51" presetClass="entr" presetSubtype="0" fill="hold" grpId="0" nodeType="afterEffect">
                                  <p:stCondLst>
                                    <p:cond delay="1000"/>
                                  </p:stCondLst>
                                  <p:childTnLst>
                                    <p:set>
                                      <p:cBhvr>
                                        <p:cTn id="80" dur="1" fill="hold">
                                          <p:stCondLst>
                                            <p:cond delay="0"/>
                                          </p:stCondLst>
                                        </p:cTn>
                                        <p:tgtEl>
                                          <p:spTgt spid="15"/>
                                        </p:tgtEl>
                                        <p:attrNameLst>
                                          <p:attrName>style.visibility</p:attrName>
                                        </p:attrNameLst>
                                      </p:cBhvr>
                                      <p:to>
                                        <p:strVal val="visible"/>
                                      </p:to>
                                    </p:set>
                                    <p:animEffect transition="in" filter="fade">
                                      <p:cBhvr>
                                        <p:cTn id="81" dur="770" decel="100000"/>
                                        <p:tgtEl>
                                          <p:spTgt spid="15"/>
                                        </p:tgtEl>
                                      </p:cBhvr>
                                    </p:animEffect>
                                    <p:animScale>
                                      <p:cBhvr>
                                        <p:cTn id="82" dur="770" decel="100000"/>
                                        <p:tgtEl>
                                          <p:spTgt spid="15"/>
                                        </p:tgtEl>
                                      </p:cBhvr>
                                      <p:from x="10000" y="10000"/>
                                      <p:to x="200000" y="450000"/>
                                    </p:animScale>
                                    <p:animScale>
                                      <p:cBhvr>
                                        <p:cTn id="83" dur="1230" accel="100000" fill="hold">
                                          <p:stCondLst>
                                            <p:cond delay="770"/>
                                          </p:stCondLst>
                                        </p:cTn>
                                        <p:tgtEl>
                                          <p:spTgt spid="15"/>
                                        </p:tgtEl>
                                      </p:cBhvr>
                                      <p:from x="200000" y="450000"/>
                                      <p:to x="100000" y="100000"/>
                                    </p:animScale>
                                    <p:set>
                                      <p:cBhvr>
                                        <p:cTn id="84" dur="770" fill="hold"/>
                                        <p:tgtEl>
                                          <p:spTgt spid="15"/>
                                        </p:tgtEl>
                                        <p:attrNameLst>
                                          <p:attrName>ppt_x</p:attrName>
                                        </p:attrNameLst>
                                      </p:cBhvr>
                                      <p:to>
                                        <p:strVal val="(0.5)"/>
                                      </p:to>
                                    </p:set>
                                    <p:anim from="(0.5)" to="(#ppt_x)" calcmode="lin" valueType="num">
                                      <p:cBhvr>
                                        <p:cTn id="85" dur="1230" accel="100000" fill="hold">
                                          <p:stCondLst>
                                            <p:cond delay="770"/>
                                          </p:stCondLst>
                                        </p:cTn>
                                        <p:tgtEl>
                                          <p:spTgt spid="15"/>
                                        </p:tgtEl>
                                        <p:attrNameLst>
                                          <p:attrName>ppt_x</p:attrName>
                                        </p:attrNameLst>
                                      </p:cBhvr>
                                    </p:anim>
                                    <p:set>
                                      <p:cBhvr>
                                        <p:cTn id="86" dur="770" fill="hold"/>
                                        <p:tgtEl>
                                          <p:spTgt spid="15"/>
                                        </p:tgtEl>
                                        <p:attrNameLst>
                                          <p:attrName>ppt_y</p:attrName>
                                        </p:attrNameLst>
                                      </p:cBhvr>
                                      <p:to>
                                        <p:strVal val="(#ppt_y+0.4)"/>
                                      </p:to>
                                    </p:set>
                                    <p:anim from="(#ppt_y+0.4)" to="(#ppt_y)" calcmode="lin" valueType="num">
                                      <p:cBhvr>
                                        <p:cTn id="87" dur="1230" accel="100000" fill="hold">
                                          <p:stCondLst>
                                            <p:cond delay="770"/>
                                          </p:stCondLst>
                                        </p:cTn>
                                        <p:tgtEl>
                                          <p:spTgt spid="15"/>
                                        </p:tgtEl>
                                        <p:attrNameLst>
                                          <p:attrName>ppt_y</p:attrName>
                                        </p:attrNameLst>
                                      </p:cBhvr>
                                    </p:anim>
                                  </p:childTnLst>
                                </p:cTn>
                              </p:par>
                            </p:childTnLst>
                          </p:cTn>
                        </p:par>
                        <p:par>
                          <p:cTn id="88" fill="hold">
                            <p:stCondLst>
                              <p:cond delay="29000"/>
                            </p:stCondLst>
                            <p:childTnLst>
                              <p:par>
                                <p:cTn id="89" presetID="35" presetClass="entr" presetSubtype="0"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fade">
                                      <p:cBhvr>
                                        <p:cTn id="91" dur="2000"/>
                                        <p:tgtEl>
                                          <p:spTgt spid="16"/>
                                        </p:tgtEl>
                                      </p:cBhvr>
                                    </p:animEffect>
                                    <p:anim calcmode="lin" valueType="num">
                                      <p:cBhvr>
                                        <p:cTn id="92" dur="2000" fill="hold"/>
                                        <p:tgtEl>
                                          <p:spTgt spid="16"/>
                                        </p:tgtEl>
                                        <p:attrNameLst>
                                          <p:attrName>style.rotation</p:attrName>
                                        </p:attrNameLst>
                                      </p:cBhvr>
                                      <p:tavLst>
                                        <p:tav tm="0">
                                          <p:val>
                                            <p:fltVal val="720"/>
                                          </p:val>
                                        </p:tav>
                                        <p:tav tm="100000">
                                          <p:val>
                                            <p:fltVal val="0"/>
                                          </p:val>
                                        </p:tav>
                                      </p:tavLst>
                                    </p:anim>
                                    <p:anim calcmode="lin" valueType="num">
                                      <p:cBhvr>
                                        <p:cTn id="93" dur="2000" fill="hold"/>
                                        <p:tgtEl>
                                          <p:spTgt spid="16"/>
                                        </p:tgtEl>
                                        <p:attrNameLst>
                                          <p:attrName>ppt_h</p:attrName>
                                        </p:attrNameLst>
                                      </p:cBhvr>
                                      <p:tavLst>
                                        <p:tav tm="0">
                                          <p:val>
                                            <p:fltVal val="0"/>
                                          </p:val>
                                        </p:tav>
                                        <p:tav tm="100000">
                                          <p:val>
                                            <p:strVal val="#ppt_h"/>
                                          </p:val>
                                        </p:tav>
                                      </p:tavLst>
                                    </p:anim>
                                    <p:anim calcmode="lin" valueType="num">
                                      <p:cBhvr>
                                        <p:cTn id="94" dur="2000" fill="hold"/>
                                        <p:tgtEl>
                                          <p:spTgt spid="1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Jeff\Desktop\afa824823f5b41fe22764d21a3a2777a.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7" name="Rectangle 6"/>
          <p:cNvSpPr/>
          <p:nvPr/>
        </p:nvSpPr>
        <p:spPr>
          <a:xfrm>
            <a:off x="0" y="0"/>
            <a:ext cx="9144000" cy="83099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4800" b="1" dirty="0" smtClean="0">
                <a:ln w="11430">
                  <a:solidFill>
                    <a:srgbClr val="FFFF00"/>
                  </a:solidFill>
                </a:ln>
                <a:solidFill>
                  <a:srgbClr val="FFFF00"/>
                </a:solidFill>
                <a:effectLst>
                  <a:outerShdw blurRad="50800" dist="39000" dir="5460000" algn="tl">
                    <a:srgbClr val="000000">
                      <a:alpha val="38000"/>
                    </a:srgbClr>
                  </a:outerShdw>
                </a:effectLst>
                <a:latin typeface="Algerian" pitchFamily="82" charset="0"/>
                <a:cs typeface="+mn-cs"/>
              </a:rPr>
              <a:t>Vv.43-46</a:t>
            </a:r>
            <a:endParaRPr lang="en-US" sz="4800" b="1" dirty="0">
              <a:ln w="11430">
                <a:solidFill>
                  <a:srgbClr val="FFFF00"/>
                </a:solidFill>
              </a:ln>
              <a:solidFill>
                <a:srgbClr val="FFFF00"/>
              </a:solidFill>
              <a:effectLst>
                <a:outerShdw blurRad="50800" dist="39000" dir="5460000" algn="tl">
                  <a:srgbClr val="000000">
                    <a:alpha val="38000"/>
                  </a:srgbClr>
                </a:outerShdw>
              </a:effectLst>
              <a:latin typeface="Algerian" pitchFamily="82" charset="0"/>
              <a:cs typeface="+mn-cs"/>
            </a:endParaRPr>
          </a:p>
        </p:txBody>
      </p:sp>
      <p:pic>
        <p:nvPicPr>
          <p:cNvPr id="37890" name="Picture 2" descr="C:\Users\Jeff\Desktop\Romans+9_27-33+copy.003.jpeg"/>
          <p:cNvPicPr>
            <a:picLocks noChangeAspect="1" noChangeArrowheads="1"/>
          </p:cNvPicPr>
          <p:nvPr/>
        </p:nvPicPr>
        <p:blipFill>
          <a:blip r:embed="rId3" cstate="print"/>
          <a:srcRect/>
          <a:stretch>
            <a:fillRect/>
          </a:stretch>
        </p:blipFill>
        <p:spPr bwMode="auto">
          <a:xfrm>
            <a:off x="0" y="838201"/>
            <a:ext cx="9144000" cy="6019800"/>
          </a:xfrm>
          <a:prstGeom prst="rect">
            <a:avLst/>
          </a:prstGeom>
          <a:noFill/>
        </p:spPr>
      </p:pic>
      <p:sp>
        <p:nvSpPr>
          <p:cNvPr id="5" name="TextBox 4"/>
          <p:cNvSpPr txBox="1"/>
          <p:nvPr/>
        </p:nvSpPr>
        <p:spPr>
          <a:xfrm>
            <a:off x="6400800" y="5955268"/>
            <a:ext cx="2590800" cy="369332"/>
          </a:xfrm>
          <a:prstGeom prst="rect">
            <a:avLst/>
          </a:prstGeom>
          <a:noFill/>
        </p:spPr>
        <p:txBody>
          <a:bodyPr wrap="square" rtlCol="0">
            <a:spAutoFit/>
          </a:bodyPr>
          <a:lstStyle/>
          <a:p>
            <a:pPr algn="ctr"/>
            <a:r>
              <a:rPr lang="en-US" dirty="0" smtClean="0">
                <a:solidFill>
                  <a:schemeClr val="bg1"/>
                </a:solidFill>
                <a:effectLst>
                  <a:outerShdw blurRad="38100" dist="38100" dir="2700000" algn="tl">
                    <a:srgbClr val="000000">
                      <a:alpha val="43137"/>
                    </a:srgbClr>
                  </a:outerShdw>
                </a:effectLst>
                <a:latin typeface="Arial Narrow" pitchFamily="34" charset="0"/>
              </a:rPr>
              <a:t>Romans 9</a:t>
            </a:r>
            <a:endParaRPr lang="en-US" dirty="0">
              <a:solidFill>
                <a:schemeClr val="bg1"/>
              </a:solidFill>
              <a:effectLst>
                <a:outerShdw blurRad="38100" dist="38100" dir="2700000" algn="tl">
                  <a:srgbClr val="000000">
                    <a:alpha val="43137"/>
                  </a:srgbClr>
                </a:outerShdw>
              </a:effectLst>
              <a:latin typeface="Arial Narrow" pitchFamily="34" charset="0"/>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Jeff\Desktop\afa824823f5b41fe22764d21a3a2777a.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7" name="Rectangle 6"/>
          <p:cNvSpPr/>
          <p:nvPr/>
        </p:nvSpPr>
        <p:spPr>
          <a:xfrm>
            <a:off x="0" y="0"/>
            <a:ext cx="9144000" cy="83099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4800" b="1" dirty="0" smtClean="0">
                <a:ln w="11430">
                  <a:solidFill>
                    <a:srgbClr val="FFFF00"/>
                  </a:solidFill>
                </a:ln>
                <a:solidFill>
                  <a:srgbClr val="FFFF00"/>
                </a:solidFill>
                <a:effectLst>
                  <a:outerShdw blurRad="50800" dist="39000" dir="5460000" algn="tl">
                    <a:srgbClr val="000000">
                      <a:alpha val="38000"/>
                    </a:srgbClr>
                  </a:outerShdw>
                </a:effectLst>
                <a:latin typeface="Algerian" pitchFamily="82" charset="0"/>
                <a:cs typeface="+mn-cs"/>
              </a:rPr>
              <a:t>Vv.43-46</a:t>
            </a:r>
            <a:endParaRPr lang="en-US" sz="4800" b="1" dirty="0">
              <a:ln w="11430">
                <a:solidFill>
                  <a:srgbClr val="FFFF00"/>
                </a:solidFill>
              </a:ln>
              <a:solidFill>
                <a:srgbClr val="FFFF00"/>
              </a:solidFill>
              <a:effectLst>
                <a:outerShdw blurRad="50800" dist="39000" dir="5460000" algn="tl">
                  <a:srgbClr val="000000">
                    <a:alpha val="38000"/>
                  </a:srgbClr>
                </a:outerShdw>
              </a:effectLst>
              <a:latin typeface="Algerian" pitchFamily="82" charset="0"/>
              <a:cs typeface="+mn-cs"/>
            </a:endParaRPr>
          </a:p>
        </p:txBody>
      </p:sp>
      <p:pic>
        <p:nvPicPr>
          <p:cNvPr id="38914" name="Picture 2" descr="C:\Users\Jeff\Desktop\huge.103.518059.jpg"/>
          <p:cNvPicPr>
            <a:picLocks noChangeAspect="1" noChangeArrowheads="1"/>
          </p:cNvPicPr>
          <p:nvPr/>
        </p:nvPicPr>
        <p:blipFill>
          <a:blip r:embed="rId3" cstate="print"/>
          <a:srcRect/>
          <a:stretch>
            <a:fillRect/>
          </a:stretch>
        </p:blipFill>
        <p:spPr bwMode="auto">
          <a:xfrm>
            <a:off x="0" y="762000"/>
            <a:ext cx="4297680" cy="6008391"/>
          </a:xfrm>
          <a:prstGeom prst="rect">
            <a:avLst/>
          </a:prstGeom>
          <a:noFill/>
        </p:spPr>
      </p:pic>
      <p:sp>
        <p:nvSpPr>
          <p:cNvPr id="6" name="TextBox 5"/>
          <p:cNvSpPr txBox="1"/>
          <p:nvPr/>
        </p:nvSpPr>
        <p:spPr>
          <a:xfrm>
            <a:off x="4343400" y="994350"/>
            <a:ext cx="4648200" cy="4801314"/>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000" b="1" dirty="0" smtClean="0">
                <a:ln w="11430">
                  <a:solidFill>
                    <a:srgbClr val="6600CC"/>
                  </a:solidFill>
                </a:ln>
                <a:solidFill>
                  <a:srgbClr val="6600CC"/>
                </a:solidFill>
                <a:effectLst>
                  <a:outerShdw blurRad="50800" dist="39000" dir="5460000" algn="tl">
                    <a:srgbClr val="000000">
                      <a:alpha val="38000"/>
                    </a:srgbClr>
                  </a:outerShdw>
                </a:effectLst>
                <a:latin typeface="Times New Roman" pitchFamily="18" charset="0"/>
                <a:cs typeface="Times New Roman" pitchFamily="18" charset="0"/>
              </a:rPr>
              <a:t>“…shall be crushed (broken)” </a:t>
            </a:r>
            <a:r>
              <a:rPr lang="en-US" sz="30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a:t>
            </a:r>
            <a:r>
              <a:rPr lang="en-US" sz="3000" b="1" dirty="0" smtClean="0">
                <a:ln w="11430">
                  <a:solidFill>
                    <a:srgbClr val="6600CC"/>
                  </a:solidFill>
                </a:ln>
                <a:solidFill>
                  <a:srgbClr val="6600CC"/>
                </a:solidFill>
                <a:effectLst>
                  <a:outerShdw blurRad="50800" dist="39000" dir="5460000" algn="tl">
                    <a:srgbClr val="000000">
                      <a:alpha val="38000"/>
                    </a:srgbClr>
                  </a:outerShdw>
                </a:effectLst>
                <a:latin typeface="Times New Roman" pitchFamily="18" charset="0"/>
                <a:cs typeface="Times New Roman" pitchFamily="18" charset="0"/>
              </a:rPr>
              <a:t> </a:t>
            </a:r>
            <a:r>
              <a:rPr lang="en-US" sz="3000" b="1" dirty="0" smtClean="0">
                <a:effectLst>
                  <a:outerShdw blurRad="38100" dist="38100" dir="2700000" algn="tl">
                    <a:srgbClr val="000000">
                      <a:alpha val="43137"/>
                    </a:srgbClr>
                  </a:outerShdw>
                </a:effectLst>
                <a:latin typeface="Times New Roman" pitchFamily="18" charset="0"/>
                <a:cs typeface="Times New Roman" pitchFamily="18" charset="0"/>
              </a:rPr>
              <a:t>calling </a:t>
            </a:r>
            <a:r>
              <a:rPr lang="en-US" sz="3000" b="1" dirty="0" smtClean="0">
                <a:effectLst>
                  <a:outerShdw blurRad="38100" dist="38100" dir="2700000" algn="tl">
                    <a:srgbClr val="000000">
                      <a:alpha val="43137"/>
                    </a:srgbClr>
                  </a:outerShdw>
                </a:effectLst>
                <a:latin typeface="Times New Roman" pitchFamily="18" charset="0"/>
                <a:cs typeface="Times New Roman" pitchFamily="18" charset="0"/>
              </a:rPr>
              <a:t>Himself the Stone, Jesus claims </a:t>
            </a:r>
            <a:r>
              <a:rPr lang="en-US" sz="3000" b="1" dirty="0" smtClean="0">
                <a:effectLst>
                  <a:outerShdw blurRad="38100" dist="38100" dir="2700000" algn="tl">
                    <a:srgbClr val="000000">
                      <a:alpha val="43137"/>
                    </a:srgbClr>
                  </a:outerShdw>
                </a:effectLst>
                <a:latin typeface="Times New Roman" pitchFamily="18" charset="0"/>
                <a:cs typeface="Times New Roman" pitchFamily="18" charset="0"/>
              </a:rPr>
              <a:t>Messianic </a:t>
            </a:r>
            <a:r>
              <a:rPr lang="en-US" sz="3000" b="1" dirty="0" smtClean="0">
                <a:effectLst>
                  <a:outerShdw blurRad="38100" dist="38100" dir="2700000" algn="tl">
                    <a:srgbClr val="000000">
                      <a:alpha val="43137"/>
                    </a:srgbClr>
                  </a:outerShdw>
                </a:effectLst>
                <a:latin typeface="Times New Roman" pitchFamily="18" charset="0"/>
                <a:cs typeface="Times New Roman" pitchFamily="18" charset="0"/>
              </a:rPr>
              <a:t>authority and </a:t>
            </a:r>
            <a:r>
              <a:rPr lang="en-US" sz="3000" b="1" dirty="0" smtClean="0">
                <a:effectLst>
                  <a:outerShdw blurRad="38100" dist="38100" dir="2700000" algn="tl">
                    <a:srgbClr val="000000">
                      <a:alpha val="43137"/>
                    </a:srgbClr>
                  </a:outerShdw>
                </a:effectLst>
                <a:latin typeface="Times New Roman" pitchFamily="18" charset="0"/>
                <a:cs typeface="Times New Roman" pitchFamily="18" charset="0"/>
              </a:rPr>
              <a:t>Deity</a:t>
            </a:r>
            <a:r>
              <a:rPr lang="en-US" sz="30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000" b="1" dirty="0" smtClean="0">
                <a:effectLst>
                  <a:outerShdw blurRad="38100" dist="38100" dir="2700000" algn="tl">
                    <a:srgbClr val="000000">
                      <a:alpha val="43137"/>
                    </a:srgbClr>
                  </a:outerShdw>
                </a:effectLst>
                <a:latin typeface="Times New Roman" pitchFamily="18" charset="0"/>
                <a:cs typeface="Times New Roman" pitchFamily="18" charset="0"/>
              </a:rPr>
              <a:t> Those </a:t>
            </a:r>
            <a:r>
              <a:rPr lang="en-US" sz="3000" b="1" dirty="0" smtClean="0">
                <a:effectLst>
                  <a:outerShdw blurRad="38100" dist="38100" dir="2700000" algn="tl">
                    <a:srgbClr val="000000">
                      <a:alpha val="43137"/>
                    </a:srgbClr>
                  </a:outerShdw>
                </a:effectLst>
                <a:latin typeface="Times New Roman" pitchFamily="18" charset="0"/>
                <a:cs typeface="Times New Roman" pitchFamily="18" charset="0"/>
              </a:rPr>
              <a:t>who “fall” on Him </a:t>
            </a:r>
            <a:r>
              <a:rPr lang="en-US" sz="3000" b="1" dirty="0" smtClean="0">
                <a:effectLst>
                  <a:outerShdw blurRad="38100" dist="38100" dir="2700000" algn="tl">
                    <a:srgbClr val="000000">
                      <a:alpha val="43137"/>
                    </a:srgbClr>
                  </a:outerShdw>
                </a:effectLst>
                <a:latin typeface="Times New Roman" pitchFamily="18" charset="0"/>
                <a:cs typeface="Times New Roman" pitchFamily="18" charset="0"/>
              </a:rPr>
              <a:t>may experience </a:t>
            </a:r>
            <a:r>
              <a:rPr lang="en-US" sz="3000" b="1" dirty="0" smtClean="0">
                <a:effectLst>
                  <a:outerShdw blurRad="38100" dist="38100" dir="2700000" algn="tl">
                    <a:srgbClr val="000000">
                      <a:alpha val="43137"/>
                    </a:srgbClr>
                  </a:outerShdw>
                </a:effectLst>
                <a:latin typeface="Times New Roman" pitchFamily="18" charset="0"/>
                <a:cs typeface="Times New Roman" pitchFamily="18" charset="0"/>
              </a:rPr>
              <a:t>painful </a:t>
            </a:r>
            <a:r>
              <a:rPr lang="en-US" sz="3000" b="1" dirty="0" smtClean="0">
                <a:effectLst>
                  <a:outerShdw blurRad="38100" dist="38100" dir="2700000" algn="tl">
                    <a:srgbClr val="000000">
                      <a:alpha val="43137"/>
                    </a:srgbClr>
                  </a:outerShdw>
                </a:effectLst>
                <a:latin typeface="Times New Roman" pitchFamily="18" charset="0"/>
                <a:cs typeface="Times New Roman" pitchFamily="18" charset="0"/>
              </a:rPr>
              <a:t>contrition, but that  “brokenness” should lead to repentance and salvation.</a:t>
            </a:r>
            <a:endParaRPr lang="en-US" sz="3600" b="1" dirty="0">
              <a:ln w="11430">
                <a:solidFill>
                  <a:srgbClr val="FF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80">
                                          <p:stCondLst>
                                            <p:cond delay="0"/>
                                          </p:stCondLst>
                                        </p:cTn>
                                        <p:tgtEl>
                                          <p:spTgt spid="6">
                                            <p:txEl>
                                              <p:pRg st="0" end="0"/>
                                            </p:txEl>
                                          </p:spTgt>
                                        </p:tgtEl>
                                      </p:cBhvr>
                                    </p:animEffect>
                                    <p:anim calcmode="lin" valueType="num">
                                      <p:cBhvr>
                                        <p:cTn id="8"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xEl>
                                              <p:pRg st="0" end="0"/>
                                            </p:txEl>
                                          </p:spTgt>
                                        </p:tgtEl>
                                      </p:cBhvr>
                                      <p:to x="100000" y="60000"/>
                                    </p:animScale>
                                    <p:animScale>
                                      <p:cBhvr>
                                        <p:cTn id="14" dur="166" decel="50000">
                                          <p:stCondLst>
                                            <p:cond delay="676"/>
                                          </p:stCondLst>
                                        </p:cTn>
                                        <p:tgtEl>
                                          <p:spTgt spid="6">
                                            <p:txEl>
                                              <p:pRg st="0" end="0"/>
                                            </p:txEl>
                                          </p:spTgt>
                                        </p:tgtEl>
                                      </p:cBhvr>
                                      <p:to x="100000" y="100000"/>
                                    </p:animScale>
                                    <p:animScale>
                                      <p:cBhvr>
                                        <p:cTn id="15" dur="26">
                                          <p:stCondLst>
                                            <p:cond delay="1312"/>
                                          </p:stCondLst>
                                        </p:cTn>
                                        <p:tgtEl>
                                          <p:spTgt spid="6">
                                            <p:txEl>
                                              <p:pRg st="0" end="0"/>
                                            </p:txEl>
                                          </p:spTgt>
                                        </p:tgtEl>
                                      </p:cBhvr>
                                      <p:to x="100000" y="80000"/>
                                    </p:animScale>
                                    <p:animScale>
                                      <p:cBhvr>
                                        <p:cTn id="16" dur="166" decel="50000">
                                          <p:stCondLst>
                                            <p:cond delay="1338"/>
                                          </p:stCondLst>
                                        </p:cTn>
                                        <p:tgtEl>
                                          <p:spTgt spid="6">
                                            <p:txEl>
                                              <p:pRg st="0" end="0"/>
                                            </p:txEl>
                                          </p:spTgt>
                                        </p:tgtEl>
                                      </p:cBhvr>
                                      <p:to x="100000" y="100000"/>
                                    </p:animScale>
                                    <p:animScale>
                                      <p:cBhvr>
                                        <p:cTn id="17" dur="26">
                                          <p:stCondLst>
                                            <p:cond delay="1642"/>
                                          </p:stCondLst>
                                        </p:cTn>
                                        <p:tgtEl>
                                          <p:spTgt spid="6">
                                            <p:txEl>
                                              <p:pRg st="0" end="0"/>
                                            </p:txEl>
                                          </p:spTgt>
                                        </p:tgtEl>
                                      </p:cBhvr>
                                      <p:to x="100000" y="90000"/>
                                    </p:animScale>
                                    <p:animScale>
                                      <p:cBhvr>
                                        <p:cTn id="18" dur="166" decel="50000">
                                          <p:stCondLst>
                                            <p:cond delay="1668"/>
                                          </p:stCondLst>
                                        </p:cTn>
                                        <p:tgtEl>
                                          <p:spTgt spid="6">
                                            <p:txEl>
                                              <p:pRg st="0" end="0"/>
                                            </p:txEl>
                                          </p:spTgt>
                                        </p:tgtEl>
                                      </p:cBhvr>
                                      <p:to x="100000" y="100000"/>
                                    </p:animScale>
                                    <p:animScale>
                                      <p:cBhvr>
                                        <p:cTn id="19" dur="26">
                                          <p:stCondLst>
                                            <p:cond delay="1808"/>
                                          </p:stCondLst>
                                        </p:cTn>
                                        <p:tgtEl>
                                          <p:spTgt spid="6">
                                            <p:txEl>
                                              <p:pRg st="0" end="0"/>
                                            </p:txEl>
                                          </p:spTgt>
                                        </p:tgtEl>
                                      </p:cBhvr>
                                      <p:to x="100000" y="95000"/>
                                    </p:animScale>
                                    <p:animScale>
                                      <p:cBhvr>
                                        <p:cTn id="20" dur="166" decel="50000">
                                          <p:stCondLst>
                                            <p:cond delay="1834"/>
                                          </p:stCondLst>
                                        </p:cTn>
                                        <p:tgtEl>
                                          <p:spTgt spid="6">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Jeff\Desktop\afa824823f5b41fe22764d21a3a2777a.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7" name="Rectangle 6"/>
          <p:cNvSpPr/>
          <p:nvPr/>
        </p:nvSpPr>
        <p:spPr>
          <a:xfrm>
            <a:off x="0" y="0"/>
            <a:ext cx="9144000" cy="83099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4800" b="1" dirty="0" smtClean="0">
                <a:ln w="11430">
                  <a:solidFill>
                    <a:srgbClr val="FFFF00"/>
                  </a:solidFill>
                </a:ln>
                <a:solidFill>
                  <a:srgbClr val="FFFF00"/>
                </a:solidFill>
                <a:effectLst>
                  <a:outerShdw blurRad="50800" dist="39000" dir="5460000" algn="tl">
                    <a:srgbClr val="000000">
                      <a:alpha val="38000"/>
                    </a:srgbClr>
                  </a:outerShdw>
                </a:effectLst>
                <a:latin typeface="Algerian" pitchFamily="82" charset="0"/>
                <a:cs typeface="+mn-cs"/>
              </a:rPr>
              <a:t>Vv.43-46</a:t>
            </a:r>
            <a:endParaRPr lang="en-US" sz="4800" b="1" dirty="0">
              <a:ln w="11430">
                <a:solidFill>
                  <a:srgbClr val="FFFF00"/>
                </a:solidFill>
              </a:ln>
              <a:solidFill>
                <a:srgbClr val="FFFF00"/>
              </a:solidFill>
              <a:effectLst>
                <a:outerShdw blurRad="50800" dist="39000" dir="5460000" algn="tl">
                  <a:srgbClr val="000000">
                    <a:alpha val="38000"/>
                  </a:srgbClr>
                </a:outerShdw>
              </a:effectLst>
              <a:latin typeface="Algerian" pitchFamily="82" charset="0"/>
              <a:cs typeface="+mn-cs"/>
            </a:endParaRPr>
          </a:p>
        </p:txBody>
      </p:sp>
      <p:pic>
        <p:nvPicPr>
          <p:cNvPr id="38914" name="Picture 2" descr="C:\Users\Jeff\Desktop\huge.103.518059.jpg"/>
          <p:cNvPicPr>
            <a:picLocks noChangeAspect="1" noChangeArrowheads="1"/>
          </p:cNvPicPr>
          <p:nvPr/>
        </p:nvPicPr>
        <p:blipFill>
          <a:blip r:embed="rId3" cstate="print"/>
          <a:srcRect/>
          <a:stretch>
            <a:fillRect/>
          </a:stretch>
        </p:blipFill>
        <p:spPr bwMode="auto">
          <a:xfrm>
            <a:off x="0" y="762000"/>
            <a:ext cx="4297680" cy="6008391"/>
          </a:xfrm>
          <a:prstGeom prst="rect">
            <a:avLst/>
          </a:prstGeom>
          <a:noFill/>
        </p:spPr>
      </p:pic>
      <p:sp>
        <p:nvSpPr>
          <p:cNvPr id="6" name="TextBox 5"/>
          <p:cNvSpPr txBox="1"/>
          <p:nvPr/>
        </p:nvSpPr>
        <p:spPr>
          <a:xfrm>
            <a:off x="4401998" y="762000"/>
            <a:ext cx="4589602" cy="4278094"/>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800" b="1" dirty="0" err="1" smtClean="0">
                <a:ln w="11430">
                  <a:solidFill>
                    <a:schemeClr val="accent1">
                      <a:lumMod val="75000"/>
                    </a:schemeClr>
                  </a:solidFill>
                </a:ln>
                <a:solidFill>
                  <a:schemeClr val="accent1">
                    <a:lumMod val="75000"/>
                  </a:schemeClr>
                </a:solidFill>
                <a:effectLst>
                  <a:outerShdw blurRad="50800" dist="39000" dir="5460000" algn="tl">
                    <a:srgbClr val="000000">
                      <a:alpha val="38000"/>
                    </a:srgbClr>
                  </a:outerShdw>
                </a:effectLst>
                <a:latin typeface="TekniaGreek" pitchFamily="2" charset="0"/>
              </a:rPr>
              <a:t>likmhvsei</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ookman Old Style" pitchFamily="18" charset="0"/>
              </a:rPr>
              <a:t> </a:t>
            </a:r>
            <a:r>
              <a:rPr lang="en-US" sz="3600" b="1" dirty="0" smtClean="0">
                <a:ln w="11430">
                  <a:solidFill>
                    <a:schemeClr val="tx1"/>
                  </a:solidFill>
                </a:ln>
                <a:effectLst>
                  <a:outerShdw blurRad="50800" dist="39000" dir="5460000" algn="tl">
                    <a:srgbClr val="000000">
                      <a:alpha val="38000"/>
                    </a:srgbClr>
                  </a:outerShdw>
                </a:effectLst>
                <a:latin typeface="Bookman Old Style" pitchFamily="18" charset="0"/>
              </a:rPr>
              <a:t>= to grind to powder; to crush into </a:t>
            </a:r>
            <a:r>
              <a:rPr lang="en-US" sz="3600" b="1" dirty="0" smtClean="0">
                <a:ln w="11430">
                  <a:solidFill>
                    <a:schemeClr val="tx1"/>
                  </a:solidFill>
                </a:ln>
                <a:effectLst>
                  <a:outerShdw blurRad="50800" dist="39000" dir="5460000" algn="tl">
                    <a:srgbClr val="000000">
                      <a:alpha val="38000"/>
                    </a:srgbClr>
                  </a:outerShdw>
                </a:effectLst>
                <a:latin typeface="Bookman Old Style" pitchFamily="18" charset="0"/>
              </a:rPr>
              <a:t>pieces; to pulverize!</a:t>
            </a:r>
            <a:endParaRPr lang="en-US" sz="3600" b="1" dirty="0" smtClean="0">
              <a:ln w="11430">
                <a:solidFill>
                  <a:schemeClr val="tx1"/>
                </a:solidFill>
              </a:ln>
              <a:effectLst>
                <a:outerShdw blurRad="50800" dist="39000" dir="5460000" algn="tl">
                  <a:srgbClr val="000000">
                    <a:alpha val="38000"/>
                  </a:srgbClr>
                </a:outerShdw>
              </a:effectLst>
            </a:endParaRPr>
          </a:p>
          <a:p>
            <a:endPar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en-US" sz="3600" b="1" dirty="0" smtClean="0">
                <a:ln w="11430">
                  <a:solidFill>
                    <a:srgbClr val="FF0000"/>
                  </a:solidFill>
                </a:ln>
                <a:effectLst>
                  <a:outerShdw blurRad="50800" dist="39000" dir="5460000" algn="tl">
                    <a:srgbClr val="000000">
                      <a:alpha val="38000"/>
                    </a:srgbClr>
                  </a:outerShdw>
                </a:effectLst>
                <a:latin typeface="Times New Roman" pitchFamily="18" charset="0"/>
                <a:cs typeface="Times New Roman" pitchFamily="18" charset="0"/>
              </a:rPr>
              <a:t>JESUS GIVES </a:t>
            </a:r>
            <a:r>
              <a:rPr lang="en-US" sz="3600" b="1" dirty="0" smtClean="0">
                <a:ln w="11430">
                  <a:solidFill>
                    <a:srgbClr val="FF0000"/>
                  </a:solidFill>
                </a:ln>
                <a:effectLst>
                  <a:outerShdw blurRad="50800" dist="39000" dir="5460000" algn="tl">
                    <a:srgbClr val="000000">
                      <a:alpha val="38000"/>
                    </a:srgbClr>
                  </a:outerShdw>
                </a:effectLst>
                <a:latin typeface="Times New Roman" pitchFamily="18" charset="0"/>
                <a:cs typeface="Times New Roman" pitchFamily="18" charset="0"/>
              </a:rPr>
              <a:t>A </a:t>
            </a:r>
            <a:r>
              <a:rPr lang="en-US" sz="3600" b="1" dirty="0" smtClean="0">
                <a:ln w="11430">
                  <a:solidFill>
                    <a:srgbClr val="FF0000"/>
                  </a:solidFill>
                </a:ln>
                <a:effectLst>
                  <a:outerShdw blurRad="50800" dist="39000" dir="5460000" algn="tl">
                    <a:srgbClr val="000000">
                      <a:alpha val="38000"/>
                    </a:srgbClr>
                  </a:outerShdw>
                </a:effectLst>
                <a:latin typeface="Times New Roman" pitchFamily="18" charset="0"/>
                <a:cs typeface="Times New Roman" pitchFamily="18" charset="0"/>
              </a:rPr>
              <a:t>STARK EXAMPLE</a:t>
            </a:r>
          </a:p>
          <a:p>
            <a:pPr algn="ctr"/>
            <a:r>
              <a:rPr lang="en-US" sz="3600" b="1" dirty="0" smtClean="0">
                <a:ln w="11430">
                  <a:solidFill>
                    <a:srgbClr val="FF0000"/>
                  </a:solidFill>
                </a:ln>
                <a:effectLst>
                  <a:outerShdw blurRad="50800" dist="39000" dir="5460000" algn="tl">
                    <a:srgbClr val="000000">
                      <a:alpha val="38000"/>
                    </a:srgbClr>
                  </a:outerShdw>
                </a:effectLst>
                <a:latin typeface="Times New Roman" pitchFamily="18" charset="0"/>
                <a:cs typeface="Times New Roman" pitchFamily="18" charset="0"/>
              </a:rPr>
              <a:t>OF JUDGMENT!</a:t>
            </a:r>
            <a:endParaRPr lang="en-US" sz="3600" b="1" dirty="0">
              <a:ln w="11430">
                <a:solidFill>
                  <a:srgbClr val="FF0000"/>
                </a:solidFill>
              </a:ln>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80">
                                          <p:stCondLst>
                                            <p:cond delay="0"/>
                                          </p:stCondLst>
                                        </p:cTn>
                                        <p:tgtEl>
                                          <p:spTgt spid="6">
                                            <p:txEl>
                                              <p:pRg st="0" end="0"/>
                                            </p:txEl>
                                          </p:spTgt>
                                        </p:tgtEl>
                                      </p:cBhvr>
                                    </p:animEffect>
                                    <p:anim calcmode="lin" valueType="num">
                                      <p:cBhvr>
                                        <p:cTn id="8"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xEl>
                                              <p:pRg st="0" end="0"/>
                                            </p:txEl>
                                          </p:spTgt>
                                        </p:tgtEl>
                                      </p:cBhvr>
                                      <p:to x="100000" y="60000"/>
                                    </p:animScale>
                                    <p:animScale>
                                      <p:cBhvr>
                                        <p:cTn id="14" dur="166" decel="50000">
                                          <p:stCondLst>
                                            <p:cond delay="676"/>
                                          </p:stCondLst>
                                        </p:cTn>
                                        <p:tgtEl>
                                          <p:spTgt spid="6">
                                            <p:txEl>
                                              <p:pRg st="0" end="0"/>
                                            </p:txEl>
                                          </p:spTgt>
                                        </p:tgtEl>
                                      </p:cBhvr>
                                      <p:to x="100000" y="100000"/>
                                    </p:animScale>
                                    <p:animScale>
                                      <p:cBhvr>
                                        <p:cTn id="15" dur="26">
                                          <p:stCondLst>
                                            <p:cond delay="1312"/>
                                          </p:stCondLst>
                                        </p:cTn>
                                        <p:tgtEl>
                                          <p:spTgt spid="6">
                                            <p:txEl>
                                              <p:pRg st="0" end="0"/>
                                            </p:txEl>
                                          </p:spTgt>
                                        </p:tgtEl>
                                      </p:cBhvr>
                                      <p:to x="100000" y="80000"/>
                                    </p:animScale>
                                    <p:animScale>
                                      <p:cBhvr>
                                        <p:cTn id="16" dur="166" decel="50000">
                                          <p:stCondLst>
                                            <p:cond delay="1338"/>
                                          </p:stCondLst>
                                        </p:cTn>
                                        <p:tgtEl>
                                          <p:spTgt spid="6">
                                            <p:txEl>
                                              <p:pRg st="0" end="0"/>
                                            </p:txEl>
                                          </p:spTgt>
                                        </p:tgtEl>
                                      </p:cBhvr>
                                      <p:to x="100000" y="100000"/>
                                    </p:animScale>
                                    <p:animScale>
                                      <p:cBhvr>
                                        <p:cTn id="17" dur="26">
                                          <p:stCondLst>
                                            <p:cond delay="1642"/>
                                          </p:stCondLst>
                                        </p:cTn>
                                        <p:tgtEl>
                                          <p:spTgt spid="6">
                                            <p:txEl>
                                              <p:pRg st="0" end="0"/>
                                            </p:txEl>
                                          </p:spTgt>
                                        </p:tgtEl>
                                      </p:cBhvr>
                                      <p:to x="100000" y="90000"/>
                                    </p:animScale>
                                    <p:animScale>
                                      <p:cBhvr>
                                        <p:cTn id="18" dur="166" decel="50000">
                                          <p:stCondLst>
                                            <p:cond delay="1668"/>
                                          </p:stCondLst>
                                        </p:cTn>
                                        <p:tgtEl>
                                          <p:spTgt spid="6">
                                            <p:txEl>
                                              <p:pRg st="0" end="0"/>
                                            </p:txEl>
                                          </p:spTgt>
                                        </p:tgtEl>
                                      </p:cBhvr>
                                      <p:to x="100000" y="100000"/>
                                    </p:animScale>
                                    <p:animScale>
                                      <p:cBhvr>
                                        <p:cTn id="19" dur="26">
                                          <p:stCondLst>
                                            <p:cond delay="1808"/>
                                          </p:stCondLst>
                                        </p:cTn>
                                        <p:tgtEl>
                                          <p:spTgt spid="6">
                                            <p:txEl>
                                              <p:pRg st="0" end="0"/>
                                            </p:txEl>
                                          </p:spTgt>
                                        </p:tgtEl>
                                      </p:cBhvr>
                                      <p:to x="100000" y="95000"/>
                                    </p:animScale>
                                    <p:animScale>
                                      <p:cBhvr>
                                        <p:cTn id="20" dur="166" decel="50000">
                                          <p:stCondLst>
                                            <p:cond delay="1834"/>
                                          </p:stCondLst>
                                        </p:cTn>
                                        <p:tgtEl>
                                          <p:spTgt spid="6">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3" presetClass="entr" presetSubtype="16"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plus(in)">
                                      <p:cBhvr>
                                        <p:cTn id="25" dur="2000"/>
                                        <p:tgtEl>
                                          <p:spTgt spid="6">
                                            <p:txEl>
                                              <p:pRg st="2" end="2"/>
                                            </p:txEl>
                                          </p:spTgt>
                                        </p:tgtEl>
                                      </p:cBhvr>
                                    </p:animEffect>
                                  </p:childTnLst>
                                </p:cTn>
                              </p:par>
                              <p:par>
                                <p:cTn id="26" presetID="13" presetClass="entr" presetSubtype="16" fill="hold" nodeType="with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plus(in)">
                                      <p:cBhvr>
                                        <p:cTn id="28"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990600"/>
            <a:ext cx="8686800" cy="5663089"/>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71500" indent="-571500">
              <a:buAutoNum type="romanUcPeriod" startAt="8"/>
            </a:pPr>
            <a:r>
              <a:rPr lang="en-US" sz="2000" dirty="0" smtClean="0">
                <a:ln>
                  <a:solidFill>
                    <a:srgbClr val="C00000"/>
                  </a:solidFill>
                </a:ln>
                <a:solidFill>
                  <a:srgbClr val="6600CC"/>
                </a:solidFill>
                <a:effectLst>
                  <a:outerShdw blurRad="38100" dist="38100" dir="2700000" algn="tl">
                    <a:srgbClr val="000000">
                      <a:alpha val="43137"/>
                    </a:srgbClr>
                  </a:outerShdw>
                </a:effectLst>
              </a:rPr>
              <a:t>Passion Week (Chapters 21:1 – 27:66)</a:t>
            </a:r>
          </a:p>
          <a:p>
            <a:pPr marL="571500" indent="-571500"/>
            <a:r>
              <a:rPr lang="en-US" sz="2400" dirty="0" smtClean="0">
                <a:ln>
                  <a:solidFill>
                    <a:srgbClr val="C00000"/>
                  </a:solidFill>
                </a:ln>
                <a:solidFill>
                  <a:srgbClr val="66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smtClean="0">
                <a:ln>
                  <a:solidFill>
                    <a:srgbClr val="6600CC"/>
                  </a:solidFill>
                </a:ln>
                <a:solidFill>
                  <a:srgbClr val="66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strike="sngStrike" dirty="0" smtClean="0">
                <a:ln>
                  <a:solidFill>
                    <a:sysClr val="windowText" lastClr="000000"/>
                  </a:solidFill>
                </a:ln>
                <a:solidFill>
                  <a:sysClr val="windowText" lastClr="000000"/>
                </a:solidFill>
                <a:latin typeface="Times New Roman" pitchFamily="18" charset="0"/>
                <a:cs typeface="Times New Roman" pitchFamily="18" charset="0"/>
              </a:rPr>
              <a:t>C.  The Last Controversies with the Jewish Leaders (21:18 – 22:46)</a:t>
            </a:r>
          </a:p>
          <a:p>
            <a:r>
              <a:rPr lang="en-US" sz="1600" dirty="0" smtClean="0">
                <a:ln>
                  <a:solidFill>
                    <a:sysClr val="windowText" lastClr="000000"/>
                  </a:solidFill>
                </a:ln>
                <a:solidFill>
                  <a:sysClr val="windowText" lastClr="000000"/>
                </a:solidFill>
              </a:rPr>
              <a:t>	</a:t>
            </a:r>
            <a:r>
              <a:rPr lang="en-US" sz="1600" strike="sngStrike" dirty="0" smtClean="0">
                <a:ln>
                  <a:solidFill>
                    <a:sysClr val="windowText" lastClr="000000"/>
                  </a:solidFill>
                </a:ln>
                <a:solidFill>
                  <a:sysClr val="windowText" lastClr="000000"/>
                </a:solidFill>
                <a:latin typeface="Times New Roman" pitchFamily="18" charset="0"/>
                <a:cs typeface="Times New Roman" pitchFamily="18" charset="0"/>
              </a:rPr>
              <a:t>1.  Cursing of the Fig Tree (21:18-22)</a:t>
            </a:r>
            <a:r>
              <a:rPr lang="en-US" sz="1600" strike="sngStrike" dirty="0" smtClean="0">
                <a:ln>
                  <a:solidFill>
                    <a:sysClr val="windowText" lastClr="000000"/>
                  </a:solidFill>
                </a:ln>
                <a:solidFill>
                  <a:sysClr val="windowText" lastClr="000000"/>
                </a:solidFill>
              </a:rPr>
              <a:t> (7/27)</a:t>
            </a:r>
            <a:endParaRPr lang="en-US" sz="1600" strike="sngStrike" dirty="0" smtClean="0">
              <a:ln>
                <a:solidFill>
                  <a:sysClr val="windowText" lastClr="000000"/>
                </a:solidFill>
              </a:ln>
              <a:solidFill>
                <a:sysClr val="windowText" lastClr="000000"/>
              </a:solidFill>
              <a:latin typeface="Times New Roman" pitchFamily="18" charset="0"/>
              <a:cs typeface="Times New Roman" pitchFamily="18" charset="0"/>
            </a:endParaRPr>
          </a:p>
          <a:p>
            <a:r>
              <a:rPr lang="en-US" sz="1600" dirty="0" smtClean="0">
                <a:ln>
                  <a:solidFill>
                    <a:sysClr val="windowText" lastClr="000000"/>
                  </a:solidFill>
                </a:ln>
                <a:solidFill>
                  <a:sysClr val="windowText" lastClr="000000"/>
                </a:solidFill>
                <a:latin typeface="Times New Roman" pitchFamily="18" charset="0"/>
                <a:cs typeface="Times New Roman" pitchFamily="18" charset="0"/>
              </a:rPr>
              <a:t>	</a:t>
            </a:r>
            <a:r>
              <a:rPr lang="en-US" sz="1600" strike="sngStrike" dirty="0" smtClean="0">
                <a:ln>
                  <a:solidFill>
                    <a:sysClr val="windowText" lastClr="000000"/>
                  </a:solidFill>
                </a:ln>
                <a:solidFill>
                  <a:sysClr val="windowText" lastClr="000000"/>
                </a:solidFill>
                <a:latin typeface="Times New Roman" pitchFamily="18" charset="0"/>
                <a:cs typeface="Times New Roman" pitchFamily="18" charset="0"/>
              </a:rPr>
              <a:t>2.  Authority of our Lord is Questioned (21:23-32)</a:t>
            </a:r>
            <a:r>
              <a:rPr lang="en-US" sz="1600" strike="sngStrike" dirty="0" smtClean="0">
                <a:ln>
                  <a:solidFill>
                    <a:sysClr val="windowText" lastClr="000000"/>
                  </a:solidFill>
                </a:ln>
                <a:solidFill>
                  <a:sysClr val="windowText" lastClr="000000"/>
                </a:solidFill>
              </a:rPr>
              <a:t> (7/27)</a:t>
            </a:r>
            <a:endParaRPr lang="en-US" sz="1600" strike="sngStrike" dirty="0" smtClean="0">
              <a:ln>
                <a:solidFill>
                  <a:sysClr val="windowText" lastClr="000000"/>
                </a:solidFill>
              </a:ln>
              <a:solidFill>
                <a:sysClr val="windowText" lastClr="000000"/>
              </a:solidFill>
              <a:latin typeface="Times New Roman" pitchFamily="18" charset="0"/>
              <a:cs typeface="Times New Roman" pitchFamily="18" charset="0"/>
            </a:endParaRPr>
          </a:p>
          <a:p>
            <a:r>
              <a:rPr lang="en-US" sz="1600" dirty="0" smtClean="0">
                <a:ln>
                  <a:solidFill>
                    <a:sysClr val="windowText" lastClr="000000"/>
                  </a:solidFill>
                </a:ln>
                <a:solidFill>
                  <a:sysClr val="windowText" lastClr="000000"/>
                </a:solidFill>
                <a:latin typeface="Times New Roman" pitchFamily="18" charset="0"/>
                <a:cs typeface="Times New Roman" pitchFamily="18" charset="0"/>
              </a:rPr>
              <a:t>	</a:t>
            </a:r>
            <a:r>
              <a:rPr lang="en-US" sz="1600" strike="sngStrike" dirty="0" smtClean="0">
                <a:ln>
                  <a:solidFill>
                    <a:sysClr val="windowText" lastClr="000000"/>
                  </a:solidFill>
                </a:ln>
                <a:solidFill>
                  <a:sysClr val="windowText" lastClr="000000"/>
                </a:solidFill>
                <a:latin typeface="Times New Roman" pitchFamily="18" charset="0"/>
                <a:cs typeface="Times New Roman" pitchFamily="18" charset="0"/>
              </a:rPr>
              <a:t>3.  The Parable of the Tenants (21:33-46)</a:t>
            </a:r>
            <a:r>
              <a:rPr lang="en-US" sz="1600" strike="sngStrike" dirty="0" smtClean="0">
                <a:ln>
                  <a:solidFill>
                    <a:sysClr val="windowText" lastClr="000000"/>
                  </a:solidFill>
                </a:ln>
                <a:solidFill>
                  <a:sysClr val="windowText" lastClr="000000"/>
                </a:solidFill>
              </a:rPr>
              <a:t> (7/27)</a:t>
            </a:r>
          </a:p>
          <a:p>
            <a:r>
              <a:rPr lang="en-US" sz="2400" dirty="0" smtClean="0"/>
              <a:t>	</a:t>
            </a:r>
            <a:r>
              <a:rPr lang="en-US" sz="2000" b="1" dirty="0" smtClean="0">
                <a:ln>
                  <a:solidFill>
                    <a:srgbClr val="006600"/>
                  </a:solidFill>
                </a:ln>
                <a:solidFill>
                  <a:srgbClr val="006600"/>
                </a:solidFill>
                <a:effectLst>
                  <a:outerShdw blurRad="38100" dist="38100" dir="2700000" algn="tl">
                    <a:srgbClr val="000000">
                      <a:alpha val="43137"/>
                    </a:srgbClr>
                  </a:outerShdw>
                </a:effectLst>
              </a:rPr>
              <a:t>4.  The Parable of the Marriage Feast (22:1-14) (Aug 3)</a:t>
            </a:r>
          </a:p>
          <a:p>
            <a:r>
              <a:rPr lang="en-US" sz="2000" b="1" dirty="0" smtClean="0">
                <a:ln>
                  <a:solidFill>
                    <a:srgbClr val="006600"/>
                  </a:solidFill>
                </a:ln>
                <a:solidFill>
                  <a:srgbClr val="006600"/>
                </a:solidFill>
                <a:effectLst>
                  <a:outerShdw blurRad="38100" dist="38100" dir="2700000" algn="tl">
                    <a:srgbClr val="000000">
                      <a:alpha val="43137"/>
                    </a:srgbClr>
                  </a:outerShdw>
                </a:effectLst>
              </a:rPr>
              <a:t>	5.  Paying Taxes to Caesar (22:15-22) (Aug 3)</a:t>
            </a:r>
          </a:p>
          <a:p>
            <a:r>
              <a:rPr lang="en-US" sz="2000" b="1" dirty="0" smtClean="0">
                <a:ln>
                  <a:solidFill>
                    <a:srgbClr val="006600"/>
                  </a:solidFill>
                </a:ln>
                <a:solidFill>
                  <a:srgbClr val="006600"/>
                </a:solidFill>
                <a:effectLst>
                  <a:outerShdw blurRad="38100" dist="38100" dir="2700000" algn="tl">
                    <a:srgbClr val="000000">
                      <a:alpha val="43137"/>
                    </a:srgbClr>
                  </a:outerShdw>
                </a:effectLst>
              </a:rPr>
              <a:t>	6.  Questions about the Resurrection (22:23-33) (Aug 3)</a:t>
            </a:r>
          </a:p>
          <a:p>
            <a:r>
              <a:rPr lang="en-US" sz="2000" b="1" dirty="0" smtClean="0">
                <a:effectLst>
                  <a:outerShdw blurRad="38100" dist="38100" dir="2700000" algn="tl">
                    <a:srgbClr val="000000">
                      <a:alpha val="43137"/>
                    </a:srgbClr>
                  </a:outerShdw>
                </a:effectLst>
              </a:rPr>
              <a:t>	7.  The Great Commandment (22:34-40) (Aug 10)</a:t>
            </a:r>
          </a:p>
          <a:p>
            <a:r>
              <a:rPr lang="en-US" sz="2000" b="1" dirty="0" smtClean="0">
                <a:effectLst>
                  <a:outerShdw blurRad="38100" dist="38100" dir="2700000" algn="tl">
                    <a:srgbClr val="000000">
                      <a:alpha val="43137"/>
                    </a:srgbClr>
                  </a:outerShdw>
                </a:effectLst>
              </a:rPr>
              <a:t>	8.  David’s Son (22:41-46) (Aug 10)</a:t>
            </a:r>
          </a:p>
          <a:p>
            <a:r>
              <a:rPr lang="en-US" sz="2400" dirty="0" smtClean="0"/>
              <a:t>        </a:t>
            </a:r>
            <a:r>
              <a:rPr lang="en-US" sz="2200" b="1" dirty="0" smtClean="0">
                <a:ln>
                  <a:solidFill>
                    <a:srgbClr val="6600CC"/>
                  </a:solidFill>
                </a:ln>
                <a:solidFill>
                  <a:srgbClr val="6600CC"/>
                </a:solidFill>
                <a:effectLst>
                  <a:outerShdw blurRad="38100" dist="38100" dir="2700000" algn="tl">
                    <a:srgbClr val="000000">
                      <a:alpha val="43137"/>
                    </a:srgbClr>
                  </a:outerShdw>
                </a:effectLst>
              </a:rPr>
              <a:t>D.  The Fifth Discourse (Chapter 23:1 – 26:1)</a:t>
            </a:r>
            <a:endParaRPr lang="en-US" sz="2200" dirty="0" smtClean="0">
              <a:ln>
                <a:solidFill>
                  <a:srgbClr val="6600CC"/>
                </a:solidFill>
              </a:ln>
              <a:solidFill>
                <a:srgbClr val="6600CC"/>
              </a:solidFill>
              <a:effectLst>
                <a:outerShdw blurRad="38100" dist="38100" dir="2700000" algn="tl">
                  <a:srgbClr val="000000">
                    <a:alpha val="43137"/>
                  </a:srgbClr>
                </a:outerShdw>
              </a:effectLst>
            </a:endParaRPr>
          </a:p>
          <a:p>
            <a:r>
              <a:rPr lang="en-US" sz="2200" b="1" dirty="0" smtClean="0"/>
              <a:t>	</a:t>
            </a:r>
            <a:r>
              <a:rPr lang="en-US" sz="2000" b="1" dirty="0" smtClean="0">
                <a:ln>
                  <a:solidFill>
                    <a:srgbClr val="C00000"/>
                  </a:solidFill>
                </a:ln>
                <a:solidFill>
                  <a:srgbClr val="C00000"/>
                </a:solidFill>
                <a:effectLst>
                  <a:outerShdw blurRad="38100" dist="38100" dir="2700000" algn="tl">
                    <a:srgbClr val="000000">
                      <a:alpha val="43137"/>
                    </a:srgbClr>
                  </a:outerShdw>
                </a:effectLst>
              </a:rPr>
              <a:t>1.  Woe to the Scribes and Pharisees (23:1-36) (Aug 17)</a:t>
            </a:r>
            <a:endParaRPr lang="en-US" sz="2000" dirty="0" smtClean="0">
              <a:ln>
                <a:solidFill>
                  <a:srgbClr val="C00000"/>
                </a:solidFill>
              </a:ln>
              <a:solidFill>
                <a:srgbClr val="C00000"/>
              </a:solidFill>
              <a:effectLst>
                <a:outerShdw blurRad="38100" dist="38100" dir="2700000" algn="tl">
                  <a:srgbClr val="000000">
                    <a:alpha val="43137"/>
                  </a:srgbClr>
                </a:outerShdw>
              </a:effectLst>
            </a:endParaRPr>
          </a:p>
          <a:p>
            <a:r>
              <a:rPr lang="en-US" sz="2000" b="1" dirty="0" smtClean="0">
                <a:ln>
                  <a:solidFill>
                    <a:srgbClr val="C00000"/>
                  </a:solidFill>
                </a:ln>
                <a:solidFill>
                  <a:srgbClr val="C00000"/>
                </a:solidFill>
                <a:effectLst>
                  <a:outerShdw blurRad="38100" dist="38100" dir="2700000" algn="tl">
                    <a:srgbClr val="000000">
                      <a:alpha val="43137"/>
                    </a:srgbClr>
                  </a:outerShdw>
                </a:effectLst>
              </a:rPr>
              <a:t>	2.  The Lament over Jerusalem (23:37-39) (Aug 17)</a:t>
            </a:r>
            <a:endParaRPr lang="en-US" sz="2000" dirty="0" smtClean="0">
              <a:ln>
                <a:solidFill>
                  <a:srgbClr val="C00000"/>
                </a:solidFill>
              </a:ln>
              <a:solidFill>
                <a:srgbClr val="C00000"/>
              </a:solidFill>
              <a:effectLst>
                <a:outerShdw blurRad="38100" dist="38100" dir="2700000" algn="tl">
                  <a:srgbClr val="000000">
                    <a:alpha val="43137"/>
                  </a:srgbClr>
                </a:outerShdw>
              </a:effectLst>
            </a:endParaRPr>
          </a:p>
          <a:p>
            <a:r>
              <a:rPr lang="en-US" sz="2000" b="1" dirty="0" smtClean="0"/>
              <a:t>	</a:t>
            </a:r>
            <a:r>
              <a:rPr lang="en-US" sz="2000" b="1" dirty="0" smtClean="0">
                <a:effectLst>
                  <a:outerShdw blurRad="38100" dist="38100" dir="2700000" algn="tl">
                    <a:srgbClr val="000000">
                      <a:alpha val="43137"/>
                    </a:srgbClr>
                  </a:outerShdw>
                </a:effectLst>
              </a:rPr>
              <a:t>3.  Prophecy of the Destruction of the Temple (24:1-3) (Aug 24)</a:t>
            </a:r>
            <a:endParaRPr lang="en-US" sz="2000" dirty="0" smtClean="0">
              <a:effectLst>
                <a:outerShdw blurRad="38100" dist="38100" dir="2700000" algn="tl">
                  <a:srgbClr val="000000">
                    <a:alpha val="43137"/>
                  </a:srgbClr>
                </a:outerShdw>
              </a:effectLst>
            </a:endParaRPr>
          </a:p>
          <a:p>
            <a:r>
              <a:rPr lang="en-US" sz="2000" b="1" dirty="0" smtClean="0">
                <a:effectLst>
                  <a:outerShdw blurRad="38100" dist="38100" dir="2700000" algn="tl">
                    <a:srgbClr val="000000">
                      <a:alpha val="43137"/>
                    </a:srgbClr>
                  </a:outerShdw>
                </a:effectLst>
              </a:rPr>
              <a:t>	4.  The End of the Age (24:4-51) (Aug 24)</a:t>
            </a:r>
            <a:endParaRPr lang="en-US" sz="2000" dirty="0" smtClean="0">
              <a:effectLst>
                <a:outerShdw blurRad="38100" dist="38100" dir="2700000" algn="tl">
                  <a:srgbClr val="000000">
                    <a:alpha val="43137"/>
                  </a:srgbClr>
                </a:outerShdw>
              </a:effectLst>
            </a:endParaRPr>
          </a:p>
          <a:p>
            <a:r>
              <a:rPr lang="en-US" sz="2000" b="1" dirty="0" smtClean="0"/>
              <a:t>	</a:t>
            </a:r>
            <a:r>
              <a:rPr lang="en-US" sz="2000" b="1" dirty="0" smtClean="0">
                <a:ln>
                  <a:solidFill>
                    <a:srgbClr val="FF66FF"/>
                  </a:solidFill>
                </a:ln>
                <a:solidFill>
                  <a:srgbClr val="FF66FF"/>
                </a:solidFill>
              </a:rPr>
              <a:t>5.  The Parable of the Wise and Foolish Virgins (25:1-13) (Aug 31)</a:t>
            </a:r>
            <a:endParaRPr lang="en-US" sz="2000" dirty="0" smtClean="0">
              <a:ln>
                <a:solidFill>
                  <a:srgbClr val="FF66FF"/>
                </a:solidFill>
              </a:ln>
              <a:solidFill>
                <a:srgbClr val="FF66FF"/>
              </a:solidFill>
            </a:endParaRPr>
          </a:p>
          <a:p>
            <a:r>
              <a:rPr lang="en-US" sz="2000" b="1" dirty="0" smtClean="0">
                <a:ln>
                  <a:solidFill>
                    <a:srgbClr val="FF66FF"/>
                  </a:solidFill>
                </a:ln>
                <a:solidFill>
                  <a:srgbClr val="FF66FF"/>
                </a:solidFill>
              </a:rPr>
              <a:t>	6.  The Parable of the Talents (25:14-30) (Aug 31)</a:t>
            </a:r>
            <a:endParaRPr lang="en-US" sz="2000" dirty="0" smtClean="0">
              <a:ln>
                <a:solidFill>
                  <a:srgbClr val="FF66FF"/>
                </a:solidFill>
              </a:ln>
              <a:solidFill>
                <a:srgbClr val="FF66FF"/>
              </a:solidFill>
            </a:endParaRPr>
          </a:p>
          <a:p>
            <a:r>
              <a:rPr lang="en-US" sz="2000" b="1" dirty="0" smtClean="0"/>
              <a:t>	</a:t>
            </a:r>
            <a:r>
              <a:rPr lang="en-US" sz="2000" b="1" dirty="0" smtClean="0">
                <a:ln>
                  <a:solidFill>
                    <a:srgbClr val="000000"/>
                  </a:solidFill>
                </a:ln>
                <a:effectLst>
                  <a:outerShdw blurRad="38100" dist="38100" dir="2700000" algn="tl">
                    <a:srgbClr val="000000">
                      <a:alpha val="43137"/>
                    </a:srgbClr>
                  </a:outerShdw>
                </a:effectLst>
              </a:rPr>
              <a:t>7.  The Great Judgment (25:31 – 26:1) (Sep 7)</a:t>
            </a:r>
            <a:endParaRPr lang="en-US" sz="2000" b="1" dirty="0" smtClean="0">
              <a:ln>
                <a:solidFill>
                  <a:srgbClr val="000000"/>
                </a:solidFill>
              </a:ln>
              <a:solidFill>
                <a:srgbClr val="6600CC"/>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p:nvPr/>
        </p:nvSpPr>
        <p:spPr>
          <a:xfrm>
            <a:off x="0" y="76200"/>
            <a:ext cx="9144000" cy="923330"/>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dirty="0" smtClean="0">
                <a:ln w="50800">
                  <a:solidFill>
                    <a:schemeClr val="tx1"/>
                  </a:solidFill>
                </a:ln>
              </a:rPr>
              <a:t>August Class Schedule</a:t>
            </a:r>
            <a:endParaRPr lang="en-US" sz="5400" b="1" dirty="0">
              <a:ln w="50800">
                <a:solidFill>
                  <a:schemeClr val="tx1"/>
                </a:solidFill>
              </a:l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animEffect transition="in" filter="fade">
                                      <p:cBhvr>
                                        <p:cTn id="7" dur="2000"/>
                                        <p:tgtEl>
                                          <p:spTgt spid="5">
                                            <p:txEl>
                                              <p:pRg st="8" end="8"/>
                                            </p:txEl>
                                          </p:spTgt>
                                        </p:tgtEl>
                                      </p:cBhvr>
                                    </p:animEffect>
                                    <p:anim calcmode="lin" valueType="num">
                                      <p:cBhvr>
                                        <p:cTn id="8" dur="2000" fill="hold"/>
                                        <p:tgtEl>
                                          <p:spTgt spid="5">
                                            <p:txEl>
                                              <p:pRg st="8" end="8"/>
                                            </p:txEl>
                                          </p:spTgt>
                                        </p:tgtEl>
                                        <p:attrNameLst>
                                          <p:attrName>style.rotation</p:attrName>
                                        </p:attrNameLst>
                                      </p:cBhvr>
                                      <p:tavLst>
                                        <p:tav tm="0">
                                          <p:val>
                                            <p:fltVal val="720"/>
                                          </p:val>
                                        </p:tav>
                                        <p:tav tm="100000">
                                          <p:val>
                                            <p:fltVal val="0"/>
                                          </p:val>
                                        </p:tav>
                                      </p:tavLst>
                                    </p:anim>
                                    <p:anim calcmode="lin" valueType="num">
                                      <p:cBhvr>
                                        <p:cTn id="9" dur="2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10" dur="2000" fill="hold"/>
                                        <p:tgtEl>
                                          <p:spTgt spid="5">
                                            <p:txEl>
                                              <p:pRg st="8" end="8"/>
                                            </p:txEl>
                                          </p:spTgt>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5">
                                            <p:txEl>
                                              <p:pRg st="9" end="9"/>
                                            </p:txEl>
                                          </p:spTgt>
                                        </p:tgtEl>
                                        <p:attrNameLst>
                                          <p:attrName>style.visibility</p:attrName>
                                        </p:attrNameLst>
                                      </p:cBhvr>
                                      <p:to>
                                        <p:strVal val="visible"/>
                                      </p:to>
                                    </p:set>
                                    <p:animEffect transition="in" filter="fade">
                                      <p:cBhvr>
                                        <p:cTn id="13" dur="2000"/>
                                        <p:tgtEl>
                                          <p:spTgt spid="5">
                                            <p:txEl>
                                              <p:pRg st="9" end="9"/>
                                            </p:txEl>
                                          </p:spTgt>
                                        </p:tgtEl>
                                      </p:cBhvr>
                                    </p:animEffect>
                                    <p:anim calcmode="lin" valueType="num">
                                      <p:cBhvr>
                                        <p:cTn id="14" dur="2000" fill="hold"/>
                                        <p:tgtEl>
                                          <p:spTgt spid="5">
                                            <p:txEl>
                                              <p:pRg st="9" end="9"/>
                                            </p:txEl>
                                          </p:spTgt>
                                        </p:tgtEl>
                                        <p:attrNameLst>
                                          <p:attrName>style.rotation</p:attrName>
                                        </p:attrNameLst>
                                      </p:cBhvr>
                                      <p:tavLst>
                                        <p:tav tm="0">
                                          <p:val>
                                            <p:fltVal val="720"/>
                                          </p:val>
                                        </p:tav>
                                        <p:tav tm="100000">
                                          <p:val>
                                            <p:fltVal val="0"/>
                                          </p:val>
                                        </p:tav>
                                      </p:tavLst>
                                    </p:anim>
                                    <p:anim calcmode="lin" valueType="num">
                                      <p:cBhvr>
                                        <p:cTn id="15" dur="2000" fill="hold"/>
                                        <p:tgtEl>
                                          <p:spTgt spid="5">
                                            <p:txEl>
                                              <p:pRg st="9" end="9"/>
                                            </p:txEl>
                                          </p:spTgt>
                                        </p:tgtEl>
                                        <p:attrNameLst>
                                          <p:attrName>ppt_h</p:attrName>
                                        </p:attrNameLst>
                                      </p:cBhvr>
                                      <p:tavLst>
                                        <p:tav tm="0">
                                          <p:val>
                                            <p:fltVal val="0"/>
                                          </p:val>
                                        </p:tav>
                                        <p:tav tm="100000">
                                          <p:val>
                                            <p:strVal val="#ppt_h"/>
                                          </p:val>
                                        </p:tav>
                                      </p:tavLst>
                                    </p:anim>
                                    <p:anim calcmode="lin" valueType="num">
                                      <p:cBhvr>
                                        <p:cTn id="16" dur="2000" fill="hold"/>
                                        <p:tgtEl>
                                          <p:spTgt spid="5">
                                            <p:txEl>
                                              <p:pRg st="9" end="9"/>
                                            </p:txEl>
                                          </p:spTgt>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51" presetClass="entr" presetSubtype="0" fill="hold" nodeType="clickEffect">
                                  <p:stCondLst>
                                    <p:cond delay="0"/>
                                  </p:stCondLst>
                                  <p:childTnLst>
                                    <p:set>
                                      <p:cBhvr>
                                        <p:cTn id="20" dur="1" fill="hold">
                                          <p:stCondLst>
                                            <p:cond delay="0"/>
                                          </p:stCondLst>
                                        </p:cTn>
                                        <p:tgtEl>
                                          <p:spTgt spid="5">
                                            <p:txEl>
                                              <p:pRg st="10" end="10"/>
                                            </p:txEl>
                                          </p:spTgt>
                                        </p:tgtEl>
                                        <p:attrNameLst>
                                          <p:attrName>style.visibility</p:attrName>
                                        </p:attrNameLst>
                                      </p:cBhvr>
                                      <p:to>
                                        <p:strVal val="visible"/>
                                      </p:to>
                                    </p:set>
                                    <p:animEffect transition="in" filter="fade">
                                      <p:cBhvr>
                                        <p:cTn id="21" dur="770" decel="100000"/>
                                        <p:tgtEl>
                                          <p:spTgt spid="5">
                                            <p:txEl>
                                              <p:pRg st="10" end="10"/>
                                            </p:txEl>
                                          </p:spTgt>
                                        </p:tgtEl>
                                      </p:cBhvr>
                                    </p:animEffect>
                                    <p:animScale>
                                      <p:cBhvr>
                                        <p:cTn id="22" dur="770" decel="100000"/>
                                        <p:tgtEl>
                                          <p:spTgt spid="5">
                                            <p:txEl>
                                              <p:pRg st="10" end="10"/>
                                            </p:txEl>
                                          </p:spTgt>
                                        </p:tgtEl>
                                      </p:cBhvr>
                                      <p:from x="10000" y="10000"/>
                                      <p:to x="200000" y="450000"/>
                                    </p:animScale>
                                    <p:animScale>
                                      <p:cBhvr>
                                        <p:cTn id="23" dur="1230" accel="100000" fill="hold">
                                          <p:stCondLst>
                                            <p:cond delay="770"/>
                                          </p:stCondLst>
                                        </p:cTn>
                                        <p:tgtEl>
                                          <p:spTgt spid="5">
                                            <p:txEl>
                                              <p:pRg st="10" end="10"/>
                                            </p:txEl>
                                          </p:spTgt>
                                        </p:tgtEl>
                                      </p:cBhvr>
                                      <p:from x="200000" y="450000"/>
                                      <p:to x="100000" y="100000"/>
                                    </p:animScale>
                                    <p:set>
                                      <p:cBhvr>
                                        <p:cTn id="24" dur="770" fill="hold"/>
                                        <p:tgtEl>
                                          <p:spTgt spid="5">
                                            <p:txEl>
                                              <p:pRg st="10" end="10"/>
                                            </p:txEl>
                                          </p:spTgt>
                                        </p:tgtEl>
                                        <p:attrNameLst>
                                          <p:attrName>ppt_x</p:attrName>
                                        </p:attrNameLst>
                                      </p:cBhvr>
                                      <p:to>
                                        <p:strVal val="(0.5)"/>
                                      </p:to>
                                    </p:set>
                                    <p:anim from="(0.5)" to="(#ppt_x)" calcmode="lin" valueType="num">
                                      <p:cBhvr>
                                        <p:cTn id="25" dur="1230" accel="100000" fill="hold">
                                          <p:stCondLst>
                                            <p:cond delay="770"/>
                                          </p:stCondLst>
                                        </p:cTn>
                                        <p:tgtEl>
                                          <p:spTgt spid="5">
                                            <p:txEl>
                                              <p:pRg st="10" end="10"/>
                                            </p:txEl>
                                          </p:spTgt>
                                        </p:tgtEl>
                                        <p:attrNameLst>
                                          <p:attrName>ppt_x</p:attrName>
                                        </p:attrNameLst>
                                      </p:cBhvr>
                                    </p:anim>
                                    <p:set>
                                      <p:cBhvr>
                                        <p:cTn id="26" dur="770" fill="hold"/>
                                        <p:tgtEl>
                                          <p:spTgt spid="5">
                                            <p:txEl>
                                              <p:pRg st="10" end="10"/>
                                            </p:txEl>
                                          </p:spTgt>
                                        </p:tgtEl>
                                        <p:attrNameLst>
                                          <p:attrName>ppt_y</p:attrName>
                                        </p:attrNameLst>
                                      </p:cBhvr>
                                      <p:to>
                                        <p:strVal val="(#ppt_y+0.4)"/>
                                      </p:to>
                                    </p:set>
                                    <p:anim from="(#ppt_y+0.4)" to="(#ppt_y)" calcmode="lin" valueType="num">
                                      <p:cBhvr>
                                        <p:cTn id="27" dur="1230" accel="100000" fill="hold">
                                          <p:stCondLst>
                                            <p:cond delay="770"/>
                                          </p:stCondLst>
                                        </p:cTn>
                                        <p:tgtEl>
                                          <p:spTgt spid="5">
                                            <p:txEl>
                                              <p:pRg st="10" end="10"/>
                                            </p:txEl>
                                          </p:spTgt>
                                        </p:tgtEl>
                                        <p:attrNameLst>
                                          <p:attrName>ppt_y</p:attrName>
                                        </p:attrNameLst>
                                      </p:cBhvr>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5">
                                            <p:txEl>
                                              <p:pRg st="11" end="11"/>
                                            </p:txEl>
                                          </p:spTgt>
                                        </p:tgtEl>
                                        <p:attrNameLst>
                                          <p:attrName>style.visibility</p:attrName>
                                        </p:attrNameLst>
                                      </p:cBhvr>
                                      <p:to>
                                        <p:strVal val="visible"/>
                                      </p:to>
                                    </p:set>
                                    <p:animEffect transition="in" filter="wipe(down)">
                                      <p:cBhvr>
                                        <p:cTn id="32" dur="580">
                                          <p:stCondLst>
                                            <p:cond delay="0"/>
                                          </p:stCondLst>
                                        </p:cTn>
                                        <p:tgtEl>
                                          <p:spTgt spid="5">
                                            <p:txEl>
                                              <p:pRg st="11" end="11"/>
                                            </p:txEl>
                                          </p:spTgt>
                                        </p:tgtEl>
                                      </p:cBhvr>
                                    </p:animEffect>
                                    <p:anim calcmode="lin" valueType="num">
                                      <p:cBhvr>
                                        <p:cTn id="33" dur="1822" tmFilter="0,0; 0.14,0.36; 0.43,0.73; 0.71,0.91; 1.0,1.0">
                                          <p:stCondLst>
                                            <p:cond delay="0"/>
                                          </p:stCondLst>
                                        </p:cTn>
                                        <p:tgtEl>
                                          <p:spTgt spid="5">
                                            <p:txEl>
                                              <p:pRg st="11" end="11"/>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5">
                                            <p:txEl>
                                              <p:pRg st="11" end="11"/>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5">
                                            <p:txEl>
                                              <p:pRg st="11" end="11"/>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5">
                                            <p:txEl>
                                              <p:pRg st="11" end="11"/>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5">
                                            <p:txEl>
                                              <p:pRg st="11" end="11"/>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5">
                                            <p:txEl>
                                              <p:pRg st="11" end="11"/>
                                            </p:txEl>
                                          </p:spTgt>
                                        </p:tgtEl>
                                      </p:cBhvr>
                                      <p:to x="100000" y="60000"/>
                                    </p:animScale>
                                    <p:animScale>
                                      <p:cBhvr>
                                        <p:cTn id="39" dur="166" decel="50000">
                                          <p:stCondLst>
                                            <p:cond delay="676"/>
                                          </p:stCondLst>
                                        </p:cTn>
                                        <p:tgtEl>
                                          <p:spTgt spid="5">
                                            <p:txEl>
                                              <p:pRg st="11" end="11"/>
                                            </p:txEl>
                                          </p:spTgt>
                                        </p:tgtEl>
                                      </p:cBhvr>
                                      <p:to x="100000" y="100000"/>
                                    </p:animScale>
                                    <p:animScale>
                                      <p:cBhvr>
                                        <p:cTn id="40" dur="26">
                                          <p:stCondLst>
                                            <p:cond delay="1312"/>
                                          </p:stCondLst>
                                        </p:cTn>
                                        <p:tgtEl>
                                          <p:spTgt spid="5">
                                            <p:txEl>
                                              <p:pRg st="11" end="11"/>
                                            </p:txEl>
                                          </p:spTgt>
                                        </p:tgtEl>
                                      </p:cBhvr>
                                      <p:to x="100000" y="80000"/>
                                    </p:animScale>
                                    <p:animScale>
                                      <p:cBhvr>
                                        <p:cTn id="41" dur="166" decel="50000">
                                          <p:stCondLst>
                                            <p:cond delay="1338"/>
                                          </p:stCondLst>
                                        </p:cTn>
                                        <p:tgtEl>
                                          <p:spTgt spid="5">
                                            <p:txEl>
                                              <p:pRg st="11" end="11"/>
                                            </p:txEl>
                                          </p:spTgt>
                                        </p:tgtEl>
                                      </p:cBhvr>
                                      <p:to x="100000" y="100000"/>
                                    </p:animScale>
                                    <p:animScale>
                                      <p:cBhvr>
                                        <p:cTn id="42" dur="26">
                                          <p:stCondLst>
                                            <p:cond delay="1642"/>
                                          </p:stCondLst>
                                        </p:cTn>
                                        <p:tgtEl>
                                          <p:spTgt spid="5">
                                            <p:txEl>
                                              <p:pRg st="11" end="11"/>
                                            </p:txEl>
                                          </p:spTgt>
                                        </p:tgtEl>
                                      </p:cBhvr>
                                      <p:to x="100000" y="90000"/>
                                    </p:animScale>
                                    <p:animScale>
                                      <p:cBhvr>
                                        <p:cTn id="43" dur="166" decel="50000">
                                          <p:stCondLst>
                                            <p:cond delay="1668"/>
                                          </p:stCondLst>
                                        </p:cTn>
                                        <p:tgtEl>
                                          <p:spTgt spid="5">
                                            <p:txEl>
                                              <p:pRg st="11" end="11"/>
                                            </p:txEl>
                                          </p:spTgt>
                                        </p:tgtEl>
                                      </p:cBhvr>
                                      <p:to x="100000" y="100000"/>
                                    </p:animScale>
                                    <p:animScale>
                                      <p:cBhvr>
                                        <p:cTn id="44" dur="26">
                                          <p:stCondLst>
                                            <p:cond delay="1808"/>
                                          </p:stCondLst>
                                        </p:cTn>
                                        <p:tgtEl>
                                          <p:spTgt spid="5">
                                            <p:txEl>
                                              <p:pRg st="11" end="11"/>
                                            </p:txEl>
                                          </p:spTgt>
                                        </p:tgtEl>
                                      </p:cBhvr>
                                      <p:to x="100000" y="95000"/>
                                    </p:animScale>
                                    <p:animScale>
                                      <p:cBhvr>
                                        <p:cTn id="45" dur="166" decel="50000">
                                          <p:stCondLst>
                                            <p:cond delay="1834"/>
                                          </p:stCondLst>
                                        </p:cTn>
                                        <p:tgtEl>
                                          <p:spTgt spid="5">
                                            <p:txEl>
                                              <p:pRg st="11" end="11"/>
                                            </p:txEl>
                                          </p:spTgt>
                                        </p:tgtEl>
                                      </p:cBhvr>
                                      <p:to x="100000" y="100000"/>
                                    </p:animScale>
                                  </p:childTnLst>
                                </p:cTn>
                              </p:par>
                              <p:par>
                                <p:cTn id="46" presetID="26" presetClass="entr" presetSubtype="0" fill="hold" nodeType="withEffect">
                                  <p:stCondLst>
                                    <p:cond delay="0"/>
                                  </p:stCondLst>
                                  <p:childTnLst>
                                    <p:set>
                                      <p:cBhvr>
                                        <p:cTn id="47" dur="1" fill="hold">
                                          <p:stCondLst>
                                            <p:cond delay="0"/>
                                          </p:stCondLst>
                                        </p:cTn>
                                        <p:tgtEl>
                                          <p:spTgt spid="5">
                                            <p:txEl>
                                              <p:pRg st="12" end="12"/>
                                            </p:txEl>
                                          </p:spTgt>
                                        </p:tgtEl>
                                        <p:attrNameLst>
                                          <p:attrName>style.visibility</p:attrName>
                                        </p:attrNameLst>
                                      </p:cBhvr>
                                      <p:to>
                                        <p:strVal val="visible"/>
                                      </p:to>
                                    </p:set>
                                    <p:animEffect transition="in" filter="wipe(down)">
                                      <p:cBhvr>
                                        <p:cTn id="48" dur="580">
                                          <p:stCondLst>
                                            <p:cond delay="0"/>
                                          </p:stCondLst>
                                        </p:cTn>
                                        <p:tgtEl>
                                          <p:spTgt spid="5">
                                            <p:txEl>
                                              <p:pRg st="12" end="12"/>
                                            </p:txEl>
                                          </p:spTgt>
                                        </p:tgtEl>
                                      </p:cBhvr>
                                    </p:animEffect>
                                    <p:anim calcmode="lin" valueType="num">
                                      <p:cBhvr>
                                        <p:cTn id="49" dur="1822" tmFilter="0,0; 0.14,0.36; 0.43,0.73; 0.71,0.91; 1.0,1.0">
                                          <p:stCondLst>
                                            <p:cond delay="0"/>
                                          </p:stCondLst>
                                        </p:cTn>
                                        <p:tgtEl>
                                          <p:spTgt spid="5">
                                            <p:txEl>
                                              <p:pRg st="12" end="1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5">
                                            <p:txEl>
                                              <p:pRg st="12" end="1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5">
                                            <p:txEl>
                                              <p:pRg st="12" end="1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5">
                                            <p:txEl>
                                              <p:pRg st="12" end="1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5">
                                            <p:txEl>
                                              <p:pRg st="12" end="1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5">
                                            <p:txEl>
                                              <p:pRg st="12" end="12"/>
                                            </p:txEl>
                                          </p:spTgt>
                                        </p:tgtEl>
                                      </p:cBhvr>
                                      <p:to x="100000" y="60000"/>
                                    </p:animScale>
                                    <p:animScale>
                                      <p:cBhvr>
                                        <p:cTn id="55" dur="166" decel="50000">
                                          <p:stCondLst>
                                            <p:cond delay="676"/>
                                          </p:stCondLst>
                                        </p:cTn>
                                        <p:tgtEl>
                                          <p:spTgt spid="5">
                                            <p:txEl>
                                              <p:pRg st="12" end="12"/>
                                            </p:txEl>
                                          </p:spTgt>
                                        </p:tgtEl>
                                      </p:cBhvr>
                                      <p:to x="100000" y="100000"/>
                                    </p:animScale>
                                    <p:animScale>
                                      <p:cBhvr>
                                        <p:cTn id="56" dur="26">
                                          <p:stCondLst>
                                            <p:cond delay="1312"/>
                                          </p:stCondLst>
                                        </p:cTn>
                                        <p:tgtEl>
                                          <p:spTgt spid="5">
                                            <p:txEl>
                                              <p:pRg st="12" end="12"/>
                                            </p:txEl>
                                          </p:spTgt>
                                        </p:tgtEl>
                                      </p:cBhvr>
                                      <p:to x="100000" y="80000"/>
                                    </p:animScale>
                                    <p:animScale>
                                      <p:cBhvr>
                                        <p:cTn id="57" dur="166" decel="50000">
                                          <p:stCondLst>
                                            <p:cond delay="1338"/>
                                          </p:stCondLst>
                                        </p:cTn>
                                        <p:tgtEl>
                                          <p:spTgt spid="5">
                                            <p:txEl>
                                              <p:pRg st="12" end="12"/>
                                            </p:txEl>
                                          </p:spTgt>
                                        </p:tgtEl>
                                      </p:cBhvr>
                                      <p:to x="100000" y="100000"/>
                                    </p:animScale>
                                    <p:animScale>
                                      <p:cBhvr>
                                        <p:cTn id="58" dur="26">
                                          <p:stCondLst>
                                            <p:cond delay="1642"/>
                                          </p:stCondLst>
                                        </p:cTn>
                                        <p:tgtEl>
                                          <p:spTgt spid="5">
                                            <p:txEl>
                                              <p:pRg st="12" end="12"/>
                                            </p:txEl>
                                          </p:spTgt>
                                        </p:tgtEl>
                                      </p:cBhvr>
                                      <p:to x="100000" y="90000"/>
                                    </p:animScale>
                                    <p:animScale>
                                      <p:cBhvr>
                                        <p:cTn id="59" dur="166" decel="50000">
                                          <p:stCondLst>
                                            <p:cond delay="1668"/>
                                          </p:stCondLst>
                                        </p:cTn>
                                        <p:tgtEl>
                                          <p:spTgt spid="5">
                                            <p:txEl>
                                              <p:pRg st="12" end="12"/>
                                            </p:txEl>
                                          </p:spTgt>
                                        </p:tgtEl>
                                      </p:cBhvr>
                                      <p:to x="100000" y="100000"/>
                                    </p:animScale>
                                    <p:animScale>
                                      <p:cBhvr>
                                        <p:cTn id="60" dur="26">
                                          <p:stCondLst>
                                            <p:cond delay="1808"/>
                                          </p:stCondLst>
                                        </p:cTn>
                                        <p:tgtEl>
                                          <p:spTgt spid="5">
                                            <p:txEl>
                                              <p:pRg st="12" end="12"/>
                                            </p:txEl>
                                          </p:spTgt>
                                        </p:tgtEl>
                                      </p:cBhvr>
                                      <p:to x="100000" y="95000"/>
                                    </p:animScale>
                                    <p:animScale>
                                      <p:cBhvr>
                                        <p:cTn id="61" dur="166" decel="50000">
                                          <p:stCondLst>
                                            <p:cond delay="1834"/>
                                          </p:stCondLst>
                                        </p:cTn>
                                        <p:tgtEl>
                                          <p:spTgt spid="5">
                                            <p:txEl>
                                              <p:pRg st="12" end="12"/>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8" presetClass="entr" presetSubtype="16" fill="hold" nodeType="clickEffect">
                                  <p:stCondLst>
                                    <p:cond delay="0"/>
                                  </p:stCondLst>
                                  <p:childTnLst>
                                    <p:set>
                                      <p:cBhvr>
                                        <p:cTn id="65" dur="1" fill="hold">
                                          <p:stCondLst>
                                            <p:cond delay="0"/>
                                          </p:stCondLst>
                                        </p:cTn>
                                        <p:tgtEl>
                                          <p:spTgt spid="5">
                                            <p:txEl>
                                              <p:pRg st="13" end="13"/>
                                            </p:txEl>
                                          </p:spTgt>
                                        </p:tgtEl>
                                        <p:attrNameLst>
                                          <p:attrName>style.visibility</p:attrName>
                                        </p:attrNameLst>
                                      </p:cBhvr>
                                      <p:to>
                                        <p:strVal val="visible"/>
                                      </p:to>
                                    </p:set>
                                    <p:animEffect transition="in" filter="diamond(in)">
                                      <p:cBhvr>
                                        <p:cTn id="66" dur="2000"/>
                                        <p:tgtEl>
                                          <p:spTgt spid="5">
                                            <p:txEl>
                                              <p:pRg st="13" end="13"/>
                                            </p:txEl>
                                          </p:spTgt>
                                        </p:tgtEl>
                                      </p:cBhvr>
                                    </p:animEffect>
                                  </p:childTnLst>
                                </p:cTn>
                              </p:par>
                              <p:par>
                                <p:cTn id="67" presetID="8" presetClass="entr" presetSubtype="16" fill="hold" nodeType="withEffect">
                                  <p:stCondLst>
                                    <p:cond delay="0"/>
                                  </p:stCondLst>
                                  <p:childTnLst>
                                    <p:set>
                                      <p:cBhvr>
                                        <p:cTn id="68" dur="1" fill="hold">
                                          <p:stCondLst>
                                            <p:cond delay="0"/>
                                          </p:stCondLst>
                                        </p:cTn>
                                        <p:tgtEl>
                                          <p:spTgt spid="5">
                                            <p:txEl>
                                              <p:pRg st="14" end="14"/>
                                            </p:txEl>
                                          </p:spTgt>
                                        </p:tgtEl>
                                        <p:attrNameLst>
                                          <p:attrName>style.visibility</p:attrName>
                                        </p:attrNameLst>
                                      </p:cBhvr>
                                      <p:to>
                                        <p:strVal val="visible"/>
                                      </p:to>
                                    </p:set>
                                    <p:animEffect transition="in" filter="diamond(in)">
                                      <p:cBhvr>
                                        <p:cTn id="69" dur="2000"/>
                                        <p:tgtEl>
                                          <p:spTgt spid="5">
                                            <p:txEl>
                                              <p:pRg st="14" end="1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52" presetClass="entr" presetSubtype="0" fill="hold" nodeType="clickEffect">
                                  <p:stCondLst>
                                    <p:cond delay="0"/>
                                  </p:stCondLst>
                                  <p:childTnLst>
                                    <p:set>
                                      <p:cBhvr>
                                        <p:cTn id="73" dur="1" fill="hold">
                                          <p:stCondLst>
                                            <p:cond delay="0"/>
                                          </p:stCondLst>
                                        </p:cTn>
                                        <p:tgtEl>
                                          <p:spTgt spid="5">
                                            <p:txEl>
                                              <p:pRg st="15" end="15"/>
                                            </p:txEl>
                                          </p:spTgt>
                                        </p:tgtEl>
                                        <p:attrNameLst>
                                          <p:attrName>style.visibility</p:attrName>
                                        </p:attrNameLst>
                                      </p:cBhvr>
                                      <p:to>
                                        <p:strVal val="visible"/>
                                      </p:to>
                                    </p:set>
                                    <p:animScale>
                                      <p:cBhvr>
                                        <p:cTn id="74" dur="2000" decel="50000" fill="hold">
                                          <p:stCondLst>
                                            <p:cond delay="0"/>
                                          </p:stCondLst>
                                        </p:cTn>
                                        <p:tgtEl>
                                          <p:spTgt spid="5">
                                            <p:txEl>
                                              <p:pRg st="15" end="1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2000" decel="50000" fill="hold">
                                          <p:stCondLst>
                                            <p:cond delay="0"/>
                                          </p:stCondLst>
                                        </p:cTn>
                                        <p:tgtEl>
                                          <p:spTgt spid="5">
                                            <p:txEl>
                                              <p:pRg st="15" end="15"/>
                                            </p:txEl>
                                          </p:spTgt>
                                        </p:tgtEl>
                                        <p:attrNameLst>
                                          <p:attrName>ppt_x</p:attrName>
                                          <p:attrName>ppt_y</p:attrName>
                                        </p:attrNameLst>
                                      </p:cBhvr>
                                    </p:animMotion>
                                    <p:animEffect transition="in" filter="fade">
                                      <p:cBhvr>
                                        <p:cTn id="76" dur="2000"/>
                                        <p:tgtEl>
                                          <p:spTgt spid="5">
                                            <p:txEl>
                                              <p:pRg st="15" end="15"/>
                                            </p:txEl>
                                          </p:spTgt>
                                        </p:tgtEl>
                                      </p:cBhvr>
                                    </p:animEffect>
                                  </p:childTnLst>
                                </p:cTn>
                              </p:par>
                              <p:par>
                                <p:cTn id="77" presetID="52" presetClass="entr" presetSubtype="0" fill="hold" nodeType="withEffect">
                                  <p:stCondLst>
                                    <p:cond delay="0"/>
                                  </p:stCondLst>
                                  <p:childTnLst>
                                    <p:set>
                                      <p:cBhvr>
                                        <p:cTn id="78" dur="1" fill="hold">
                                          <p:stCondLst>
                                            <p:cond delay="0"/>
                                          </p:stCondLst>
                                        </p:cTn>
                                        <p:tgtEl>
                                          <p:spTgt spid="5">
                                            <p:txEl>
                                              <p:pRg st="16" end="16"/>
                                            </p:txEl>
                                          </p:spTgt>
                                        </p:tgtEl>
                                        <p:attrNameLst>
                                          <p:attrName>style.visibility</p:attrName>
                                        </p:attrNameLst>
                                      </p:cBhvr>
                                      <p:to>
                                        <p:strVal val="visible"/>
                                      </p:to>
                                    </p:set>
                                    <p:animScale>
                                      <p:cBhvr>
                                        <p:cTn id="79" dur="2000" decel="50000" fill="hold">
                                          <p:stCondLst>
                                            <p:cond delay="0"/>
                                          </p:stCondLst>
                                        </p:cTn>
                                        <p:tgtEl>
                                          <p:spTgt spid="5">
                                            <p:txEl>
                                              <p:pRg st="16" end="1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2000" decel="50000" fill="hold">
                                          <p:stCondLst>
                                            <p:cond delay="0"/>
                                          </p:stCondLst>
                                        </p:cTn>
                                        <p:tgtEl>
                                          <p:spTgt spid="5">
                                            <p:txEl>
                                              <p:pRg st="16" end="16"/>
                                            </p:txEl>
                                          </p:spTgt>
                                        </p:tgtEl>
                                        <p:attrNameLst>
                                          <p:attrName>ppt_x</p:attrName>
                                          <p:attrName>ppt_y</p:attrName>
                                        </p:attrNameLst>
                                      </p:cBhvr>
                                    </p:animMotion>
                                    <p:animEffect transition="in" filter="fade">
                                      <p:cBhvr>
                                        <p:cTn id="81" dur="2000"/>
                                        <p:tgtEl>
                                          <p:spTgt spid="5">
                                            <p:txEl>
                                              <p:pRg st="16" end="16"/>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5" presetClass="entr" presetSubtype="0" fill="hold" nodeType="clickEffect">
                                  <p:stCondLst>
                                    <p:cond delay="0"/>
                                  </p:stCondLst>
                                  <p:childTnLst>
                                    <p:set>
                                      <p:cBhvr>
                                        <p:cTn id="85" dur="1" fill="hold">
                                          <p:stCondLst>
                                            <p:cond delay="0"/>
                                          </p:stCondLst>
                                        </p:cTn>
                                        <p:tgtEl>
                                          <p:spTgt spid="5">
                                            <p:txEl>
                                              <p:pRg st="17" end="17"/>
                                            </p:txEl>
                                          </p:spTgt>
                                        </p:tgtEl>
                                        <p:attrNameLst>
                                          <p:attrName>style.visibility</p:attrName>
                                        </p:attrNameLst>
                                      </p:cBhvr>
                                      <p:to>
                                        <p:strVal val="visible"/>
                                      </p:to>
                                    </p:set>
                                    <p:anim calcmode="lin" valueType="num">
                                      <p:cBhvr>
                                        <p:cTn id="86" dur="2000" fill="hold"/>
                                        <p:tgtEl>
                                          <p:spTgt spid="5">
                                            <p:txEl>
                                              <p:pRg st="17" end="17"/>
                                            </p:txEl>
                                          </p:spTgt>
                                        </p:tgtEl>
                                        <p:attrNameLst>
                                          <p:attrName>ppt_w</p:attrName>
                                        </p:attrNameLst>
                                      </p:cBhvr>
                                      <p:tavLst>
                                        <p:tav tm="0">
                                          <p:val>
                                            <p:fltVal val="0"/>
                                          </p:val>
                                        </p:tav>
                                        <p:tav tm="100000">
                                          <p:val>
                                            <p:strVal val="#ppt_w"/>
                                          </p:val>
                                        </p:tav>
                                      </p:tavLst>
                                    </p:anim>
                                    <p:anim calcmode="lin" valueType="num">
                                      <p:cBhvr>
                                        <p:cTn id="87" dur="2000" fill="hold"/>
                                        <p:tgtEl>
                                          <p:spTgt spid="5">
                                            <p:txEl>
                                              <p:pRg st="17" end="17"/>
                                            </p:txEl>
                                          </p:spTgt>
                                        </p:tgtEl>
                                        <p:attrNameLst>
                                          <p:attrName>ppt_h</p:attrName>
                                        </p:attrNameLst>
                                      </p:cBhvr>
                                      <p:tavLst>
                                        <p:tav tm="0">
                                          <p:val>
                                            <p:fltVal val="0"/>
                                          </p:val>
                                        </p:tav>
                                        <p:tav tm="100000">
                                          <p:val>
                                            <p:strVal val="#ppt_h"/>
                                          </p:val>
                                        </p:tav>
                                      </p:tavLst>
                                    </p:anim>
                                    <p:anim calcmode="lin" valueType="num">
                                      <p:cBhvr>
                                        <p:cTn id="88" dur="2000" fill="hold"/>
                                        <p:tgtEl>
                                          <p:spTgt spid="5">
                                            <p:txEl>
                                              <p:pRg st="17" end="17"/>
                                            </p:txEl>
                                          </p:spTgt>
                                        </p:tgtEl>
                                        <p:attrNameLst>
                                          <p:attrName>ppt_x</p:attrName>
                                        </p:attrNameLst>
                                      </p:cBhvr>
                                      <p:tavLst>
                                        <p:tav tm="0" fmla="#ppt_x+(cos(-2*pi*(1-$))*-#ppt_x-sin(-2*pi*(1-$))*(1-#ppt_y))*(1-$)">
                                          <p:val>
                                            <p:fltVal val="0"/>
                                          </p:val>
                                        </p:tav>
                                        <p:tav tm="100000">
                                          <p:val>
                                            <p:fltVal val="1"/>
                                          </p:val>
                                        </p:tav>
                                      </p:tavLst>
                                    </p:anim>
                                    <p:anim calcmode="lin" valueType="num">
                                      <p:cBhvr>
                                        <p:cTn id="89" dur="2000" fill="hold"/>
                                        <p:tgtEl>
                                          <p:spTgt spid="5">
                                            <p:txEl>
                                              <p:pRg st="17" end="1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St.  Matthew 21:18-19</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10" name="TextBox 9"/>
          <p:cNvSpPr txBox="1"/>
          <p:nvPr/>
        </p:nvSpPr>
        <p:spPr>
          <a:xfrm>
            <a:off x="152400" y="1045488"/>
            <a:ext cx="8839200" cy="276998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1200"/>
              </a:spcAft>
            </a:pPr>
            <a:r>
              <a:rPr lang="en-US" sz="3600" b="1" dirty="0" smtClean="0">
                <a:ln w="11430">
                  <a:solidFill>
                    <a:schemeClr val="accent1">
                      <a:lumMod val="75000"/>
                    </a:schemeClr>
                  </a:solidFill>
                </a:ln>
                <a:solidFill>
                  <a:schemeClr val="accent1">
                    <a:lumMod val="75000"/>
                  </a:schemeClr>
                </a:solidFill>
                <a:effectLst>
                  <a:outerShdw blurRad="50800" dist="39000" dir="5460000" algn="tl">
                    <a:srgbClr val="000000">
                      <a:alpha val="38000"/>
                    </a:srgbClr>
                  </a:outerShdw>
                </a:effectLst>
              </a:rPr>
              <a:t>“Monday of Holy Week (Fig Monday)”</a:t>
            </a:r>
          </a:p>
          <a:p>
            <a:pPr>
              <a:spcAft>
                <a:spcPts val="600"/>
              </a:spcAft>
            </a:pP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Fig trees produce tree crops:  One in June; the second in August; and the last in December.  Thus, the tree wasn’t yet producing!  So why did our Lord curse this tree?</a:t>
            </a:r>
            <a:endParaRPr lang="en-US" sz="3200" b="1" dirty="0" smtClean="0">
              <a:ln w="11430">
                <a:solidFill>
                  <a:schemeClr val="tx1"/>
                </a:solidFill>
              </a:ln>
            </a:endParaRPr>
          </a:p>
        </p:txBody>
      </p:sp>
      <p:pic>
        <p:nvPicPr>
          <p:cNvPr id="22530" name="Picture 2" descr="Why Did Jesus Curse the Fig Tree? | Christianity.com"/>
          <p:cNvPicPr>
            <a:picLocks noChangeAspect="1" noChangeArrowheads="1"/>
          </p:cNvPicPr>
          <p:nvPr/>
        </p:nvPicPr>
        <p:blipFill>
          <a:blip r:embed="rId2" cstate="print"/>
          <a:srcRect/>
          <a:stretch>
            <a:fillRect/>
          </a:stretch>
        </p:blipFill>
        <p:spPr bwMode="auto">
          <a:xfrm>
            <a:off x="0" y="3962400"/>
            <a:ext cx="9144000" cy="2895600"/>
          </a:xfrm>
          <a:prstGeom prst="rect">
            <a:avLst/>
          </a:prstGeom>
          <a:noFill/>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Wisdom of Jesus Christ – paying tax"/>
          <p:cNvPicPr>
            <a:picLocks noChangeAspect="1" noChangeArrowheads="1"/>
          </p:cNvPicPr>
          <p:nvPr/>
        </p:nvPicPr>
        <p:blipFill>
          <a:blip r:embed="rId2" cstate="print"/>
          <a:srcRect/>
          <a:stretch>
            <a:fillRect/>
          </a:stretch>
        </p:blipFill>
        <p:spPr bwMode="auto">
          <a:xfrm>
            <a:off x="4533900" y="1066806"/>
            <a:ext cx="4572000" cy="3436576"/>
          </a:xfrm>
          <a:prstGeom prst="rect">
            <a:avLst/>
          </a:prstGeom>
          <a:noFill/>
        </p:spPr>
      </p:pic>
      <p:sp>
        <p:nvSpPr>
          <p:cNvPr id="5" name="TextBox 4"/>
          <p:cNvSpPr txBox="1"/>
          <p:nvPr/>
        </p:nvSpPr>
        <p:spPr>
          <a:xfrm>
            <a:off x="0" y="0"/>
            <a:ext cx="9144000" cy="5970865"/>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solidFill>
                    <a:srgbClr val="C00000"/>
                  </a:solidFill>
                </a:ln>
                <a:solidFill>
                  <a:srgbClr val="6600CC"/>
                </a:solidFill>
                <a:effectLst>
                  <a:outerShdw blurRad="80000" dist="40000" dir="5040000" algn="tl">
                    <a:srgbClr val="000000">
                      <a:alpha val="30000"/>
                    </a:srgbClr>
                  </a:outerShdw>
                </a:effectLst>
                <a:latin typeface="Arial Rounded MT Bold" pitchFamily="34" charset="0"/>
              </a:rPr>
              <a:t>Passion Week</a:t>
            </a:r>
          </a:p>
          <a:p>
            <a:pPr algn="ctr"/>
            <a:r>
              <a:rPr lang="en-US" sz="26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rPr>
              <a:t>St. Matthew 22:1-33</a:t>
            </a:r>
          </a:p>
          <a:p>
            <a:pPr algn="ctr"/>
            <a:endParaRPr lang="en-US" sz="20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r>
              <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rPr>
              <a:t>                                                          </a:t>
            </a: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1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p:txBody>
      </p:sp>
      <p:sp>
        <p:nvSpPr>
          <p:cNvPr id="6" name="Rectangle 5"/>
          <p:cNvSpPr/>
          <p:nvPr/>
        </p:nvSpPr>
        <p:spPr>
          <a:xfrm>
            <a:off x="0" y="3360003"/>
            <a:ext cx="4572000" cy="830997"/>
          </a:xfrm>
          <a:prstGeom prst="rect">
            <a:avLst/>
          </a:prstGeom>
        </p:spPr>
        <p:txBody>
          <a:bodyPr wrap="square">
            <a:spAutoFit/>
          </a:bodyPr>
          <a:lstStyle/>
          <a:p>
            <a:pPr algn="ctr"/>
            <a:r>
              <a:rPr lang="en-US" sz="2400" b="1" dirty="0" smtClean="0">
                <a:ln w="11430">
                  <a:solidFill>
                    <a:srgbClr val="996633"/>
                  </a:solidFill>
                </a:ln>
                <a:solidFill>
                  <a:schemeClr val="bg1">
                    <a:lumMod val="95000"/>
                  </a:schemeClr>
                </a:solidFill>
                <a:effectLst>
                  <a:outerShdw blurRad="80000" dist="40000" dir="5040000" algn="tl">
                    <a:srgbClr val="000000">
                      <a:alpha val="30000"/>
                    </a:srgbClr>
                  </a:outerShdw>
                </a:effectLst>
                <a:latin typeface="Algerian" pitchFamily="82" charset="0"/>
              </a:rPr>
              <a:t>Parable of the</a:t>
            </a:r>
          </a:p>
          <a:p>
            <a:pPr algn="ctr"/>
            <a:r>
              <a:rPr lang="en-US" sz="2400" b="1" dirty="0" smtClean="0">
                <a:ln w="11430">
                  <a:solidFill>
                    <a:srgbClr val="996633"/>
                  </a:solidFill>
                </a:ln>
                <a:solidFill>
                  <a:schemeClr val="bg1">
                    <a:lumMod val="95000"/>
                  </a:schemeClr>
                </a:solidFill>
                <a:effectLst>
                  <a:outerShdw blurRad="80000" dist="40000" dir="5040000" algn="tl">
                    <a:srgbClr val="000000">
                      <a:alpha val="30000"/>
                    </a:srgbClr>
                  </a:outerShdw>
                </a:effectLst>
                <a:latin typeface="Algerian" pitchFamily="82" charset="0"/>
              </a:rPr>
              <a:t>marriage feast </a:t>
            </a:r>
            <a:endParaRPr lang="en-US" sz="2400" b="1" dirty="0">
              <a:ln w="11430">
                <a:solidFill>
                  <a:srgbClr val="996633"/>
                </a:solidFill>
              </a:ln>
              <a:solidFill>
                <a:schemeClr val="bg1">
                  <a:lumMod val="95000"/>
                </a:schemeClr>
              </a:solidFill>
              <a:latin typeface="Algerian" pitchFamily="82" charset="0"/>
            </a:endParaRPr>
          </a:p>
        </p:txBody>
      </p:sp>
      <p:sp>
        <p:nvSpPr>
          <p:cNvPr id="10" name="Rectangle 9"/>
          <p:cNvSpPr/>
          <p:nvPr/>
        </p:nvSpPr>
        <p:spPr>
          <a:xfrm>
            <a:off x="4553879" y="3957935"/>
            <a:ext cx="4513921" cy="461665"/>
          </a:xfrm>
          <a:prstGeom prst="rect">
            <a:avLst/>
          </a:prstGeom>
        </p:spPr>
        <p:txBody>
          <a:bodyPr wrap="square">
            <a:spAutoFit/>
          </a:bodyPr>
          <a:lstStyle/>
          <a:p>
            <a:pPr algn="ctr"/>
            <a:r>
              <a:rPr lang="en-US" sz="2400" dirty="0" smtClean="0">
                <a:ln w="11430">
                  <a:solidFill>
                    <a:srgbClr val="FFFF00"/>
                  </a:solidFill>
                </a:ln>
                <a:solidFill>
                  <a:srgbClr val="FFFF00"/>
                </a:solidFill>
                <a:latin typeface="Algerian" pitchFamily="82" charset="0"/>
              </a:rPr>
              <a:t>Paying taxes to Caesar</a:t>
            </a:r>
            <a:endParaRPr lang="en-US" sz="2400" dirty="0">
              <a:ln w="11430">
                <a:solidFill>
                  <a:srgbClr val="FFFF00"/>
                </a:solidFill>
              </a:ln>
              <a:solidFill>
                <a:srgbClr val="FFFF00"/>
              </a:solidFill>
              <a:latin typeface="Algerian" pitchFamily="82" charset="0"/>
            </a:endParaRPr>
          </a:p>
        </p:txBody>
      </p:sp>
      <p:sp>
        <p:nvSpPr>
          <p:cNvPr id="11" name="Rectangle 10"/>
          <p:cNvSpPr/>
          <p:nvPr/>
        </p:nvSpPr>
        <p:spPr>
          <a:xfrm>
            <a:off x="4648200" y="5181600"/>
            <a:ext cx="4419600" cy="830997"/>
          </a:xfrm>
          <a:prstGeom prst="rect">
            <a:avLst/>
          </a:prstGeom>
        </p:spPr>
        <p:txBody>
          <a:bodyPr wrap="square">
            <a:spAutoFit/>
          </a:bodyPr>
          <a:lstStyle/>
          <a:p>
            <a:pPr algn="ctr"/>
            <a:r>
              <a:rPr lang="en-US" sz="2400" dirty="0" smtClean="0">
                <a:ln w="11430">
                  <a:solidFill>
                    <a:schemeClr val="tx1"/>
                  </a:solidFill>
                </a:ln>
                <a:effectLst>
                  <a:outerShdw blurRad="80000" dist="40000" dir="5040000" algn="tl">
                    <a:srgbClr val="000000">
                      <a:alpha val="30000"/>
                    </a:srgbClr>
                  </a:outerShdw>
                </a:effectLst>
                <a:latin typeface="Algerian" pitchFamily="82" charset="0"/>
              </a:rPr>
              <a:t>Questions about the resurrection</a:t>
            </a:r>
            <a:endParaRPr lang="en-US" sz="2400" dirty="0">
              <a:ln w="11430">
                <a:solidFill>
                  <a:schemeClr val="tx1"/>
                </a:solidFill>
              </a:ln>
              <a:latin typeface="Algerian" pitchFamily="82" charset="0"/>
            </a:endParaRPr>
          </a:p>
        </p:txBody>
      </p:sp>
      <p:pic>
        <p:nvPicPr>
          <p:cNvPr id="2050" name="Picture 2" descr="The Parable of the Wedding Feast / OrthoChristian.Com"/>
          <p:cNvPicPr>
            <a:picLocks noChangeAspect="1" noChangeArrowheads="1"/>
          </p:cNvPicPr>
          <p:nvPr/>
        </p:nvPicPr>
        <p:blipFill>
          <a:blip r:embed="rId3" cstate="print"/>
          <a:srcRect/>
          <a:stretch>
            <a:fillRect/>
          </a:stretch>
        </p:blipFill>
        <p:spPr bwMode="auto">
          <a:xfrm>
            <a:off x="0" y="1071275"/>
            <a:ext cx="4572000" cy="2281525"/>
          </a:xfrm>
          <a:prstGeom prst="rect">
            <a:avLst/>
          </a:prstGeom>
          <a:noFill/>
        </p:spPr>
      </p:pic>
      <p:pic>
        <p:nvPicPr>
          <p:cNvPr id="3" name="Picture 6" descr="Christ and the Chief Priests"/>
          <p:cNvPicPr>
            <a:picLocks noChangeAspect="1" noChangeArrowheads="1"/>
          </p:cNvPicPr>
          <p:nvPr/>
        </p:nvPicPr>
        <p:blipFill>
          <a:blip r:embed="rId4" cstate="print"/>
          <a:srcRect/>
          <a:stretch>
            <a:fillRect/>
          </a:stretch>
        </p:blipFill>
        <p:spPr bwMode="auto">
          <a:xfrm>
            <a:off x="0" y="4267201"/>
            <a:ext cx="4876800" cy="2590800"/>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St.  Matthew 21:18-19</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10" name="TextBox 9"/>
          <p:cNvSpPr txBox="1"/>
          <p:nvPr/>
        </p:nvSpPr>
        <p:spPr>
          <a:xfrm>
            <a:off x="152400" y="1045488"/>
            <a:ext cx="8839200" cy="523220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600"/>
              </a:spcAft>
            </a:pPr>
            <a:r>
              <a:rPr lang="en-US" sz="3600" b="1" dirty="0" smtClean="0">
                <a:ln w="11430">
                  <a:solidFill>
                    <a:schemeClr val="accent1">
                      <a:lumMod val="75000"/>
                    </a:schemeClr>
                  </a:solidFill>
                </a:ln>
                <a:solidFill>
                  <a:schemeClr val="accent1">
                    <a:lumMod val="75000"/>
                  </a:schemeClr>
                </a:solidFill>
                <a:effectLst>
                  <a:outerShdw blurRad="50800" dist="39000" dir="5460000" algn="tl">
                    <a:srgbClr val="000000">
                      <a:alpha val="38000"/>
                    </a:srgbClr>
                  </a:outerShdw>
                </a:effectLst>
              </a:rPr>
              <a:t>“Monday of Holy Week (Fig Monday)”</a:t>
            </a:r>
          </a:p>
          <a:p>
            <a:pPr>
              <a:spcAft>
                <a:spcPts val="600"/>
              </a:spcAft>
            </a:pP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Jesus found only leaves…no fruit!  Note this is April…and the tree is in full foliage.  Thus, Jesus was expecting to find fruit…but none…only leaves! Grand foliage…no fruit…a deceit!</a:t>
            </a:r>
          </a:p>
          <a:p>
            <a:pPr>
              <a:spcAft>
                <a:spcPts val="600"/>
              </a:spcAft>
            </a:pP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Jesus tells us why He curses the tree, </a:t>
            </a:r>
            <a:r>
              <a:rPr lang="en-US" sz="3200" b="1" i="1" dirty="0" smtClean="0">
                <a:ln w="11430">
                  <a:solidFill>
                    <a:srgbClr val="6600CC"/>
                  </a:solidFill>
                </a:ln>
                <a:solidFill>
                  <a:srgbClr val="6600CC"/>
                </a:solidFill>
                <a:effectLst>
                  <a:outerShdw blurRad="50800" dist="39000" dir="5460000" algn="tl">
                    <a:srgbClr val="000000">
                      <a:alpha val="38000"/>
                    </a:srgbClr>
                  </a:outerShdw>
                </a:effectLst>
              </a:rPr>
              <a:t>“No more shall there be fruit from thee forever”</a:t>
            </a: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 (v.19).  The tree, though in full foliage, begins to </a:t>
            </a:r>
            <a:r>
              <a:rPr lang="en-US" sz="3200" b="1" dirty="0" smtClean="0">
                <a:ln w="11430">
                  <a:solidFill>
                    <a:srgbClr val="6600CC"/>
                  </a:solidFill>
                </a:ln>
                <a:solidFill>
                  <a:srgbClr val="6600CC"/>
                </a:solidFill>
                <a:effectLst>
                  <a:outerShdw blurRad="50800" dist="39000" dir="5460000" algn="tl">
                    <a:srgbClr val="000000">
                      <a:alpha val="38000"/>
                    </a:srgbClr>
                  </a:outerShdw>
                </a:effectLst>
              </a:rPr>
              <a:t>“wither” </a:t>
            </a:r>
            <a:r>
              <a:rPr lang="en-US" sz="3200" b="1" dirty="0" smtClean="0">
                <a:ln w="11430">
                  <a:solidFill>
                    <a:srgbClr val="6600CC"/>
                  </a:solidFill>
                </a:ln>
                <a:solidFill>
                  <a:srgbClr val="6600CC"/>
                </a:solidFill>
                <a:effectLst>
                  <a:outerShdw blurRad="50800" dist="39000" dir="5460000" algn="tl">
                    <a:srgbClr val="000000">
                      <a:alpha val="38000"/>
                    </a:srgbClr>
                  </a:outerShdw>
                </a:effectLst>
                <a:latin typeface="TekniaGreek" pitchFamily="2" charset="0"/>
              </a:rPr>
              <a:t>(</a:t>
            </a:r>
            <a:r>
              <a:rPr lang="en-US" sz="3200" b="1" dirty="0" err="1" smtClean="0">
                <a:ln w="11430">
                  <a:solidFill>
                    <a:srgbClr val="6600CC"/>
                  </a:solidFill>
                </a:ln>
                <a:solidFill>
                  <a:srgbClr val="6600CC"/>
                </a:solidFill>
                <a:effectLst>
                  <a:outerShdw blurRad="50800" dist="39000" dir="5460000" algn="tl">
                    <a:srgbClr val="000000">
                      <a:alpha val="38000"/>
                    </a:srgbClr>
                  </a:outerShdw>
                </a:effectLst>
                <a:latin typeface="TekniaGreek" pitchFamily="2" charset="0"/>
              </a:rPr>
              <a:t>paracrh:ma</a:t>
            </a:r>
            <a:r>
              <a:rPr lang="en-US" sz="3200" b="1" dirty="0" smtClean="0">
                <a:ln w="11430">
                  <a:solidFill>
                    <a:srgbClr val="6600CC"/>
                  </a:solidFill>
                </a:ln>
                <a:solidFill>
                  <a:srgbClr val="6600CC"/>
                </a:solidFill>
                <a:effectLst>
                  <a:outerShdw blurRad="50800" dist="39000" dir="5460000" algn="tl">
                    <a:srgbClr val="000000">
                      <a:alpha val="38000"/>
                    </a:srgbClr>
                  </a:outerShdw>
                </a:effectLst>
                <a:latin typeface="TekniaGreek" pitchFamily="2" charset="0"/>
              </a:rPr>
              <a:t>).</a:t>
            </a: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  But not before their very eyes…the tree began to dry up from its roots! </a:t>
            </a:r>
            <a:endParaRPr lang="en-US" sz="3200" b="1" dirty="0" smtClean="0">
              <a:ln w="11430">
                <a:solidFill>
                  <a:schemeClr val="tx1"/>
                </a:solidFill>
              </a:ln>
            </a:endParaRPr>
          </a:p>
        </p:txBody>
      </p:sp>
      <p:pic>
        <p:nvPicPr>
          <p:cNvPr id="22530" name="Picture 2" descr="Why Did Jesus Curse the Fig Tree? | Christianity.com"/>
          <p:cNvPicPr>
            <a:picLocks noChangeAspect="1" noChangeArrowheads="1"/>
          </p:cNvPicPr>
          <p:nvPr/>
        </p:nvPicPr>
        <p:blipFill>
          <a:blip r:embed="rId2" cstate="print"/>
          <a:srcRect/>
          <a:stretch>
            <a:fillRect/>
          </a:stretch>
        </p:blipFill>
        <p:spPr bwMode="auto">
          <a:xfrm>
            <a:off x="0" y="3810000"/>
            <a:ext cx="9144000" cy="3048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0"/>
                                        <p:tgtEl>
                                          <p:spTgt spid="22530"/>
                                        </p:tgtEl>
                                      </p:cBhvr>
                                    </p:animEffect>
                                    <p:set>
                                      <p:cBhvr>
                                        <p:cTn id="7" dur="1" fill="hold">
                                          <p:stCondLst>
                                            <p:cond delay="4999"/>
                                          </p:stCondLst>
                                        </p:cTn>
                                        <p:tgtEl>
                                          <p:spTgt spid="225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St.  Matthew 21:20-22</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10" name="TextBox 9"/>
          <p:cNvSpPr txBox="1"/>
          <p:nvPr/>
        </p:nvSpPr>
        <p:spPr>
          <a:xfrm>
            <a:off x="152400" y="1045488"/>
            <a:ext cx="8839200" cy="5463034"/>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1200"/>
              </a:spcAft>
            </a:pPr>
            <a:r>
              <a:rPr lang="en-US" sz="3600" b="1" dirty="0" smtClean="0">
                <a:ln w="11430">
                  <a:solidFill>
                    <a:schemeClr val="tx1"/>
                  </a:solidFill>
                </a:ln>
                <a:solidFill>
                  <a:srgbClr val="FF0000"/>
                </a:solidFill>
                <a:effectLst>
                  <a:outerShdw blurRad="50800" dist="39000" dir="5460000" algn="tl">
                    <a:srgbClr val="000000">
                      <a:alpha val="38000"/>
                    </a:srgbClr>
                  </a:outerShdw>
                </a:effectLst>
              </a:rPr>
              <a:t>“Tuesday of Holy Week (Confrontation Day)”</a:t>
            </a:r>
          </a:p>
          <a:p>
            <a:pPr>
              <a:spcAft>
                <a:spcPts val="600"/>
              </a:spcAft>
            </a:pP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St. Matthew, again, isn’t interested in chronology, but the essential…</a:t>
            </a:r>
            <a:r>
              <a:rPr lang="en-US" sz="3200" b="1" dirty="0" smtClean="0">
                <a:ln w="11430">
                  <a:solidFill>
                    <a:srgbClr val="6600CC"/>
                  </a:solidFill>
                </a:ln>
                <a:solidFill>
                  <a:srgbClr val="6600CC"/>
                </a:solidFill>
                <a:effectLst>
                  <a:outerShdw blurRad="50800" dist="39000" dir="5460000" algn="tl">
                    <a:srgbClr val="000000">
                      <a:alpha val="38000"/>
                    </a:srgbClr>
                  </a:outerShdw>
                </a:effectLst>
              </a:rPr>
              <a:t>Jesus is the Messiah!  </a:t>
            </a: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So he immediately takes us to Tuesday morning.  </a:t>
            </a:r>
            <a:endParaRPr lang="en-US" sz="3200" b="1" dirty="0" smtClean="0">
              <a:ln w="11430">
                <a:solidFill>
                  <a:schemeClr val="tx1"/>
                </a:solidFill>
              </a:ln>
              <a:effectLst>
                <a:outerShdw blurRad="38100" dist="38100" dir="2700000" algn="tl">
                  <a:srgbClr val="000000">
                    <a:alpha val="43137"/>
                  </a:srgbClr>
                </a:outerShdw>
              </a:effectLst>
            </a:endParaRPr>
          </a:p>
          <a:p>
            <a:pPr>
              <a:spcAft>
                <a:spcPts val="600"/>
              </a:spcAft>
            </a:pPr>
            <a:r>
              <a:rPr lang="en-US" sz="3200" b="1" dirty="0" smtClean="0">
                <a:ln w="11430">
                  <a:solidFill>
                    <a:schemeClr val="tx1"/>
                  </a:solidFill>
                </a:ln>
                <a:effectLst>
                  <a:outerShdw blurRad="38100" dist="38100" dir="2700000" algn="tl">
                    <a:srgbClr val="000000">
                      <a:alpha val="43137"/>
                    </a:srgbClr>
                  </a:outerShdw>
                </a:effectLst>
              </a:rPr>
              <a:t>   +  We know it’s Tuesday, since St. Mark tells us (11:20).  Note that the disciples </a:t>
            </a:r>
            <a:r>
              <a:rPr lang="en-US" sz="3200" b="1" i="1" dirty="0" smtClean="0">
                <a:ln w="11430">
                  <a:solidFill>
                    <a:srgbClr val="6600CC"/>
                  </a:solidFill>
                </a:ln>
                <a:solidFill>
                  <a:srgbClr val="6600CC"/>
                </a:solidFill>
                <a:effectLst>
                  <a:outerShdw blurRad="38100" dist="38100" dir="2700000" algn="tl">
                    <a:srgbClr val="000000">
                      <a:alpha val="43137"/>
                    </a:srgbClr>
                  </a:outerShdw>
                </a:effectLst>
              </a:rPr>
              <a:t>“saw it” </a:t>
            </a:r>
            <a:r>
              <a:rPr lang="en-US" sz="3200" b="1" dirty="0" smtClean="0">
                <a:ln w="11430">
                  <a:solidFill>
                    <a:srgbClr val="6600CC"/>
                  </a:solidFill>
                </a:ln>
                <a:solidFill>
                  <a:srgbClr val="6600CC"/>
                </a:solidFill>
                <a:effectLst>
                  <a:outerShdw blurRad="38100" dist="38100" dir="2700000" algn="tl">
                    <a:srgbClr val="000000">
                      <a:alpha val="43137"/>
                    </a:srgbClr>
                  </a:outerShdw>
                </a:effectLst>
              </a:rPr>
              <a:t>(</a:t>
            </a:r>
            <a:r>
              <a:rPr lang="en-US" sz="3200" b="1" dirty="0" err="1" smtClean="0">
                <a:ln w="11430">
                  <a:solidFill>
                    <a:srgbClr val="6600CC"/>
                  </a:solidFill>
                </a:ln>
                <a:solidFill>
                  <a:srgbClr val="6600CC"/>
                </a:solidFill>
                <a:effectLst>
                  <a:outerShdw blurRad="38100" dist="38100" dir="2700000" algn="tl">
                    <a:srgbClr val="000000">
                      <a:alpha val="43137"/>
                    </a:srgbClr>
                  </a:outerShdw>
                </a:effectLst>
                <a:latin typeface="TekniaGreek" pitchFamily="2" charset="0"/>
              </a:rPr>
              <a:t>ijdovnteV</a:t>
            </a:r>
            <a:r>
              <a:rPr lang="en-US" sz="3200" b="1" dirty="0" smtClean="0">
                <a:ln w="11430">
                  <a:solidFill>
                    <a:srgbClr val="6600CC"/>
                  </a:solidFill>
                </a:ln>
                <a:solidFill>
                  <a:srgbClr val="6600CC"/>
                </a:solidFill>
                <a:effectLst>
                  <a:outerShdw blurRad="38100" dist="38100" dir="2700000" algn="tl">
                    <a:srgbClr val="000000">
                      <a:alpha val="43137"/>
                    </a:srgbClr>
                  </a:outerShdw>
                </a:effectLst>
              </a:rPr>
              <a:t>).</a:t>
            </a:r>
          </a:p>
          <a:p>
            <a:pPr>
              <a:spcAft>
                <a:spcPts val="600"/>
              </a:spcAft>
            </a:pPr>
            <a:r>
              <a:rPr lang="en-US" sz="3200" b="1" dirty="0" smtClean="0">
                <a:ln w="11430">
                  <a:solidFill>
                    <a:srgbClr val="6600CC"/>
                  </a:solidFill>
                </a:ln>
                <a:solidFill>
                  <a:srgbClr val="6600CC"/>
                </a:solidFill>
                <a:effectLst>
                  <a:outerShdw blurRad="38100" dist="38100" dir="2700000" algn="tl">
                    <a:srgbClr val="000000">
                      <a:alpha val="43137"/>
                    </a:srgbClr>
                  </a:outerShdw>
                </a:effectLst>
              </a:rPr>
              <a:t>   </a:t>
            </a:r>
            <a:r>
              <a:rPr lang="en-US" sz="3200" b="1" dirty="0" smtClean="0">
                <a:ln w="11430">
                  <a:solidFill>
                    <a:schemeClr val="tx1"/>
                  </a:solidFill>
                </a:ln>
                <a:effectLst>
                  <a:outerShdw blurRad="38100" dist="38100" dir="2700000" algn="tl">
                    <a:srgbClr val="000000">
                      <a:alpha val="43137"/>
                    </a:srgbClr>
                  </a:outerShdw>
                </a:effectLst>
              </a:rPr>
              <a:t>+  Thus it was dark when they return to Bethany on Monday night; verse 20, therefore, is on Tuesday morning. </a:t>
            </a:r>
          </a:p>
          <a:p>
            <a:pPr>
              <a:spcAft>
                <a:spcPts val="600"/>
              </a:spcAft>
            </a:pPr>
            <a:r>
              <a:rPr lang="en-US" sz="3200" b="1" dirty="0" smtClean="0">
                <a:ln w="11430">
                  <a:solidFill>
                    <a:schemeClr val="tx1"/>
                  </a:solidFill>
                </a:ln>
                <a:effectLst>
                  <a:outerShdw blurRad="38100" dist="38100" dir="2700000" algn="tl">
                    <a:srgbClr val="000000">
                      <a:alpha val="43137"/>
                    </a:srgbClr>
                  </a:outerShdw>
                </a:effectLst>
              </a:rPr>
              <a:t>   +  The Fig tree is dead!  So they ask, </a:t>
            </a:r>
            <a:r>
              <a:rPr lang="en-US" sz="3200" b="1" i="1" dirty="0" smtClean="0">
                <a:ln w="11430">
                  <a:solidFill>
                    <a:schemeClr val="tx1"/>
                  </a:solidFill>
                </a:ln>
                <a:solidFill>
                  <a:srgbClr val="6600CC"/>
                </a:solidFill>
                <a:effectLst>
                  <a:outerShdw blurRad="38100" dist="38100" dir="2700000" algn="tl">
                    <a:srgbClr val="000000">
                      <a:alpha val="43137"/>
                    </a:srgbClr>
                  </a:outerShdw>
                </a:effectLst>
              </a:rPr>
              <a:t>“how?”</a:t>
            </a:r>
            <a:r>
              <a:rPr lang="en-US" sz="3200" b="1" dirty="0" smtClean="0">
                <a:ln w="11430">
                  <a:solidFill>
                    <a:schemeClr val="tx1"/>
                  </a:solidFill>
                </a:ln>
                <a:effectLst>
                  <a:outerShdw blurRad="38100" dist="38100" dir="2700000" algn="tl">
                    <a:srgbClr val="000000">
                      <a:alpha val="43137"/>
                    </a:srgbClr>
                  </a:outerShdw>
                </a:effectLst>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diamond(in)">
                                      <p:cBhvr>
                                        <p:cTn id="7" dur="20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diamond(in)">
                                      <p:cBhvr>
                                        <p:cTn id="12" dur="20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diamond(in)">
                                      <p:cBhvr>
                                        <p:cTn id="17" dur="20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diamond(in)">
                                      <p:cBhvr>
                                        <p:cTn id="22" dur="20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St.  Matthew 21:20-22</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10" name="TextBox 9"/>
          <p:cNvSpPr txBox="1"/>
          <p:nvPr/>
        </p:nvSpPr>
        <p:spPr>
          <a:xfrm>
            <a:off x="152400" y="1045488"/>
            <a:ext cx="8839200" cy="580158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600"/>
              </a:spcAft>
            </a:pPr>
            <a:r>
              <a:rPr lang="en-US" sz="3600" b="1" dirty="0" smtClean="0">
                <a:ln w="11430">
                  <a:solidFill>
                    <a:schemeClr val="tx1"/>
                  </a:solidFill>
                </a:ln>
                <a:solidFill>
                  <a:srgbClr val="FF0000"/>
                </a:solidFill>
                <a:effectLst>
                  <a:outerShdw blurRad="50800" dist="39000" dir="5460000" algn="tl">
                    <a:srgbClr val="000000">
                      <a:alpha val="38000"/>
                    </a:srgbClr>
                  </a:outerShdw>
                </a:effectLst>
              </a:rPr>
              <a:t>“Tuesday of Holy Week (Confrontation Day)”</a:t>
            </a:r>
          </a:p>
          <a:p>
            <a:pPr>
              <a:spcAft>
                <a:spcPts val="600"/>
              </a:spcAft>
            </a:pP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Jesus answers their </a:t>
            </a:r>
            <a:r>
              <a:rPr lang="en-US" sz="3200" b="1" i="1" dirty="0" smtClean="0">
                <a:ln w="11430">
                  <a:solidFill>
                    <a:sysClr val="windowText" lastClr="000000"/>
                  </a:solidFill>
                </a:ln>
                <a:solidFill>
                  <a:srgbClr val="6600CC"/>
                </a:solidFill>
                <a:effectLst>
                  <a:outerShdw blurRad="50800" dist="39000" dir="5460000" algn="tl">
                    <a:srgbClr val="000000">
                      <a:alpha val="38000"/>
                    </a:srgbClr>
                  </a:outerShdw>
                </a:effectLst>
              </a:rPr>
              <a:t>“how” </a:t>
            </a: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in verse 21.  We have to be careful how we exegete our Lord’s response!</a:t>
            </a:r>
          </a:p>
          <a:p>
            <a:pPr>
              <a:spcAft>
                <a:spcPts val="600"/>
              </a:spcAft>
            </a:pP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   +  First, He say </a:t>
            </a:r>
            <a:r>
              <a:rPr lang="en-US" sz="3200" b="1" i="1" dirty="0" smtClean="0">
                <a:ln w="11430">
                  <a:solidFill>
                    <a:srgbClr val="6600CC"/>
                  </a:solidFill>
                </a:ln>
                <a:solidFill>
                  <a:srgbClr val="6600CC"/>
                </a:solidFill>
                <a:effectLst>
                  <a:outerShdw blurRad="50800" dist="39000" dir="5460000" algn="tl">
                    <a:srgbClr val="000000">
                      <a:alpha val="38000"/>
                    </a:srgbClr>
                  </a:outerShdw>
                </a:effectLst>
              </a:rPr>
              <a:t>“…have faith”</a:t>
            </a: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 that’s made clear by </a:t>
            </a:r>
            <a:r>
              <a:rPr lang="en-US" sz="3200" b="1" i="1" dirty="0" smtClean="0">
                <a:ln w="11430">
                  <a:solidFill>
                    <a:srgbClr val="6600CC"/>
                  </a:solidFill>
                </a:ln>
                <a:solidFill>
                  <a:srgbClr val="6600CC"/>
                </a:solidFill>
                <a:effectLst>
                  <a:outerShdw blurRad="50800" dist="39000" dir="5460000" algn="tl">
                    <a:srgbClr val="000000">
                      <a:alpha val="38000"/>
                    </a:srgbClr>
                  </a:outerShdw>
                </a:effectLst>
              </a:rPr>
              <a:t>“do not doubt!”</a:t>
            </a:r>
            <a:r>
              <a:rPr lang="en-US" sz="3200" b="1" dirty="0" smtClean="0">
                <a:ln w="11430">
                  <a:solidFill>
                    <a:schemeClr val="tx1"/>
                  </a:solidFill>
                </a:ln>
                <a:effectLst>
                  <a:outerShdw blurRad="38100" dist="38100" dir="2700000" algn="tl">
                    <a:srgbClr val="000000">
                      <a:alpha val="43137"/>
                    </a:srgbClr>
                  </a:outerShdw>
                </a:effectLst>
              </a:rPr>
              <a:t>   Faith must be continuous; yet, just a little doubt prevents faith!  </a:t>
            </a:r>
          </a:p>
          <a:p>
            <a:pPr>
              <a:spcAft>
                <a:spcPts val="600"/>
              </a:spcAft>
            </a:pPr>
            <a:r>
              <a:rPr lang="en-US" sz="3200" b="1" dirty="0" smtClean="0">
                <a:ln w="11430">
                  <a:solidFill>
                    <a:schemeClr val="tx1"/>
                  </a:solidFill>
                </a:ln>
                <a:effectLst>
                  <a:outerShdw blurRad="38100" dist="38100" dir="2700000" algn="tl">
                    <a:srgbClr val="000000">
                      <a:alpha val="43137"/>
                    </a:srgbClr>
                  </a:outerShdw>
                </a:effectLst>
              </a:rPr>
              <a:t>   +  In v.21, Jesus uses two important “passive” verbs:  </a:t>
            </a:r>
            <a:r>
              <a:rPr lang="en-US" sz="3200" b="1" i="1" dirty="0" smtClean="0">
                <a:ln w="11430">
                  <a:solidFill>
                    <a:srgbClr val="6600CC"/>
                  </a:solidFill>
                </a:ln>
                <a:solidFill>
                  <a:srgbClr val="6600CC"/>
                </a:solidFill>
                <a:effectLst>
                  <a:outerShdw blurRad="38100" dist="38100" dir="2700000" algn="tl">
                    <a:srgbClr val="000000">
                      <a:alpha val="43137"/>
                    </a:srgbClr>
                  </a:outerShdw>
                </a:effectLst>
              </a:rPr>
              <a:t>“You be taken away” </a:t>
            </a:r>
            <a:r>
              <a:rPr lang="en-US" sz="3200" b="1" dirty="0" smtClean="0">
                <a:ln w="11430">
                  <a:solidFill>
                    <a:srgbClr val="006600"/>
                  </a:solidFill>
                </a:ln>
                <a:solidFill>
                  <a:srgbClr val="006600"/>
                </a:solidFill>
                <a:effectLst>
                  <a:outerShdw blurRad="38100" dist="38100" dir="2700000" algn="tl">
                    <a:srgbClr val="000000">
                      <a:alpha val="43137"/>
                    </a:srgbClr>
                  </a:outerShdw>
                </a:effectLst>
              </a:rPr>
              <a:t>(</a:t>
            </a:r>
            <a:r>
              <a:rPr lang="en-US" sz="3200" b="1" dirty="0" smtClean="0">
                <a:ln w="11430">
                  <a:solidFill>
                    <a:srgbClr val="006600"/>
                  </a:solidFill>
                </a:ln>
                <a:solidFill>
                  <a:srgbClr val="006600"/>
                </a:solidFill>
                <a:effectLst>
                  <a:outerShdw blurRad="38100" dist="38100" dir="2700000" algn="tl">
                    <a:srgbClr val="000000">
                      <a:alpha val="43137"/>
                    </a:srgbClr>
                  </a:outerShdw>
                </a:effectLst>
                <a:latin typeface="TekniaGreek" pitchFamily="2" charset="0"/>
              </a:rPr>
              <a:t>a[</a:t>
            </a:r>
            <a:r>
              <a:rPr lang="en-US" sz="3200" b="1" dirty="0" err="1" smtClean="0">
                <a:ln w="11430">
                  <a:solidFill>
                    <a:srgbClr val="006600"/>
                  </a:solidFill>
                </a:ln>
                <a:solidFill>
                  <a:srgbClr val="006600"/>
                </a:solidFill>
                <a:effectLst>
                  <a:outerShdw blurRad="38100" dist="38100" dir="2700000" algn="tl">
                    <a:srgbClr val="000000">
                      <a:alpha val="43137"/>
                    </a:srgbClr>
                  </a:outerShdw>
                </a:effectLst>
                <a:latin typeface="TekniaGreek" pitchFamily="2" charset="0"/>
              </a:rPr>
              <a:t>rqhti</a:t>
            </a:r>
            <a:r>
              <a:rPr lang="en-US" sz="3200" b="1" dirty="0" smtClean="0">
                <a:ln w="11430">
                  <a:solidFill>
                    <a:srgbClr val="006600"/>
                  </a:solidFill>
                </a:ln>
                <a:solidFill>
                  <a:srgbClr val="006600"/>
                </a:solidFill>
                <a:effectLst>
                  <a:outerShdw blurRad="38100" dist="38100" dir="2700000" algn="tl">
                    <a:srgbClr val="000000">
                      <a:alpha val="43137"/>
                    </a:srgbClr>
                  </a:outerShdw>
                </a:effectLst>
              </a:rPr>
              <a:t>)</a:t>
            </a:r>
            <a:r>
              <a:rPr lang="en-US" sz="3200" b="1" dirty="0" smtClean="0">
                <a:ln w="11430">
                  <a:solidFill>
                    <a:schemeClr val="tx1"/>
                  </a:solidFill>
                </a:ln>
                <a:effectLst>
                  <a:outerShdw blurRad="38100" dist="38100" dir="2700000" algn="tl">
                    <a:srgbClr val="000000">
                      <a:alpha val="43137"/>
                    </a:srgbClr>
                  </a:outerShdw>
                </a:effectLst>
              </a:rPr>
              <a:t> and </a:t>
            </a:r>
            <a:r>
              <a:rPr lang="en-US" sz="3200" b="1" i="1" dirty="0" smtClean="0">
                <a:ln w="11430">
                  <a:solidFill>
                    <a:srgbClr val="6600CC"/>
                  </a:solidFill>
                </a:ln>
                <a:solidFill>
                  <a:srgbClr val="6600CC"/>
                </a:solidFill>
                <a:effectLst>
                  <a:outerShdw blurRad="38100" dist="38100" dir="2700000" algn="tl">
                    <a:srgbClr val="000000">
                      <a:alpha val="43137"/>
                    </a:srgbClr>
                  </a:outerShdw>
                </a:effectLst>
              </a:rPr>
              <a:t>“you be thrown”</a:t>
            </a:r>
            <a:r>
              <a:rPr lang="en-US" sz="3200" b="1" dirty="0" smtClean="0">
                <a:ln w="11430">
                  <a:solidFill>
                    <a:schemeClr val="tx1"/>
                  </a:solidFill>
                </a:ln>
                <a:effectLst>
                  <a:outerShdw blurRad="38100" dist="38100" dir="2700000" algn="tl">
                    <a:srgbClr val="000000">
                      <a:alpha val="43137"/>
                    </a:srgbClr>
                  </a:outerShdw>
                </a:effectLst>
              </a:rPr>
              <a:t> </a:t>
            </a:r>
            <a:r>
              <a:rPr lang="en-US" sz="3200" b="1" dirty="0" smtClean="0">
                <a:ln w="11430">
                  <a:solidFill>
                    <a:srgbClr val="006600"/>
                  </a:solidFill>
                </a:ln>
                <a:solidFill>
                  <a:srgbClr val="006600"/>
                </a:solidFill>
                <a:effectLst>
                  <a:outerShdw blurRad="38100" dist="38100" dir="2700000" algn="tl">
                    <a:srgbClr val="000000">
                      <a:alpha val="43137"/>
                    </a:srgbClr>
                  </a:outerShdw>
                </a:effectLst>
              </a:rPr>
              <a:t>(</a:t>
            </a:r>
            <a:r>
              <a:rPr lang="en-US" sz="3200" b="1" dirty="0" err="1" smtClean="0">
                <a:ln w="11430">
                  <a:solidFill>
                    <a:srgbClr val="006600"/>
                  </a:solidFill>
                </a:ln>
                <a:solidFill>
                  <a:srgbClr val="006600"/>
                </a:solidFill>
                <a:effectLst>
                  <a:outerShdw blurRad="38100" dist="38100" dir="2700000" algn="tl">
                    <a:srgbClr val="000000">
                      <a:alpha val="43137"/>
                    </a:srgbClr>
                  </a:outerShdw>
                </a:effectLst>
                <a:latin typeface="TekniaGreek" pitchFamily="2" charset="0"/>
              </a:rPr>
              <a:t>blhvqhti</a:t>
            </a:r>
            <a:r>
              <a:rPr lang="en-US" sz="3200" b="1" dirty="0" smtClean="0">
                <a:ln w="11430">
                  <a:solidFill>
                    <a:srgbClr val="006600"/>
                  </a:solidFill>
                </a:ln>
                <a:solidFill>
                  <a:srgbClr val="006600"/>
                </a:solidFill>
                <a:effectLst>
                  <a:outerShdw blurRad="38100" dist="38100" dir="2700000" algn="tl">
                    <a:srgbClr val="000000">
                      <a:alpha val="43137"/>
                    </a:srgbClr>
                  </a:outerShdw>
                </a:effectLst>
              </a:rPr>
              <a:t>)</a:t>
            </a:r>
            <a:r>
              <a:rPr lang="en-US" sz="3200" b="1" dirty="0" smtClean="0">
                <a:ln w="11430">
                  <a:solidFill>
                    <a:schemeClr val="tx1"/>
                  </a:solidFill>
                </a:ln>
                <a:effectLst>
                  <a:outerShdw blurRad="38100" dist="38100" dir="2700000" algn="tl">
                    <a:srgbClr val="000000">
                      <a:alpha val="43137"/>
                    </a:srgbClr>
                  </a:outerShdw>
                </a:effectLst>
              </a:rPr>
              <a:t>.  These two verbs have an agent, since they are passives, God!  And “faith” and “prayer” are the keys!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diamond(in)">
                                      <p:cBhvr>
                                        <p:cTn id="7" dur="20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diamond(in)">
                                      <p:cBhvr>
                                        <p:cTn id="12" dur="20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St.  Matthew 21:20-22</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10" name="TextBox 9"/>
          <p:cNvSpPr txBox="1"/>
          <p:nvPr/>
        </p:nvSpPr>
        <p:spPr>
          <a:xfrm>
            <a:off x="152400" y="1045488"/>
            <a:ext cx="8839200" cy="5724644"/>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600"/>
              </a:spcAft>
            </a:pPr>
            <a:r>
              <a:rPr lang="en-US" sz="3600" b="1" dirty="0" smtClean="0">
                <a:ln w="11430">
                  <a:solidFill>
                    <a:schemeClr val="tx1"/>
                  </a:solidFill>
                </a:ln>
                <a:solidFill>
                  <a:srgbClr val="FF0000"/>
                </a:solidFill>
                <a:effectLst>
                  <a:outerShdw blurRad="50800" dist="39000" dir="5460000" algn="tl">
                    <a:srgbClr val="000000">
                      <a:alpha val="38000"/>
                    </a:srgbClr>
                  </a:outerShdw>
                </a:effectLst>
              </a:rPr>
              <a:t>“Tuesday of Holy Week (Confrontation Day)”</a:t>
            </a:r>
          </a:p>
          <a:p>
            <a:pPr>
              <a:spcAft>
                <a:spcPts val="600"/>
              </a:spcAft>
            </a:pP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The purpose behind this </a:t>
            </a:r>
            <a:r>
              <a:rPr lang="en-US" sz="3200" b="1" dirty="0" err="1" smtClean="0">
                <a:ln w="11430">
                  <a:solidFill>
                    <a:sysClr val="windowText" lastClr="000000"/>
                  </a:solidFill>
                </a:ln>
                <a:solidFill>
                  <a:sysClr val="windowText" lastClr="000000"/>
                </a:solidFill>
                <a:effectLst>
                  <a:outerShdw blurRad="50800" dist="39000" dir="5460000" algn="tl">
                    <a:srgbClr val="000000">
                      <a:alpha val="38000"/>
                    </a:srgbClr>
                  </a:outerShdw>
                </a:effectLst>
              </a:rPr>
              <a:t>pericope</a:t>
            </a: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 is to teach that pretense will be judged.  The “false” fig tree represents unbelieving Israel (Pharisaic Judaism).  It withered due to the judging word of God (cf. Is 63:7 – 64:12).</a:t>
            </a:r>
          </a:p>
          <a:p>
            <a:pPr>
              <a:spcAft>
                <a:spcPts val="600"/>
              </a:spcAft>
            </a:pP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True, Jesus had not come to judge men, but to seek and save (see also St. John 3:17)!  However, judgment will come in due time (St. John 5:27; and the imagery that the Baptist uses in St. Matthew 3:10).    </a:t>
            </a:r>
            <a:endParaRPr lang="en-US" sz="3200" b="1" dirty="0" smtClean="0">
              <a:ln w="11430">
                <a:solidFill>
                  <a:schemeClr val="tx1"/>
                </a:solidFill>
              </a:ln>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diamond(in)">
                                      <p:cBhvr>
                                        <p:cTn id="7" dur="2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Jeff\Desktop\00-jesus-and-a-scribe-1080x675.jpg"/>
          <p:cNvPicPr>
            <a:picLocks noChangeAspect="1" noChangeArrowheads="1"/>
          </p:cNvPicPr>
          <p:nvPr/>
        </p:nvPicPr>
        <p:blipFill>
          <a:blip r:embed="rId2" cstate="print"/>
          <a:srcRect/>
          <a:stretch>
            <a:fillRect/>
          </a:stretch>
        </p:blipFill>
        <p:spPr bwMode="auto">
          <a:xfrm>
            <a:off x="4800600" y="1676400"/>
            <a:ext cx="4114800" cy="3187088"/>
          </a:xfrm>
          <a:prstGeom prst="rect">
            <a:avLst/>
          </a:prstGeom>
          <a:noFill/>
        </p:spPr>
      </p:pic>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St.  Matthew 21:23-27</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10" name="TextBox 9"/>
          <p:cNvSpPr txBox="1"/>
          <p:nvPr/>
        </p:nvSpPr>
        <p:spPr>
          <a:xfrm>
            <a:off x="152400" y="914400"/>
            <a:ext cx="8839200" cy="59708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600"/>
              </a:spcAft>
            </a:pPr>
            <a:r>
              <a:rPr lang="en-US" sz="3600" b="1" dirty="0" smtClean="0">
                <a:ln w="11430">
                  <a:solidFill>
                    <a:schemeClr val="tx1"/>
                  </a:solidFill>
                </a:ln>
                <a:solidFill>
                  <a:srgbClr val="FF0000"/>
                </a:solidFill>
                <a:effectLst>
                  <a:outerShdw blurRad="50800" dist="39000" dir="5460000" algn="tl">
                    <a:srgbClr val="000000">
                      <a:alpha val="38000"/>
                    </a:srgbClr>
                  </a:outerShdw>
                </a:effectLst>
              </a:rPr>
              <a:t>“Tuesday of Holy Week (Confrontation Day)”</a:t>
            </a:r>
          </a:p>
          <a:p>
            <a:r>
              <a:rPr lang="en-US" sz="28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Our Lord has now come to the</a:t>
            </a:r>
          </a:p>
          <a:p>
            <a:r>
              <a:rPr lang="en-US" sz="28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Temple.  The Jews have been</a:t>
            </a:r>
          </a:p>
          <a:p>
            <a:r>
              <a:rPr lang="en-US" sz="28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waiting for a time in which to</a:t>
            </a:r>
          </a:p>
          <a:p>
            <a:r>
              <a:rPr lang="en-US" sz="28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confront Jesus.  Remember,</a:t>
            </a:r>
          </a:p>
          <a:p>
            <a:r>
              <a:rPr lang="en-US" sz="28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this has been “brewing” since</a:t>
            </a:r>
          </a:p>
          <a:p>
            <a:r>
              <a:rPr lang="en-US" sz="28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Sunday.  Yet, in fear of the</a:t>
            </a:r>
          </a:p>
          <a:p>
            <a:r>
              <a:rPr lang="en-US" sz="28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Pilgrims they exercise some</a:t>
            </a:r>
          </a:p>
          <a:p>
            <a:pPr>
              <a:spcAft>
                <a:spcPts val="600"/>
              </a:spcAft>
            </a:pPr>
            <a:r>
              <a:rPr lang="en-US" sz="28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restraint.</a:t>
            </a:r>
          </a:p>
          <a:p>
            <a:pPr>
              <a:spcAft>
                <a:spcPts val="600"/>
              </a:spcAft>
            </a:pPr>
            <a:r>
              <a:rPr lang="en-US" sz="28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Note how they begin their challenge; it’s quite mild, in the form of one question with two parts.  There challenge has to do with what </a:t>
            </a:r>
            <a:r>
              <a:rPr lang="en-US" sz="2800" b="1" i="1" dirty="0" smtClean="0">
                <a:ln w="11430">
                  <a:solidFill>
                    <a:srgbClr val="6600CC"/>
                  </a:solidFill>
                </a:ln>
                <a:solidFill>
                  <a:srgbClr val="6600CC"/>
                </a:solidFill>
                <a:effectLst>
                  <a:outerShdw blurRad="50800" dist="39000" dir="5460000" algn="tl">
                    <a:srgbClr val="000000">
                      <a:alpha val="38000"/>
                    </a:srgbClr>
                  </a:outerShdw>
                </a:effectLst>
              </a:rPr>
              <a:t>“authority” </a:t>
            </a:r>
            <a:r>
              <a:rPr lang="en-US" sz="2800" b="1" dirty="0" smtClean="0">
                <a:ln w="11430">
                  <a:solidFill>
                    <a:schemeClr val="tx1"/>
                  </a:solidFill>
                </a:ln>
                <a:effectLst>
                  <a:outerShdw blurRad="50800" dist="39000" dir="5460000" algn="tl">
                    <a:srgbClr val="000000">
                      <a:alpha val="38000"/>
                    </a:srgbClr>
                  </a:outerShdw>
                </a:effectLst>
              </a:rPr>
              <a:t>and from whom </a:t>
            </a:r>
            <a:r>
              <a:rPr lang="en-US" sz="28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does Jesus do </a:t>
            </a:r>
            <a:r>
              <a:rPr lang="en-US" sz="2800" b="1" i="1" dirty="0" smtClean="0">
                <a:ln w="11430">
                  <a:solidFill>
                    <a:srgbClr val="6600CC"/>
                  </a:solidFill>
                </a:ln>
                <a:solidFill>
                  <a:srgbClr val="6600CC"/>
                </a:solidFill>
                <a:effectLst>
                  <a:outerShdw blurRad="50800" dist="39000" dir="5460000" algn="tl">
                    <a:srgbClr val="000000">
                      <a:alpha val="38000"/>
                    </a:srgbClr>
                  </a:outerShdw>
                </a:effectLst>
              </a:rPr>
              <a:t>“these things.”</a:t>
            </a:r>
            <a:r>
              <a:rPr lang="en-US" sz="28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    </a:t>
            </a:r>
            <a:endParaRPr lang="en-US" sz="2800" b="1" dirty="0" smtClean="0">
              <a:ln w="11430">
                <a:solidFill>
                  <a:schemeClr val="tx1"/>
                </a:solidFill>
              </a:ln>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xEl>
                                              <p:pRg st="9" end="9"/>
                                            </p:txEl>
                                          </p:spTgt>
                                        </p:tgtEl>
                                        <p:attrNameLst>
                                          <p:attrName>style.visibility</p:attrName>
                                        </p:attrNameLst>
                                      </p:cBhvr>
                                      <p:to>
                                        <p:strVal val="visible"/>
                                      </p:to>
                                    </p:set>
                                    <p:animEffect transition="in" filter="diamond(in)">
                                      <p:cBhvr>
                                        <p:cTn id="7" dur="20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8692</TotalTime>
  <Words>1863</Words>
  <Application>Microsoft Office PowerPoint</Application>
  <PresentationFormat>On-screen Show (4:3)</PresentationFormat>
  <Paragraphs>233</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LUKE 2:22-40</dc:title>
  <dc:creator>Jeff</dc:creator>
  <cp:lastModifiedBy>Jeff</cp:lastModifiedBy>
  <cp:revision>847</cp:revision>
  <dcterms:created xsi:type="dcterms:W3CDTF">2006-08-16T00:00:00Z</dcterms:created>
  <dcterms:modified xsi:type="dcterms:W3CDTF">2025-07-24T15:37:52Z</dcterms:modified>
</cp:coreProperties>
</file>