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6"/>
  </p:notesMasterIdLst>
  <p:sldIdLst>
    <p:sldId id="367" r:id="rId2"/>
    <p:sldId id="270" r:id="rId3"/>
    <p:sldId id="368" r:id="rId4"/>
    <p:sldId id="295" r:id="rId5"/>
    <p:sldId id="369" r:id="rId6"/>
    <p:sldId id="370" r:id="rId7"/>
    <p:sldId id="371" r:id="rId8"/>
    <p:sldId id="372" r:id="rId9"/>
    <p:sldId id="373" r:id="rId10"/>
    <p:sldId id="375" r:id="rId11"/>
    <p:sldId id="376" r:id="rId12"/>
    <p:sldId id="377" r:id="rId13"/>
    <p:sldId id="378" r:id="rId14"/>
    <p:sldId id="380" r:id="rId15"/>
    <p:sldId id="379" r:id="rId16"/>
    <p:sldId id="381" r:id="rId17"/>
    <p:sldId id="382" r:id="rId18"/>
    <p:sldId id="383" r:id="rId19"/>
    <p:sldId id="384" r:id="rId20"/>
    <p:sldId id="385" r:id="rId21"/>
    <p:sldId id="386" r:id="rId22"/>
    <p:sldId id="387"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6600CC"/>
    <a:srgbClr val="FF66FF"/>
    <a:srgbClr val="000000"/>
    <a:srgbClr val="996633"/>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28"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07/16/25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07/16/25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07/16/25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07/16/25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07/16/25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07/16/25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07/16/25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07/16/25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07/16/25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07/16/25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07/16/25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ord's Entry into Jerusalem 3 - Holy Trinity Icon Studio"/>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p:spPr>
      </p:pic>
      <p:sp>
        <p:nvSpPr>
          <p:cNvPr id="5" name="TextBox 4"/>
          <p:cNvSpPr txBox="1"/>
          <p:nvPr/>
        </p:nvSpPr>
        <p:spPr>
          <a:xfrm>
            <a:off x="0" y="0"/>
            <a:ext cx="9144000" cy="698652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8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The Triumphal Entry &amp; Cleansing of the Temple</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Arial Rounded MT Bold" pitchFamily="34" charset="0"/>
              </a:rPr>
              <a:t>St. Matthew 21:1-17</a:t>
            </a:r>
            <a:endParaRPr lang="en-US" sz="2800" b="1" dirty="0">
              <a:ln w="11430">
                <a:solidFill>
                  <a:srgbClr val="FFFF00"/>
                </a:solidFill>
              </a:ln>
              <a:solidFill>
                <a:srgbClr val="FFFF00"/>
              </a:solidFill>
              <a:effectLst>
                <a:outerShdw blurRad="80000" dist="40000" dir="5040000" algn="tl">
                  <a:srgbClr val="000000">
                    <a:alpha val="30000"/>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73975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In vv. 9-11. both multitudes now </a:t>
            </a:r>
            <a:r>
              <a:rPr lang="en-US" sz="3200" b="1" dirty="0" smtClean="0">
                <a:ln w="11430">
                  <a:solidFill>
                    <a:schemeClr val="tx1"/>
                  </a:solidFill>
                </a:ln>
                <a:effectLst>
                  <a:outerShdw blurRad="38100" dist="38100" dir="2700000" algn="tl">
                    <a:srgbClr val="000000">
                      <a:alpha val="43137"/>
                    </a:srgbClr>
                  </a:outerShdw>
                </a:effectLst>
              </a:rPr>
              <a:t>begin to acclaim Jesus with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“Hosanna….”  </a:t>
            </a:r>
            <a:r>
              <a:rPr lang="en-US" sz="3200" b="1" dirty="0" smtClean="0">
                <a:ln w="11430">
                  <a:solidFill>
                    <a:schemeClr val="tx1"/>
                  </a:solidFill>
                </a:ln>
                <a:effectLst>
                  <a:outerShdw blurRad="38100" dist="38100" dir="2700000" algn="tl">
                    <a:srgbClr val="000000">
                      <a:alpha val="43137"/>
                    </a:srgbClr>
                  </a:outerShdw>
                </a:effectLst>
              </a:rPr>
              <a:t>In Hebrew, it’s </a:t>
            </a:r>
            <a:r>
              <a:rPr lang="en-US" sz="3200" b="1" i="1" dirty="0" smtClean="0">
                <a:ln w="11430">
                  <a:solidFill>
                    <a:schemeClr val="tx1"/>
                  </a:solidFill>
                </a:ln>
                <a:effectLst>
                  <a:outerShdw blurRad="38100" dist="38100" dir="2700000" algn="tl">
                    <a:srgbClr val="000000">
                      <a:alpha val="43137"/>
                    </a:srgbClr>
                  </a:outerShdw>
                </a:effectLst>
              </a:rPr>
              <a:t>“</a:t>
            </a:r>
            <a:r>
              <a:rPr lang="en-US" sz="3200" b="1" i="1" dirty="0" smtClean="0">
                <a:ln w="11430">
                  <a:solidFill>
                    <a:srgbClr val="00B050"/>
                  </a:solidFill>
                </a:ln>
                <a:solidFill>
                  <a:srgbClr val="00B050"/>
                </a:solidFill>
                <a:effectLst>
                  <a:outerShdw blurRad="38100" dist="38100" dir="2700000" algn="tl">
                    <a:srgbClr val="000000">
                      <a:alpha val="43137"/>
                    </a:srgbClr>
                  </a:outerShdw>
                </a:effectLst>
              </a:rPr>
              <a:t>Hoshi’ ah-</a:t>
            </a:r>
            <a:r>
              <a:rPr lang="en-US" sz="3200" b="1" i="1" dirty="0" err="1" smtClean="0">
                <a:ln w="11430">
                  <a:solidFill>
                    <a:srgbClr val="00B050"/>
                  </a:solidFill>
                </a:ln>
                <a:solidFill>
                  <a:srgbClr val="00B050"/>
                </a:solidFill>
                <a:effectLst>
                  <a:outerShdw blurRad="38100" dist="38100" dir="2700000" algn="tl">
                    <a:srgbClr val="000000">
                      <a:alpha val="43137"/>
                    </a:srgbClr>
                  </a:outerShdw>
                </a:effectLst>
              </a:rPr>
              <a:t>nna</a:t>
            </a:r>
            <a:r>
              <a:rPr lang="en-US" sz="3200" b="1" i="1" dirty="0" smtClean="0">
                <a:ln w="11430">
                  <a:solidFill>
                    <a:srgbClr val="00B050"/>
                  </a:solidFill>
                </a:ln>
                <a:solidFill>
                  <a:srgbClr val="00B050"/>
                </a:solidFill>
                <a:effectLst>
                  <a:outerShdw blurRad="38100" dist="38100" dir="2700000" algn="tl">
                    <a:srgbClr val="000000">
                      <a:alpha val="43137"/>
                    </a:srgbClr>
                  </a:outerShdw>
                </a:effectLst>
              </a:rPr>
              <a:t>’”</a:t>
            </a:r>
            <a:r>
              <a:rPr lang="en-US" sz="3200" b="1" dirty="0" smtClean="0">
                <a:ln w="11430">
                  <a:solidFill>
                    <a:srgbClr val="00B050"/>
                  </a:solidFill>
                </a:ln>
                <a:solidFill>
                  <a:srgbClr val="00B050"/>
                </a:solidFill>
                <a:effectLst>
                  <a:outerShdw blurRad="38100" dist="38100" dir="2700000" algn="tl">
                    <a:srgbClr val="000000">
                      <a:alpha val="43137"/>
                    </a:srgbClr>
                  </a:outerShdw>
                </a:effectLst>
              </a:rPr>
              <a:t> – </a:t>
            </a:r>
            <a:r>
              <a:rPr lang="en-US" sz="3200" b="1" i="1" dirty="0" smtClean="0">
                <a:ln w="11430">
                  <a:solidFill>
                    <a:srgbClr val="00B050"/>
                  </a:solidFill>
                </a:ln>
                <a:solidFill>
                  <a:srgbClr val="00B050"/>
                </a:solidFill>
                <a:effectLst>
                  <a:outerShdw blurRad="38100" dist="38100" dir="2700000" algn="tl">
                    <a:srgbClr val="000000">
                      <a:alpha val="43137"/>
                    </a:srgbClr>
                  </a:outerShdw>
                </a:effectLst>
              </a:rPr>
              <a:t>grant salvation or save now. </a:t>
            </a:r>
            <a:r>
              <a:rPr lang="en-US" sz="3200" b="1" i="1" dirty="0" smtClean="0">
                <a:ln w="11430">
                  <a:solidFill>
                    <a:schemeClr val="tx1"/>
                  </a:solidFill>
                </a:ln>
                <a:effectLst>
                  <a:outerShdw blurRad="38100" dist="38100" dir="2700000" algn="tl">
                    <a:srgbClr val="000000">
                      <a:alpha val="43137"/>
                    </a:srgbClr>
                  </a:outerShdw>
                </a:effectLst>
              </a:rPr>
              <a:t> </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Then added to the Hosanna is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“to the Son of David”</a:t>
            </a:r>
            <a:r>
              <a:rPr lang="en-US" sz="3200" b="1" dirty="0" smtClean="0">
                <a:ln w="11430">
                  <a:solidFill>
                    <a:schemeClr val="tx1"/>
                  </a:solidFill>
                </a:ln>
                <a:effectLst>
                  <a:outerShdw blurRad="38100" dist="38100" dir="2700000" algn="tl">
                    <a:srgbClr val="000000">
                      <a:alpha val="43137"/>
                    </a:srgbClr>
                  </a:outerShdw>
                </a:effectLst>
              </a:rPr>
              <a:t> (see 20:30, 31).  This title is both royal and Messianic.  Thus, Jesus enter Jerusalem as the divinely prophesied Messiah-King and He accepts their jubilant applause and praise.</a:t>
            </a:r>
            <a:endParaRPr lang="en-US" sz="3000" b="1" dirty="0" smtClean="0">
              <a:ln w="1143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73975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Added to His great </a:t>
            </a:r>
            <a:r>
              <a:rPr lang="en-US" sz="3200" b="1" dirty="0" smtClean="0">
                <a:ln w="11430">
                  <a:solidFill>
                    <a:schemeClr val="tx1"/>
                  </a:solidFill>
                </a:ln>
                <a:effectLst>
                  <a:outerShdw blurRad="38100" dist="38100" dir="2700000" algn="tl">
                    <a:srgbClr val="000000">
                      <a:alpha val="43137"/>
                    </a:srgbClr>
                  </a:outerShdw>
                </a:effectLst>
              </a:rPr>
              <a:t>royal </a:t>
            </a:r>
            <a:r>
              <a:rPr lang="en-US" sz="3200" b="1" dirty="0" smtClean="0">
                <a:ln w="11430">
                  <a:solidFill>
                    <a:schemeClr val="tx1"/>
                  </a:solidFill>
                </a:ln>
                <a:effectLst>
                  <a:outerShdw blurRad="38100" dist="38100" dir="2700000" algn="tl">
                    <a:srgbClr val="000000">
                      <a:alpha val="43137"/>
                    </a:srgbClr>
                  </a:outerShdw>
                </a:effectLst>
              </a:rPr>
              <a:t>Messianic title is the welcoming phrase: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“Blessed the One Coming in the Lord’s [YHWH’s] name!”</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chemeClr val="tx1"/>
                  </a:solidFill>
                </a:ln>
                <a:effectLst>
                  <a:outerShdw blurRad="38100" dist="38100" dir="2700000" algn="tl">
                    <a:srgbClr val="000000">
                      <a:alpha val="43137"/>
                    </a:srgbClr>
                  </a:outerShdw>
                </a:effectLst>
              </a:rPr>
              <a:t>Thus, the multitudes enthusiastically acclaim Jesus as being blessed by YHWH (cf. 6:9).</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  </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Lastly,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“Hosanna, in the highest”</a:t>
            </a:r>
            <a:r>
              <a:rPr lang="en-US" sz="3200" b="1" dirty="0" smtClean="0">
                <a:ln w="11430">
                  <a:solidFill>
                    <a:schemeClr val="tx1"/>
                  </a:solidFill>
                </a:ln>
                <a:effectLst>
                  <a:outerShdw blurRad="38100" dist="38100" dir="2700000" algn="tl">
                    <a:srgbClr val="000000">
                      <a:alpha val="43137"/>
                    </a:srgbClr>
                  </a:outerShdw>
                </a:effectLst>
              </a:rPr>
              <a:t> indicates that this One Coming has come from the abode of God, from heaven…and He has come to save!</a:t>
            </a:r>
            <a:endParaRPr lang="en-US" sz="3000" b="1" dirty="0" smtClean="0">
              <a:ln w="1143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73975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In vv.10 and 11, St. Matthew clearly reveals that Jerusalem was now </a:t>
            </a:r>
            <a:r>
              <a:rPr lang="en-US" sz="3200" b="1" i="1" dirty="0" smtClean="0">
                <a:ln w="11430">
                  <a:solidFill>
                    <a:schemeClr val="tx1"/>
                  </a:solidFill>
                </a:ln>
                <a:effectLst>
                  <a:outerShdw blurRad="38100" dist="38100" dir="2700000" algn="tl">
                    <a:srgbClr val="000000">
                      <a:alpha val="43137"/>
                    </a:srgbClr>
                  </a:outerShdw>
                </a:effectLst>
              </a:rPr>
              <a:t>“stirred up” </a:t>
            </a:r>
            <a:r>
              <a:rPr lang="en-US" sz="3200" b="1" dirty="0" smtClean="0">
                <a:ln w="11430">
                  <a:solidFill>
                    <a:schemeClr val="tx1"/>
                  </a:solidFill>
                </a:ln>
                <a:effectLst>
                  <a:outerShdw blurRad="38100" dist="38100" dir="2700000" algn="tl">
                    <a:srgbClr val="000000">
                      <a:alpha val="43137"/>
                    </a:srgbClr>
                  </a:outerShdw>
                </a:effectLst>
              </a:rPr>
              <a:t>in the sense that the many pilgrims who have come for the Passover were now asking just who is this Man!</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And the multitudes, especially the group that came with Jesus from Bethany, kept reminding everyone that this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Coming One</a:t>
            </a:r>
            <a:r>
              <a:rPr lang="en-US" sz="3200" b="1" dirty="0" smtClean="0">
                <a:ln w="11430">
                  <a:solidFill>
                    <a:schemeClr val="tx1"/>
                  </a:solidFill>
                </a:ln>
                <a:effectLst>
                  <a:outerShdw blurRad="38100" dist="38100" dir="2700000" algn="tl">
                    <a:srgbClr val="000000">
                      <a:alpha val="43137"/>
                    </a:srgbClr>
                  </a:outerShdw>
                </a:effectLst>
              </a:rPr>
              <a:t> is the </a:t>
            </a:r>
            <a:r>
              <a:rPr lang="en-US" sz="3200" b="1" dirty="0" smtClean="0">
                <a:ln w="11430">
                  <a:solidFill>
                    <a:schemeClr val="tx1"/>
                  </a:solidFill>
                </a:ln>
                <a:effectLst>
                  <a:outerShdw blurRad="38100" dist="38100" dir="2700000" algn="tl">
                    <a:srgbClr val="000000">
                      <a:alpha val="43137"/>
                    </a:srgbClr>
                  </a:outerShdw>
                </a:effectLst>
              </a:rPr>
              <a:t>known </a:t>
            </a:r>
            <a:r>
              <a:rPr lang="en-US" sz="3200" b="1" dirty="0" smtClean="0">
                <a:ln w="11430">
                  <a:solidFill>
                    <a:schemeClr val="tx1"/>
                  </a:solidFill>
                </a:ln>
                <a:effectLst>
                  <a:outerShdw blurRad="38100" dist="38100" dir="2700000" algn="tl">
                    <a:srgbClr val="000000">
                      <a:alpha val="43137"/>
                    </a:srgbClr>
                  </a:outerShdw>
                </a:effectLst>
              </a:rPr>
              <a:t>prophet from Galilee, Jesus of Nazareth! </a:t>
            </a:r>
            <a:endParaRPr lang="en-US" sz="3000" b="1" dirty="0" smtClean="0">
              <a:ln w="1143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21:12, 13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3220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Cleansing of the Temple”</a:t>
            </a:r>
          </a:p>
          <a:p>
            <a:pPr>
              <a:spcAft>
                <a:spcPts val="600"/>
              </a:spcAft>
            </a:pPr>
            <a:r>
              <a:rPr lang="en-US" sz="3200" b="1" dirty="0" smtClean="0">
                <a:ln w="11430">
                  <a:solidFill>
                    <a:srgbClr val="00B050"/>
                  </a:solidFill>
                </a:ln>
                <a:solidFill>
                  <a:srgbClr val="00B050"/>
                </a:solidFill>
                <a:effectLst>
                  <a:outerShdw blurRad="38100" dist="38100" dir="2700000" algn="tl">
                    <a:srgbClr val="000000">
                      <a:alpha val="43137"/>
                    </a:srgbClr>
                  </a:outerShdw>
                </a:effectLst>
              </a:rPr>
              <a:t>The Timing:</a:t>
            </a:r>
            <a:r>
              <a:rPr lang="en-US" sz="3200" b="1" dirty="0" smtClean="0">
                <a:ln w="11430">
                  <a:solidFill>
                    <a:schemeClr val="tx1"/>
                  </a:solidFill>
                </a:ln>
                <a:effectLst>
                  <a:outerShdw blurRad="38100" dist="38100" dir="2700000" algn="tl">
                    <a:srgbClr val="000000">
                      <a:alpha val="43137"/>
                    </a:srgbClr>
                  </a:outerShdw>
                </a:effectLst>
              </a:rPr>
              <a:t>  The first aspect to address is the time of this account!  As we compare St. Matthew to St. Mark (11:13-26), it looks as if there is a </a:t>
            </a:r>
            <a:r>
              <a:rPr lang="en-US" sz="3200" b="1" dirty="0" smtClean="0">
                <a:ln w="11430">
                  <a:solidFill>
                    <a:schemeClr val="tx1"/>
                  </a:solidFill>
                </a:ln>
                <a:effectLst>
                  <a:outerShdw blurRad="38100" dist="38100" dir="2700000" algn="tl">
                    <a:srgbClr val="000000">
                      <a:alpha val="43137"/>
                    </a:srgbClr>
                  </a:outerShdw>
                </a:effectLst>
              </a:rPr>
              <a:t>contradiction!!</a:t>
            </a:r>
            <a:endParaRPr lang="en-US" sz="3200" b="1" dirty="0" smtClean="0">
              <a:ln w="11430">
                <a:solidFill>
                  <a:schemeClr val="tx1"/>
                </a:solidFill>
              </a:ln>
              <a:effectLst>
                <a:outerShdw blurRad="38100" dist="38100" dir="2700000" algn="tl">
                  <a:srgbClr val="000000">
                    <a:alpha val="43137"/>
                  </a:srgbClr>
                </a:outerShdw>
              </a:effectLst>
            </a:endParaRP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St. Matthew is being factual and pointing out, as is the purpose of his Gospel that Jesus is the Messiah.  This is why he places the triumphant entry and the </a:t>
            </a:r>
            <a:r>
              <a:rPr lang="en-US" sz="3200" b="1" dirty="0" smtClean="0">
                <a:ln w="11430">
                  <a:solidFill>
                    <a:schemeClr val="tx1"/>
                  </a:solidFill>
                </a:ln>
                <a:effectLst>
                  <a:outerShdw blurRad="38100" dist="38100" dir="2700000" algn="tl">
                    <a:srgbClr val="000000">
                      <a:alpha val="43137"/>
                    </a:srgbClr>
                  </a:outerShdw>
                </a:effectLst>
              </a:rPr>
              <a:t>cleansing </a:t>
            </a:r>
            <a:r>
              <a:rPr lang="en-US" sz="3200" b="1" dirty="0" smtClean="0">
                <a:ln w="11430">
                  <a:solidFill>
                    <a:schemeClr val="tx1"/>
                  </a:solidFill>
                </a:ln>
                <a:effectLst>
                  <a:outerShdw blurRad="38100" dist="38100" dir="2700000" algn="tl">
                    <a:srgbClr val="000000">
                      <a:alpha val="43137"/>
                    </a:srgbClr>
                  </a:outerShdw>
                </a:effectLst>
              </a:rPr>
              <a:t>of the Temple side by side; to point out Jesus’ Messianic greatness!</a:t>
            </a:r>
            <a:endParaRPr lang="en-US" sz="3000" b="1" dirty="0" smtClean="0">
              <a:ln w="1143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21:12, 13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3220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Cleansing of the Temple”</a:t>
            </a:r>
          </a:p>
          <a:p>
            <a:pPr>
              <a:spcAft>
                <a:spcPts val="600"/>
              </a:spcAft>
            </a:pPr>
            <a:r>
              <a:rPr lang="en-US" sz="3200" b="1" dirty="0" smtClean="0">
                <a:ln w="11430">
                  <a:solidFill>
                    <a:srgbClr val="00B050"/>
                  </a:solidFill>
                </a:ln>
                <a:solidFill>
                  <a:srgbClr val="00B050"/>
                </a:solidFill>
                <a:effectLst>
                  <a:outerShdw blurRad="38100" dist="38100" dir="2700000" algn="tl">
                    <a:srgbClr val="000000">
                      <a:alpha val="43137"/>
                    </a:srgbClr>
                  </a:outerShdw>
                </a:effectLst>
              </a:rPr>
              <a:t>The Day:</a:t>
            </a:r>
            <a:r>
              <a:rPr lang="en-US" sz="3200" b="1" dirty="0" smtClean="0">
                <a:ln w="11430">
                  <a:solidFill>
                    <a:schemeClr val="tx1"/>
                  </a:solidFill>
                </a:ln>
                <a:effectLst>
                  <a:outerShdw blurRad="38100" dist="38100" dir="2700000" algn="tl">
                    <a:srgbClr val="000000">
                      <a:alpha val="43137"/>
                    </a:srgbClr>
                  </a:outerShdw>
                </a:effectLst>
              </a:rPr>
              <a:t>  Again, compared to St. Mark (11:13-26), it looks as if there is a contradiction since St. Mark tells us that the cleansing occurs on Monday, the day after 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Again, St. Matthew is being factual and not chronological.  He also relates to us that this events occurs on the Temple grounds (</a:t>
            </a:r>
            <a:r>
              <a:rPr lang="en-US" sz="3200" b="1" dirty="0" err="1" smtClean="0">
                <a:ln w="11430">
                  <a:solidFill>
                    <a:schemeClr val="tx1"/>
                  </a:solidFill>
                </a:ln>
                <a:effectLst>
                  <a:outerShdw blurRad="38100" dist="38100" dir="2700000" algn="tl">
                    <a:srgbClr val="000000">
                      <a:alpha val="43137"/>
                    </a:srgbClr>
                  </a:outerShdw>
                </a:effectLst>
                <a:latin typeface="TekniaGreek" pitchFamily="2" charset="0"/>
              </a:rPr>
              <a:t>iJerovn</a:t>
            </a:r>
            <a:r>
              <a:rPr lang="en-US" sz="3200" b="1" dirty="0" smtClean="0">
                <a:ln w="11430">
                  <a:solidFill>
                    <a:schemeClr val="tx1"/>
                  </a:solidFill>
                </a:ln>
                <a:effectLst>
                  <a:outerShdw blurRad="38100" dist="38100" dir="2700000" algn="tl">
                    <a:srgbClr val="000000">
                      <a:alpha val="43137"/>
                    </a:srgbClr>
                  </a:outerShdw>
                </a:effectLst>
              </a:rPr>
              <a:t>); as distinguished from the Sanctuary (</a:t>
            </a:r>
            <a:r>
              <a:rPr lang="en-US" sz="3200" b="1" dirty="0" err="1" smtClean="0">
                <a:ln w="11430">
                  <a:solidFill>
                    <a:schemeClr val="tx1"/>
                  </a:solidFill>
                </a:ln>
                <a:effectLst>
                  <a:outerShdw blurRad="38100" dist="38100" dir="2700000" algn="tl">
                    <a:srgbClr val="000000">
                      <a:alpha val="43137"/>
                    </a:srgbClr>
                  </a:outerShdw>
                </a:effectLst>
                <a:latin typeface="TekniaGreek" pitchFamily="2" charset="0"/>
              </a:rPr>
              <a:t>naovV</a:t>
            </a:r>
            <a:r>
              <a:rPr lang="en-US" sz="3200" b="1" dirty="0" smtClean="0">
                <a:ln w="11430">
                  <a:solidFill>
                    <a:schemeClr val="tx1"/>
                  </a:solidFill>
                </a:ln>
                <a:effectLst>
                  <a:outerShdw blurRad="38100" dist="38100" dir="2700000" algn="tl">
                    <a:srgbClr val="000000">
                      <a:alpha val="43137"/>
                    </a:srgbClr>
                  </a:outerShdw>
                </a:effectLst>
              </a:rPr>
              <a:t>).  So, let’s take a look at it visually!</a:t>
            </a:r>
            <a:endParaRPr lang="en-US" sz="3000" b="1" dirty="0" smtClean="0">
              <a:ln w="11430">
                <a:solidFill>
                  <a:schemeClr val="tx1"/>
                </a:solidFill>
              </a:ln>
            </a:endParaRPr>
          </a:p>
        </p:txBody>
      </p:sp>
      <p:pic>
        <p:nvPicPr>
          <p:cNvPr id="5" name="Picture 4" descr="C:\Users\Jeff\Desktop\ensignlp.nfo_o_24d2.jpg"/>
          <p:cNvPicPr>
            <a:picLocks noChangeAspect="1" noChangeArrowheads="1"/>
          </p:cNvPicPr>
          <p:nvPr/>
        </p:nvPicPr>
        <p:blipFill>
          <a:blip r:embed="rId2" cstate="print"/>
          <a:srcRect/>
          <a:stretch>
            <a:fillRect/>
          </a:stretch>
        </p:blipFill>
        <p:spPr bwMode="auto">
          <a:xfrm>
            <a:off x="0" y="0"/>
            <a:ext cx="9144000" cy="6847024"/>
          </a:xfrm>
          <a:prstGeom prst="rect">
            <a:avLst/>
          </a:prstGeom>
          <a:noFill/>
        </p:spPr>
      </p:pic>
      <p:sp>
        <p:nvSpPr>
          <p:cNvPr id="6" name="Rectangle 5"/>
          <p:cNvSpPr/>
          <p:nvPr/>
        </p:nvSpPr>
        <p:spPr>
          <a:xfrm rot="18189465">
            <a:off x="907828" y="2045677"/>
            <a:ext cx="3130065" cy="678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rPr>
              <a:t>TEMPLE MARKETPLACE</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21:12, 13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914400"/>
            <a:ext cx="8839200" cy="607089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Cleansing of the Temple”</a:t>
            </a:r>
          </a:p>
          <a:p>
            <a:pPr>
              <a:spcAft>
                <a:spcPts val="600"/>
              </a:spcAft>
            </a:pPr>
            <a:r>
              <a:rPr lang="en-US" sz="3000" b="1" dirty="0" smtClean="0">
                <a:ln w="11430">
                  <a:solidFill>
                    <a:srgbClr val="00B050"/>
                  </a:solidFill>
                </a:ln>
                <a:solidFill>
                  <a:srgbClr val="00B050"/>
                </a:solidFill>
                <a:effectLst>
                  <a:outerShdw blurRad="38100" dist="38100" dir="2700000" algn="tl">
                    <a:srgbClr val="000000">
                      <a:alpha val="43137"/>
                    </a:srgbClr>
                  </a:outerShdw>
                </a:effectLst>
              </a:rPr>
              <a:t>The First or Second Cleansing?  </a:t>
            </a:r>
            <a:r>
              <a:rPr lang="en-US" sz="2800" b="1" dirty="0" smtClean="0">
                <a:ln w="11430">
                  <a:solidFill>
                    <a:schemeClr val="tx1"/>
                  </a:solidFill>
                </a:ln>
                <a:effectLst>
                  <a:outerShdw blurRad="38100" dist="38100" dir="2700000" algn="tl">
                    <a:srgbClr val="000000">
                      <a:alpha val="43137"/>
                    </a:srgbClr>
                  </a:outerShdw>
                </a:effectLst>
              </a:rPr>
              <a:t>Many confuse this account in St. Matthew with the first cleansing in St. John 2:13-22.  Nope!  It’s the second cleansing and, again, St. Matthew has a Messianic purpose.</a:t>
            </a:r>
          </a:p>
          <a:p>
            <a:pPr>
              <a:spcAft>
                <a:spcPts val="300"/>
              </a:spcAft>
            </a:pPr>
            <a:r>
              <a:rPr lang="en-US" sz="2800" b="1" dirty="0" smtClean="0">
                <a:ln w="11430">
                  <a:solidFill>
                    <a:schemeClr val="tx1"/>
                  </a:solidFill>
                </a:ln>
                <a:effectLst>
                  <a:outerShdw blurRad="38100" dist="38100" dir="2700000" algn="tl">
                    <a:srgbClr val="000000">
                      <a:alpha val="43137"/>
                    </a:srgbClr>
                  </a:outerShdw>
                </a:effectLst>
              </a:rPr>
              <a:t>Both </a:t>
            </a:r>
            <a:r>
              <a:rPr lang="en-US" sz="2800" b="1" dirty="0" smtClean="0">
                <a:ln w="11430">
                  <a:solidFill>
                    <a:schemeClr val="tx1"/>
                  </a:solidFill>
                </a:ln>
                <a:effectLst>
                  <a:outerShdw blurRad="38100" dist="38100" dir="2700000" algn="tl">
                    <a:srgbClr val="000000">
                      <a:alpha val="43137"/>
                    </a:srgbClr>
                  </a:outerShdw>
                </a:effectLst>
              </a:rPr>
              <a:t>cleansings </a:t>
            </a:r>
            <a:r>
              <a:rPr lang="en-US" sz="2800" b="1" dirty="0" smtClean="0">
                <a:ln w="11430">
                  <a:solidFill>
                    <a:schemeClr val="tx1"/>
                  </a:solidFill>
                </a:ln>
                <a:effectLst>
                  <a:outerShdw blurRad="38100" dist="38100" dir="2700000" algn="tl">
                    <a:srgbClr val="000000">
                      <a:alpha val="43137"/>
                    </a:srgbClr>
                  </a:outerShdw>
                </a:effectLst>
              </a:rPr>
              <a:t>resemble each other, though there are differences.</a:t>
            </a:r>
          </a:p>
          <a:p>
            <a:pPr>
              <a:spcAft>
                <a:spcPts val="300"/>
              </a:spcAft>
            </a:pP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1.  In St. John, Jesus is confronted by the authorities; here, there’s no confrontation;</a:t>
            </a:r>
          </a:p>
          <a:p>
            <a:pPr>
              <a:spcAft>
                <a:spcPts val="300"/>
              </a:spcAft>
            </a:pP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2.  In St. John, Jesus speaks to the authorities; here, He speaks to the sellers and changers; and,</a:t>
            </a:r>
          </a:p>
          <a:p>
            <a:pPr>
              <a:spcAft>
                <a:spcPts val="600"/>
              </a:spcAft>
            </a:pP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3.  In St. John, Jesus speaks by His authority; here, He quotes God’s Word. </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endParaRPr lang="en-US" sz="2800" b="1" dirty="0" smtClean="0">
              <a:ln w="11430">
                <a:solidFill>
                  <a:srgbClr val="6600CC"/>
                </a:solidFill>
              </a:ln>
              <a:solidFill>
                <a:srgbClr val="66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amond(in)">
                                      <p:cBhvr>
                                        <p:cTn id="12" dur="2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diamond(in)">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diamond(in)">
                                      <p:cBhvr>
                                        <p:cTn id="22"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21:12, 13</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24860"/>
            <a:ext cx="8839200" cy="121571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Cleansing of the Temple”</a:t>
            </a:r>
          </a:p>
          <a:p>
            <a:pPr algn="ctr">
              <a:spcAft>
                <a:spcPts val="600"/>
              </a:spcAft>
            </a:pPr>
            <a:r>
              <a:rPr lang="en-US" sz="3200" b="1" dirty="0" smtClean="0">
                <a:ln w="11430">
                  <a:solidFill>
                    <a:srgbClr val="00B050"/>
                  </a:solidFill>
                </a:ln>
                <a:solidFill>
                  <a:srgbClr val="00B050"/>
                </a:solidFill>
                <a:effectLst>
                  <a:outerShdw blurRad="38100" dist="38100" dir="2700000" algn="tl">
                    <a:srgbClr val="000000">
                      <a:alpha val="43137"/>
                    </a:srgbClr>
                  </a:outerShdw>
                </a:effectLst>
              </a:rPr>
              <a:t>The Purpose of the Cleansing? </a:t>
            </a:r>
            <a:endParaRPr lang="en-US" sz="3200" b="1" dirty="0" smtClean="0">
              <a:ln w="11430">
                <a:solidFill>
                  <a:srgbClr val="6600CC"/>
                </a:solidFill>
              </a:ln>
              <a:solidFill>
                <a:srgbClr val="6600CC"/>
              </a:solidFill>
            </a:endParaRPr>
          </a:p>
        </p:txBody>
      </p:sp>
      <p:sp>
        <p:nvSpPr>
          <p:cNvPr id="5" name="TextBox 4"/>
          <p:cNvSpPr txBox="1"/>
          <p:nvPr/>
        </p:nvSpPr>
        <p:spPr>
          <a:xfrm>
            <a:off x="152400" y="2231172"/>
            <a:ext cx="8991600" cy="437042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rPr>
              <a:t>+ A House of </a:t>
            </a:r>
            <a:r>
              <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rPr>
              <a:t>Prayer;</a:t>
            </a:r>
            <a:endPar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endParaRPr>
          </a:p>
          <a:p>
            <a:r>
              <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rPr>
              <a:t>+ A House of </a:t>
            </a:r>
            <a:r>
              <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rPr>
              <a:t>Worship;</a:t>
            </a:r>
            <a:endPar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endParaRPr>
          </a:p>
          <a:p>
            <a:r>
              <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rPr>
              <a:t>+ A House of True </a:t>
            </a:r>
            <a:r>
              <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rPr>
              <a:t>Religion!</a:t>
            </a:r>
            <a:endParaRPr lang="en-US" sz="3200" b="1" dirty="0" smtClean="0">
              <a:ln w="11430">
                <a:solidFill>
                  <a:srgbClr val="6600CC"/>
                </a:solidFill>
              </a:ln>
              <a:solidFill>
                <a:srgbClr val="6600CC"/>
              </a:solidFill>
              <a:effectLst>
                <a:outerShdw blurRad="50800" dist="39000" dir="5460000" algn="tl">
                  <a:srgbClr val="000000">
                    <a:alpha val="38000"/>
                  </a:srgbClr>
                </a:outerShdw>
              </a:effectLst>
              <a:ea typeface="Tahoma" pitchFamily="34" charset="0"/>
              <a:cs typeface="Tahoma" pitchFamily="34" charset="0"/>
            </a:endParaRPr>
          </a:p>
          <a:p>
            <a:pPr lvl="1">
              <a:spcBef>
                <a:spcPts val="1800"/>
              </a:spcBef>
              <a:spcAft>
                <a:spcPts val="1800"/>
              </a:spcAft>
              <a:buFont typeface="Wingdings" pitchFamily="2" charset="2"/>
              <a:buChar char="§"/>
            </a:pPr>
            <a:r>
              <a:rPr lang="en-US" sz="4800" b="1" dirty="0" smtClean="0">
                <a:ln w="11430">
                  <a:solidFill>
                    <a:srgbClr val="6600CC"/>
                  </a:solidFill>
                </a:ln>
                <a:solidFill>
                  <a:srgbClr val="6600CC"/>
                </a:solidFill>
                <a:effectLst>
                  <a:outerShdw blurRad="50800" dist="39000" dir="5460000" algn="tl">
                    <a:srgbClr val="000000">
                      <a:alpha val="38000"/>
                    </a:srgbClr>
                  </a:outerShdw>
                </a:effectLst>
                <a:latin typeface="Tahoma" pitchFamily="34" charset="0"/>
                <a:ea typeface="Tahoma" pitchFamily="34" charset="0"/>
                <a:cs typeface="Tahoma" pitchFamily="34" charset="0"/>
              </a:rPr>
              <a:t> It’s Sacred!!!</a:t>
            </a:r>
          </a:p>
          <a:p>
            <a:pPr lvl="2">
              <a:buFont typeface="Arial" pitchFamily="34" charset="0"/>
              <a:buChar char="•"/>
            </a:pP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 Not for </a:t>
            </a: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Marketing;</a:t>
            </a:r>
            <a:endPar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lvl="2">
              <a:buFont typeface="Arial" pitchFamily="34" charset="0"/>
              <a:buChar char="•"/>
            </a:pP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 Not for </a:t>
            </a: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Profit or Gain;</a:t>
            </a:r>
          </a:p>
          <a:p>
            <a:pPr lvl="2">
              <a:buFont typeface="Arial" pitchFamily="34" charset="0"/>
              <a:buChar char="•"/>
            </a:pP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 </a:t>
            </a: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Not for Political Speech;</a:t>
            </a:r>
            <a:endPar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lvl="2">
              <a:buFont typeface="Arial" pitchFamily="34" charset="0"/>
              <a:buChar char="•"/>
            </a:pP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 Not for </a:t>
            </a:r>
            <a:r>
              <a:rPr lang="en-US" sz="2600" b="1" dirty="0" smtClean="0">
                <a:ln w="11430">
                  <a:solidFill>
                    <a:srgbClr val="00B050"/>
                  </a:solidFill>
                </a:ln>
                <a:solidFill>
                  <a:srgbClr val="00B050"/>
                </a:solidFill>
                <a:effectLst>
                  <a:outerShdw blurRad="50800" dist="39000" dir="5460000" algn="tl">
                    <a:srgbClr val="000000">
                      <a:alpha val="38000"/>
                    </a:srgbClr>
                  </a:outerShdw>
                </a:effectLst>
                <a:latin typeface="Tahoma" pitchFamily="34" charset="0"/>
                <a:ea typeface="Tahoma" pitchFamily="34" charset="0"/>
                <a:cs typeface="Tahoma" pitchFamily="34" charset="0"/>
              </a:rPr>
              <a:t>Entertainment!</a:t>
            </a:r>
            <a:r>
              <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	</a:t>
            </a:r>
            <a:endPar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8"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155" decel="100000"/>
                                        <p:tgtEl>
                                          <p:spTgt spid="5">
                                            <p:txEl>
                                              <p:pRg st="3" end="3"/>
                                            </p:txEl>
                                          </p:spTgt>
                                        </p:tgtEl>
                                      </p:cBhvr>
                                    </p:animEffect>
                                    <p:animScale>
                                      <p:cBhvr>
                                        <p:cTn id="25" dur="1155" decel="100000"/>
                                        <p:tgtEl>
                                          <p:spTgt spid="5">
                                            <p:txEl>
                                              <p:pRg st="3" end="3"/>
                                            </p:txEl>
                                          </p:spTgt>
                                        </p:tgtEl>
                                      </p:cBhvr>
                                      <p:from x="10000" y="10000"/>
                                      <p:to x="200000" y="450000"/>
                                    </p:animScale>
                                    <p:animScale>
                                      <p:cBhvr>
                                        <p:cTn id="26" dur="1845" accel="100000" fill="hold">
                                          <p:stCondLst>
                                            <p:cond delay="1155"/>
                                          </p:stCondLst>
                                        </p:cTn>
                                        <p:tgtEl>
                                          <p:spTgt spid="5">
                                            <p:txEl>
                                              <p:pRg st="3" end="3"/>
                                            </p:txEl>
                                          </p:spTgt>
                                        </p:tgtEl>
                                      </p:cBhvr>
                                      <p:from x="200000" y="450000"/>
                                      <p:to x="100000" y="100000"/>
                                    </p:animScale>
                                    <p:set>
                                      <p:cBhvr>
                                        <p:cTn id="27" dur="1155" fill="hold"/>
                                        <p:tgtEl>
                                          <p:spTgt spid="5">
                                            <p:txEl>
                                              <p:pRg st="3" end="3"/>
                                            </p:txEl>
                                          </p:spTgt>
                                        </p:tgtEl>
                                        <p:attrNameLst>
                                          <p:attrName>ppt_x</p:attrName>
                                        </p:attrNameLst>
                                      </p:cBhvr>
                                      <p:to>
                                        <p:strVal val="(0.5)"/>
                                      </p:to>
                                    </p:set>
                                    <p:anim from="(0.5)" to="(#ppt_x)" calcmode="lin" valueType="num">
                                      <p:cBhvr>
                                        <p:cTn id="28" dur="1845" accel="100000" fill="hold">
                                          <p:stCondLst>
                                            <p:cond delay="1155"/>
                                          </p:stCondLst>
                                        </p:cTn>
                                        <p:tgtEl>
                                          <p:spTgt spid="5">
                                            <p:txEl>
                                              <p:pRg st="3" end="3"/>
                                            </p:txEl>
                                          </p:spTgt>
                                        </p:tgtEl>
                                        <p:attrNameLst>
                                          <p:attrName>ppt_x</p:attrName>
                                        </p:attrNameLst>
                                      </p:cBhvr>
                                    </p:anim>
                                    <p:set>
                                      <p:cBhvr>
                                        <p:cTn id="29" dur="1155" fill="hold"/>
                                        <p:tgtEl>
                                          <p:spTgt spid="5">
                                            <p:txEl>
                                              <p:pRg st="3" end="3"/>
                                            </p:txEl>
                                          </p:spTgt>
                                        </p:tgtEl>
                                        <p:attrNameLst>
                                          <p:attrName>ppt_y</p:attrName>
                                        </p:attrNameLst>
                                      </p:cBhvr>
                                      <p:to>
                                        <p:strVal val="(#ppt_y+0.4)"/>
                                      </p:to>
                                    </p:set>
                                    <p:anim from="(#ppt_y+0.4)" to="(#ppt_y)" calcmode="lin" valueType="num">
                                      <p:cBhvr>
                                        <p:cTn id="30" dur="1845" accel="100000" fill="hold">
                                          <p:stCondLst>
                                            <p:cond delay="1155"/>
                                          </p:stCondLst>
                                        </p:cTn>
                                        <p:tgtEl>
                                          <p:spTgt spid="5">
                                            <p:txEl>
                                              <p:pRg st="3" end="3"/>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heel(4)">
                                      <p:cBhvr>
                                        <p:cTn id="35" dur="20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heel(4)">
                                      <p:cBhvr>
                                        <p:cTn id="40" dur="20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heel(4)">
                                      <p:cBhvr>
                                        <p:cTn id="45" dur="20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wheel(4)">
                                      <p:cBhvr>
                                        <p:cTn id="50"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21:14-17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15707"/>
            <a:ext cx="8839200" cy="51090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Work of Grace”</a:t>
            </a:r>
          </a:p>
          <a:p>
            <a:pPr>
              <a:spcAft>
                <a:spcPts val="600"/>
              </a:spcAft>
            </a:pPr>
            <a:r>
              <a:rPr lang="en-US" sz="2800" b="1" dirty="0" smtClean="0">
                <a:ln w="11430">
                  <a:solidFill>
                    <a:sysClr val="windowText" lastClr="000000"/>
                  </a:solidFill>
                </a:ln>
                <a:solidFill>
                  <a:sysClr val="windowText" lastClr="000000"/>
                </a:solidFill>
                <a:effectLst>
                  <a:outerShdw blurRad="38100" dist="38100" dir="2700000" algn="tl">
                    <a:srgbClr val="000000">
                      <a:alpha val="43137"/>
                    </a:srgbClr>
                  </a:outerShdw>
                </a:effectLst>
              </a:rPr>
              <a:t>Even as our Lord faces His pending suffering and death; still, He is compassionate and full of grace.  Verse 14 is a powerful verse inserted by St. Matthew which is used to show the work of the Messiah.  His work is completely lost to the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“high priests and the scribes” </a:t>
            </a:r>
            <a:r>
              <a:rPr lang="en-US" sz="2800" b="1" baseline="30000" dirty="0" smtClean="0">
                <a:ln w="11430">
                  <a:solidFill>
                    <a:srgbClr val="6600CC"/>
                  </a:solidFill>
                </a:ln>
                <a:solidFill>
                  <a:srgbClr val="6600CC"/>
                </a:solidFill>
                <a:effectLst>
                  <a:outerShdw blurRad="38100" dist="38100" dir="2700000" algn="tl">
                    <a:srgbClr val="000000">
                      <a:alpha val="43137"/>
                    </a:srgbClr>
                  </a:outerShdw>
                </a:effectLst>
              </a:rPr>
              <a:t>(v.15)</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ysClr val="windowText" lastClr="000000"/>
                  </a:solidFill>
                </a:ln>
                <a:solidFill>
                  <a:sysClr val="windowText" lastClr="000000"/>
                </a:solidFill>
                <a:effectLst>
                  <a:outerShdw blurRad="38100" dist="38100" dir="2700000" algn="tl">
                    <a:srgbClr val="000000">
                      <a:alpha val="43137"/>
                    </a:srgbClr>
                  </a:outerShdw>
                </a:effectLst>
              </a:rPr>
              <a:t>Whenever St. Matthew uses this term, he is speaking of the Sanhedrin. </a:t>
            </a:r>
          </a:p>
          <a:p>
            <a:pPr>
              <a:spcAft>
                <a:spcPts val="600"/>
              </a:spcAft>
            </a:pPr>
            <a:r>
              <a:rPr lang="en-US" sz="2800" b="1" dirty="0" smtClean="0">
                <a:ln w="11430">
                  <a:solidFill>
                    <a:sysClr val="windowText" lastClr="000000"/>
                  </a:solidFill>
                </a:ln>
                <a:solidFill>
                  <a:sysClr val="windowText" lastClr="000000"/>
                </a:solidFill>
                <a:effectLst>
                  <a:outerShdw blurRad="38100" dist="38100" dir="2700000" algn="tl">
                    <a:srgbClr val="000000">
                      <a:alpha val="43137"/>
                    </a:srgbClr>
                  </a:outerShdw>
                </a:effectLst>
              </a:rPr>
              <a:t>Note how they see our Lord’s miracles as</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“marvels;”</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ysClr val="windowText" lastClr="000000"/>
                  </a:solidFill>
                </a:ln>
                <a:solidFill>
                  <a:sysClr val="windowText" lastClr="000000"/>
                </a:solidFill>
                <a:effectLst>
                  <a:outerShdw blurRad="38100" dist="38100" dir="2700000" algn="tl">
                    <a:srgbClr val="000000">
                      <a:alpha val="43137"/>
                    </a:srgbClr>
                  </a:outerShdw>
                </a:effectLst>
              </a:rPr>
              <a:t>since, to them, that’s what they are; but, not works of the Messiah as we have previously discussed.</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endParaRPr lang="en-US" sz="2800" b="1" dirty="0" smtClean="0">
              <a:ln w="11430">
                <a:solidFill>
                  <a:srgbClr val="6600CC"/>
                </a:solidFill>
              </a:ln>
              <a:solidFill>
                <a:srgbClr val="66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y Week Illustrated By James Tissot: Palm Sunday — Dappled Things"/>
          <p:cNvPicPr>
            <a:picLocks noChangeAspect="1" noChangeArrowheads="1"/>
          </p:cNvPicPr>
          <p:nvPr/>
        </p:nvPicPr>
        <p:blipFill>
          <a:blip r:embed="rId2" cstate="print"/>
          <a:srcRect/>
          <a:stretch>
            <a:fillRect/>
          </a:stretch>
        </p:blipFill>
        <p:spPr bwMode="auto">
          <a:xfrm>
            <a:off x="0" y="1798230"/>
            <a:ext cx="4572000" cy="323097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21:14-17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15707"/>
            <a:ext cx="8839200" cy="546303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Work of Grace”</a:t>
            </a:r>
          </a:p>
          <a:p>
            <a:pPr>
              <a:spcAft>
                <a:spcPts val="600"/>
              </a:spcAft>
            </a:pP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The</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“marvels”</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ysClr val="windowText" lastClr="000000"/>
                  </a:solidFill>
                </a:ln>
                <a:solidFill>
                  <a:sysClr val="windowText" lastClr="000000"/>
                </a:solidFill>
                <a:effectLst>
                  <a:outerShdw blurRad="38100" dist="38100" dir="2700000" algn="tl">
                    <a:srgbClr val="000000">
                      <a:alpha val="43137"/>
                    </a:srgbClr>
                  </a:outerShdw>
                </a:effectLst>
              </a:rPr>
              <a:t>of our Lord 					had a profound impact on 					boys in the Temple courts.  					These lads, probably 						twelve years old and over, 					had come to Jerusalem 						with their fathers, as did 					our Lord with Joseph, for their obligatory attendance at the Passover.  They are singing praises to Jesus for the miracles they had seen…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“Hosanna to the Son of David!”</a:t>
            </a:r>
            <a:r>
              <a:rPr lang="en-US" sz="26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endParaRPr lang="en-US" sz="2800" b="1" dirty="0" smtClean="0">
              <a:ln w="11430">
                <a:solidFill>
                  <a:srgbClr val="6600CC"/>
                </a:solidFill>
              </a:ln>
              <a:solidFill>
                <a:srgbClr val="6600CC"/>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y Week Illustrated By James Tissot: Palm Sunday — Dappled Things"/>
          <p:cNvPicPr>
            <a:picLocks noChangeAspect="1" noChangeArrowheads="1"/>
          </p:cNvPicPr>
          <p:nvPr/>
        </p:nvPicPr>
        <p:blipFill>
          <a:blip r:embed="rId2" cstate="print"/>
          <a:srcRect/>
          <a:stretch>
            <a:fillRect/>
          </a:stretch>
        </p:blipFill>
        <p:spPr bwMode="auto">
          <a:xfrm>
            <a:off x="0" y="1798230"/>
            <a:ext cx="4572000" cy="323097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21:14-17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990600"/>
            <a:ext cx="8839200" cy="593239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Work of Grace”</a:t>
            </a:r>
          </a:p>
          <a:p>
            <a:pPr>
              <a:spcAft>
                <a:spcPts val="300"/>
              </a:spcAft>
            </a:pP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And, as you can see from 					the painting, this is 						intolerable to the 							Sanhedrists; yet, there’s 					nothing that they can 						do!</a:t>
            </a:r>
          </a:p>
          <a:p>
            <a:pPr>
              <a:spcAft>
                <a:spcPts val="600"/>
              </a:spcAft>
            </a:pPr>
            <a:r>
              <a:rPr lang="en-US" sz="2800" b="1" dirty="0" smtClean="0">
                <a:ln w="11430">
                  <a:solidFill>
                    <a:schemeClr val="tx1"/>
                  </a:solidFill>
                </a:ln>
                <a:effectLst>
                  <a:outerShdw blurRad="38100" dist="38100" dir="2700000" algn="tl">
                    <a:srgbClr val="000000">
                      <a:alpha val="43137"/>
                    </a:srgbClr>
                  </a:outerShdw>
                </a:effectLst>
              </a:rPr>
              <a:t>					All they can do is to 						confront Jesus and demand that He stop this </a:t>
            </a:r>
            <a:r>
              <a:rPr lang="en-US" sz="2800" b="1" i="1" dirty="0" smtClean="0">
                <a:ln w="11430">
                  <a:solidFill>
                    <a:schemeClr val="tx1"/>
                  </a:solidFill>
                </a:ln>
                <a:effectLst>
                  <a:outerShdw blurRad="38100" dist="38100" dir="2700000" algn="tl">
                    <a:srgbClr val="000000">
                      <a:alpha val="43137"/>
                    </a:srgbClr>
                  </a:outerShdw>
                </a:effectLst>
              </a:rPr>
              <a:t>“disorder.”</a:t>
            </a:r>
            <a:r>
              <a:rPr lang="en-US" sz="2800" b="1" dirty="0" smtClean="0">
                <a:ln w="11430">
                  <a:solidFill>
                    <a:schemeClr val="tx1"/>
                  </a:solidFill>
                </a:ln>
                <a:effectLst>
                  <a:outerShdw blurRad="38100" dist="38100" dir="2700000" algn="tl">
                    <a:srgbClr val="000000">
                      <a:alpha val="43137"/>
                    </a:srgbClr>
                  </a:outerShdw>
                </a:effectLst>
              </a:rPr>
              <a:t>  Ironically, the </a:t>
            </a:r>
            <a:r>
              <a:rPr lang="en-US" sz="2800" b="1" i="1" dirty="0" smtClean="0">
                <a:ln w="11430">
                  <a:solidFill>
                    <a:schemeClr val="tx1"/>
                  </a:solidFill>
                </a:ln>
                <a:effectLst>
                  <a:outerShdw blurRad="38100" dist="38100" dir="2700000" algn="tl">
                    <a:srgbClr val="000000">
                      <a:alpha val="43137"/>
                    </a:srgbClr>
                  </a:outerShdw>
                </a:effectLst>
              </a:rPr>
              <a:t>“disorder”</a:t>
            </a:r>
            <a:r>
              <a:rPr lang="en-US" sz="2800" b="1" dirty="0" smtClean="0">
                <a:ln w="11430">
                  <a:solidFill>
                    <a:schemeClr val="tx1"/>
                  </a:solidFill>
                </a:ln>
                <a:effectLst>
                  <a:outerShdw blurRad="38100" dist="38100" dir="2700000" algn="tl">
                    <a:srgbClr val="000000">
                      <a:alpha val="43137"/>
                    </a:srgbClr>
                  </a:outerShdw>
                </a:effectLst>
              </a:rPr>
              <a:t> of the buyers and seller along with the horrible stench of the livestock on the Temple Mount was acceptable to them!  </a:t>
            </a:r>
            <a:r>
              <a:rPr lang="en-US" sz="26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endParaRPr lang="en-US" sz="2800" b="1" dirty="0" smtClean="0">
              <a:ln w="11430">
                <a:solidFill>
                  <a:srgbClr val="6600CC"/>
                </a:solidFill>
              </a:ln>
              <a:solidFill>
                <a:srgbClr val="66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86287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St. Matthew now moves us quickly to the vicinity of </a:t>
            </a:r>
            <a:r>
              <a:rPr lang="en-US" sz="30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Jerusalm</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in chapter 21.  In St. John 12:1, we know that the Triumphant Entry is six days prior to the Passover (which would be Sunday or the </a:t>
            </a:r>
            <a:r>
              <a:rPr lang="en-US" sz="30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“first day of the week”</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John also relays that there are actually two multitudes; one, with Jesus, and the other that when out to meet Him (St. John 12:9-12).</a:t>
            </a:r>
            <a:r>
              <a:rPr lang="en-US" sz="3000" b="1" dirty="0" smtClean="0">
                <a:ln w="11430">
                  <a:solidFill>
                    <a:schemeClr val="tx1"/>
                  </a:solidFill>
                </a:ln>
                <a:effectLst>
                  <a:outerShdw blurRad="38100" dist="38100" dir="2700000" algn="tl">
                    <a:srgbClr val="000000">
                      <a:alpha val="43137"/>
                    </a:srgbClr>
                  </a:outerShdw>
                </a:effectLst>
              </a:rPr>
              <a:t>    </a:t>
            </a:r>
          </a:p>
          <a:p>
            <a:pPr>
              <a:spcAft>
                <a:spcPts val="600"/>
              </a:spcAft>
            </a:pPr>
            <a:r>
              <a:rPr lang="en-US" sz="3000" b="1" dirty="0" smtClean="0">
                <a:ln w="11430">
                  <a:solidFill>
                    <a:schemeClr val="tx1"/>
                  </a:solidFill>
                </a:ln>
                <a:effectLst>
                  <a:outerShdw blurRad="38100" dist="38100" dir="2700000" algn="tl">
                    <a:srgbClr val="000000">
                      <a:alpha val="43137"/>
                    </a:srgbClr>
                  </a:outerShdw>
                </a:effectLst>
              </a:rPr>
              <a:t>According to St. Mark and St. Luke, </a:t>
            </a:r>
            <a:r>
              <a:rPr lang="en-US" sz="3000" b="1" dirty="0" err="1" smtClean="0">
                <a:ln w="11430">
                  <a:solidFill>
                    <a:schemeClr val="tx1"/>
                  </a:solidFill>
                </a:ln>
                <a:effectLst>
                  <a:outerShdw blurRad="38100" dist="38100" dir="2700000" algn="tl">
                    <a:srgbClr val="000000">
                      <a:alpha val="43137"/>
                    </a:srgbClr>
                  </a:outerShdw>
                </a:effectLst>
              </a:rPr>
              <a:t>Bethphage</a:t>
            </a:r>
            <a:r>
              <a:rPr lang="en-US" sz="3000" b="1" dirty="0" smtClean="0">
                <a:ln w="11430">
                  <a:solidFill>
                    <a:schemeClr val="tx1"/>
                  </a:solidFill>
                </a:ln>
                <a:effectLst>
                  <a:outerShdw blurRad="38100" dist="38100" dir="2700000" algn="tl">
                    <a:srgbClr val="000000">
                      <a:alpha val="43137"/>
                    </a:srgbClr>
                  </a:outerShdw>
                </a:effectLst>
              </a:rPr>
              <a:t> and Bethany where two villages that were quite close to each other.   </a:t>
            </a:r>
            <a:endParaRPr lang="en-US" sz="3000" b="1" dirty="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anim calcmode="lin" valueType="num">
                                      <p:cBhvr>
                                        <p:cTn id="8" dur="2000" fill="hold"/>
                                        <p:tgtEl>
                                          <p:spTgt spid="10">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y Week Illustrated By James Tissot: Palm Sunday — Dappled Things"/>
          <p:cNvPicPr>
            <a:picLocks noChangeAspect="1" noChangeArrowheads="1"/>
          </p:cNvPicPr>
          <p:nvPr/>
        </p:nvPicPr>
        <p:blipFill>
          <a:blip r:embed="rId2" cstate="print"/>
          <a:srcRect/>
          <a:stretch>
            <a:fillRect/>
          </a:stretch>
        </p:blipFill>
        <p:spPr bwMode="auto">
          <a:xfrm>
            <a:off x="0" y="1798230"/>
            <a:ext cx="4572000" cy="323097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21:14-17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990600"/>
            <a:ext cx="8839200" cy="507061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Work of Grace”</a:t>
            </a:r>
          </a:p>
          <a:p>
            <a:pPr>
              <a:spcAft>
                <a:spcPts val="300"/>
              </a:spcAft>
            </a:pP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Jesus quickly replies, </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“Yes, 					did you [all] never read:  					‘Out of [the] mouth of 						babes and </a:t>
            </a:r>
            <a:r>
              <a:rPr lang="en-US" sz="2800" b="1" i="1" dirty="0" err="1" smtClean="0">
                <a:ln w="11430">
                  <a:solidFill>
                    <a:srgbClr val="6600CC"/>
                  </a:solidFill>
                </a:ln>
                <a:solidFill>
                  <a:srgbClr val="6600CC"/>
                </a:solidFill>
                <a:effectLst>
                  <a:outerShdw blurRad="38100" dist="38100" dir="2700000" algn="tl">
                    <a:srgbClr val="000000">
                      <a:alpha val="43137"/>
                    </a:srgbClr>
                  </a:outerShdw>
                </a:effectLst>
              </a:rPr>
              <a:t>sucklings</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 You 					have prepared for Yourself 					praise.’”</a:t>
            </a:r>
          </a:p>
          <a:p>
            <a:pPr>
              <a:spcAft>
                <a:spcPts val="300"/>
              </a:spcAft>
            </a:pPr>
            <a:r>
              <a:rPr lang="en-US" sz="2800" b="1" dirty="0" smtClean="0">
                <a:ln w="11430">
                  <a:solidFill>
                    <a:schemeClr val="tx1"/>
                  </a:solidFill>
                </a:ln>
                <a:effectLst>
                  <a:outerShdw blurRad="38100" dist="38100" dir="2700000" algn="tl">
                    <a:srgbClr val="000000">
                      <a:alpha val="43137"/>
                    </a:srgbClr>
                  </a:outerShdw>
                </a:effectLst>
              </a:rPr>
              <a:t>					Jesus is quoting from Ps. 					8:2 and He knows that the Jews know this verse; after all, they have undoubtedly sung the words of Psalm 8 in the Temple!</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  </a:t>
            </a:r>
            <a:r>
              <a:rPr lang="en-US" sz="26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endParaRPr lang="en-US" sz="2800" b="1" dirty="0" smtClean="0">
              <a:ln w="11430">
                <a:solidFill>
                  <a:srgbClr val="6600CC"/>
                </a:solidFill>
              </a:ln>
              <a:solidFill>
                <a:srgbClr val="66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y Week Illustrated By James Tissot: Palm Sunday — Dappled Things"/>
          <p:cNvPicPr>
            <a:picLocks noChangeAspect="1" noChangeArrowheads="1"/>
          </p:cNvPicPr>
          <p:nvPr/>
        </p:nvPicPr>
        <p:blipFill>
          <a:blip r:embed="rId2" cstate="print"/>
          <a:srcRect/>
          <a:stretch>
            <a:fillRect/>
          </a:stretch>
        </p:blipFill>
        <p:spPr bwMode="auto">
          <a:xfrm>
            <a:off x="0" y="1798230"/>
            <a:ext cx="4572000" cy="323097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21:14-17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990600"/>
            <a:ext cx="8839200" cy="546303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Work of Grace”</a:t>
            </a:r>
          </a:p>
          <a:p>
            <a:pPr>
              <a:spcAft>
                <a:spcPts val="300"/>
              </a:spcAft>
            </a:pP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Therefore, a mighty chorus 					of the young boys (even 						babes and </a:t>
            </a:r>
            <a:r>
              <a:rPr lang="en-US" sz="2800" b="1" dirty="0" err="1" smtClean="0">
                <a:ln w="11430">
                  <a:solidFill>
                    <a:schemeClr val="tx1"/>
                  </a:solidFill>
                </a:ln>
                <a:effectLst>
                  <a:outerShdw blurRad="38100" dist="38100" dir="2700000" algn="tl">
                    <a:srgbClr val="000000">
                      <a:alpha val="43137"/>
                    </a:srgbClr>
                  </a:outerShdw>
                </a:effectLst>
              </a:rPr>
              <a:t>sucklings</a:t>
            </a:r>
            <a:r>
              <a:rPr lang="en-US" sz="2800" b="1" dirty="0" smtClean="0">
                <a:ln w="11430">
                  <a:solidFill>
                    <a:schemeClr val="tx1"/>
                  </a:solidFill>
                </a:ln>
                <a:effectLst>
                  <a:outerShdw blurRad="38100" dist="38100" dir="2700000" algn="tl">
                    <a:srgbClr val="000000">
                      <a:alpha val="43137"/>
                    </a:srgbClr>
                  </a:outerShdw>
                </a:effectLst>
              </a:rPr>
              <a:t>) rise 					like a bulwark before which 					the roaring of the Lord’s 					enemies sink into silence! 					 The enemies of our Lord 					(and also your enemies) will rave in their hatred; yet, even the young babe in Divine Service cooing or crying reveals the Lord’s greatness and His glory!</a:t>
            </a:r>
            <a:r>
              <a:rPr lang="en-US" sz="28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  </a:t>
            </a:r>
            <a:r>
              <a:rPr lang="en-US" sz="2600" b="1" i="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6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rgbClr val="6600CC"/>
                  </a:solidFill>
                </a:ln>
                <a:solidFill>
                  <a:srgbClr val="6600CC"/>
                </a:solidFill>
                <a:effectLst>
                  <a:outerShdw blurRad="38100" dist="38100" dir="2700000" algn="tl">
                    <a:srgbClr val="000000">
                      <a:alpha val="43137"/>
                    </a:srgbClr>
                  </a:outerShdw>
                </a:effectLst>
              </a:rPr>
              <a:t>  </a:t>
            </a:r>
            <a:endParaRPr lang="en-US" sz="2800" b="1" dirty="0" smtClean="0">
              <a:ln w="11430">
                <a:solidFill>
                  <a:srgbClr val="6600CC"/>
                </a:solidFill>
              </a:ln>
              <a:solidFill>
                <a:srgbClr val="6600CC"/>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21:14-17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417796"/>
            <a:ext cx="8839200" cy="467820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600" b="1" dirty="0" smtClean="0">
                <a:ln w="11430">
                  <a:solidFill>
                    <a:schemeClr val="tx1"/>
                  </a:solidFill>
                </a:ln>
                <a:effectLst>
                  <a:outerShdw blurRad="38100" dist="38100" dir="2700000" algn="tl">
                    <a:srgbClr val="000000">
                      <a:alpha val="43137"/>
                    </a:srgbClr>
                  </a:outerShdw>
                </a:effectLst>
              </a:rPr>
              <a:t>In closing, Jesus now departs from the Temple and Jerusalem and travels back to Bethany.  Undoubtedly, He lodges at the home of Lazarus.</a:t>
            </a:r>
          </a:p>
          <a:p>
            <a:pPr>
              <a:spcAft>
                <a:spcPts val="300"/>
              </a:spcAft>
            </a:pPr>
            <a:r>
              <a:rPr lang="en-US" sz="3600" b="1" dirty="0" smtClean="0">
                <a:ln w="11430">
                  <a:solidFill>
                    <a:schemeClr val="tx1"/>
                  </a:solidFill>
                </a:ln>
                <a:effectLst>
                  <a:outerShdw blurRad="38100" dist="38100" dir="2700000" algn="tl">
                    <a:srgbClr val="000000">
                      <a:alpha val="43137"/>
                    </a:srgbClr>
                  </a:outerShdw>
                </a:effectLst>
              </a:rPr>
              <a:t>Palm Sunday, the first day of the week, is now over.  Tomorrow morning, Jesus will continue His great work during the most momentous week of world history!</a:t>
            </a:r>
            <a:endParaRPr lang="en-US" sz="3600" b="1" dirty="0" smtClean="0">
              <a:ln w="1143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91892"/>
            <a:ext cx="8686800" cy="532453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rgbClr val="6600CC"/>
                  </a:solidFill>
                </a:ln>
                <a:solidFill>
                  <a:srgbClr val="6600CC"/>
                </a:solidFill>
                <a:cs typeface="Times New Roman" pitchFamily="18" charset="0"/>
              </a:rPr>
              <a:t>VII. </a:t>
            </a:r>
            <a:r>
              <a:rPr lang="en-US" sz="2600" b="1" dirty="0" smtClean="0">
                <a:ln>
                  <a:solidFill>
                    <a:srgbClr val="6600CC"/>
                  </a:solidFill>
                </a:ln>
                <a:solidFill>
                  <a:srgbClr val="6600CC"/>
                </a:solidFill>
                <a:cs typeface="Times New Roman" pitchFamily="18" charset="0"/>
              </a:rPr>
              <a:t>Our Lord’s Ministry in Judea and Perea </a:t>
            </a:r>
            <a:r>
              <a:rPr lang="en-US" sz="2400" b="1" dirty="0" smtClean="0">
                <a:ln>
                  <a:solidFill>
                    <a:srgbClr val="6600CC"/>
                  </a:solidFill>
                </a:ln>
                <a:solidFill>
                  <a:srgbClr val="6600CC"/>
                </a:solidFill>
                <a:cs typeface="Times New Roman" pitchFamily="18" charset="0"/>
              </a:rPr>
              <a:t>(19:3 – 20:34)</a:t>
            </a:r>
          </a:p>
          <a:p>
            <a:pPr marL="914400" lvl="1" indent="-457200">
              <a:buFont typeface="+mj-lt"/>
              <a:buAutoNum type="alphaUcPeriod"/>
            </a:pPr>
            <a:r>
              <a:rPr lang="en-US" sz="2000" strike="sngStrike" dirty="0" smtClean="0">
                <a:ln>
                  <a:solidFill>
                    <a:schemeClr val="tx1"/>
                  </a:solidFill>
                </a:ln>
                <a:latin typeface="Times New Roman" pitchFamily="18" charset="0"/>
                <a:cs typeface="Times New Roman" pitchFamily="18" charset="0"/>
              </a:rPr>
              <a:t>Teaching on Marriage and Divorce (19:3-12)</a:t>
            </a:r>
            <a:r>
              <a:rPr lang="en-US" sz="2000" strike="sngStrike" dirty="0" smtClean="0">
                <a:ln>
                  <a:solidFill>
                    <a:schemeClr val="tx1"/>
                  </a:solidFill>
                </a:ln>
              </a:rPr>
              <a:t> (7/6)</a:t>
            </a:r>
            <a:endParaRPr lang="en-US" sz="2000" strike="sngStrike" dirty="0" smtClean="0">
              <a:ln>
                <a:solidFill>
                  <a:schemeClr val="tx1"/>
                </a:solidFill>
              </a:ln>
              <a:latin typeface="Times New Roman" pitchFamily="18" charset="0"/>
              <a:cs typeface="Times New Roman" pitchFamily="18" charset="0"/>
            </a:endParaRPr>
          </a:p>
          <a:p>
            <a:pPr marL="914400" lvl="1" indent="-457200">
              <a:buFont typeface="+mj-lt"/>
              <a:buAutoNum type="alphaUcPeriod"/>
            </a:pPr>
            <a:r>
              <a:rPr lang="en-US" sz="2000" strike="sngStrike" dirty="0" smtClean="0">
                <a:ln>
                  <a:solidFill>
                    <a:schemeClr val="tx1"/>
                  </a:solidFill>
                </a:ln>
                <a:latin typeface="Times New Roman" pitchFamily="18" charset="0"/>
                <a:cs typeface="Times New Roman" pitchFamily="18" charset="0"/>
              </a:rPr>
              <a:t>Teaching Concerning Little Children (19:13-15)</a:t>
            </a:r>
            <a:r>
              <a:rPr lang="en-US" sz="2000" strike="sngStrike" dirty="0" smtClean="0">
                <a:ln>
                  <a:solidFill>
                    <a:schemeClr val="tx1"/>
                  </a:solidFill>
                </a:ln>
              </a:rPr>
              <a:t> (7/6)</a:t>
            </a:r>
            <a:endParaRPr lang="en-US" sz="2000" strike="sngStrike" dirty="0" smtClean="0">
              <a:ln>
                <a:solidFill>
                  <a:schemeClr val="tx1"/>
                </a:solidFill>
              </a:ln>
              <a:latin typeface="Times New Roman" pitchFamily="18" charset="0"/>
              <a:cs typeface="Times New Roman" pitchFamily="18" charset="0"/>
            </a:endParaRPr>
          </a:p>
          <a:p>
            <a:pPr marL="914400" lvl="1" indent="-457200">
              <a:buFont typeface="+mj-lt"/>
              <a:buAutoNum type="alphaUcPeriod"/>
            </a:pPr>
            <a:r>
              <a:rPr lang="en-US" sz="2000" strike="sngStrike" dirty="0" smtClean="0">
                <a:ln>
                  <a:solidFill>
                    <a:schemeClr val="tx1"/>
                  </a:solidFill>
                </a:ln>
                <a:latin typeface="Times New Roman" pitchFamily="18" charset="0"/>
                <a:cs typeface="Times New Roman" pitchFamily="18" charset="0"/>
              </a:rPr>
              <a:t>The Rich Young Man (19:16-30)</a:t>
            </a:r>
            <a:r>
              <a:rPr lang="en-US" sz="2000" strike="sngStrike" dirty="0" smtClean="0">
                <a:ln>
                  <a:solidFill>
                    <a:schemeClr val="tx1"/>
                  </a:solidFill>
                </a:ln>
              </a:rPr>
              <a:t> (7/6)</a:t>
            </a:r>
            <a:endParaRPr lang="en-US" sz="2000" strike="sngStrike" dirty="0" smtClean="0">
              <a:ln>
                <a:solidFill>
                  <a:schemeClr val="tx1"/>
                </a:solidFill>
              </a:ln>
              <a:latin typeface="Times New Roman" pitchFamily="18" charset="0"/>
              <a:cs typeface="Times New Roman" pitchFamily="18" charset="0"/>
            </a:endParaRPr>
          </a:p>
          <a:p>
            <a:pPr marL="914400" lvl="1" indent="-457200">
              <a:buFont typeface="+mj-lt"/>
              <a:buAutoNum type="alphaUcPeriod"/>
            </a:pPr>
            <a:r>
              <a:rPr lang="en-US" sz="2000" strike="sngStrike" dirty="0" smtClean="0">
                <a:ln>
                  <a:solidFill>
                    <a:schemeClr val="tx1"/>
                  </a:solidFill>
                </a:ln>
                <a:latin typeface="Times New Roman" pitchFamily="18" charset="0"/>
                <a:cs typeface="Times New Roman" pitchFamily="18" charset="0"/>
              </a:rPr>
              <a:t>The Parable of the Workers in the Vineyard (20:1-16)</a:t>
            </a:r>
            <a:r>
              <a:rPr lang="en-US" sz="2000" strike="sngStrike" dirty="0" smtClean="0">
                <a:ln>
                  <a:solidFill>
                    <a:schemeClr val="tx1"/>
                  </a:solidFill>
                </a:ln>
              </a:rPr>
              <a:t> (7/13)</a:t>
            </a:r>
            <a:endParaRPr lang="en-US" sz="2000" strike="sngStrike" dirty="0" smtClean="0">
              <a:ln>
                <a:solidFill>
                  <a:schemeClr val="tx1"/>
                </a:solidFill>
              </a:ln>
              <a:latin typeface="Times New Roman" pitchFamily="18" charset="0"/>
              <a:cs typeface="Times New Roman" pitchFamily="18" charset="0"/>
            </a:endParaRPr>
          </a:p>
          <a:p>
            <a:pPr marL="914400" lvl="1" indent="-457200">
              <a:buFont typeface="+mj-lt"/>
              <a:buAutoNum type="alphaUcPeriod"/>
            </a:pPr>
            <a:r>
              <a:rPr lang="en-US" sz="2000" strike="sngStrike" dirty="0" smtClean="0">
                <a:ln>
                  <a:solidFill>
                    <a:schemeClr val="tx1"/>
                  </a:solidFill>
                </a:ln>
                <a:latin typeface="Times New Roman" pitchFamily="18" charset="0"/>
                <a:cs typeface="Times New Roman" pitchFamily="18" charset="0"/>
              </a:rPr>
              <a:t>Prophecy of His Death (#3) (20:17-19)</a:t>
            </a:r>
            <a:r>
              <a:rPr lang="en-US" sz="2000" strike="sngStrike" dirty="0" smtClean="0">
                <a:ln>
                  <a:solidFill>
                    <a:schemeClr val="tx1"/>
                  </a:solidFill>
                </a:ln>
              </a:rPr>
              <a:t> (7/13)</a:t>
            </a:r>
            <a:endParaRPr lang="en-US" sz="2000" strike="sngStrike" dirty="0" smtClean="0">
              <a:ln>
                <a:solidFill>
                  <a:schemeClr val="tx1"/>
                </a:solidFill>
              </a:ln>
              <a:latin typeface="Times New Roman" pitchFamily="18" charset="0"/>
              <a:cs typeface="Times New Roman" pitchFamily="18" charset="0"/>
            </a:endParaRPr>
          </a:p>
          <a:p>
            <a:pPr marL="914400" lvl="1" indent="-457200">
              <a:buFont typeface="+mj-lt"/>
              <a:buAutoNum type="alphaUcPeriod"/>
            </a:pPr>
            <a:r>
              <a:rPr lang="en-US" sz="2000" strike="sngStrike" dirty="0" smtClean="0">
                <a:ln>
                  <a:solidFill>
                    <a:schemeClr val="tx1"/>
                  </a:solidFill>
                </a:ln>
                <a:latin typeface="Times New Roman" pitchFamily="18" charset="0"/>
                <a:cs typeface="Times New Roman" pitchFamily="18" charset="0"/>
              </a:rPr>
              <a:t>Salome’s Request (20:20-28)</a:t>
            </a:r>
            <a:r>
              <a:rPr lang="en-US" sz="2000" strike="sngStrike" dirty="0" smtClean="0">
                <a:ln>
                  <a:solidFill>
                    <a:schemeClr val="tx1"/>
                  </a:solidFill>
                </a:ln>
              </a:rPr>
              <a:t> (7/13)</a:t>
            </a:r>
            <a:endParaRPr lang="en-US" sz="2000" strike="sngStrike" dirty="0" smtClean="0">
              <a:ln>
                <a:solidFill>
                  <a:schemeClr val="tx1"/>
                </a:solidFill>
              </a:ln>
              <a:latin typeface="Times New Roman" pitchFamily="18" charset="0"/>
              <a:cs typeface="Times New Roman" pitchFamily="18" charset="0"/>
            </a:endParaRPr>
          </a:p>
          <a:p>
            <a:pPr marL="914400" lvl="1" indent="-457200">
              <a:spcAft>
                <a:spcPts val="1200"/>
              </a:spcAft>
              <a:buFont typeface="+mj-lt"/>
              <a:buAutoNum type="alphaUcPeriod"/>
            </a:pPr>
            <a:r>
              <a:rPr lang="en-US" sz="2000" strike="sngStrike" dirty="0" smtClean="0">
                <a:ln>
                  <a:solidFill>
                    <a:schemeClr val="tx1"/>
                  </a:solidFill>
                </a:ln>
                <a:latin typeface="Times New Roman" pitchFamily="18" charset="0"/>
                <a:cs typeface="Times New Roman" pitchFamily="18" charset="0"/>
              </a:rPr>
              <a:t>Restoration of Sight at Jericho (20:29-34)</a:t>
            </a:r>
            <a:r>
              <a:rPr lang="en-US" sz="2000" strike="sngStrike" dirty="0" smtClean="0">
                <a:ln>
                  <a:solidFill>
                    <a:schemeClr val="tx1"/>
                  </a:solidFill>
                </a:ln>
              </a:rPr>
              <a:t> (7/13)</a:t>
            </a:r>
            <a:endParaRPr lang="en-US" sz="2000" strike="sngStrike" dirty="0" smtClean="0">
              <a:ln>
                <a:solidFill>
                  <a:schemeClr val="tx1"/>
                </a:solidFill>
              </a:ln>
              <a:latin typeface="Times New Roman" pitchFamily="18" charset="0"/>
              <a:cs typeface="Times New Roman" pitchFamily="18" charset="0"/>
            </a:endParaRPr>
          </a:p>
          <a:p>
            <a:pPr marL="571500" indent="-571500">
              <a:buAutoNum type="romanUcPeriod" startAt="8"/>
            </a:pPr>
            <a:r>
              <a:rPr lang="en-US" sz="2600" dirty="0" smtClean="0">
                <a:ln>
                  <a:solidFill>
                    <a:srgbClr val="C00000"/>
                  </a:solidFill>
                </a:ln>
                <a:solidFill>
                  <a:srgbClr val="6600CC"/>
                </a:solidFill>
                <a:effectLst>
                  <a:outerShdw blurRad="38100" dist="38100" dir="2700000" algn="tl">
                    <a:srgbClr val="000000">
                      <a:alpha val="43137"/>
                    </a:srgbClr>
                  </a:outerShdw>
                </a:effectLst>
              </a:rPr>
              <a:t>Passion Week </a:t>
            </a:r>
            <a:r>
              <a:rPr lang="en-US" sz="2400" dirty="0" smtClean="0">
                <a:ln>
                  <a:solidFill>
                    <a:srgbClr val="C00000"/>
                  </a:solidFill>
                </a:ln>
                <a:solidFill>
                  <a:srgbClr val="6600CC"/>
                </a:solidFill>
                <a:effectLst>
                  <a:outerShdw blurRad="38100" dist="38100" dir="2700000" algn="tl">
                    <a:srgbClr val="000000">
                      <a:alpha val="43137"/>
                    </a:srgbClr>
                  </a:outerShdw>
                </a:effectLst>
              </a:rPr>
              <a:t>(Chapters 21:1 – 27:66)</a:t>
            </a:r>
            <a:endParaRPr lang="en-US" sz="2600" b="1" dirty="0" smtClean="0">
              <a:ln>
                <a:solidFill>
                  <a:srgbClr val="C00000"/>
                </a:solidFill>
              </a:ln>
              <a:solidFill>
                <a:srgbClr val="0070C0"/>
              </a:solidFill>
              <a:effectLst>
                <a:outerShdw blurRad="38100" dist="38100" dir="2700000" algn="tl">
                  <a:srgbClr val="000000">
                    <a:alpha val="43137"/>
                  </a:srgbClr>
                </a:outerShdw>
              </a:effectLst>
            </a:endParaRPr>
          </a:p>
          <a:p>
            <a:pPr marL="514350" indent="-514350"/>
            <a:r>
              <a:rPr lang="en-US" sz="2600" b="1" dirty="0" smtClean="0">
                <a:ln>
                  <a:solidFill>
                    <a:srgbClr val="C0000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strike="sngStrike" dirty="0" smtClean="0">
                <a:ln>
                  <a:solidFill>
                    <a:schemeClr val="tx1"/>
                  </a:solidFill>
                </a:ln>
                <a:latin typeface="Times New Roman" pitchFamily="18" charset="0"/>
                <a:cs typeface="Times New Roman" pitchFamily="18" charset="0"/>
              </a:rPr>
              <a:t>A.  The Triumphal Entry (21:1-11) </a:t>
            </a:r>
            <a:r>
              <a:rPr lang="en-US" sz="2000" strike="sngStrike" dirty="0" smtClean="0">
                <a:ln>
                  <a:solidFill>
                    <a:schemeClr val="tx1"/>
                  </a:solidFill>
                </a:ln>
              </a:rPr>
              <a:t>(7/20)</a:t>
            </a:r>
            <a:endParaRPr lang="en-US" sz="2000" strike="sngStrike" dirty="0" smtClean="0">
              <a:ln>
                <a:solidFill>
                  <a:schemeClr val="tx1"/>
                </a:solidFill>
              </a:ln>
              <a:latin typeface="Times New Roman" pitchFamily="18" charset="0"/>
              <a:cs typeface="Times New Roman" pitchFamily="18" charset="0"/>
            </a:endParaRPr>
          </a:p>
          <a:p>
            <a:pPr marL="514350" indent="-514350"/>
            <a:r>
              <a:rPr lang="en-US" sz="2000" dirty="0" smtClean="0">
                <a:ln>
                  <a:solidFill>
                    <a:schemeClr val="tx1"/>
                  </a:solidFill>
                </a:ln>
                <a:latin typeface="Times New Roman" pitchFamily="18" charset="0"/>
                <a:cs typeface="Times New Roman" pitchFamily="18" charset="0"/>
              </a:rPr>
              <a:t>	</a:t>
            </a:r>
            <a:r>
              <a:rPr lang="en-US" sz="2000" strike="sngStrike" dirty="0" smtClean="0">
                <a:ln>
                  <a:solidFill>
                    <a:schemeClr val="tx1"/>
                  </a:solidFill>
                </a:ln>
                <a:latin typeface="Times New Roman" pitchFamily="18" charset="0"/>
                <a:cs typeface="Times New Roman" pitchFamily="18" charset="0"/>
              </a:rPr>
              <a:t>B.  The Cleansing of the Temple (21:12-17)</a:t>
            </a:r>
            <a:r>
              <a:rPr lang="en-US" sz="2000" strike="sngStrike" dirty="0" smtClean="0">
                <a:ln>
                  <a:solidFill>
                    <a:schemeClr val="tx1"/>
                  </a:solidFill>
                </a:ln>
              </a:rPr>
              <a:t> (7/20)</a:t>
            </a:r>
          </a:p>
          <a:p>
            <a:pPr marL="514350" indent="-514350"/>
            <a:r>
              <a:rPr lang="en-US" sz="2200" b="1" dirty="0" smtClean="0">
                <a:ln>
                  <a:solidFill>
                    <a:srgbClr val="6600CC"/>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b="1" dirty="0" smtClean="0">
                <a:ln>
                  <a:solidFill>
                    <a:schemeClr val="tx1"/>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C.  The Last Controversies with the Jewish Leaders (21:18 – 22:46)</a:t>
            </a:r>
          </a:p>
          <a:p>
            <a:r>
              <a:rPr lang="en-US" sz="2400" b="1" dirty="0" smtClean="0">
                <a:ln>
                  <a:solidFill>
                    <a:schemeClr val="tx1"/>
                  </a:solidFill>
                </a:ln>
                <a:solidFill>
                  <a:srgbClr val="6600CC"/>
                </a:solidFill>
                <a:effectLst>
                  <a:outerShdw blurRad="38100" dist="38100" dir="2700000" algn="tl">
                    <a:srgbClr val="000000">
                      <a:alpha val="43137"/>
                    </a:srgbClr>
                  </a:outerShdw>
                </a:effectLst>
              </a:rPr>
              <a:t>	</a:t>
            </a:r>
            <a:r>
              <a:rPr lang="en-US" sz="2200" b="1" dirty="0" smtClean="0">
                <a:ln>
                  <a:solidFill>
                    <a:schemeClr val="tx1"/>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1.  Cursing of the Fig Tree (21:18-22)</a:t>
            </a:r>
            <a:r>
              <a:rPr lang="en-US" sz="2200" b="1" dirty="0" smtClean="0">
                <a:ln>
                  <a:solidFill>
                    <a:schemeClr val="tx1"/>
                  </a:solidFill>
                </a:ln>
                <a:solidFill>
                  <a:srgbClr val="6600CC"/>
                </a:solidFill>
                <a:effectLst>
                  <a:outerShdw blurRad="38100" dist="38100" dir="2700000" algn="tl">
                    <a:srgbClr val="000000">
                      <a:alpha val="43137"/>
                    </a:srgbClr>
                  </a:outerShdw>
                </a:effectLst>
              </a:rPr>
              <a:t> </a:t>
            </a:r>
            <a:r>
              <a:rPr lang="en-US" sz="2200" b="1" dirty="0" smtClean="0">
                <a:ln>
                  <a:solidFill>
                    <a:srgbClr val="FF0000"/>
                  </a:solidFill>
                </a:ln>
                <a:solidFill>
                  <a:srgbClr val="6600CC"/>
                </a:solidFill>
                <a:effectLst>
                  <a:outerShdw blurRad="38100" dist="38100" dir="2700000" algn="tl">
                    <a:srgbClr val="000000">
                      <a:alpha val="43137"/>
                    </a:srgbClr>
                  </a:outerShdw>
                </a:effectLst>
              </a:rPr>
              <a:t>(7/27)</a:t>
            </a:r>
            <a:endParaRPr lang="en-US" sz="2200" b="1" dirty="0" smtClean="0">
              <a:ln>
                <a:solidFill>
                  <a:srgbClr val="FF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ln>
                  <a:solidFill>
                    <a:schemeClr val="tx1"/>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2.  Authority of our Lord is Questioned (21:23-32)</a:t>
            </a:r>
            <a:r>
              <a:rPr lang="en-US" sz="2200" b="1" dirty="0" smtClean="0">
                <a:ln>
                  <a:solidFill>
                    <a:schemeClr val="tx1"/>
                  </a:solidFill>
                </a:ln>
                <a:solidFill>
                  <a:srgbClr val="6600CC"/>
                </a:solidFill>
                <a:effectLst>
                  <a:outerShdw blurRad="38100" dist="38100" dir="2700000" algn="tl">
                    <a:srgbClr val="000000">
                      <a:alpha val="43137"/>
                    </a:srgbClr>
                  </a:outerShdw>
                </a:effectLst>
              </a:rPr>
              <a:t> </a:t>
            </a:r>
            <a:r>
              <a:rPr lang="en-US" sz="2200" b="1" dirty="0" smtClean="0">
                <a:ln>
                  <a:solidFill>
                    <a:srgbClr val="FF0000"/>
                  </a:solidFill>
                </a:ln>
                <a:solidFill>
                  <a:srgbClr val="6600CC"/>
                </a:solidFill>
                <a:effectLst>
                  <a:outerShdw blurRad="38100" dist="38100" dir="2700000" algn="tl">
                    <a:srgbClr val="000000">
                      <a:alpha val="43137"/>
                    </a:srgbClr>
                  </a:outerShdw>
                </a:effectLst>
              </a:rPr>
              <a:t>(7/27)</a:t>
            </a:r>
            <a:endParaRPr lang="en-US" sz="2200" b="1" dirty="0" smtClean="0">
              <a:ln>
                <a:solidFill>
                  <a:srgbClr val="FF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ln>
                  <a:solidFill>
                    <a:schemeClr val="tx1"/>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3.  The Parable of the Vineyard (21:33-46)</a:t>
            </a:r>
            <a:r>
              <a:rPr lang="en-US" sz="2200" b="1" dirty="0" smtClean="0">
                <a:ln>
                  <a:solidFill>
                    <a:schemeClr val="tx1"/>
                  </a:solidFill>
                </a:ln>
                <a:solidFill>
                  <a:srgbClr val="6600CC"/>
                </a:solidFill>
                <a:effectLst>
                  <a:outerShdw blurRad="38100" dist="38100" dir="2700000" algn="tl">
                    <a:srgbClr val="000000">
                      <a:alpha val="43137"/>
                    </a:srgbClr>
                  </a:outerShdw>
                </a:effectLst>
              </a:rPr>
              <a:t> </a:t>
            </a:r>
            <a:r>
              <a:rPr lang="en-US" sz="2200" b="1" dirty="0" smtClean="0">
                <a:ln>
                  <a:solidFill>
                    <a:srgbClr val="FF0000"/>
                  </a:solidFill>
                </a:ln>
                <a:solidFill>
                  <a:srgbClr val="6600CC"/>
                </a:solidFill>
                <a:effectLst>
                  <a:outerShdw blurRad="38100" dist="38100" dir="2700000" algn="tl">
                    <a:srgbClr val="000000">
                      <a:alpha val="43137"/>
                    </a:srgbClr>
                  </a:outerShdw>
                </a:effectLst>
              </a:rPr>
              <a:t>(7/27)</a:t>
            </a:r>
            <a:endParaRPr lang="en-US" sz="2200" b="1" dirty="0" smtClean="0">
              <a:ln>
                <a:solidFill>
                  <a:srgbClr val="FF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76200"/>
            <a:ext cx="9144000" cy="92333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1"/>
                  </a:solidFill>
                </a:ln>
              </a:rPr>
              <a:t>July Class Schedule</a:t>
            </a:r>
            <a:endParaRPr lang="en-US" sz="5400" b="1" dirty="0">
              <a:ln w="50800">
                <a:solidFill>
                  <a:schemeClr val="tx1"/>
                </a:solidFill>
              </a:ln>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a:t>
            </a: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Matthew 21:18-46</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pic>
        <p:nvPicPr>
          <p:cNvPr id="2052" name="Picture 4" descr="https://images.squarespace-cdn.com/content/600c4409f694483df73bbf66/1618934688730-JQJ7Q3EEL8ROICX7GA91/tissot-chief-priests-ask-jesus-by-what-authority.jpg?content-type=image%2Fjpeg"/>
          <p:cNvPicPr>
            <a:picLocks noChangeAspect="1" noChangeArrowheads="1"/>
          </p:cNvPicPr>
          <p:nvPr/>
        </p:nvPicPr>
        <p:blipFill>
          <a:blip r:embed="rId2" cstate="print"/>
          <a:srcRect/>
          <a:stretch>
            <a:fillRect/>
          </a:stretch>
        </p:blipFill>
        <p:spPr bwMode="auto">
          <a:xfrm>
            <a:off x="4572000" y="1064145"/>
            <a:ext cx="4572000" cy="3233103"/>
          </a:xfrm>
          <a:prstGeom prst="rect">
            <a:avLst/>
          </a:prstGeom>
          <a:noFill/>
        </p:spPr>
      </p:pic>
      <p:pic>
        <p:nvPicPr>
          <p:cNvPr id="2054" name="Picture 6" descr="CTT | The Barren Fig Tree | Faithful Stewardship"/>
          <p:cNvPicPr>
            <a:picLocks noChangeAspect="1" noChangeArrowheads="1"/>
          </p:cNvPicPr>
          <p:nvPr/>
        </p:nvPicPr>
        <p:blipFill>
          <a:blip r:embed="rId3" cstate="print"/>
          <a:srcRect/>
          <a:stretch>
            <a:fillRect/>
          </a:stretch>
        </p:blipFill>
        <p:spPr bwMode="auto">
          <a:xfrm>
            <a:off x="76200" y="1066800"/>
            <a:ext cx="4419600" cy="3200400"/>
          </a:xfrm>
          <a:prstGeom prst="rect">
            <a:avLst/>
          </a:prstGeom>
          <a:noFill/>
        </p:spPr>
      </p:pic>
      <p:pic>
        <p:nvPicPr>
          <p:cNvPr id="2057" name="Picture 9" descr="The Parable of the Tenants | Daily Bible Readings"/>
          <p:cNvPicPr>
            <a:picLocks noChangeAspect="1" noChangeArrowheads="1"/>
          </p:cNvPicPr>
          <p:nvPr/>
        </p:nvPicPr>
        <p:blipFill>
          <a:blip r:embed="rId4" cstate="print"/>
          <a:srcRect/>
          <a:stretch>
            <a:fillRect/>
          </a:stretch>
        </p:blipFill>
        <p:spPr bwMode="auto">
          <a:xfrm>
            <a:off x="1905000" y="4267200"/>
            <a:ext cx="5334000" cy="2457450"/>
          </a:xfrm>
          <a:prstGeom prst="rect">
            <a:avLst/>
          </a:prstGeom>
          <a:noFill/>
        </p:spPr>
      </p:pic>
      <p:sp>
        <p:nvSpPr>
          <p:cNvPr id="6" name="Rectangle 5"/>
          <p:cNvSpPr/>
          <p:nvPr/>
        </p:nvSpPr>
        <p:spPr>
          <a:xfrm>
            <a:off x="76200" y="3810000"/>
            <a:ext cx="4419600" cy="461665"/>
          </a:xfrm>
          <a:prstGeom prst="rect">
            <a:avLst/>
          </a:prstGeom>
        </p:spPr>
        <p:txBody>
          <a:bodyPr wrap="square">
            <a:spAutoFit/>
          </a:bodyPr>
          <a:lstStyle/>
          <a:p>
            <a:pPr algn="ctr"/>
            <a:r>
              <a:rPr lang="en-US" sz="2400" b="1" dirty="0" smtClean="0">
                <a:ln w="11430">
                  <a:solidFill>
                    <a:srgbClr val="006600"/>
                  </a:solidFill>
                </a:ln>
                <a:solidFill>
                  <a:schemeClr val="bg1">
                    <a:lumMod val="95000"/>
                  </a:schemeClr>
                </a:solidFill>
                <a:effectLst>
                  <a:outerShdw blurRad="80000" dist="40000" dir="5040000" algn="tl">
                    <a:srgbClr val="000000">
                      <a:alpha val="30000"/>
                    </a:srgbClr>
                  </a:outerShdw>
                </a:effectLst>
                <a:latin typeface="Algerian" pitchFamily="82" charset="0"/>
              </a:rPr>
              <a:t>Cursing of the Fig Tree </a:t>
            </a:r>
            <a:endParaRPr lang="en-US" sz="2400" b="1" dirty="0">
              <a:ln w="11430">
                <a:solidFill>
                  <a:srgbClr val="006600"/>
                </a:solidFill>
              </a:ln>
              <a:solidFill>
                <a:schemeClr val="bg1">
                  <a:lumMod val="95000"/>
                </a:schemeClr>
              </a:solidFill>
              <a:latin typeface="Algerian" pitchFamily="82" charset="0"/>
            </a:endParaRPr>
          </a:p>
        </p:txBody>
      </p:sp>
      <p:sp>
        <p:nvSpPr>
          <p:cNvPr id="10" name="Rectangle 9"/>
          <p:cNvSpPr/>
          <p:nvPr/>
        </p:nvSpPr>
        <p:spPr>
          <a:xfrm>
            <a:off x="4630079" y="3810000"/>
            <a:ext cx="4513921" cy="461665"/>
          </a:xfrm>
          <a:prstGeom prst="rect">
            <a:avLst/>
          </a:prstGeom>
        </p:spPr>
        <p:txBody>
          <a:bodyPr wrap="square">
            <a:spAutoFit/>
          </a:bodyPr>
          <a:lstStyle/>
          <a:p>
            <a:pPr algn="ctr"/>
            <a:r>
              <a:rPr lang="en-US" sz="2400" dirty="0" smtClean="0">
                <a:ln w="11430">
                  <a:solidFill>
                    <a:srgbClr val="FFFF00"/>
                  </a:solidFill>
                </a:ln>
                <a:solidFill>
                  <a:srgbClr val="FFFF00"/>
                </a:solidFill>
                <a:latin typeface="Algerian" pitchFamily="82" charset="0"/>
              </a:rPr>
              <a:t>His Authority Questioned</a:t>
            </a:r>
            <a:endParaRPr lang="en-US" sz="2400" dirty="0">
              <a:ln w="11430">
                <a:solidFill>
                  <a:srgbClr val="FFFF00"/>
                </a:solidFill>
              </a:ln>
              <a:solidFill>
                <a:srgbClr val="FFFF00"/>
              </a:solidFill>
              <a:latin typeface="Algerian" pitchFamily="82" charset="0"/>
            </a:endParaRPr>
          </a:p>
        </p:txBody>
      </p:sp>
      <p:sp>
        <p:nvSpPr>
          <p:cNvPr id="11" name="Rectangle 10"/>
          <p:cNvSpPr/>
          <p:nvPr/>
        </p:nvSpPr>
        <p:spPr>
          <a:xfrm>
            <a:off x="1905000" y="6248400"/>
            <a:ext cx="5334000" cy="461665"/>
          </a:xfrm>
          <a:prstGeom prst="rect">
            <a:avLst/>
          </a:prstGeom>
        </p:spPr>
        <p:txBody>
          <a:bodyPr wrap="square">
            <a:spAutoFit/>
          </a:bodyPr>
          <a:lstStyle/>
          <a:p>
            <a:pPr algn="ctr"/>
            <a:r>
              <a:rPr lang="en-US" sz="2400" dirty="0" smtClean="0">
                <a:ln w="11430">
                  <a:solidFill>
                    <a:schemeClr val="bg1"/>
                  </a:solidFill>
                </a:ln>
                <a:solidFill>
                  <a:schemeClr val="bg1"/>
                </a:solidFill>
                <a:effectLst>
                  <a:outerShdw blurRad="80000" dist="40000" dir="5040000" algn="tl">
                    <a:srgbClr val="000000">
                      <a:alpha val="30000"/>
                    </a:srgbClr>
                  </a:outerShdw>
                </a:effectLst>
                <a:latin typeface="Algerian" pitchFamily="82" charset="0"/>
              </a:rPr>
              <a:t>The Parable of the Vineyard</a:t>
            </a:r>
            <a:endParaRPr lang="en-US" sz="2400" dirty="0">
              <a:ln w="11430">
                <a:solidFill>
                  <a:schemeClr val="bg1"/>
                </a:solidFill>
              </a:ln>
              <a:solidFill>
                <a:schemeClr val="bg1"/>
              </a:solidFill>
              <a:latin typeface="Algerian" pitchFamily="82"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393954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Thus, as they were leaving Bethany, Jesus tells two of His disciples to go ahead to </a:t>
            </a:r>
            <a:r>
              <a:rPr lang="en-US" sz="30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rPr>
              <a:t>Bethphage</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There they will find a dam with colt.  They are to bring them to Jesus.  It’s the colt that’s never been ridden that Jesus rides as He entering into Jerusalem.</a:t>
            </a:r>
            <a:r>
              <a:rPr lang="en-US" sz="3000" b="1" dirty="0" smtClean="0">
                <a:ln w="11430">
                  <a:solidFill>
                    <a:schemeClr val="tx1"/>
                  </a:solidFill>
                </a:ln>
                <a:effectLst>
                  <a:outerShdw blurRad="38100" dist="38100" dir="2700000" algn="tl">
                    <a:srgbClr val="000000">
                      <a:alpha val="43137"/>
                    </a:srgbClr>
                  </a:outerShdw>
                </a:effectLst>
              </a:rPr>
              <a:t>    </a:t>
            </a:r>
          </a:p>
          <a:p>
            <a:pPr>
              <a:spcAft>
                <a:spcPts val="600"/>
              </a:spcAft>
            </a:pPr>
            <a:r>
              <a:rPr lang="en-US" sz="3000" b="1" dirty="0" smtClean="0">
                <a:ln w="11430">
                  <a:solidFill>
                    <a:schemeClr val="tx1"/>
                  </a:solidFill>
                </a:ln>
                <a:effectLst>
                  <a:outerShdw blurRad="38100" dist="38100" dir="2700000" algn="tl">
                    <a:srgbClr val="000000">
                      <a:alpha val="43137"/>
                    </a:srgbClr>
                  </a:outerShdw>
                </a:effectLst>
              </a:rPr>
              <a:t>It is possible that the owner knew the disciples and that what they said to him would mean that the owner is also familiar or may have even known Jesus.   </a:t>
            </a:r>
            <a:endParaRPr lang="en-US" sz="3000" b="1" dirty="0">
              <a:ln w="11430">
                <a:solidFill>
                  <a:schemeClr val="tx1"/>
                </a:solidFill>
              </a:ln>
              <a:effectLst>
                <a:outerShdw blurRad="38100" dist="38100" dir="2700000" algn="tl">
                  <a:srgbClr val="000000">
                    <a:alpha val="43137"/>
                  </a:srgbClr>
                </a:outerShdw>
              </a:effectLst>
            </a:endParaRPr>
          </a:p>
        </p:txBody>
      </p:sp>
      <p:pic>
        <p:nvPicPr>
          <p:cNvPr id="5" name="Picture 4" descr="Bethany and Bethphage – Bible Mapper Atlas"/>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cxnSp>
        <p:nvCxnSpPr>
          <p:cNvPr id="7" name="Straight Arrow Connector 6"/>
          <p:cNvCxnSpPr/>
          <p:nvPr/>
        </p:nvCxnSpPr>
        <p:spPr>
          <a:xfrm flipH="1" flipV="1">
            <a:off x="5638800" y="3352800"/>
            <a:ext cx="2895600" cy="22860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280729">
            <a:off x="6199976" y="4291293"/>
            <a:ext cx="2252220"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About 9 tenths of a mile</a:t>
            </a:r>
            <a:endParaRPr lang="en-US" sz="1600" b="1" dirty="0">
              <a:effectLst>
                <a:outerShdw blurRad="38100" dist="38100" dir="2700000" algn="tl">
                  <a:srgbClr val="000000">
                    <a:alpha val="43137"/>
                  </a:srgbClr>
                </a:outerShdw>
              </a:effectLst>
            </a:endParaRPr>
          </a:p>
        </p:txBody>
      </p:sp>
      <p:sp>
        <p:nvSpPr>
          <p:cNvPr id="11" name="TextBox 10"/>
          <p:cNvSpPr txBox="1"/>
          <p:nvPr/>
        </p:nvSpPr>
        <p:spPr>
          <a:xfrm>
            <a:off x="338123" y="4736068"/>
            <a:ext cx="1262077" cy="369332"/>
          </a:xfrm>
          <a:prstGeom prst="rect">
            <a:avLst/>
          </a:prstGeom>
          <a:noFill/>
        </p:spPr>
        <p:txBody>
          <a:bodyPr wrap="none" rtlCol="0">
            <a:spAutoFit/>
          </a:bodyPr>
          <a:lstStyle/>
          <a:p>
            <a:r>
              <a:rPr lang="en-US" b="1" dirty="0" err="1" smtClean="0">
                <a:solidFill>
                  <a:srgbClr val="FFFF00"/>
                </a:solidFill>
                <a:effectLst>
                  <a:outerShdw blurRad="38100" dist="38100" dir="2700000" algn="tl">
                    <a:srgbClr val="000000">
                      <a:alpha val="43137"/>
                    </a:srgbClr>
                  </a:outerShdw>
                </a:effectLst>
              </a:rPr>
              <a:t>Praetorium</a:t>
            </a:r>
            <a:endParaRPr lang="en-US" b="1" dirty="0">
              <a:solidFill>
                <a:srgbClr val="FFFF00"/>
              </a:solidFill>
              <a:effectLst>
                <a:outerShdw blurRad="38100" dist="38100" dir="2700000" algn="tl">
                  <a:srgbClr val="000000">
                    <a:alpha val="43137"/>
                  </a:srgbClr>
                </a:outerShdw>
              </a:effectLst>
            </a:endParaRPr>
          </a:p>
        </p:txBody>
      </p:sp>
      <p:cxnSp>
        <p:nvCxnSpPr>
          <p:cNvPr id="12" name="Straight Arrow Connector 11"/>
          <p:cNvCxnSpPr/>
          <p:nvPr/>
        </p:nvCxnSpPr>
        <p:spPr>
          <a:xfrm flipH="1" flipV="1">
            <a:off x="381000" y="4267200"/>
            <a:ext cx="76200" cy="533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38200" y="3962400"/>
            <a:ext cx="1295400" cy="5334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33600" y="4495800"/>
            <a:ext cx="878767" cy="584775"/>
          </a:xfrm>
          <a:prstGeom prst="rect">
            <a:avLst/>
          </a:prstGeom>
          <a:noFill/>
          <a:ln>
            <a:solidFill>
              <a:schemeClr val="tx1"/>
            </a:solidFill>
          </a:ln>
        </p:spPr>
        <p:txBody>
          <a:bodyPr wrap="none" rtlCol="0">
            <a:spAutoFit/>
          </a:bodyPr>
          <a:lstStyle/>
          <a:p>
            <a:r>
              <a:rPr lang="en-US" sz="1600" b="1" dirty="0" smtClean="0">
                <a:effectLst>
                  <a:outerShdw blurRad="38100" dist="38100" dir="2700000" algn="tl">
                    <a:srgbClr val="000000">
                      <a:alpha val="43137"/>
                    </a:srgbClr>
                  </a:outerShdw>
                </a:effectLst>
              </a:rPr>
              <a:t>Antipas’</a:t>
            </a:r>
          </a:p>
          <a:p>
            <a:r>
              <a:rPr lang="en-US" sz="1600" b="1" dirty="0" smtClean="0">
                <a:effectLst>
                  <a:outerShdw blurRad="38100" dist="38100" dir="2700000" algn="tl">
                    <a:srgbClr val="000000">
                      <a:alpha val="43137"/>
                    </a:srgbClr>
                  </a:outerShdw>
                </a:effectLst>
              </a:rPr>
              <a:t>Palace</a:t>
            </a:r>
            <a:endParaRPr lang="en-US" sz="1600" b="1" dirty="0">
              <a:effectLst>
                <a:outerShdw blurRad="38100" dist="38100" dir="2700000" algn="tl">
                  <a:srgbClr val="000000">
                    <a:alpha val="43137"/>
                  </a:srgbClr>
                </a:outerShdw>
              </a:effectLst>
            </a:endParaRPr>
          </a:p>
        </p:txBody>
      </p:sp>
      <p:cxnSp>
        <p:nvCxnSpPr>
          <p:cNvPr id="18" name="Straight Arrow Connector 17"/>
          <p:cNvCxnSpPr/>
          <p:nvPr/>
        </p:nvCxnSpPr>
        <p:spPr>
          <a:xfrm flipH="1" flipV="1">
            <a:off x="1219200" y="3657600"/>
            <a:ext cx="2133600" cy="6858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38373" y="4063425"/>
            <a:ext cx="946093" cy="584775"/>
          </a:xfrm>
          <a:prstGeom prst="rect">
            <a:avLst/>
          </a:prstGeom>
          <a:noFill/>
          <a:ln>
            <a:solidFill>
              <a:schemeClr val="tx1"/>
            </a:solidFill>
          </a:ln>
        </p:spPr>
        <p:txBody>
          <a:bodyPr wrap="none" rtlCol="0">
            <a:spAutoFit/>
          </a:bodyPr>
          <a:lstStyle/>
          <a:p>
            <a:pPr algn="ctr"/>
            <a:r>
              <a:rPr lang="en-US" sz="1600" b="1" dirty="0" smtClean="0"/>
              <a:t>Home of</a:t>
            </a:r>
          </a:p>
          <a:p>
            <a:pPr algn="ctr"/>
            <a:r>
              <a:rPr lang="en-US" sz="1600" b="1" dirty="0" err="1" smtClean="0"/>
              <a:t>Annas</a:t>
            </a:r>
            <a:r>
              <a:rPr lang="en-US" sz="1600" b="1" dirty="0" smtClean="0"/>
              <a:t>(?)</a:t>
            </a:r>
            <a:endParaRPr lang="en-US" sz="1600" b="1" dirty="0"/>
          </a:p>
        </p:txBody>
      </p:sp>
      <p:sp>
        <p:nvSpPr>
          <p:cNvPr id="21" name="Rectangle 20"/>
          <p:cNvSpPr/>
          <p:nvPr/>
        </p:nvSpPr>
        <p:spPr>
          <a:xfrm>
            <a:off x="609600" y="5181600"/>
            <a:ext cx="1524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09800" y="5334000"/>
            <a:ext cx="1182183" cy="646331"/>
          </a:xfrm>
          <a:prstGeom prst="rect">
            <a:avLst/>
          </a:prstGeom>
          <a:noFill/>
          <a:ln>
            <a:solidFill>
              <a:schemeClr val="tx1"/>
            </a:solidFill>
          </a:ln>
        </p:spPr>
        <p:txBody>
          <a:bodyPr wrap="none" rtlCol="0">
            <a:spAutoFit/>
          </a:bodyPr>
          <a:lstStyle/>
          <a:p>
            <a:pPr algn="ctr"/>
            <a:r>
              <a:rPr lang="en-US" b="1" dirty="0" smtClean="0">
                <a:effectLst>
                  <a:outerShdw blurRad="38100" dist="38100" dir="2700000" algn="tl">
                    <a:srgbClr val="000000">
                      <a:alpha val="43137"/>
                    </a:srgbClr>
                  </a:outerShdw>
                </a:effectLst>
              </a:rPr>
              <a:t>The Upper</a:t>
            </a:r>
          </a:p>
          <a:p>
            <a:pPr algn="ctr"/>
            <a:r>
              <a:rPr lang="en-US" b="1" dirty="0" smtClean="0">
                <a:effectLst>
                  <a:outerShdw blurRad="38100" dist="38100" dir="2700000" algn="tl">
                    <a:srgbClr val="000000">
                      <a:alpha val="43137"/>
                    </a:srgbClr>
                  </a:outerShdw>
                </a:effectLst>
              </a:rPr>
              <a:t>Room (?)</a:t>
            </a:r>
            <a:endParaRPr lang="en-US" b="1" dirty="0">
              <a:effectLst>
                <a:outerShdw blurRad="38100" dist="38100" dir="2700000" algn="tl">
                  <a:srgbClr val="000000">
                    <a:alpha val="43137"/>
                  </a:srgbClr>
                </a:outerShdw>
              </a:effectLst>
            </a:endParaRPr>
          </a:p>
        </p:txBody>
      </p:sp>
      <p:cxnSp>
        <p:nvCxnSpPr>
          <p:cNvPr id="23" name="Straight Arrow Connector 22"/>
          <p:cNvCxnSpPr/>
          <p:nvPr/>
        </p:nvCxnSpPr>
        <p:spPr>
          <a:xfrm flipH="1">
            <a:off x="762000" y="5334000"/>
            <a:ext cx="1447800"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35842" name="Picture 2" descr="the three crosses silleuet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 y="2667000"/>
            <a:ext cx="914400" cy="589935"/>
          </a:xfrm>
          <a:prstGeom prst="rect">
            <a:avLst/>
          </a:prstGeom>
          <a:noFill/>
        </p:spPr>
      </p:pic>
      <p:cxnSp>
        <p:nvCxnSpPr>
          <p:cNvPr id="19" name="Straight Arrow Connector 18"/>
          <p:cNvCxnSpPr/>
          <p:nvPr/>
        </p:nvCxnSpPr>
        <p:spPr>
          <a:xfrm flipH="1">
            <a:off x="2590800" y="3276600"/>
            <a:ext cx="2971800" cy="3048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56175">
            <a:off x="3338053" y="3101728"/>
            <a:ext cx="1410771"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Approx. 1 </a:t>
            </a:r>
            <a:r>
              <a:rPr lang="en-US" sz="1600" b="1" dirty="0" smtClean="0">
                <a:effectLst>
                  <a:outerShdw blurRad="38100" dist="38100" dir="2700000" algn="tl">
                    <a:srgbClr val="000000">
                      <a:alpha val="43137"/>
                    </a:srgbClr>
                  </a:outerShdw>
                </a:effectLst>
              </a:rPr>
              <a:t>mile</a:t>
            </a:r>
            <a:endParaRPr lang="en-US" sz="16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anim calcmode="lin" valueType="num">
                                      <p:cBhvr>
                                        <p:cTn id="8" dur="2000" fill="hold"/>
                                        <p:tgtEl>
                                          <p:spTgt spid="10">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80">
                                          <p:stCondLst>
                                            <p:cond delay="0"/>
                                          </p:stCondLst>
                                        </p:cTn>
                                        <p:tgtEl>
                                          <p:spTgt spid="19"/>
                                        </p:tgtEl>
                                      </p:cBhvr>
                                    </p:animEffect>
                                    <p:anim calcmode="lin" valueType="num">
                                      <p:cBhvr>
                                        <p:cTn id="5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0" dur="26">
                                          <p:stCondLst>
                                            <p:cond delay="650"/>
                                          </p:stCondLst>
                                        </p:cTn>
                                        <p:tgtEl>
                                          <p:spTgt spid="19"/>
                                        </p:tgtEl>
                                      </p:cBhvr>
                                      <p:to x="100000" y="60000"/>
                                    </p:animScale>
                                    <p:animScale>
                                      <p:cBhvr>
                                        <p:cTn id="61" dur="166" decel="50000">
                                          <p:stCondLst>
                                            <p:cond delay="676"/>
                                          </p:stCondLst>
                                        </p:cTn>
                                        <p:tgtEl>
                                          <p:spTgt spid="19"/>
                                        </p:tgtEl>
                                      </p:cBhvr>
                                      <p:to x="100000" y="100000"/>
                                    </p:animScale>
                                    <p:animScale>
                                      <p:cBhvr>
                                        <p:cTn id="62" dur="26">
                                          <p:stCondLst>
                                            <p:cond delay="1312"/>
                                          </p:stCondLst>
                                        </p:cTn>
                                        <p:tgtEl>
                                          <p:spTgt spid="19"/>
                                        </p:tgtEl>
                                      </p:cBhvr>
                                      <p:to x="100000" y="80000"/>
                                    </p:animScale>
                                    <p:animScale>
                                      <p:cBhvr>
                                        <p:cTn id="63" dur="166" decel="50000">
                                          <p:stCondLst>
                                            <p:cond delay="1338"/>
                                          </p:stCondLst>
                                        </p:cTn>
                                        <p:tgtEl>
                                          <p:spTgt spid="19"/>
                                        </p:tgtEl>
                                      </p:cBhvr>
                                      <p:to x="100000" y="100000"/>
                                    </p:animScale>
                                    <p:animScale>
                                      <p:cBhvr>
                                        <p:cTn id="64" dur="26">
                                          <p:stCondLst>
                                            <p:cond delay="1642"/>
                                          </p:stCondLst>
                                        </p:cTn>
                                        <p:tgtEl>
                                          <p:spTgt spid="19"/>
                                        </p:tgtEl>
                                      </p:cBhvr>
                                      <p:to x="100000" y="90000"/>
                                    </p:animScale>
                                    <p:animScale>
                                      <p:cBhvr>
                                        <p:cTn id="65" dur="166" decel="50000">
                                          <p:stCondLst>
                                            <p:cond delay="1668"/>
                                          </p:stCondLst>
                                        </p:cTn>
                                        <p:tgtEl>
                                          <p:spTgt spid="19"/>
                                        </p:tgtEl>
                                      </p:cBhvr>
                                      <p:to x="100000" y="100000"/>
                                    </p:animScale>
                                    <p:animScale>
                                      <p:cBhvr>
                                        <p:cTn id="66" dur="26">
                                          <p:stCondLst>
                                            <p:cond delay="1808"/>
                                          </p:stCondLst>
                                        </p:cTn>
                                        <p:tgtEl>
                                          <p:spTgt spid="19"/>
                                        </p:tgtEl>
                                      </p:cBhvr>
                                      <p:to x="100000" y="95000"/>
                                    </p:animScale>
                                    <p:animScale>
                                      <p:cBhvr>
                                        <p:cTn id="67" dur="166" decel="50000">
                                          <p:stCondLst>
                                            <p:cond delay="1834"/>
                                          </p:stCondLst>
                                        </p:cTn>
                                        <p:tgtEl>
                                          <p:spTgt spid="19"/>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80">
                                          <p:stCondLst>
                                            <p:cond delay="0"/>
                                          </p:stCondLst>
                                        </p:cTn>
                                        <p:tgtEl>
                                          <p:spTgt spid="25"/>
                                        </p:tgtEl>
                                      </p:cBhvr>
                                    </p:animEffect>
                                    <p:anim calcmode="lin" valueType="num">
                                      <p:cBhvr>
                                        <p:cTn id="7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6" dur="26">
                                          <p:stCondLst>
                                            <p:cond delay="650"/>
                                          </p:stCondLst>
                                        </p:cTn>
                                        <p:tgtEl>
                                          <p:spTgt spid="25"/>
                                        </p:tgtEl>
                                      </p:cBhvr>
                                      <p:to x="100000" y="60000"/>
                                    </p:animScale>
                                    <p:animScale>
                                      <p:cBhvr>
                                        <p:cTn id="77" dur="166" decel="50000">
                                          <p:stCondLst>
                                            <p:cond delay="676"/>
                                          </p:stCondLst>
                                        </p:cTn>
                                        <p:tgtEl>
                                          <p:spTgt spid="25"/>
                                        </p:tgtEl>
                                      </p:cBhvr>
                                      <p:to x="100000" y="100000"/>
                                    </p:animScale>
                                    <p:animScale>
                                      <p:cBhvr>
                                        <p:cTn id="78" dur="26">
                                          <p:stCondLst>
                                            <p:cond delay="1312"/>
                                          </p:stCondLst>
                                        </p:cTn>
                                        <p:tgtEl>
                                          <p:spTgt spid="25"/>
                                        </p:tgtEl>
                                      </p:cBhvr>
                                      <p:to x="100000" y="80000"/>
                                    </p:animScale>
                                    <p:animScale>
                                      <p:cBhvr>
                                        <p:cTn id="79" dur="166" decel="50000">
                                          <p:stCondLst>
                                            <p:cond delay="1338"/>
                                          </p:stCondLst>
                                        </p:cTn>
                                        <p:tgtEl>
                                          <p:spTgt spid="25"/>
                                        </p:tgtEl>
                                      </p:cBhvr>
                                      <p:to x="100000" y="100000"/>
                                    </p:animScale>
                                    <p:animScale>
                                      <p:cBhvr>
                                        <p:cTn id="80" dur="26">
                                          <p:stCondLst>
                                            <p:cond delay="1642"/>
                                          </p:stCondLst>
                                        </p:cTn>
                                        <p:tgtEl>
                                          <p:spTgt spid="25"/>
                                        </p:tgtEl>
                                      </p:cBhvr>
                                      <p:to x="100000" y="90000"/>
                                    </p:animScale>
                                    <p:animScale>
                                      <p:cBhvr>
                                        <p:cTn id="81" dur="166" decel="50000">
                                          <p:stCondLst>
                                            <p:cond delay="1668"/>
                                          </p:stCondLst>
                                        </p:cTn>
                                        <p:tgtEl>
                                          <p:spTgt spid="25"/>
                                        </p:tgtEl>
                                      </p:cBhvr>
                                      <p:to x="100000" y="100000"/>
                                    </p:animScale>
                                    <p:animScale>
                                      <p:cBhvr>
                                        <p:cTn id="82" dur="26">
                                          <p:stCondLst>
                                            <p:cond delay="1808"/>
                                          </p:stCondLst>
                                        </p:cTn>
                                        <p:tgtEl>
                                          <p:spTgt spid="25"/>
                                        </p:tgtEl>
                                      </p:cBhvr>
                                      <p:to x="100000" y="95000"/>
                                    </p:animScale>
                                    <p:animScale>
                                      <p:cBhvr>
                                        <p:cTn id="83" dur="166" decel="50000">
                                          <p:stCondLst>
                                            <p:cond delay="1834"/>
                                          </p:stCondLst>
                                        </p:cTn>
                                        <p:tgtEl>
                                          <p:spTgt spid="25"/>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amond(in)">
                                      <p:cBhvr>
                                        <p:cTn id="88" dur="2000"/>
                                        <p:tgtEl>
                                          <p:spTgt spid="20"/>
                                        </p:tgtEl>
                                      </p:cBhvr>
                                    </p:animEffect>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diamond(in)">
                                      <p:cBhvr>
                                        <p:cTn id="109" dur="2000"/>
                                        <p:tgtEl>
                                          <p:spTgt spid="17"/>
                                        </p:tgtEl>
                                      </p:cBhvr>
                                    </p:animEffect>
                                  </p:childTnLst>
                                </p:cTn>
                              </p:par>
                              <p:par>
                                <p:cTn id="110" presetID="26" presetClass="entr" presetSubtype="0" fill="hold"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ipe(down)">
                                      <p:cBhvr>
                                        <p:cTn id="112" dur="580">
                                          <p:stCondLst>
                                            <p:cond delay="0"/>
                                          </p:stCondLst>
                                        </p:cTn>
                                        <p:tgtEl>
                                          <p:spTgt spid="15"/>
                                        </p:tgtEl>
                                      </p:cBhvr>
                                    </p:animEffect>
                                    <p:anim calcmode="lin" valueType="num">
                                      <p:cBhvr>
                                        <p:cTn id="1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8" dur="26">
                                          <p:stCondLst>
                                            <p:cond delay="650"/>
                                          </p:stCondLst>
                                        </p:cTn>
                                        <p:tgtEl>
                                          <p:spTgt spid="15"/>
                                        </p:tgtEl>
                                      </p:cBhvr>
                                      <p:to x="100000" y="60000"/>
                                    </p:animScale>
                                    <p:animScale>
                                      <p:cBhvr>
                                        <p:cTn id="119" dur="166" decel="50000">
                                          <p:stCondLst>
                                            <p:cond delay="676"/>
                                          </p:stCondLst>
                                        </p:cTn>
                                        <p:tgtEl>
                                          <p:spTgt spid="15"/>
                                        </p:tgtEl>
                                      </p:cBhvr>
                                      <p:to x="100000" y="100000"/>
                                    </p:animScale>
                                    <p:animScale>
                                      <p:cBhvr>
                                        <p:cTn id="120" dur="26">
                                          <p:stCondLst>
                                            <p:cond delay="1312"/>
                                          </p:stCondLst>
                                        </p:cTn>
                                        <p:tgtEl>
                                          <p:spTgt spid="15"/>
                                        </p:tgtEl>
                                      </p:cBhvr>
                                      <p:to x="100000" y="80000"/>
                                    </p:animScale>
                                    <p:animScale>
                                      <p:cBhvr>
                                        <p:cTn id="121" dur="166" decel="50000">
                                          <p:stCondLst>
                                            <p:cond delay="1338"/>
                                          </p:stCondLst>
                                        </p:cTn>
                                        <p:tgtEl>
                                          <p:spTgt spid="15"/>
                                        </p:tgtEl>
                                      </p:cBhvr>
                                      <p:to x="100000" y="100000"/>
                                    </p:animScale>
                                    <p:animScale>
                                      <p:cBhvr>
                                        <p:cTn id="122" dur="26">
                                          <p:stCondLst>
                                            <p:cond delay="1642"/>
                                          </p:stCondLst>
                                        </p:cTn>
                                        <p:tgtEl>
                                          <p:spTgt spid="15"/>
                                        </p:tgtEl>
                                      </p:cBhvr>
                                      <p:to x="100000" y="90000"/>
                                    </p:animScale>
                                    <p:animScale>
                                      <p:cBhvr>
                                        <p:cTn id="123" dur="166" decel="50000">
                                          <p:stCondLst>
                                            <p:cond delay="1668"/>
                                          </p:stCondLst>
                                        </p:cTn>
                                        <p:tgtEl>
                                          <p:spTgt spid="15"/>
                                        </p:tgtEl>
                                      </p:cBhvr>
                                      <p:to x="100000" y="100000"/>
                                    </p:animScale>
                                    <p:animScale>
                                      <p:cBhvr>
                                        <p:cTn id="124" dur="26">
                                          <p:stCondLst>
                                            <p:cond delay="1808"/>
                                          </p:stCondLst>
                                        </p:cTn>
                                        <p:tgtEl>
                                          <p:spTgt spid="15"/>
                                        </p:tgtEl>
                                      </p:cBhvr>
                                      <p:to x="100000" y="95000"/>
                                    </p:animScale>
                                    <p:animScale>
                                      <p:cBhvr>
                                        <p:cTn id="125" dur="166" decel="50000">
                                          <p:stCondLst>
                                            <p:cond delay="1834"/>
                                          </p:stCondLst>
                                        </p:cTn>
                                        <p:tgtEl>
                                          <p:spTgt spid="15"/>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8" presetClass="entr" presetSubtype="16" fill="hold" grpId="0"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diamond(in)">
                                      <p:cBhvr>
                                        <p:cTn id="130" dur="2000"/>
                                        <p:tgtEl>
                                          <p:spTgt spid="11"/>
                                        </p:tgtEl>
                                      </p:cBhvr>
                                    </p:animEffect>
                                  </p:childTnLst>
                                </p:cTn>
                              </p:par>
                              <p:par>
                                <p:cTn id="131" presetID="26" presetClass="entr" presetSubtype="0" fill="hold" nodeType="with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wipe(down)">
                                      <p:cBhvr>
                                        <p:cTn id="133" dur="580">
                                          <p:stCondLst>
                                            <p:cond delay="0"/>
                                          </p:stCondLst>
                                        </p:cTn>
                                        <p:tgtEl>
                                          <p:spTgt spid="12"/>
                                        </p:tgtEl>
                                      </p:cBhvr>
                                    </p:animEffect>
                                    <p:anim calcmode="lin" valueType="num">
                                      <p:cBhvr>
                                        <p:cTn id="1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9" dur="26">
                                          <p:stCondLst>
                                            <p:cond delay="650"/>
                                          </p:stCondLst>
                                        </p:cTn>
                                        <p:tgtEl>
                                          <p:spTgt spid="12"/>
                                        </p:tgtEl>
                                      </p:cBhvr>
                                      <p:to x="100000" y="60000"/>
                                    </p:animScale>
                                    <p:animScale>
                                      <p:cBhvr>
                                        <p:cTn id="140" dur="166" decel="50000">
                                          <p:stCondLst>
                                            <p:cond delay="676"/>
                                          </p:stCondLst>
                                        </p:cTn>
                                        <p:tgtEl>
                                          <p:spTgt spid="12"/>
                                        </p:tgtEl>
                                      </p:cBhvr>
                                      <p:to x="100000" y="100000"/>
                                    </p:animScale>
                                    <p:animScale>
                                      <p:cBhvr>
                                        <p:cTn id="141" dur="26">
                                          <p:stCondLst>
                                            <p:cond delay="1312"/>
                                          </p:stCondLst>
                                        </p:cTn>
                                        <p:tgtEl>
                                          <p:spTgt spid="12"/>
                                        </p:tgtEl>
                                      </p:cBhvr>
                                      <p:to x="100000" y="80000"/>
                                    </p:animScale>
                                    <p:animScale>
                                      <p:cBhvr>
                                        <p:cTn id="142" dur="166" decel="50000">
                                          <p:stCondLst>
                                            <p:cond delay="1338"/>
                                          </p:stCondLst>
                                        </p:cTn>
                                        <p:tgtEl>
                                          <p:spTgt spid="12"/>
                                        </p:tgtEl>
                                      </p:cBhvr>
                                      <p:to x="100000" y="100000"/>
                                    </p:animScale>
                                    <p:animScale>
                                      <p:cBhvr>
                                        <p:cTn id="143" dur="26">
                                          <p:stCondLst>
                                            <p:cond delay="1642"/>
                                          </p:stCondLst>
                                        </p:cTn>
                                        <p:tgtEl>
                                          <p:spTgt spid="12"/>
                                        </p:tgtEl>
                                      </p:cBhvr>
                                      <p:to x="100000" y="90000"/>
                                    </p:animScale>
                                    <p:animScale>
                                      <p:cBhvr>
                                        <p:cTn id="144" dur="166" decel="50000">
                                          <p:stCondLst>
                                            <p:cond delay="1668"/>
                                          </p:stCondLst>
                                        </p:cTn>
                                        <p:tgtEl>
                                          <p:spTgt spid="12"/>
                                        </p:tgtEl>
                                      </p:cBhvr>
                                      <p:to x="100000" y="100000"/>
                                    </p:animScale>
                                    <p:animScale>
                                      <p:cBhvr>
                                        <p:cTn id="145" dur="26">
                                          <p:stCondLst>
                                            <p:cond delay="1808"/>
                                          </p:stCondLst>
                                        </p:cTn>
                                        <p:tgtEl>
                                          <p:spTgt spid="12"/>
                                        </p:tgtEl>
                                      </p:cBhvr>
                                      <p:to x="100000" y="95000"/>
                                    </p:animScale>
                                    <p:animScale>
                                      <p:cBhvr>
                                        <p:cTn id="146" dur="166" decel="50000">
                                          <p:stCondLst>
                                            <p:cond delay="1834"/>
                                          </p:stCondLst>
                                        </p:cTn>
                                        <p:tgtEl>
                                          <p:spTgt spid="12"/>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35" presetClass="entr" presetSubtype="0" fill="hold" grpId="0" nodeType="click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2000"/>
                                        <p:tgtEl>
                                          <p:spTgt spid="21"/>
                                        </p:tgtEl>
                                      </p:cBhvr>
                                    </p:animEffect>
                                    <p:anim calcmode="lin" valueType="num">
                                      <p:cBhvr>
                                        <p:cTn id="152" dur="2000" fill="hold"/>
                                        <p:tgtEl>
                                          <p:spTgt spid="21"/>
                                        </p:tgtEl>
                                        <p:attrNameLst>
                                          <p:attrName>style.rotation</p:attrName>
                                        </p:attrNameLst>
                                      </p:cBhvr>
                                      <p:tavLst>
                                        <p:tav tm="0">
                                          <p:val>
                                            <p:fltVal val="720"/>
                                          </p:val>
                                        </p:tav>
                                        <p:tav tm="100000">
                                          <p:val>
                                            <p:fltVal val="0"/>
                                          </p:val>
                                        </p:tav>
                                      </p:tavLst>
                                    </p:anim>
                                    <p:anim calcmode="lin" valueType="num">
                                      <p:cBhvr>
                                        <p:cTn id="153" dur="2000" fill="hold"/>
                                        <p:tgtEl>
                                          <p:spTgt spid="21"/>
                                        </p:tgtEl>
                                        <p:attrNameLst>
                                          <p:attrName>ppt_h</p:attrName>
                                        </p:attrNameLst>
                                      </p:cBhvr>
                                      <p:tavLst>
                                        <p:tav tm="0">
                                          <p:val>
                                            <p:fltVal val="0"/>
                                          </p:val>
                                        </p:tav>
                                        <p:tav tm="100000">
                                          <p:val>
                                            <p:strVal val="#ppt_h"/>
                                          </p:val>
                                        </p:tav>
                                      </p:tavLst>
                                    </p:anim>
                                    <p:anim calcmode="lin" valueType="num">
                                      <p:cBhvr>
                                        <p:cTn id="154" dur="2000" fill="hold"/>
                                        <p:tgtEl>
                                          <p:spTgt spid="21"/>
                                        </p:tgtEl>
                                        <p:attrNameLst>
                                          <p:attrName>ppt_w</p:attrName>
                                        </p:attrNameLst>
                                      </p:cBhvr>
                                      <p:tavLst>
                                        <p:tav tm="0">
                                          <p:val>
                                            <p:fltVal val="0"/>
                                          </p:val>
                                        </p:tav>
                                        <p:tav tm="100000">
                                          <p:val>
                                            <p:strVal val="#ppt_w"/>
                                          </p:val>
                                        </p:tav>
                                      </p:tavLst>
                                    </p:anim>
                                  </p:childTnLst>
                                </p:cTn>
                              </p:par>
                              <p:par>
                                <p:cTn id="155" presetID="8" presetClass="entr" presetSubtype="16"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diamond(in)">
                                      <p:cBhvr>
                                        <p:cTn id="157" dur="2000"/>
                                        <p:tgtEl>
                                          <p:spTgt spid="22"/>
                                        </p:tgtEl>
                                      </p:cBhvr>
                                    </p:animEffect>
                                  </p:childTnLst>
                                </p:cTn>
                              </p:par>
                              <p:par>
                                <p:cTn id="158" presetID="26" presetClass="entr" presetSubtype="0" fill="hold" nodeType="with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down)">
                                      <p:cBhvr>
                                        <p:cTn id="160" dur="580">
                                          <p:stCondLst>
                                            <p:cond delay="0"/>
                                          </p:stCondLst>
                                        </p:cTn>
                                        <p:tgtEl>
                                          <p:spTgt spid="23"/>
                                        </p:tgtEl>
                                      </p:cBhvr>
                                    </p:animEffect>
                                    <p:anim calcmode="lin" valueType="num">
                                      <p:cBhvr>
                                        <p:cTn id="16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66" dur="26">
                                          <p:stCondLst>
                                            <p:cond delay="650"/>
                                          </p:stCondLst>
                                        </p:cTn>
                                        <p:tgtEl>
                                          <p:spTgt spid="23"/>
                                        </p:tgtEl>
                                      </p:cBhvr>
                                      <p:to x="100000" y="60000"/>
                                    </p:animScale>
                                    <p:animScale>
                                      <p:cBhvr>
                                        <p:cTn id="167" dur="166" decel="50000">
                                          <p:stCondLst>
                                            <p:cond delay="676"/>
                                          </p:stCondLst>
                                        </p:cTn>
                                        <p:tgtEl>
                                          <p:spTgt spid="23"/>
                                        </p:tgtEl>
                                      </p:cBhvr>
                                      <p:to x="100000" y="100000"/>
                                    </p:animScale>
                                    <p:animScale>
                                      <p:cBhvr>
                                        <p:cTn id="168" dur="26">
                                          <p:stCondLst>
                                            <p:cond delay="1312"/>
                                          </p:stCondLst>
                                        </p:cTn>
                                        <p:tgtEl>
                                          <p:spTgt spid="23"/>
                                        </p:tgtEl>
                                      </p:cBhvr>
                                      <p:to x="100000" y="80000"/>
                                    </p:animScale>
                                    <p:animScale>
                                      <p:cBhvr>
                                        <p:cTn id="169" dur="166" decel="50000">
                                          <p:stCondLst>
                                            <p:cond delay="1338"/>
                                          </p:stCondLst>
                                        </p:cTn>
                                        <p:tgtEl>
                                          <p:spTgt spid="23"/>
                                        </p:tgtEl>
                                      </p:cBhvr>
                                      <p:to x="100000" y="100000"/>
                                    </p:animScale>
                                    <p:animScale>
                                      <p:cBhvr>
                                        <p:cTn id="170" dur="26">
                                          <p:stCondLst>
                                            <p:cond delay="1642"/>
                                          </p:stCondLst>
                                        </p:cTn>
                                        <p:tgtEl>
                                          <p:spTgt spid="23"/>
                                        </p:tgtEl>
                                      </p:cBhvr>
                                      <p:to x="100000" y="90000"/>
                                    </p:animScale>
                                    <p:animScale>
                                      <p:cBhvr>
                                        <p:cTn id="171" dur="166" decel="50000">
                                          <p:stCondLst>
                                            <p:cond delay="1668"/>
                                          </p:stCondLst>
                                        </p:cTn>
                                        <p:tgtEl>
                                          <p:spTgt spid="23"/>
                                        </p:tgtEl>
                                      </p:cBhvr>
                                      <p:to x="100000" y="100000"/>
                                    </p:animScale>
                                    <p:animScale>
                                      <p:cBhvr>
                                        <p:cTn id="172" dur="26">
                                          <p:stCondLst>
                                            <p:cond delay="1808"/>
                                          </p:stCondLst>
                                        </p:cTn>
                                        <p:tgtEl>
                                          <p:spTgt spid="23"/>
                                        </p:tgtEl>
                                      </p:cBhvr>
                                      <p:to x="100000" y="95000"/>
                                    </p:animScale>
                                    <p:animScale>
                                      <p:cBhvr>
                                        <p:cTn id="173" dur="166" decel="50000">
                                          <p:stCondLst>
                                            <p:cond delay="1834"/>
                                          </p:stCondLst>
                                        </p:cTn>
                                        <p:tgtEl>
                                          <p:spTgt spid="23"/>
                                        </p:tgtEl>
                                      </p:cBhvr>
                                      <p:to x="100000" y="100000"/>
                                    </p:animScale>
                                  </p:childTnLst>
                                </p:cTn>
                              </p:par>
                            </p:childTnLst>
                          </p:cTn>
                        </p:par>
                      </p:childTnLst>
                    </p:cTn>
                  </p:par>
                  <p:par>
                    <p:cTn id="174" fill="hold">
                      <p:stCondLst>
                        <p:cond delay="indefinite"/>
                      </p:stCondLst>
                      <p:childTnLst>
                        <p:par>
                          <p:cTn id="175" fill="hold">
                            <p:stCondLst>
                              <p:cond delay="0"/>
                            </p:stCondLst>
                            <p:childTnLst>
                              <p:par>
                                <p:cTn id="176" presetID="51" presetClass="entr" presetSubtype="0" fill="hold" nodeType="clickEffect">
                                  <p:stCondLst>
                                    <p:cond delay="0"/>
                                  </p:stCondLst>
                                  <p:childTnLst>
                                    <p:set>
                                      <p:cBhvr>
                                        <p:cTn id="177" dur="1" fill="hold">
                                          <p:stCondLst>
                                            <p:cond delay="0"/>
                                          </p:stCondLst>
                                        </p:cTn>
                                        <p:tgtEl>
                                          <p:spTgt spid="35842"/>
                                        </p:tgtEl>
                                        <p:attrNameLst>
                                          <p:attrName>style.visibility</p:attrName>
                                        </p:attrNameLst>
                                      </p:cBhvr>
                                      <p:to>
                                        <p:strVal val="visible"/>
                                      </p:to>
                                    </p:set>
                                    <p:animEffect transition="in" filter="fade">
                                      <p:cBhvr>
                                        <p:cTn id="178" dur="770" decel="100000"/>
                                        <p:tgtEl>
                                          <p:spTgt spid="35842"/>
                                        </p:tgtEl>
                                      </p:cBhvr>
                                    </p:animEffect>
                                    <p:animScale>
                                      <p:cBhvr>
                                        <p:cTn id="179" dur="770" decel="100000"/>
                                        <p:tgtEl>
                                          <p:spTgt spid="35842"/>
                                        </p:tgtEl>
                                      </p:cBhvr>
                                      <p:from x="10000" y="10000"/>
                                      <p:to x="200000" y="450000"/>
                                    </p:animScale>
                                    <p:animScale>
                                      <p:cBhvr>
                                        <p:cTn id="180" dur="1230" accel="100000" fill="hold">
                                          <p:stCondLst>
                                            <p:cond delay="770"/>
                                          </p:stCondLst>
                                        </p:cTn>
                                        <p:tgtEl>
                                          <p:spTgt spid="35842"/>
                                        </p:tgtEl>
                                      </p:cBhvr>
                                      <p:from x="200000" y="450000"/>
                                      <p:to x="100000" y="100000"/>
                                    </p:animScale>
                                    <p:set>
                                      <p:cBhvr>
                                        <p:cTn id="181" dur="770" fill="hold"/>
                                        <p:tgtEl>
                                          <p:spTgt spid="35842"/>
                                        </p:tgtEl>
                                        <p:attrNameLst>
                                          <p:attrName>ppt_x</p:attrName>
                                        </p:attrNameLst>
                                      </p:cBhvr>
                                      <p:to>
                                        <p:strVal val="(0.5)"/>
                                      </p:to>
                                    </p:set>
                                    <p:anim from="(0.5)" to="(#ppt_x)" calcmode="lin" valueType="num">
                                      <p:cBhvr>
                                        <p:cTn id="182" dur="1230" accel="100000" fill="hold">
                                          <p:stCondLst>
                                            <p:cond delay="770"/>
                                          </p:stCondLst>
                                        </p:cTn>
                                        <p:tgtEl>
                                          <p:spTgt spid="35842"/>
                                        </p:tgtEl>
                                        <p:attrNameLst>
                                          <p:attrName>ppt_x</p:attrName>
                                        </p:attrNameLst>
                                      </p:cBhvr>
                                    </p:anim>
                                    <p:set>
                                      <p:cBhvr>
                                        <p:cTn id="183" dur="770" fill="hold"/>
                                        <p:tgtEl>
                                          <p:spTgt spid="35842"/>
                                        </p:tgtEl>
                                        <p:attrNameLst>
                                          <p:attrName>ppt_y</p:attrName>
                                        </p:attrNameLst>
                                      </p:cBhvr>
                                      <p:to>
                                        <p:strVal val="(#ppt_y+0.4)"/>
                                      </p:to>
                                    </p:set>
                                    <p:anim from="(#ppt_y+0.4)" to="(#ppt_y)" calcmode="lin" valueType="num">
                                      <p:cBhvr>
                                        <p:cTn id="184" dur="1230" accel="100000" fill="hold">
                                          <p:stCondLst>
                                            <p:cond delay="770"/>
                                          </p:stCondLst>
                                        </p:cTn>
                                        <p:tgtEl>
                                          <p:spTgt spid="358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animBg="1"/>
      <p:bldP spid="20" grpId="0" animBg="1"/>
      <p:bldP spid="21" grpId="0" animBg="1"/>
      <p:bldP spid="22"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3220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Everything that you have heard in verse 1-5 is fulfillment of OT prophesies.  Specifically, </a:t>
            </a:r>
            <a:r>
              <a:rPr lang="en-US" sz="3200" b="1" dirty="0" smtClean="0">
                <a:ln w="11430">
                  <a:solidFill>
                    <a:srgbClr val="6600CC"/>
                  </a:solidFill>
                </a:ln>
                <a:solidFill>
                  <a:srgbClr val="6600CC"/>
                </a:solidFill>
                <a:effectLst>
                  <a:outerShdw blurRad="50800" dist="39000" dir="5460000" algn="tl">
                    <a:srgbClr val="000000">
                      <a:alpha val="38000"/>
                    </a:srgbClr>
                  </a:outerShdw>
                </a:effectLst>
              </a:rPr>
              <a:t>“Say you to the daughter of Zion” </a:t>
            </a:r>
            <a:r>
              <a:rPr lang="en-US" sz="3200" b="1" baseline="30000" dirty="0" smtClean="0">
                <a:ln w="11430">
                  <a:solidFill>
                    <a:srgbClr val="6600CC"/>
                  </a:solidFill>
                </a:ln>
                <a:solidFill>
                  <a:srgbClr val="6600CC"/>
                </a:solidFill>
                <a:effectLst>
                  <a:outerShdw blurRad="50800" dist="39000" dir="5460000" algn="tl">
                    <a:srgbClr val="000000">
                      <a:alpha val="38000"/>
                    </a:srgbClr>
                  </a:outerShdw>
                </a:effectLst>
              </a:rPr>
              <a:t>(Is. </a:t>
            </a:r>
            <a:r>
              <a:rPr lang="en-US" sz="3200" b="1" baseline="30000" dirty="0" smtClean="0">
                <a:ln w="11430">
                  <a:solidFill>
                    <a:srgbClr val="6600CC"/>
                  </a:solidFill>
                </a:ln>
                <a:solidFill>
                  <a:srgbClr val="6600CC"/>
                </a:solidFill>
                <a:effectLst>
                  <a:outerShdw blurRad="50800" dist="39000" dir="5460000" algn="tl">
                    <a:srgbClr val="000000">
                      <a:alpha val="38000"/>
                    </a:srgbClr>
                  </a:outerShdw>
                </a:effectLst>
              </a:rPr>
              <a:t>62:11</a:t>
            </a:r>
            <a:r>
              <a:rPr lang="en-US" sz="3200" b="1" baseline="30000" dirty="0" smtClean="0">
                <a:ln w="11430">
                  <a:solidFill>
                    <a:srgbClr val="6600CC"/>
                  </a:solidFill>
                </a:ln>
                <a:solidFill>
                  <a:srgbClr val="6600CC"/>
                </a:solidFill>
                <a:effectLst>
                  <a:outerShdw blurRad="50800" dist="39000" dir="5460000" algn="tl">
                    <a:srgbClr val="000000">
                      <a:alpha val="38000"/>
                    </a:srgbClr>
                  </a:outerShdw>
                </a:effectLst>
              </a:rPr>
              <a:t>)</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and the remainder of v. 5 is written in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Zechariah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9:9.</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In verse 4, the phrase:  </a:t>
            </a:r>
            <a:r>
              <a:rPr lang="en-US" sz="3200" b="1" i="1" dirty="0" smtClean="0">
                <a:ln w="11430">
                  <a:solidFill>
                    <a:srgbClr val="006600"/>
                  </a:solidFill>
                </a:ln>
                <a:solidFill>
                  <a:srgbClr val="006600"/>
                </a:solidFill>
                <a:effectLst>
                  <a:outerShdw blurRad="50800" dist="39000" dir="5460000" algn="tl">
                    <a:srgbClr val="000000">
                      <a:alpha val="38000"/>
                    </a:srgbClr>
                  </a:outerShdw>
                </a:effectLst>
              </a:rPr>
              <a:t>“…having been spoken”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is very important.  St. Matthew uses a aorist passive participle:  </a:t>
            </a:r>
            <a:r>
              <a:rPr lang="en-US" sz="32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32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rJhqe;n</a:t>
            </a:r>
            <a:r>
              <a:rPr lang="en-US" sz="3200" b="1" dirty="0"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 </a:t>
            </a:r>
            <a:r>
              <a:rPr lang="en-US" sz="3200" b="1" dirty="0" smtClean="0">
                <a:ln w="11430">
                  <a:solidFill>
                    <a:schemeClr val="tx1"/>
                  </a:solidFill>
                </a:ln>
                <a:effectLst>
                  <a:outerShdw blurRad="38100" dist="38100" dir="2700000" algn="tl">
                    <a:srgbClr val="000000">
                      <a:alpha val="43137"/>
                    </a:srgbClr>
                  </a:outerShdw>
                </a:effectLst>
              </a:rPr>
              <a:t>Therefore, the </a:t>
            </a:r>
            <a:r>
              <a:rPr lang="en-US" sz="3200" b="1" dirty="0" smtClean="0">
                <a:ln w="11430">
                  <a:solidFill>
                    <a:schemeClr val="tx1"/>
                  </a:solidFill>
                </a:ln>
                <a:effectLst>
                  <a:outerShdw blurRad="38100" dist="38100" dir="2700000" algn="tl">
                    <a:srgbClr val="000000">
                      <a:alpha val="43137"/>
                    </a:srgbClr>
                  </a:outerShdw>
                </a:effectLst>
              </a:rPr>
              <a:t>Divine agent that speaks through the prophet (Isaiah &amp; Zechariah) is YHWH.</a:t>
            </a:r>
            <a:r>
              <a:rPr lang="en-US" sz="3200" b="1" dirty="0" smtClean="0">
                <a:ln w="11430">
                  <a:solidFill>
                    <a:schemeClr val="tx1"/>
                  </a:solidFill>
                </a:l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3220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Let’s briefly exegete the prophecy from Is</a:t>
            </a:r>
            <a:r>
              <a:rPr lang="en-US" sz="3200" b="1" dirty="0" smtClean="0">
                <a:ln w="11430">
                  <a:solidFill>
                    <a:schemeClr val="tx1"/>
                  </a:solidFill>
                </a:ln>
                <a:effectLst>
                  <a:outerShdw blurRad="38100" dist="38100" dir="2700000" algn="tl">
                    <a:srgbClr val="000000">
                      <a:alpha val="43137"/>
                    </a:srgbClr>
                  </a:outerShdw>
                </a:effectLst>
              </a:rPr>
              <a:t>aiah &amp; Zechariah:</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“Say (you all) to the daughter of Zion”</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chemeClr val="tx1"/>
                  </a:solidFill>
                </a:ln>
                <a:effectLst>
                  <a:outerShdw blurRad="38100" dist="38100" dir="2700000" algn="tl">
                    <a:srgbClr val="000000">
                      <a:alpha val="43137"/>
                    </a:srgbClr>
                  </a:outerShdw>
                </a:effectLst>
              </a:rPr>
              <a:t>– this is a reference to Jerusalem, who is to be told the following prophecy from Zechariah.  The underlying thought is that when she is told, she is to rejoice; since, what she is told is Good News!  By the way, the poetic title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“daughter of Zion”</a:t>
            </a:r>
            <a:r>
              <a:rPr lang="en-US" sz="3200" b="1" dirty="0" smtClean="0">
                <a:ln w="11430">
                  <a:solidFill>
                    <a:schemeClr val="tx1"/>
                  </a:solidFill>
                </a:ln>
                <a:effectLst>
                  <a:outerShdw blurRad="38100" dist="38100" dir="2700000" algn="tl">
                    <a:srgbClr val="000000">
                      <a:alpha val="43137"/>
                    </a:srgbClr>
                  </a:outerShdw>
                </a:effectLst>
              </a:rPr>
              <a:t> can now be transferred to the NT Church!  </a:t>
            </a:r>
            <a:r>
              <a:rPr lang="en-US" sz="3200" b="1" dirty="0" smtClean="0">
                <a:ln w="11430">
                  <a:solidFill>
                    <a:schemeClr val="tx1"/>
                  </a:solidFill>
                </a:l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67847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“Behold, your King comes to you,”</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chemeClr val="tx1"/>
                  </a:solidFill>
                </a:ln>
                <a:effectLst>
                  <a:outerShdw blurRad="38100" dist="38100" dir="2700000" algn="tl">
                    <a:srgbClr val="000000">
                      <a:alpha val="43137"/>
                    </a:srgbClr>
                  </a:outerShdw>
                </a:effectLst>
              </a:rPr>
              <a:t>– Pay Attention!  Hello!!!  Wake Up!  Your King is coming to you!  </a:t>
            </a:r>
            <a:r>
              <a:rPr lang="en-US" sz="3200" b="1" dirty="0" smtClean="0">
                <a:ln w="11430">
                  <a:solidFill>
                    <a:schemeClr val="tx1"/>
                  </a:solidFill>
                </a:ln>
                <a:effectLst>
                  <a:outerShdw blurRad="38100" dist="38100" dir="2700000" algn="tl">
                    <a:srgbClr val="000000">
                      <a:alpha val="43137"/>
                    </a:srgbClr>
                  </a:outerShdw>
                </a:effectLst>
              </a:rPr>
              <a:t>Jerusalem </a:t>
            </a:r>
            <a:r>
              <a:rPr lang="en-US" sz="3200" b="1" dirty="0" smtClean="0">
                <a:ln w="11430">
                  <a:solidFill>
                    <a:schemeClr val="tx1"/>
                  </a:solidFill>
                </a:ln>
                <a:effectLst>
                  <a:outerShdw blurRad="38100" dist="38100" dir="2700000" algn="tl">
                    <a:srgbClr val="000000">
                      <a:alpha val="43137"/>
                    </a:srgbClr>
                  </a:outerShdw>
                </a:effectLst>
              </a:rPr>
              <a:t>is to be attentive and </a:t>
            </a:r>
            <a:r>
              <a:rPr lang="en-US" sz="3200" b="1" dirty="0" smtClean="0">
                <a:ln w="11430">
                  <a:solidFill>
                    <a:schemeClr val="tx1"/>
                  </a:solidFill>
                </a:ln>
                <a:effectLst>
                  <a:outerShdw blurRad="38100" dist="38100" dir="2700000" algn="tl">
                    <a:srgbClr val="000000">
                      <a:alpha val="43137"/>
                    </a:srgbClr>
                  </a:outerShdw>
                </a:effectLst>
              </a:rPr>
              <a:t>awaken </a:t>
            </a:r>
            <a:r>
              <a:rPr lang="en-US" sz="3200" b="1" dirty="0" smtClean="0">
                <a:ln w="11430">
                  <a:solidFill>
                    <a:schemeClr val="tx1"/>
                  </a:solidFill>
                </a:ln>
                <a:effectLst>
                  <a:outerShdw blurRad="38100" dist="38100" dir="2700000" algn="tl">
                    <a:srgbClr val="000000">
                      <a:alpha val="43137"/>
                    </a:srgbClr>
                  </a:outerShdw>
                </a:effectLst>
              </a:rPr>
              <a:t>from their indifference and unbelief; </a:t>
            </a:r>
            <a:r>
              <a:rPr lang="en-US" sz="3200" b="1" dirty="0" smtClean="0">
                <a:ln w="11430">
                  <a:solidFill>
                    <a:schemeClr val="tx1"/>
                  </a:solidFill>
                </a:ln>
                <a:effectLst>
                  <a:outerShdw blurRad="38100" dist="38100" dir="2700000" algn="tl">
                    <a:srgbClr val="000000">
                      <a:alpha val="43137"/>
                    </a:srgbClr>
                  </a:outerShdw>
                </a:effectLst>
              </a:rPr>
              <a:t>thus, be </a:t>
            </a:r>
            <a:r>
              <a:rPr lang="en-US" sz="3200" b="1" dirty="0" smtClean="0">
                <a:ln w="11430">
                  <a:solidFill>
                    <a:schemeClr val="tx1"/>
                  </a:solidFill>
                </a:ln>
                <a:effectLst>
                  <a:outerShdw blurRad="38100" dist="38100" dir="2700000" algn="tl">
                    <a:srgbClr val="000000">
                      <a:alpha val="43137"/>
                    </a:srgbClr>
                  </a:outerShdw>
                </a:effectLst>
              </a:rPr>
              <a:t>ready to welcome your great King!</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a:t>
            </a:r>
            <a:r>
              <a:rPr lang="en-US" sz="3000" b="1" dirty="0" smtClean="0">
                <a:ln w="11430">
                  <a:solidFill>
                    <a:schemeClr val="tx1"/>
                  </a:solidFill>
                </a:ln>
                <a:effectLst>
                  <a:outerShdw blurRad="38100" dist="38100" dir="2700000" algn="tl">
                    <a:srgbClr val="000000">
                      <a:alpha val="43137"/>
                    </a:srgbClr>
                  </a:outerShdw>
                </a:effectLst>
              </a:rPr>
              <a:t>-  Note that the King is coming to you </a:t>
            </a:r>
            <a:r>
              <a:rPr lang="en-US" sz="3000" b="1" dirty="0" smtClean="0">
                <a:ln w="11430">
                  <a:solidFill>
                    <a:schemeClr val="tx1"/>
                  </a:solidFill>
                </a:ln>
                <a:effectLst>
                  <a:outerShdw blurRad="38100" dist="38100" dir="2700000" algn="tl">
                    <a:srgbClr val="000000">
                      <a:alpha val="43137"/>
                    </a:srgbClr>
                  </a:outerShdw>
                </a:effectLst>
              </a:rPr>
              <a:t>(Jerusalem).  </a:t>
            </a:r>
            <a:r>
              <a:rPr lang="en-US" sz="3000" b="1" dirty="0" smtClean="0">
                <a:ln w="11430">
                  <a:solidFill>
                    <a:schemeClr val="tx1"/>
                  </a:solidFill>
                </a:ln>
                <a:effectLst>
                  <a:outerShdw blurRad="38100" dist="38100" dir="2700000" algn="tl">
                    <a:srgbClr val="000000">
                      <a:alpha val="43137"/>
                    </a:srgbClr>
                  </a:outerShdw>
                </a:effectLst>
              </a:rPr>
              <a:t>This phrase is to remind </a:t>
            </a:r>
            <a:r>
              <a:rPr lang="en-US" sz="3000" b="1" dirty="0" smtClean="0">
                <a:ln w="11430">
                  <a:solidFill>
                    <a:schemeClr val="tx1"/>
                  </a:solidFill>
                </a:ln>
                <a:effectLst>
                  <a:outerShdw blurRad="38100" dist="38100" dir="2700000" algn="tl">
                    <a:srgbClr val="000000">
                      <a:alpha val="43137"/>
                    </a:srgbClr>
                  </a:outerShdw>
                </a:effectLst>
              </a:rPr>
              <a:t>her of </a:t>
            </a:r>
            <a:r>
              <a:rPr lang="en-US" sz="3000" b="1" dirty="0" smtClean="0">
                <a:ln w="11430">
                  <a:solidFill>
                    <a:schemeClr val="tx1"/>
                  </a:solidFill>
                </a:ln>
                <a:effectLst>
                  <a:outerShdw blurRad="38100" dist="38100" dir="2700000" algn="tl">
                    <a:srgbClr val="000000">
                      <a:alpha val="43137"/>
                    </a:srgbClr>
                  </a:outerShdw>
                </a:effectLst>
              </a:rPr>
              <a:t>the Kings Messianic title:  </a:t>
            </a:r>
            <a:r>
              <a:rPr lang="en-US" sz="3000" b="1" dirty="0" err="1"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oJ</a:t>
            </a:r>
            <a:r>
              <a:rPr lang="en-US" sz="3000" b="1" dirty="0"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 </a:t>
            </a:r>
            <a:r>
              <a:rPr lang="en-US" sz="3000" b="1" dirty="0" err="1"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ejrcovmenoV</a:t>
            </a:r>
            <a:r>
              <a:rPr lang="en-US" sz="3000" b="1" dirty="0"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 – </a:t>
            </a:r>
            <a:r>
              <a:rPr lang="en-US" sz="3000" b="1" dirty="0" smtClean="0">
                <a:ln w="11430">
                  <a:solidFill>
                    <a:srgbClr val="6600CC"/>
                  </a:solidFill>
                </a:ln>
                <a:solidFill>
                  <a:srgbClr val="6600CC"/>
                </a:solidFill>
                <a:effectLst>
                  <a:outerShdw blurRad="38100" dist="38100" dir="2700000" algn="tl">
                    <a:srgbClr val="000000">
                      <a:alpha val="43137"/>
                    </a:srgbClr>
                  </a:outerShdw>
                </a:effectLst>
              </a:rPr>
              <a:t>The One Coming!</a:t>
            </a:r>
          </a:p>
          <a:p>
            <a:pPr>
              <a:spcAft>
                <a:spcPts val="600"/>
              </a:spcAft>
            </a:pPr>
            <a:r>
              <a:rPr lang="en-US" sz="3000" b="1" dirty="0" smtClean="0">
                <a:ln w="11430">
                  <a:solidFill>
                    <a:srgbClr val="6600CC"/>
                  </a:solidFill>
                </a:ln>
                <a:solidFill>
                  <a:srgbClr val="6600CC"/>
                </a:solidFill>
                <a:effectLst>
                  <a:outerShdw blurRad="38100" dist="38100" dir="2700000" algn="tl">
                    <a:srgbClr val="000000">
                      <a:alpha val="43137"/>
                    </a:srgbClr>
                  </a:outerShdw>
                </a:effectLst>
              </a:rPr>
              <a:t>      -  </a:t>
            </a:r>
            <a:r>
              <a:rPr lang="en-US" sz="3000" b="1" i="1" dirty="0" smtClean="0">
                <a:ln w="11430">
                  <a:solidFill>
                    <a:srgbClr val="6600CC"/>
                  </a:solidFill>
                </a:ln>
                <a:solidFill>
                  <a:srgbClr val="6600CC"/>
                </a:solidFill>
                <a:effectLst>
                  <a:outerShdw blurRad="38100" dist="38100" dir="2700000" algn="tl">
                    <a:srgbClr val="000000">
                      <a:alpha val="43137"/>
                    </a:srgbClr>
                  </a:outerShdw>
                </a:effectLst>
              </a:rPr>
              <a:t>The One Coming</a:t>
            </a:r>
            <a:r>
              <a:rPr lang="en-US" sz="30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000" b="1" dirty="0" smtClean="0">
                <a:ln w="11430">
                  <a:solidFill>
                    <a:schemeClr val="tx1"/>
                  </a:solidFill>
                </a:ln>
                <a:effectLst>
                  <a:outerShdw blurRad="38100" dist="38100" dir="2700000" algn="tl">
                    <a:srgbClr val="000000">
                      <a:alpha val="43137"/>
                    </a:srgbClr>
                  </a:outerShdw>
                </a:effectLst>
              </a:rPr>
              <a:t>is coming to you…for your salvation!  This King comes…and He gives…Himself!     </a:t>
            </a:r>
            <a:r>
              <a:rPr lang="en-US" sz="3000" b="1" dirty="0" smtClean="0">
                <a:ln w="11430">
                  <a:solidFill>
                    <a:schemeClr val="tx1"/>
                  </a:solidFill>
                </a:l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amond(in)">
                                      <p:cBhvr>
                                        <p:cTn id="1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rtin Luther'in Portresi, 1527 | Lucas Cranach the Elder"/>
          <p:cNvPicPr>
            <a:picLocks noChangeAspect="1" noChangeArrowheads="1"/>
          </p:cNvPicPr>
          <p:nvPr/>
        </p:nvPicPr>
        <p:blipFill>
          <a:blip r:embed="rId2" cstate="print"/>
          <a:srcRect/>
          <a:stretch>
            <a:fillRect/>
          </a:stretch>
        </p:blipFill>
        <p:spPr bwMode="auto">
          <a:xfrm>
            <a:off x="60960" y="2362200"/>
            <a:ext cx="1920240" cy="31242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98598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   Here is a great quote from Luther:</a:t>
            </a:r>
          </a:p>
          <a:p>
            <a:r>
              <a:rPr lang="en-US" sz="3000" b="1" dirty="0" smtClean="0">
                <a:ln w="11430">
                  <a:solidFill>
                    <a:schemeClr val="tx1"/>
                  </a:solidFill>
                </a:ln>
                <a:effectLst>
                  <a:outerShdw blurRad="38100" dist="38100" dir="2700000" algn="tl">
                    <a:srgbClr val="000000">
                      <a:alpha val="43137"/>
                    </a:srgbClr>
                  </a:outerShdw>
                </a:effectLst>
              </a:rPr>
              <a:t>		</a:t>
            </a:r>
            <a:r>
              <a:rPr lang="en-US" sz="3000" b="1" i="1" dirty="0" smtClean="0">
                <a:ln w="11430">
                  <a:solidFill>
                    <a:schemeClr val="tx1"/>
                  </a:solidFill>
                </a:ln>
                <a:effectLst>
                  <a:outerShdw blurRad="38100" dist="38100" dir="2700000" algn="tl">
                    <a:srgbClr val="000000">
                      <a:alpha val="43137"/>
                    </a:srgbClr>
                  </a:outerShdw>
                </a:effectLst>
              </a:rPr>
              <a:t>“</a:t>
            </a:r>
            <a:r>
              <a:rPr lang="en-US" sz="3000" b="1" i="1" dirty="0" smtClean="0">
                <a:ln w="11430">
                  <a:solidFill>
                    <a:schemeClr val="tx1"/>
                  </a:solidFill>
                </a:ln>
                <a:effectLst>
                  <a:outerShdw blurRad="38100" dist="38100" dir="2700000" algn="tl">
                    <a:srgbClr val="000000">
                      <a:alpha val="43137"/>
                    </a:srgbClr>
                  </a:outerShdw>
                </a:effectLst>
              </a:rPr>
              <a:t>He is a peculiar King.  You do not seek </a:t>
            </a:r>
            <a:r>
              <a:rPr lang="en-US" sz="3000" b="1" i="1" dirty="0" smtClean="0">
                <a:ln w="11430">
                  <a:solidFill>
                    <a:schemeClr val="tx1"/>
                  </a:solidFill>
                </a:ln>
                <a:effectLst>
                  <a:outerShdw blurRad="38100" dist="38100" dir="2700000" algn="tl">
                    <a:srgbClr val="000000">
                      <a:alpha val="43137"/>
                    </a:srgbClr>
                  </a:outerShdw>
                </a:effectLst>
              </a:rPr>
              <a:t>			Him</a:t>
            </a:r>
            <a:r>
              <a:rPr lang="en-US" sz="3000" b="1" i="1" dirty="0" smtClean="0">
                <a:ln w="11430">
                  <a:solidFill>
                    <a:schemeClr val="tx1"/>
                  </a:solidFill>
                </a:ln>
                <a:effectLst>
                  <a:outerShdw blurRad="38100" dist="38100" dir="2700000" algn="tl">
                    <a:srgbClr val="000000">
                      <a:alpha val="43137"/>
                    </a:srgbClr>
                  </a:outerShdw>
                </a:effectLst>
              </a:rPr>
              <a:t>, He seeks you; you do not find Him, </a:t>
            </a:r>
            <a:r>
              <a:rPr lang="en-US" sz="3000" b="1" i="1" dirty="0" smtClean="0">
                <a:ln w="11430">
                  <a:solidFill>
                    <a:schemeClr val="tx1"/>
                  </a:solidFill>
                </a:ln>
                <a:effectLst>
                  <a:outerShdw blurRad="38100" dist="38100" dir="2700000" algn="tl">
                    <a:srgbClr val="000000">
                      <a:alpha val="43137"/>
                    </a:srgbClr>
                  </a:outerShdw>
                </a:effectLst>
              </a:rPr>
              <a:t>		He </a:t>
            </a:r>
            <a:r>
              <a:rPr lang="en-US" sz="3000" b="1" i="1" dirty="0" smtClean="0">
                <a:ln w="11430">
                  <a:solidFill>
                    <a:schemeClr val="tx1"/>
                  </a:solidFill>
                </a:ln>
                <a:effectLst>
                  <a:outerShdw blurRad="38100" dist="38100" dir="2700000" algn="tl">
                    <a:srgbClr val="000000">
                      <a:alpha val="43137"/>
                    </a:srgbClr>
                  </a:outerShdw>
                </a:effectLst>
              </a:rPr>
              <a:t>finds you; for the preachers come from </a:t>
            </a:r>
            <a:r>
              <a:rPr lang="en-US" sz="3000" b="1" i="1" dirty="0" smtClean="0">
                <a:ln w="11430">
                  <a:solidFill>
                    <a:schemeClr val="tx1"/>
                  </a:solidFill>
                </a:ln>
                <a:effectLst>
                  <a:outerShdw blurRad="38100" dist="38100" dir="2700000" algn="tl">
                    <a:srgbClr val="000000">
                      <a:alpha val="43137"/>
                    </a:srgbClr>
                  </a:outerShdw>
                </a:effectLst>
              </a:rPr>
              <a:t>		Him</a:t>
            </a:r>
            <a:r>
              <a:rPr lang="en-US" sz="3000" b="1" i="1" dirty="0" smtClean="0">
                <a:ln w="11430">
                  <a:solidFill>
                    <a:schemeClr val="tx1"/>
                  </a:solidFill>
                </a:ln>
                <a:effectLst>
                  <a:outerShdw blurRad="38100" dist="38100" dir="2700000" algn="tl">
                    <a:srgbClr val="000000">
                      <a:alpha val="43137"/>
                    </a:srgbClr>
                  </a:outerShdw>
                </a:effectLst>
              </a:rPr>
              <a:t>, not from you; their preaching comes </a:t>
            </a:r>
            <a:r>
              <a:rPr lang="en-US" sz="3000" b="1" i="1" dirty="0" smtClean="0">
                <a:ln w="11430">
                  <a:solidFill>
                    <a:schemeClr val="tx1"/>
                  </a:solidFill>
                </a:ln>
                <a:effectLst>
                  <a:outerShdw blurRad="38100" dist="38100" dir="2700000" algn="tl">
                    <a:srgbClr val="000000">
                      <a:alpha val="43137"/>
                    </a:srgbClr>
                  </a:outerShdw>
                </a:effectLst>
              </a:rPr>
              <a:t>		from </a:t>
            </a:r>
            <a:r>
              <a:rPr lang="en-US" sz="3000" b="1" i="1" dirty="0" smtClean="0">
                <a:ln w="11430">
                  <a:solidFill>
                    <a:schemeClr val="tx1"/>
                  </a:solidFill>
                </a:ln>
                <a:effectLst>
                  <a:outerShdw blurRad="38100" dist="38100" dir="2700000" algn="tl">
                    <a:srgbClr val="000000">
                      <a:alpha val="43137"/>
                    </a:srgbClr>
                  </a:outerShdw>
                </a:effectLst>
              </a:rPr>
              <a:t>Him, not from you; your faith comes </a:t>
            </a:r>
            <a:r>
              <a:rPr lang="en-US" sz="3000" b="1" i="1" dirty="0" smtClean="0">
                <a:ln w="11430">
                  <a:solidFill>
                    <a:schemeClr val="tx1"/>
                  </a:solidFill>
                </a:ln>
                <a:effectLst>
                  <a:outerShdw blurRad="38100" dist="38100" dir="2700000" algn="tl">
                    <a:srgbClr val="000000">
                      <a:alpha val="43137"/>
                    </a:srgbClr>
                  </a:outerShdw>
                </a:effectLst>
              </a:rPr>
              <a:t>		from </a:t>
            </a:r>
            <a:r>
              <a:rPr lang="en-US" sz="3000" b="1" i="1" dirty="0" smtClean="0">
                <a:ln w="11430">
                  <a:solidFill>
                    <a:schemeClr val="tx1"/>
                  </a:solidFill>
                </a:ln>
                <a:effectLst>
                  <a:outerShdw blurRad="38100" dist="38100" dir="2700000" algn="tl">
                    <a:srgbClr val="000000">
                      <a:alpha val="43137"/>
                    </a:srgbClr>
                  </a:outerShdw>
                </a:effectLst>
              </a:rPr>
              <a:t>Him, not from you, and all </a:t>
            </a:r>
            <a:r>
              <a:rPr lang="en-US" sz="3000" b="1" i="1" dirty="0" smtClean="0">
                <a:ln w="11430">
                  <a:solidFill>
                    <a:schemeClr val="tx1"/>
                  </a:solidFill>
                </a:ln>
                <a:effectLst>
                  <a:outerShdw blurRad="38100" dist="38100" dir="2700000" algn="tl">
                    <a:srgbClr val="000000">
                      <a:alpha val="43137"/>
                    </a:srgbClr>
                  </a:outerShdw>
                </a:effectLst>
              </a:rPr>
              <a:t>that your 		faith </a:t>
            </a:r>
            <a:r>
              <a:rPr lang="en-US" sz="3000" b="1" i="1" dirty="0" smtClean="0">
                <a:ln w="11430">
                  <a:solidFill>
                    <a:schemeClr val="tx1"/>
                  </a:solidFill>
                </a:ln>
                <a:effectLst>
                  <a:outerShdw blurRad="38100" dist="38100" dir="2700000" algn="tl">
                    <a:srgbClr val="000000">
                      <a:alpha val="43137"/>
                    </a:srgbClr>
                  </a:outerShdw>
                </a:effectLst>
              </a:rPr>
              <a:t>works comes from Him, not </a:t>
            </a:r>
            <a:r>
              <a:rPr lang="en-US" sz="3000" b="1" i="1" dirty="0" smtClean="0">
                <a:ln w="11430">
                  <a:solidFill>
                    <a:schemeClr val="tx1"/>
                  </a:solidFill>
                </a:ln>
                <a:effectLst>
                  <a:outerShdw blurRad="38100" dist="38100" dir="2700000" algn="tl">
                    <a:srgbClr val="000000">
                      <a:alpha val="43137"/>
                    </a:srgbClr>
                  </a:outerShdw>
                </a:effectLst>
              </a:rPr>
              <a:t>from you</a:t>
            </a:r>
            <a:r>
              <a:rPr lang="en-US" sz="3000" b="1" i="1" dirty="0" smtClean="0">
                <a:ln w="11430">
                  <a:solidFill>
                    <a:schemeClr val="tx1"/>
                  </a:solidFill>
                </a:ln>
                <a:effectLst>
                  <a:outerShdw blurRad="38100" dist="38100" dir="2700000" algn="tl">
                    <a:srgbClr val="000000">
                      <a:alpha val="43137"/>
                    </a:srgbClr>
                  </a:outerShdw>
                </a:effectLst>
              </a:rPr>
              <a:t>.”</a:t>
            </a:r>
            <a:endParaRPr lang="en-US" sz="3000" b="1" i="1" dirty="0" smtClean="0">
              <a:ln w="11430">
                <a:solidFill>
                  <a:schemeClr val="tx1"/>
                </a:solidFill>
              </a:ln>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72464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“…gentle and mounted upon a donkey, even upon a colt, [the] foal of a beast of burden”</a:t>
            </a:r>
            <a:r>
              <a:rPr lang="en-US" sz="3200" b="1" i="1" dirty="0" smtClean="0">
                <a:ln w="11430">
                  <a:solidFill>
                    <a:schemeClr val="tx1"/>
                  </a:solidFill>
                </a:ln>
                <a:effectLst>
                  <a:outerShdw blurRad="38100" dist="38100" dir="2700000" algn="tl">
                    <a:srgbClr val="000000">
                      <a:alpha val="43137"/>
                    </a:srgbClr>
                  </a:outerShdw>
                </a:effectLst>
              </a:rPr>
              <a:t> </a:t>
            </a:r>
            <a:r>
              <a:rPr lang="en-US" sz="3200" b="1" dirty="0" smtClean="0">
                <a:ln w="11430">
                  <a:solidFill>
                    <a:schemeClr val="tx1"/>
                  </a:solidFill>
                </a:ln>
                <a:effectLst>
                  <a:outerShdw blurRad="38100" dist="38100" dir="2700000" algn="tl">
                    <a:srgbClr val="000000">
                      <a:alpha val="43137"/>
                    </a:srgbClr>
                  </a:outerShdw>
                </a:effectLst>
              </a:rPr>
              <a:t>– The Messianic King appears in an unexpected form and conducts Himself contrary to all expectations, not as One armed and exercising force, not in regal attire or armor and riding a warhorse!</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This prophecy from Zechariah was used by the Jews to refer to the Messiah, The One Coming!  Is it not clear, that they all missed the fulfillment of this prophecy…even His disciples!</a:t>
            </a:r>
            <a:endParaRPr lang="en-US" sz="3000" b="1" dirty="0" smtClean="0">
              <a:ln w="1143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21:1-11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72464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rPr>
              <a:t>“The Triumphant Entry”</a:t>
            </a:r>
          </a:p>
          <a:p>
            <a:r>
              <a:rPr lang="en-US" sz="3200" b="1" dirty="0" smtClean="0">
                <a:ln w="11430">
                  <a:solidFill>
                    <a:schemeClr val="tx1"/>
                  </a:solidFill>
                </a:ln>
                <a:effectLst>
                  <a:outerShdw blurRad="38100" dist="38100" dir="2700000" algn="tl">
                    <a:srgbClr val="000000">
                      <a:alpha val="43137"/>
                    </a:srgbClr>
                  </a:outerShdw>
                </a:effectLst>
              </a:rPr>
              <a:t>St. Matthew continues in vv. 6-8 by describing the event after the dam and colt was brought to Jesus.  What they put on the dam and colt </a:t>
            </a:r>
            <a:r>
              <a:rPr lang="en-US" sz="3200" b="1" dirty="0" smtClean="0">
                <a:ln w="11430">
                  <a:solidFill>
                    <a:schemeClr val="tx1"/>
                  </a:solidFill>
                </a:ln>
                <a:effectLst>
                  <a:outerShdw blurRad="38100" dist="38100" dir="2700000" algn="tl">
                    <a:srgbClr val="000000">
                      <a:alpha val="43137"/>
                    </a:srgbClr>
                  </a:outerShdw>
                </a:effectLst>
              </a:rPr>
              <a:t>were </a:t>
            </a:r>
            <a:r>
              <a:rPr lang="en-US" sz="3200" b="1" dirty="0" smtClean="0">
                <a:ln w="11430">
                  <a:solidFill>
                    <a:schemeClr val="tx1"/>
                  </a:solidFill>
                </a:ln>
                <a:effectLst>
                  <a:outerShdw blurRad="38100" dist="38100" dir="2700000" algn="tl">
                    <a:srgbClr val="000000">
                      <a:alpha val="43137"/>
                    </a:srgbClr>
                  </a:outerShdw>
                </a:effectLst>
              </a:rPr>
              <a:t>their </a:t>
            </a:r>
            <a:r>
              <a:rPr lang="en-US" sz="3200" b="1" dirty="0" smtClean="0">
                <a:ln w="11430">
                  <a:solidFill>
                    <a:schemeClr val="tx1"/>
                  </a:solidFill>
                </a:ln>
                <a:effectLst>
                  <a:outerShdw blurRad="38100" dist="38100" dir="2700000" algn="tl">
                    <a:srgbClr val="000000">
                      <a:alpha val="43137"/>
                    </a:srgbClr>
                  </a:outerShdw>
                </a:effectLst>
                <a:latin typeface="TekniaGreek" pitchFamily="2" charset="0"/>
              </a:rPr>
              <a:t> </a:t>
            </a:r>
            <a:r>
              <a:rPr lang="en-US" sz="3200" b="1" dirty="0" err="1" smtClean="0">
                <a:ln w="11430">
                  <a:solidFill>
                    <a:srgbClr val="00B0F0"/>
                  </a:solidFill>
                </a:ln>
                <a:solidFill>
                  <a:srgbClr val="00B0F0"/>
                </a:solidFill>
                <a:effectLst>
                  <a:outerShdw blurRad="38100" dist="38100" dir="2700000" algn="tl">
                    <a:srgbClr val="000000">
                      <a:alpha val="43137"/>
                    </a:srgbClr>
                  </a:outerShdw>
                </a:effectLst>
                <a:latin typeface="TekniaGreek" pitchFamily="2" charset="0"/>
              </a:rPr>
              <a:t>iJmavtia</a:t>
            </a:r>
            <a:r>
              <a:rPr lang="en-US" sz="3200" b="1" dirty="0" smtClean="0">
                <a:ln w="11430">
                  <a:solidFill>
                    <a:schemeClr val="tx1"/>
                  </a:solidFill>
                </a:ln>
                <a:effectLst>
                  <a:outerShdw blurRad="38100" dist="38100" dir="2700000" algn="tl">
                    <a:srgbClr val="000000">
                      <a:alpha val="43137"/>
                    </a:srgbClr>
                  </a:outerShdw>
                </a:effectLst>
                <a:latin typeface="TekniaGreek" pitchFamily="2" charset="0"/>
              </a:rPr>
              <a:t> </a:t>
            </a:r>
            <a:r>
              <a:rPr lang="en-US" sz="3200" b="1" dirty="0" smtClean="0">
                <a:ln w="11430">
                  <a:solidFill>
                    <a:schemeClr val="tx1"/>
                  </a:solidFill>
                </a:ln>
                <a:effectLst>
                  <a:outerShdw blurRad="38100" dist="38100" dir="2700000" algn="tl">
                    <a:srgbClr val="000000">
                      <a:alpha val="43137"/>
                    </a:srgbClr>
                  </a:outerShdw>
                </a:effectLst>
              </a:rPr>
              <a:t>– their loose, long outer robes.  And note that the multitudes did the same, though they laid their robes on the dusty road (cf. 2 </a:t>
            </a:r>
            <a:r>
              <a:rPr lang="en-US" sz="3200" b="1" dirty="0" err="1" smtClean="0">
                <a:ln w="11430">
                  <a:solidFill>
                    <a:schemeClr val="tx1"/>
                  </a:solidFill>
                </a:ln>
                <a:effectLst>
                  <a:outerShdw blurRad="38100" dist="38100" dir="2700000" algn="tl">
                    <a:srgbClr val="000000">
                      <a:alpha val="43137"/>
                    </a:srgbClr>
                  </a:outerShdw>
                </a:effectLst>
              </a:rPr>
              <a:t>Ki</a:t>
            </a:r>
            <a:r>
              <a:rPr lang="en-US" sz="3200" b="1" dirty="0" smtClean="0">
                <a:ln w="11430">
                  <a:solidFill>
                    <a:schemeClr val="tx1"/>
                  </a:solidFill>
                </a:ln>
                <a:effectLst>
                  <a:outerShdw blurRad="38100" dist="38100" dir="2700000" algn="tl">
                    <a:srgbClr val="000000">
                      <a:alpha val="43137"/>
                    </a:srgbClr>
                  </a:outerShdw>
                </a:effectLst>
              </a:rPr>
              <a:t> 9:13).  This is a sign of submission with the bestowal of the very highest of honors.  And the </a:t>
            </a:r>
            <a:r>
              <a:rPr lang="en-US" sz="3200" b="1" dirty="0" smtClean="0">
                <a:ln w="11430">
                  <a:solidFill>
                    <a:schemeClr val="tx1"/>
                  </a:solidFill>
                </a:ln>
                <a:effectLst>
                  <a:outerShdw blurRad="38100" dist="38100" dir="2700000" algn="tl">
                    <a:srgbClr val="000000">
                      <a:alpha val="43137"/>
                    </a:srgbClr>
                  </a:outerShdw>
                </a:effectLst>
              </a:rPr>
              <a:t>palms,</a:t>
            </a:r>
          </a:p>
          <a:p>
            <a:r>
              <a:rPr lang="en-US" sz="3200" b="1" dirty="0" smtClean="0">
                <a:ln w="11430">
                  <a:solidFill>
                    <a:schemeClr val="tx1"/>
                  </a:solidFill>
                </a:ln>
                <a:effectLst>
                  <a:outerShdw blurRad="38100" dist="38100" dir="2700000" algn="tl">
                    <a:srgbClr val="000000">
                      <a:alpha val="43137"/>
                    </a:srgbClr>
                  </a:outerShdw>
                </a:effectLst>
              </a:rPr>
              <a:t>a </a:t>
            </a:r>
            <a:r>
              <a:rPr lang="en-US" sz="3200" b="1" dirty="0" smtClean="0">
                <a:ln w="11430">
                  <a:solidFill>
                    <a:schemeClr val="tx1"/>
                  </a:solidFill>
                </a:ln>
                <a:effectLst>
                  <a:outerShdw blurRad="38100" dist="38100" dir="2700000" algn="tl">
                    <a:srgbClr val="000000">
                      <a:alpha val="43137"/>
                    </a:srgbClr>
                  </a:outerShdw>
                </a:effectLst>
              </a:rPr>
              <a:t>sign of peace and </a:t>
            </a:r>
            <a:r>
              <a:rPr lang="en-US" sz="3200" b="1" dirty="0" smtClean="0">
                <a:ln w="11430">
                  <a:solidFill>
                    <a:schemeClr val="tx1"/>
                  </a:solidFill>
                </a:ln>
                <a:effectLst>
                  <a:outerShdw blurRad="38100" dist="38100" dir="2700000" algn="tl">
                    <a:srgbClr val="000000">
                      <a:alpha val="43137"/>
                    </a:srgbClr>
                  </a:outerShdw>
                </a:effectLst>
              </a:rPr>
              <a:t>victory…and</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worship </a:t>
            </a:r>
            <a:r>
              <a:rPr lang="en-US" sz="3200" b="1" dirty="0" smtClean="0">
                <a:ln w="11430">
                  <a:solidFill>
                    <a:schemeClr val="tx1"/>
                  </a:solidFill>
                </a:ln>
                <a:effectLst>
                  <a:outerShdw blurRad="38100" dist="38100" dir="2700000" algn="tl">
                    <a:srgbClr val="000000">
                      <a:alpha val="43137"/>
                    </a:srgbClr>
                  </a:outerShdw>
                </a:effectLst>
              </a:rPr>
              <a:t>(cf. Rev. 7:9).</a:t>
            </a:r>
            <a:endParaRPr lang="en-US" sz="3000" b="1" dirty="0" smtClean="0">
              <a:ln w="11430">
                <a:solidFill>
                  <a:schemeClr val="tx1"/>
                </a:solidFill>
              </a:ln>
            </a:endParaRPr>
          </a:p>
        </p:txBody>
      </p:sp>
      <p:pic>
        <p:nvPicPr>
          <p:cNvPr id="12292" name="Picture 4" descr="Easter Scavenger for preschoolers | Baamboozle - Baamboozle | The Most Fun  Classroom Games!"/>
          <p:cNvPicPr>
            <a:picLocks noChangeAspect="1" noChangeArrowheads="1" noCrop="1"/>
          </p:cNvPicPr>
          <p:nvPr/>
        </p:nvPicPr>
        <p:blipFill>
          <a:blip r:embed="rId2" cstate="print"/>
          <a:srcRect/>
          <a:stretch>
            <a:fillRect/>
          </a:stretch>
        </p:blipFill>
        <p:spPr bwMode="auto">
          <a:xfrm>
            <a:off x="6934200" y="5257798"/>
            <a:ext cx="2194560" cy="143209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7813</TotalTime>
  <Words>1756</Words>
  <Application>Microsoft Office PowerPoint</Application>
  <PresentationFormat>On-screen Show (4:3)</PresentationFormat>
  <Paragraphs>152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784</cp:revision>
  <dcterms:created xsi:type="dcterms:W3CDTF">2006-08-16T00:00:00Z</dcterms:created>
  <dcterms:modified xsi:type="dcterms:W3CDTF">2025-07-16T16:21:51Z</dcterms:modified>
</cp:coreProperties>
</file>