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23"/>
  </p:notesMasterIdLst>
  <p:sldIdLst>
    <p:sldId id="350" r:id="rId2"/>
    <p:sldId id="270" r:id="rId3"/>
    <p:sldId id="295" r:id="rId4"/>
    <p:sldId id="351" r:id="rId5"/>
    <p:sldId id="352" r:id="rId6"/>
    <p:sldId id="353" r:id="rId7"/>
    <p:sldId id="354" r:id="rId8"/>
    <p:sldId id="355" r:id="rId9"/>
    <p:sldId id="356" r:id="rId10"/>
    <p:sldId id="357" r:id="rId11"/>
    <p:sldId id="358" r:id="rId12"/>
    <p:sldId id="359" r:id="rId13"/>
    <p:sldId id="360" r:id="rId14"/>
    <p:sldId id="361" r:id="rId15"/>
    <p:sldId id="362" r:id="rId16"/>
    <p:sldId id="363" r:id="rId17"/>
    <p:sldId id="364" r:id="rId18"/>
    <p:sldId id="365" r:id="rId19"/>
    <p:sldId id="366" r:id="rId20"/>
    <p:sldId id="271"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6600"/>
    <a:srgbClr val="6600CC"/>
    <a:srgbClr val="996633"/>
    <a:srgbClr val="FF66FF"/>
    <a:srgbClr val="0000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2" autoAdjust="0"/>
    <p:restoredTop sz="94628" autoAdjust="0"/>
  </p:normalViewPr>
  <p:slideViewPr>
    <p:cSldViewPr>
      <p:cViewPr>
        <p:scale>
          <a:sx n="100" d="100"/>
          <a:sy n="100" d="100"/>
        </p:scale>
        <p:origin x="-1944"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ACE0A2-89D6-49FA-9E4A-7A2A8AE52F6E}" type="datetimeFigureOut">
              <a:rPr lang="en-US" smtClean="0"/>
              <a:pPr/>
              <a:t>07/13/25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A47D50-E87B-48E8-9309-3486EE8F82C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07/13/25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07/13/25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07/13/25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07/13/25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07/13/25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07/13/25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07/13/25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07/13/25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07/13/25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07/13/25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1138773"/>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Our Lord’s Ministry in Judea and Perea</a:t>
            </a:r>
          </a:p>
          <a:p>
            <a:pPr algn="ctr"/>
            <a:r>
              <a:rPr lang="en-US" sz="32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St. Matthew 20:1-34</a:t>
            </a:r>
            <a:endParaRPr lang="en-US" sz="3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p:txBody>
      </p:sp>
      <p:pic>
        <p:nvPicPr>
          <p:cNvPr id="10242" name="Picture 2" descr="When God made up the rules- Wednesday, 20th week in ordinary time- Matthew  20: 1- 16"/>
          <p:cNvPicPr>
            <a:picLocks noChangeAspect="1" noChangeArrowheads="1"/>
          </p:cNvPicPr>
          <p:nvPr/>
        </p:nvPicPr>
        <p:blipFill>
          <a:blip r:embed="rId2" cstate="print"/>
          <a:srcRect/>
          <a:stretch>
            <a:fillRect/>
          </a:stretch>
        </p:blipFill>
        <p:spPr bwMode="auto">
          <a:xfrm>
            <a:off x="0" y="1095374"/>
            <a:ext cx="9144000" cy="5768798"/>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20:20-28</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41686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“Salome’s Request”</a:t>
            </a:r>
          </a:p>
          <a:p>
            <a:pPr>
              <a:spcAft>
                <a:spcPts val="600"/>
              </a:spcAft>
            </a:pP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St. Mark (10:35) records for us that James and John make the request; however, St. Matthew reveals that it was their mother, Salome, who was the “prime mover!”  </a:t>
            </a:r>
          </a:p>
          <a:p>
            <a:pPr>
              <a:spcAft>
                <a:spcPts val="600"/>
              </a:spcAft>
            </a:pP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Thus, along the road to Jericho; Salome, James, and John find an opportunity to approach Jesus with a “special” request.  They what a supreme honor; so Salome does the speaking.  She begins, as was the custom, by paying obeisance, since she was about to make a great request of her King. </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rPr>
              <a:t> </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latin typeface="TekniaGreek" pitchFamily="2" charset="0"/>
              </a:rPr>
              <a:t>  </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rPr>
              <a:t>   </a:t>
            </a:r>
            <a:endParaRPr lang="en-US" sz="3000" b="1" dirty="0" smtClean="0">
              <a:ln w="11430">
                <a:solidFill>
                  <a:srgbClr val="6600CC"/>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Effect transition="in" filter="fade">
                                      <p:cBhvr>
                                        <p:cTn id="23" dur="2000"/>
                                        <p:tgtEl>
                                          <p:spTgt spid="10">
                                            <p:txEl>
                                              <p:pRg st="2" end="2"/>
                                            </p:txEl>
                                          </p:spTgt>
                                        </p:tgtEl>
                                      </p:cBhvr>
                                    </p:animEffect>
                                    <p:anim calcmode="lin" valueType="num">
                                      <p:cBhvr>
                                        <p:cTn id="24"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20:20-28</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441659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“Salome’s Request”</a:t>
            </a:r>
          </a:p>
          <a:p>
            <a:pPr>
              <a:spcAft>
                <a:spcPts val="600"/>
              </a:spcAft>
            </a:pP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Here’s the problem!  They, especially James and John, were not listening to Him.  And Salome was also blinded by her assumption of Jesus as the political Messiah of Israel.  In Acts 1:6, they (the disciples) still believe that Jesus will establish an outward earthly Messianic kingdom.  So when His kingdom becomes “reality,” Salome desires that her sons have the highest places of honor.    </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rPr>
              <a:t> </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latin typeface="TekniaGreek" pitchFamily="2" charset="0"/>
              </a:rPr>
              <a:t>  </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rPr>
              <a:t>   </a:t>
            </a:r>
            <a:endParaRPr lang="en-US" sz="3000" b="1" dirty="0" smtClean="0">
              <a:ln w="11430">
                <a:solidFill>
                  <a:srgbClr val="6600CC"/>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wipe(down)">
                                      <p:cBhvr>
                                        <p:cTn id="7" dur="580">
                                          <p:stCondLst>
                                            <p:cond delay="0"/>
                                          </p:stCondLst>
                                        </p:cTn>
                                        <p:tgtEl>
                                          <p:spTgt spid="10">
                                            <p:txEl>
                                              <p:pRg st="1" end="1"/>
                                            </p:txEl>
                                          </p:spTgt>
                                        </p:tgtEl>
                                      </p:cBhvr>
                                    </p:animEffect>
                                    <p:anim calcmode="lin" valueType="num">
                                      <p:cBhvr>
                                        <p:cTn id="8" dur="1822" tmFilter="0,0; 0.14,0.36; 0.43,0.73; 0.71,0.91; 1.0,1.0">
                                          <p:stCondLst>
                                            <p:cond delay="0"/>
                                          </p:stCondLst>
                                        </p:cTn>
                                        <p:tgtEl>
                                          <p:spTgt spid="10">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xEl>
                                              <p:pRg st="1" end="1"/>
                                            </p:txEl>
                                          </p:spTgt>
                                        </p:tgtEl>
                                      </p:cBhvr>
                                      <p:to x="100000" y="60000"/>
                                    </p:animScale>
                                    <p:animScale>
                                      <p:cBhvr>
                                        <p:cTn id="14" dur="166" decel="50000">
                                          <p:stCondLst>
                                            <p:cond delay="676"/>
                                          </p:stCondLst>
                                        </p:cTn>
                                        <p:tgtEl>
                                          <p:spTgt spid="10">
                                            <p:txEl>
                                              <p:pRg st="1" end="1"/>
                                            </p:txEl>
                                          </p:spTgt>
                                        </p:tgtEl>
                                      </p:cBhvr>
                                      <p:to x="100000" y="100000"/>
                                    </p:animScale>
                                    <p:animScale>
                                      <p:cBhvr>
                                        <p:cTn id="15" dur="26">
                                          <p:stCondLst>
                                            <p:cond delay="1312"/>
                                          </p:stCondLst>
                                        </p:cTn>
                                        <p:tgtEl>
                                          <p:spTgt spid="10">
                                            <p:txEl>
                                              <p:pRg st="1" end="1"/>
                                            </p:txEl>
                                          </p:spTgt>
                                        </p:tgtEl>
                                      </p:cBhvr>
                                      <p:to x="100000" y="80000"/>
                                    </p:animScale>
                                    <p:animScale>
                                      <p:cBhvr>
                                        <p:cTn id="16" dur="166" decel="50000">
                                          <p:stCondLst>
                                            <p:cond delay="1338"/>
                                          </p:stCondLst>
                                        </p:cTn>
                                        <p:tgtEl>
                                          <p:spTgt spid="10">
                                            <p:txEl>
                                              <p:pRg st="1" end="1"/>
                                            </p:txEl>
                                          </p:spTgt>
                                        </p:tgtEl>
                                      </p:cBhvr>
                                      <p:to x="100000" y="100000"/>
                                    </p:animScale>
                                    <p:animScale>
                                      <p:cBhvr>
                                        <p:cTn id="17" dur="26">
                                          <p:stCondLst>
                                            <p:cond delay="1642"/>
                                          </p:stCondLst>
                                        </p:cTn>
                                        <p:tgtEl>
                                          <p:spTgt spid="10">
                                            <p:txEl>
                                              <p:pRg st="1" end="1"/>
                                            </p:txEl>
                                          </p:spTgt>
                                        </p:tgtEl>
                                      </p:cBhvr>
                                      <p:to x="100000" y="90000"/>
                                    </p:animScale>
                                    <p:animScale>
                                      <p:cBhvr>
                                        <p:cTn id="18" dur="166" decel="50000">
                                          <p:stCondLst>
                                            <p:cond delay="1668"/>
                                          </p:stCondLst>
                                        </p:cTn>
                                        <p:tgtEl>
                                          <p:spTgt spid="10">
                                            <p:txEl>
                                              <p:pRg st="1" end="1"/>
                                            </p:txEl>
                                          </p:spTgt>
                                        </p:tgtEl>
                                      </p:cBhvr>
                                      <p:to x="100000" y="100000"/>
                                    </p:animScale>
                                    <p:animScale>
                                      <p:cBhvr>
                                        <p:cTn id="19" dur="26">
                                          <p:stCondLst>
                                            <p:cond delay="1808"/>
                                          </p:stCondLst>
                                        </p:cTn>
                                        <p:tgtEl>
                                          <p:spTgt spid="10">
                                            <p:txEl>
                                              <p:pRg st="1" end="1"/>
                                            </p:txEl>
                                          </p:spTgt>
                                        </p:tgtEl>
                                      </p:cBhvr>
                                      <p:to x="100000" y="95000"/>
                                    </p:animScale>
                                    <p:animScale>
                                      <p:cBhvr>
                                        <p:cTn id="20" dur="166" decel="50000">
                                          <p:stCondLst>
                                            <p:cond delay="1834"/>
                                          </p:stCondLst>
                                        </p:cTn>
                                        <p:tgtEl>
                                          <p:spTgt spid="10">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20:20-28</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487825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“Salome’s Request”</a:t>
            </a:r>
          </a:p>
          <a:p>
            <a:pPr>
              <a:spcAft>
                <a:spcPts val="600"/>
              </a:spcAft>
            </a:pP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Note that Jesus doesn’t resist her; He actually wants her to state her request, which will then lead Him to an explanation to her and to her sons.  Salome does assume that in His kingdom Jesus can do all that He desires.  It’s interesting that His disciples expected to little of Him; thus, Jesus often call them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“little faith-ones.”</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  However, Salome expects too much of Jesus, which does reflect a great faith…though a misplaced faith.      </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rPr>
              <a:t> </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latin typeface="TekniaGreek" pitchFamily="2" charset="0"/>
              </a:rPr>
              <a:t>  </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rPr>
              <a:t>   </a:t>
            </a:r>
            <a:endParaRPr lang="en-US" sz="3000" b="1" dirty="0" smtClean="0">
              <a:ln w="11430">
                <a:solidFill>
                  <a:srgbClr val="6600CC"/>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20:20-28</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60153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“Salome’s Request”</a:t>
            </a:r>
          </a:p>
          <a:p>
            <a:pPr>
              <a:spcAft>
                <a:spcPts val="600"/>
              </a:spcAft>
            </a:pPr>
            <a:r>
              <a:rPr lang="en-US" sz="2800" b="1" dirty="0" smtClean="0">
                <a:ln w="11430">
                  <a:solidFill>
                    <a:schemeClr val="tx1"/>
                  </a:solidFill>
                </a:ln>
                <a:solidFill>
                  <a:sysClr val="windowText" lastClr="000000"/>
                </a:solidFill>
                <a:effectLst>
                  <a:outerShdw blurRad="50800" dist="39000" dir="5460000" algn="tl">
                    <a:srgbClr val="000000">
                      <a:alpha val="38000"/>
                    </a:srgbClr>
                  </a:outerShdw>
                </a:effectLst>
              </a:rPr>
              <a:t>In v.22, Jesus addresses James and John.  He bluntly states that they do not know what they are asking for; their request is out of ignorance as to how His kingdom actually is established. </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 </a:t>
            </a:r>
          </a:p>
          <a:p>
            <a:pPr>
              <a:spcAft>
                <a:spcPts val="600"/>
              </a:spcAft>
            </a:pPr>
            <a:r>
              <a:rPr lang="en-US" sz="2800" b="1" dirty="0" smtClean="0">
                <a:ln w="11430">
                  <a:solidFill>
                    <a:schemeClr val="tx1"/>
                  </a:solidFill>
                </a:ln>
                <a:solidFill>
                  <a:sysClr val="windowText" lastClr="000000"/>
                </a:solidFill>
                <a:effectLst>
                  <a:outerShdw blurRad="50800" dist="39000" dir="5460000" algn="tl">
                    <a:srgbClr val="000000">
                      <a:alpha val="38000"/>
                    </a:srgbClr>
                  </a:outerShdw>
                </a:effectLst>
              </a:rPr>
              <a:t>So Jesus, in His Divine way, enlightens them!  Are they able to drink His </a:t>
            </a:r>
            <a:r>
              <a:rPr lang="en-US" sz="2800" b="1" i="1" dirty="0" smtClean="0">
                <a:ln w="11430">
                  <a:solidFill>
                    <a:srgbClr val="6600CC"/>
                  </a:solidFill>
                </a:ln>
                <a:solidFill>
                  <a:srgbClr val="6600CC"/>
                </a:solidFill>
                <a:effectLst>
                  <a:outerShdw blurRad="50800" dist="39000" dir="5460000" algn="tl">
                    <a:srgbClr val="000000">
                      <a:alpha val="38000"/>
                    </a:srgbClr>
                  </a:outerShdw>
                </a:effectLst>
              </a:rPr>
              <a:t>“cup?”</a:t>
            </a:r>
            <a:r>
              <a:rPr lang="en-US" sz="2800" b="1" dirty="0" smtClean="0">
                <a:ln w="11430">
                  <a:solidFill>
                    <a:schemeClr val="tx1"/>
                  </a:solidFill>
                </a:ln>
                <a:solidFill>
                  <a:sysClr val="windowText" lastClr="000000"/>
                </a:solidFill>
                <a:effectLst>
                  <a:outerShdw blurRad="50800" dist="39000" dir="5460000" algn="tl">
                    <a:srgbClr val="000000">
                      <a:alpha val="38000"/>
                    </a:srgbClr>
                  </a:outerShdw>
                </a:effectLst>
              </a:rPr>
              <a:t>  His </a:t>
            </a:r>
            <a:r>
              <a:rPr lang="en-US" sz="2800" b="1" i="1" dirty="0" smtClean="0">
                <a:ln w="11430">
                  <a:solidFill>
                    <a:srgbClr val="6600CC"/>
                  </a:solidFill>
                </a:ln>
                <a:solidFill>
                  <a:srgbClr val="6600CC"/>
                </a:solidFill>
                <a:effectLst>
                  <a:outerShdw blurRad="50800" dist="39000" dir="5460000" algn="tl">
                    <a:srgbClr val="000000">
                      <a:alpha val="38000"/>
                    </a:srgbClr>
                  </a:outerShdw>
                </a:effectLst>
              </a:rPr>
              <a:t>“cup”</a:t>
            </a:r>
            <a:r>
              <a:rPr lang="en-US" sz="2800" b="1" dirty="0" smtClean="0">
                <a:ln w="11430">
                  <a:solidFill>
                    <a:schemeClr val="tx1"/>
                  </a:solidFill>
                </a:ln>
                <a:solidFill>
                  <a:sysClr val="windowText" lastClr="000000"/>
                </a:solidFill>
                <a:effectLst>
                  <a:outerShdw blurRad="50800" dist="39000" dir="5460000" algn="tl">
                    <a:srgbClr val="000000">
                      <a:alpha val="38000"/>
                    </a:srgbClr>
                  </a:outerShdw>
                </a:effectLst>
              </a:rPr>
              <a:t> is the cup of suffering (St. John 18:11; St. Matthew 26:39, 42).  To drink His cup means to accept and to endure suffering!  Therefore, the way to greatness in His kingdom isn’t the way that they are thinking; rather, it’s through suffering – humiliating suffering!  And they agree – they are able!</a:t>
            </a:r>
            <a:endParaRPr lang="en-US" sz="3000" b="1" dirty="0" smtClean="0">
              <a:ln w="11430">
                <a:solidFill>
                  <a:srgbClr val="6600CC"/>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20:20-28</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64770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“Salome’s Request”</a:t>
            </a:r>
          </a:p>
          <a:p>
            <a:pPr>
              <a:spcAft>
                <a:spcPts val="600"/>
              </a:spcAft>
            </a:pPr>
            <a:r>
              <a:rPr lang="en-US" sz="2800" b="1" dirty="0" smtClean="0">
                <a:ln w="11430">
                  <a:solidFill>
                    <a:schemeClr val="tx1"/>
                  </a:solidFill>
                </a:ln>
                <a:solidFill>
                  <a:sysClr val="windowText" lastClr="000000"/>
                </a:solidFill>
                <a:effectLst>
                  <a:outerShdw blurRad="50800" dist="39000" dir="5460000" algn="tl">
                    <a:srgbClr val="000000">
                      <a:alpha val="38000"/>
                    </a:srgbClr>
                  </a:outerShdw>
                </a:effectLst>
              </a:rPr>
              <a:t>James and John’s answer is actually given in ignorance, again!  They truly do not know what His cup and it’s drinking entails! </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 </a:t>
            </a:r>
          </a:p>
          <a:p>
            <a:pPr>
              <a:spcAft>
                <a:spcPts val="600"/>
              </a:spcAft>
            </a:pPr>
            <a:r>
              <a:rPr lang="en-US" sz="2800" b="1" dirty="0" smtClean="0">
                <a:ln w="11430">
                  <a:solidFill>
                    <a:schemeClr val="tx1"/>
                  </a:solidFill>
                </a:ln>
                <a:solidFill>
                  <a:sysClr val="windowText" lastClr="000000"/>
                </a:solidFill>
                <a:effectLst>
                  <a:outerShdw blurRad="50800" dist="39000" dir="5460000" algn="tl">
                    <a:srgbClr val="000000">
                      <a:alpha val="38000"/>
                    </a:srgbClr>
                  </a:outerShdw>
                </a:effectLst>
              </a:rPr>
              <a:t>They will drink of His cup and they will suffering in this life…as do you!  However, the cup that our Lord is about to drink…to the dregs…only He can drink!  Our Lord’s suffering and death was exceptional, since it was expiatory (death) and atoning.  The disciples’ suffering, then and today, is only confessional!</a:t>
            </a:r>
          </a:p>
          <a:p>
            <a:pPr>
              <a:spcAft>
                <a:spcPts val="600"/>
              </a:spcAft>
            </a:pPr>
            <a:r>
              <a:rPr lang="en-US" sz="2800" b="1" dirty="0" smtClean="0">
                <a:ln w="11430">
                  <a:solidFill>
                    <a:schemeClr val="tx1"/>
                  </a:solidFill>
                </a:ln>
                <a:solidFill>
                  <a:sysClr val="windowText" lastClr="000000"/>
                </a:solidFill>
                <a:effectLst>
                  <a:outerShdw blurRad="50800" dist="39000" dir="5460000" algn="tl">
                    <a:srgbClr val="000000">
                      <a:alpha val="38000"/>
                    </a:srgbClr>
                  </a:outerShdw>
                </a:effectLst>
              </a:rPr>
              <a:t>Thus, Jesus doesn’t reveal who will be seated to His right or left…only that the Father has already prepared so!</a:t>
            </a:r>
            <a:endParaRPr lang="en-US" sz="3000" b="1" dirty="0" smtClean="0">
              <a:ln w="11430">
                <a:solidFill>
                  <a:srgbClr val="6600CC"/>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2000"/>
                                        <p:tgtEl>
                                          <p:spTgt spid="10">
                                            <p:txEl>
                                              <p:pRg st="2" end="2"/>
                                            </p:txEl>
                                          </p:spTgt>
                                        </p:tgtEl>
                                      </p:cBhvr>
                                    </p:animEffect>
                                    <p:anim calcmode="lin" valueType="num">
                                      <p:cBhvr>
                                        <p:cTn id="16"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Effect transition="in" filter="fade">
                                      <p:cBhvr>
                                        <p:cTn id="23" dur="2000"/>
                                        <p:tgtEl>
                                          <p:spTgt spid="10">
                                            <p:txEl>
                                              <p:pRg st="3" end="3"/>
                                            </p:txEl>
                                          </p:spTgt>
                                        </p:tgtEl>
                                      </p:cBhvr>
                                    </p:animEffect>
                                    <p:anim calcmode="lin" valueType="num">
                                      <p:cBhvr>
                                        <p:cTn id="24"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20:20-28</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98625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“Salome’s Request”</a:t>
            </a:r>
          </a:p>
          <a:p>
            <a:pPr>
              <a:spcAft>
                <a:spcPts val="600"/>
              </a:spcAft>
            </a:pPr>
            <a:r>
              <a:rPr lang="en-US" sz="2800" b="1" dirty="0" smtClean="0">
                <a:ln w="11430">
                  <a:solidFill>
                    <a:schemeClr val="tx1"/>
                  </a:solidFill>
                </a:ln>
                <a:solidFill>
                  <a:sysClr val="windowText" lastClr="000000"/>
                </a:solidFill>
                <a:effectLst>
                  <a:outerShdw blurRad="50800" dist="39000" dir="5460000" algn="tl">
                    <a:srgbClr val="000000">
                      <a:alpha val="38000"/>
                    </a:srgbClr>
                  </a:outerShdw>
                </a:effectLst>
              </a:rPr>
              <a:t>Verse 24-28 are still connected to Salome’s request and how the others heard isn’t revealed.  So let’s explain this way, by verse:</a:t>
            </a:r>
          </a:p>
          <a:p>
            <a:pPr>
              <a:spcAft>
                <a:spcPts val="300"/>
              </a:spcAft>
            </a:pPr>
            <a:r>
              <a:rPr lang="en-US" sz="2800" b="1" dirty="0" smtClean="0">
                <a:ln w="11430">
                  <a:solidFill>
                    <a:schemeClr val="tx1"/>
                  </a:solidFill>
                </a:ln>
                <a:solidFill>
                  <a:sysClr val="windowText" lastClr="000000"/>
                </a:solidFill>
                <a:effectLst>
                  <a:outerShdw blurRad="50800" dist="39000" dir="5460000" algn="tl">
                    <a:srgbClr val="000000">
                      <a:alpha val="38000"/>
                    </a:srgbClr>
                  </a:outerShdw>
                </a:effectLst>
              </a:rPr>
              <a:t>   </a:t>
            </a:r>
            <a:r>
              <a:rPr lang="en-US" sz="2600" b="1" dirty="0" smtClean="0">
                <a:ln w="11430">
                  <a:solidFill>
                    <a:srgbClr val="6600CC"/>
                  </a:solidFill>
                </a:ln>
                <a:solidFill>
                  <a:srgbClr val="6600CC"/>
                </a:solidFill>
                <a:effectLst>
                  <a:outerShdw blurRad="50800" dist="39000" dir="5460000" algn="tl">
                    <a:srgbClr val="000000">
                      <a:alpha val="38000"/>
                    </a:srgbClr>
                  </a:outerShdw>
                </a:effectLst>
              </a:rPr>
              <a:t>24:  The other felt wronged; as many feel the same at the success of others today;</a:t>
            </a:r>
          </a:p>
          <a:p>
            <a:pPr>
              <a:spcAft>
                <a:spcPts val="300"/>
              </a:spcAft>
            </a:pPr>
            <a:r>
              <a:rPr lang="en-US" sz="2600" b="1" dirty="0" smtClean="0">
                <a:ln w="11430">
                  <a:solidFill>
                    <a:schemeClr val="tx1"/>
                  </a:solidFill>
                </a:ln>
                <a:solidFill>
                  <a:sysClr val="windowText" lastClr="000000"/>
                </a:solidFill>
                <a:effectLst>
                  <a:outerShdw blurRad="50800" dist="39000" dir="5460000" algn="tl">
                    <a:srgbClr val="000000">
                      <a:alpha val="38000"/>
                    </a:srgbClr>
                  </a:outerShdw>
                </a:effectLst>
              </a:rPr>
              <a:t>   </a:t>
            </a:r>
            <a:r>
              <a:rPr lang="en-US" sz="2600" b="1" dirty="0" smtClean="0">
                <a:ln w="11430">
                  <a:solidFill>
                    <a:srgbClr val="006600"/>
                  </a:solidFill>
                </a:ln>
                <a:solidFill>
                  <a:srgbClr val="006600"/>
                </a:solidFill>
                <a:effectLst>
                  <a:outerShdw blurRad="50800" dist="39000" dir="5460000" algn="tl">
                    <a:srgbClr val="000000">
                      <a:alpha val="38000"/>
                    </a:srgbClr>
                  </a:outerShdw>
                </a:effectLst>
              </a:rPr>
              <a:t>25:  Jesus intervenes and explains that they all are misconceiving His kingdom as He points out the faults of earthly rulers, which they and we know well;</a:t>
            </a:r>
          </a:p>
          <a:p>
            <a:pPr>
              <a:spcAft>
                <a:spcPts val="300"/>
              </a:spcAft>
            </a:pPr>
            <a:r>
              <a:rPr lang="en-US" sz="2600" b="1" dirty="0" smtClean="0">
                <a:ln w="11430">
                  <a:solidFill>
                    <a:schemeClr val="tx1"/>
                  </a:solidFill>
                </a:ln>
                <a:solidFill>
                  <a:sysClr val="windowText" lastClr="000000"/>
                </a:solidFill>
                <a:effectLst>
                  <a:outerShdw blurRad="50800" dist="39000" dir="5460000" algn="tl">
                    <a:srgbClr val="000000">
                      <a:alpha val="38000"/>
                    </a:srgbClr>
                  </a:outerShdw>
                </a:effectLst>
              </a:rPr>
              <a:t>   </a:t>
            </a:r>
            <a:r>
              <a:rPr lang="en-US" sz="2600" b="1" dirty="0" smtClean="0">
                <a:ln w="11430">
                  <a:solidFill>
                    <a:srgbClr val="002060"/>
                  </a:solidFill>
                </a:ln>
                <a:solidFill>
                  <a:srgbClr val="002060"/>
                </a:solidFill>
                <a:effectLst>
                  <a:outerShdw blurRad="50800" dist="39000" dir="5460000" algn="tl">
                    <a:srgbClr val="000000">
                      <a:alpha val="38000"/>
                    </a:srgbClr>
                  </a:outerShdw>
                </a:effectLst>
              </a:rPr>
              <a:t>26:  However, greatness is not measured according to pagan standards.  In His kingdom, it about sacrificial service;</a:t>
            </a:r>
          </a:p>
          <a:p>
            <a:pPr>
              <a:spcAft>
                <a:spcPts val="600"/>
              </a:spcAft>
            </a:pPr>
            <a:r>
              <a:rPr lang="en-US" sz="2600" b="1" dirty="0" smtClean="0">
                <a:ln w="11430">
                  <a:solidFill>
                    <a:schemeClr val="tx1"/>
                  </a:solidFill>
                </a:ln>
                <a:solidFill>
                  <a:sysClr val="windowText" lastClr="000000"/>
                </a:solidFill>
                <a:effectLst>
                  <a:outerShdw blurRad="50800" dist="39000" dir="5460000" algn="tl">
                    <a:srgbClr val="000000">
                      <a:alpha val="38000"/>
                    </a:srgbClr>
                  </a:outerShdw>
                </a:effectLst>
              </a:rPr>
              <a:t>   </a:t>
            </a:r>
            <a:r>
              <a:rPr lang="en-US" sz="2600" b="1" dirty="0" smtClean="0">
                <a:ln w="11430">
                  <a:solidFill>
                    <a:srgbClr val="996633"/>
                  </a:solidFill>
                </a:ln>
                <a:solidFill>
                  <a:srgbClr val="996633"/>
                </a:solidFill>
                <a:effectLst>
                  <a:outerShdw blurRad="50800" dist="39000" dir="5460000" algn="tl">
                    <a:srgbClr val="000000">
                      <a:alpha val="38000"/>
                    </a:srgbClr>
                  </a:outerShdw>
                </a:effectLst>
              </a:rPr>
              <a:t>27:  Thus, heavenly greatness is measured by service, not power and authority!</a:t>
            </a:r>
            <a:endParaRPr lang="en-US" sz="3000" b="1" dirty="0" smtClean="0">
              <a:ln w="11430">
                <a:solidFill>
                  <a:srgbClr val="996633"/>
                </a:solidFill>
              </a:ln>
              <a:solidFill>
                <a:srgbClr val="996633"/>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wipe(down)">
                                      <p:cBhvr>
                                        <p:cTn id="15" dur="580">
                                          <p:stCondLst>
                                            <p:cond delay="0"/>
                                          </p:stCondLst>
                                        </p:cTn>
                                        <p:tgtEl>
                                          <p:spTgt spid="10">
                                            <p:txEl>
                                              <p:pRg st="2" end="2"/>
                                            </p:txEl>
                                          </p:spTgt>
                                        </p:tgtEl>
                                      </p:cBhvr>
                                    </p:animEffect>
                                    <p:anim calcmode="lin" valueType="num">
                                      <p:cBhvr>
                                        <p:cTn id="16" dur="1822" tmFilter="0,0; 0.14,0.36; 0.43,0.73; 0.71,0.91; 1.0,1.0">
                                          <p:stCondLst>
                                            <p:cond delay="0"/>
                                          </p:stCondLst>
                                        </p:cTn>
                                        <p:tgtEl>
                                          <p:spTgt spid="10">
                                            <p:txEl>
                                              <p:pRg st="2" end="2"/>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0">
                                            <p:txEl>
                                              <p:pRg st="2" end="2"/>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0">
                                            <p:txEl>
                                              <p:pRg st="2" end="2"/>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0">
                                            <p:txEl>
                                              <p:pRg st="2" end="2"/>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0">
                                            <p:txEl>
                                              <p:pRg st="2" end="2"/>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10">
                                            <p:txEl>
                                              <p:pRg st="2" end="2"/>
                                            </p:txEl>
                                          </p:spTgt>
                                        </p:tgtEl>
                                      </p:cBhvr>
                                      <p:to x="100000" y="60000"/>
                                    </p:animScale>
                                    <p:animScale>
                                      <p:cBhvr>
                                        <p:cTn id="22" dur="166" decel="50000">
                                          <p:stCondLst>
                                            <p:cond delay="676"/>
                                          </p:stCondLst>
                                        </p:cTn>
                                        <p:tgtEl>
                                          <p:spTgt spid="10">
                                            <p:txEl>
                                              <p:pRg st="2" end="2"/>
                                            </p:txEl>
                                          </p:spTgt>
                                        </p:tgtEl>
                                      </p:cBhvr>
                                      <p:to x="100000" y="100000"/>
                                    </p:animScale>
                                    <p:animScale>
                                      <p:cBhvr>
                                        <p:cTn id="23" dur="26">
                                          <p:stCondLst>
                                            <p:cond delay="1312"/>
                                          </p:stCondLst>
                                        </p:cTn>
                                        <p:tgtEl>
                                          <p:spTgt spid="10">
                                            <p:txEl>
                                              <p:pRg st="2" end="2"/>
                                            </p:txEl>
                                          </p:spTgt>
                                        </p:tgtEl>
                                      </p:cBhvr>
                                      <p:to x="100000" y="80000"/>
                                    </p:animScale>
                                    <p:animScale>
                                      <p:cBhvr>
                                        <p:cTn id="24" dur="166" decel="50000">
                                          <p:stCondLst>
                                            <p:cond delay="1338"/>
                                          </p:stCondLst>
                                        </p:cTn>
                                        <p:tgtEl>
                                          <p:spTgt spid="10">
                                            <p:txEl>
                                              <p:pRg st="2" end="2"/>
                                            </p:txEl>
                                          </p:spTgt>
                                        </p:tgtEl>
                                      </p:cBhvr>
                                      <p:to x="100000" y="100000"/>
                                    </p:animScale>
                                    <p:animScale>
                                      <p:cBhvr>
                                        <p:cTn id="25" dur="26">
                                          <p:stCondLst>
                                            <p:cond delay="1642"/>
                                          </p:stCondLst>
                                        </p:cTn>
                                        <p:tgtEl>
                                          <p:spTgt spid="10">
                                            <p:txEl>
                                              <p:pRg st="2" end="2"/>
                                            </p:txEl>
                                          </p:spTgt>
                                        </p:tgtEl>
                                      </p:cBhvr>
                                      <p:to x="100000" y="90000"/>
                                    </p:animScale>
                                    <p:animScale>
                                      <p:cBhvr>
                                        <p:cTn id="26" dur="166" decel="50000">
                                          <p:stCondLst>
                                            <p:cond delay="1668"/>
                                          </p:stCondLst>
                                        </p:cTn>
                                        <p:tgtEl>
                                          <p:spTgt spid="10">
                                            <p:txEl>
                                              <p:pRg st="2" end="2"/>
                                            </p:txEl>
                                          </p:spTgt>
                                        </p:tgtEl>
                                      </p:cBhvr>
                                      <p:to x="100000" y="100000"/>
                                    </p:animScale>
                                    <p:animScale>
                                      <p:cBhvr>
                                        <p:cTn id="27" dur="26">
                                          <p:stCondLst>
                                            <p:cond delay="1808"/>
                                          </p:stCondLst>
                                        </p:cTn>
                                        <p:tgtEl>
                                          <p:spTgt spid="10">
                                            <p:txEl>
                                              <p:pRg st="2" end="2"/>
                                            </p:txEl>
                                          </p:spTgt>
                                        </p:tgtEl>
                                      </p:cBhvr>
                                      <p:to x="100000" y="95000"/>
                                    </p:animScale>
                                    <p:animScale>
                                      <p:cBhvr>
                                        <p:cTn id="28" dur="166" decel="50000">
                                          <p:stCondLst>
                                            <p:cond delay="1834"/>
                                          </p:stCondLst>
                                        </p:cTn>
                                        <p:tgtEl>
                                          <p:spTgt spid="10">
                                            <p:txEl>
                                              <p:pRg st="2" end="2"/>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nodeType="clickEffect">
                                  <p:stCondLst>
                                    <p:cond delay="0"/>
                                  </p:stCondLst>
                                  <p:childTnLst>
                                    <p:set>
                                      <p:cBhvr>
                                        <p:cTn id="32" dur="1" fill="hold">
                                          <p:stCondLst>
                                            <p:cond delay="0"/>
                                          </p:stCondLst>
                                        </p:cTn>
                                        <p:tgtEl>
                                          <p:spTgt spid="10">
                                            <p:txEl>
                                              <p:pRg st="3" end="3"/>
                                            </p:txEl>
                                          </p:spTgt>
                                        </p:tgtEl>
                                        <p:attrNameLst>
                                          <p:attrName>style.visibility</p:attrName>
                                        </p:attrNameLst>
                                      </p:cBhvr>
                                      <p:to>
                                        <p:strVal val="visible"/>
                                      </p:to>
                                    </p:set>
                                    <p:animEffect transition="in" filter="wipe(down)">
                                      <p:cBhvr>
                                        <p:cTn id="33" dur="580">
                                          <p:stCondLst>
                                            <p:cond delay="0"/>
                                          </p:stCondLst>
                                        </p:cTn>
                                        <p:tgtEl>
                                          <p:spTgt spid="10">
                                            <p:txEl>
                                              <p:pRg st="3" end="3"/>
                                            </p:txEl>
                                          </p:spTgt>
                                        </p:tgtEl>
                                      </p:cBhvr>
                                    </p:animEffect>
                                    <p:anim calcmode="lin" valueType="num">
                                      <p:cBhvr>
                                        <p:cTn id="34" dur="1822" tmFilter="0,0; 0.14,0.36; 0.43,0.73; 0.71,0.91; 1.0,1.0">
                                          <p:stCondLst>
                                            <p:cond delay="0"/>
                                          </p:stCondLst>
                                        </p:cTn>
                                        <p:tgtEl>
                                          <p:spTgt spid="10">
                                            <p:txEl>
                                              <p:pRg st="3" end="3"/>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0">
                                            <p:txEl>
                                              <p:pRg st="3" end="3"/>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0">
                                            <p:txEl>
                                              <p:pRg st="3" end="3"/>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0">
                                            <p:txEl>
                                              <p:pRg st="3" end="3"/>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0">
                                            <p:txEl>
                                              <p:pRg st="3" end="3"/>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10">
                                            <p:txEl>
                                              <p:pRg st="3" end="3"/>
                                            </p:txEl>
                                          </p:spTgt>
                                        </p:tgtEl>
                                      </p:cBhvr>
                                      <p:to x="100000" y="60000"/>
                                    </p:animScale>
                                    <p:animScale>
                                      <p:cBhvr>
                                        <p:cTn id="40" dur="166" decel="50000">
                                          <p:stCondLst>
                                            <p:cond delay="676"/>
                                          </p:stCondLst>
                                        </p:cTn>
                                        <p:tgtEl>
                                          <p:spTgt spid="10">
                                            <p:txEl>
                                              <p:pRg st="3" end="3"/>
                                            </p:txEl>
                                          </p:spTgt>
                                        </p:tgtEl>
                                      </p:cBhvr>
                                      <p:to x="100000" y="100000"/>
                                    </p:animScale>
                                    <p:animScale>
                                      <p:cBhvr>
                                        <p:cTn id="41" dur="26">
                                          <p:stCondLst>
                                            <p:cond delay="1312"/>
                                          </p:stCondLst>
                                        </p:cTn>
                                        <p:tgtEl>
                                          <p:spTgt spid="10">
                                            <p:txEl>
                                              <p:pRg st="3" end="3"/>
                                            </p:txEl>
                                          </p:spTgt>
                                        </p:tgtEl>
                                      </p:cBhvr>
                                      <p:to x="100000" y="80000"/>
                                    </p:animScale>
                                    <p:animScale>
                                      <p:cBhvr>
                                        <p:cTn id="42" dur="166" decel="50000">
                                          <p:stCondLst>
                                            <p:cond delay="1338"/>
                                          </p:stCondLst>
                                        </p:cTn>
                                        <p:tgtEl>
                                          <p:spTgt spid="10">
                                            <p:txEl>
                                              <p:pRg st="3" end="3"/>
                                            </p:txEl>
                                          </p:spTgt>
                                        </p:tgtEl>
                                      </p:cBhvr>
                                      <p:to x="100000" y="100000"/>
                                    </p:animScale>
                                    <p:animScale>
                                      <p:cBhvr>
                                        <p:cTn id="43" dur="26">
                                          <p:stCondLst>
                                            <p:cond delay="1642"/>
                                          </p:stCondLst>
                                        </p:cTn>
                                        <p:tgtEl>
                                          <p:spTgt spid="10">
                                            <p:txEl>
                                              <p:pRg st="3" end="3"/>
                                            </p:txEl>
                                          </p:spTgt>
                                        </p:tgtEl>
                                      </p:cBhvr>
                                      <p:to x="100000" y="90000"/>
                                    </p:animScale>
                                    <p:animScale>
                                      <p:cBhvr>
                                        <p:cTn id="44" dur="166" decel="50000">
                                          <p:stCondLst>
                                            <p:cond delay="1668"/>
                                          </p:stCondLst>
                                        </p:cTn>
                                        <p:tgtEl>
                                          <p:spTgt spid="10">
                                            <p:txEl>
                                              <p:pRg st="3" end="3"/>
                                            </p:txEl>
                                          </p:spTgt>
                                        </p:tgtEl>
                                      </p:cBhvr>
                                      <p:to x="100000" y="100000"/>
                                    </p:animScale>
                                    <p:animScale>
                                      <p:cBhvr>
                                        <p:cTn id="45" dur="26">
                                          <p:stCondLst>
                                            <p:cond delay="1808"/>
                                          </p:stCondLst>
                                        </p:cTn>
                                        <p:tgtEl>
                                          <p:spTgt spid="10">
                                            <p:txEl>
                                              <p:pRg st="3" end="3"/>
                                            </p:txEl>
                                          </p:spTgt>
                                        </p:tgtEl>
                                      </p:cBhvr>
                                      <p:to x="100000" y="95000"/>
                                    </p:animScale>
                                    <p:animScale>
                                      <p:cBhvr>
                                        <p:cTn id="46" dur="166" decel="50000">
                                          <p:stCondLst>
                                            <p:cond delay="1834"/>
                                          </p:stCondLst>
                                        </p:cTn>
                                        <p:tgtEl>
                                          <p:spTgt spid="10">
                                            <p:txEl>
                                              <p:pRg st="3" end="3"/>
                                            </p:txEl>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nodeType="clickEffect">
                                  <p:stCondLst>
                                    <p:cond delay="0"/>
                                  </p:stCondLst>
                                  <p:childTnLst>
                                    <p:set>
                                      <p:cBhvr>
                                        <p:cTn id="50" dur="1" fill="hold">
                                          <p:stCondLst>
                                            <p:cond delay="0"/>
                                          </p:stCondLst>
                                        </p:cTn>
                                        <p:tgtEl>
                                          <p:spTgt spid="10">
                                            <p:txEl>
                                              <p:pRg st="4" end="4"/>
                                            </p:txEl>
                                          </p:spTgt>
                                        </p:tgtEl>
                                        <p:attrNameLst>
                                          <p:attrName>style.visibility</p:attrName>
                                        </p:attrNameLst>
                                      </p:cBhvr>
                                      <p:to>
                                        <p:strVal val="visible"/>
                                      </p:to>
                                    </p:set>
                                    <p:animEffect transition="in" filter="wipe(down)">
                                      <p:cBhvr>
                                        <p:cTn id="51" dur="580">
                                          <p:stCondLst>
                                            <p:cond delay="0"/>
                                          </p:stCondLst>
                                        </p:cTn>
                                        <p:tgtEl>
                                          <p:spTgt spid="10">
                                            <p:txEl>
                                              <p:pRg st="4" end="4"/>
                                            </p:txEl>
                                          </p:spTgt>
                                        </p:tgtEl>
                                      </p:cBhvr>
                                    </p:animEffect>
                                    <p:anim calcmode="lin" valueType="num">
                                      <p:cBhvr>
                                        <p:cTn id="52" dur="1822" tmFilter="0,0; 0.14,0.36; 0.43,0.73; 0.71,0.91; 1.0,1.0">
                                          <p:stCondLst>
                                            <p:cond delay="0"/>
                                          </p:stCondLst>
                                        </p:cTn>
                                        <p:tgtEl>
                                          <p:spTgt spid="10">
                                            <p:txEl>
                                              <p:pRg st="4" end="4"/>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10">
                                            <p:txEl>
                                              <p:pRg st="4" end="4"/>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10">
                                            <p:txEl>
                                              <p:pRg st="4" end="4"/>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10">
                                            <p:txEl>
                                              <p:pRg st="4" end="4"/>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10">
                                            <p:txEl>
                                              <p:pRg st="4" end="4"/>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10">
                                            <p:txEl>
                                              <p:pRg st="4" end="4"/>
                                            </p:txEl>
                                          </p:spTgt>
                                        </p:tgtEl>
                                      </p:cBhvr>
                                      <p:to x="100000" y="60000"/>
                                    </p:animScale>
                                    <p:animScale>
                                      <p:cBhvr>
                                        <p:cTn id="58" dur="166" decel="50000">
                                          <p:stCondLst>
                                            <p:cond delay="676"/>
                                          </p:stCondLst>
                                        </p:cTn>
                                        <p:tgtEl>
                                          <p:spTgt spid="10">
                                            <p:txEl>
                                              <p:pRg st="4" end="4"/>
                                            </p:txEl>
                                          </p:spTgt>
                                        </p:tgtEl>
                                      </p:cBhvr>
                                      <p:to x="100000" y="100000"/>
                                    </p:animScale>
                                    <p:animScale>
                                      <p:cBhvr>
                                        <p:cTn id="59" dur="26">
                                          <p:stCondLst>
                                            <p:cond delay="1312"/>
                                          </p:stCondLst>
                                        </p:cTn>
                                        <p:tgtEl>
                                          <p:spTgt spid="10">
                                            <p:txEl>
                                              <p:pRg st="4" end="4"/>
                                            </p:txEl>
                                          </p:spTgt>
                                        </p:tgtEl>
                                      </p:cBhvr>
                                      <p:to x="100000" y="80000"/>
                                    </p:animScale>
                                    <p:animScale>
                                      <p:cBhvr>
                                        <p:cTn id="60" dur="166" decel="50000">
                                          <p:stCondLst>
                                            <p:cond delay="1338"/>
                                          </p:stCondLst>
                                        </p:cTn>
                                        <p:tgtEl>
                                          <p:spTgt spid="10">
                                            <p:txEl>
                                              <p:pRg st="4" end="4"/>
                                            </p:txEl>
                                          </p:spTgt>
                                        </p:tgtEl>
                                      </p:cBhvr>
                                      <p:to x="100000" y="100000"/>
                                    </p:animScale>
                                    <p:animScale>
                                      <p:cBhvr>
                                        <p:cTn id="61" dur="26">
                                          <p:stCondLst>
                                            <p:cond delay="1642"/>
                                          </p:stCondLst>
                                        </p:cTn>
                                        <p:tgtEl>
                                          <p:spTgt spid="10">
                                            <p:txEl>
                                              <p:pRg st="4" end="4"/>
                                            </p:txEl>
                                          </p:spTgt>
                                        </p:tgtEl>
                                      </p:cBhvr>
                                      <p:to x="100000" y="90000"/>
                                    </p:animScale>
                                    <p:animScale>
                                      <p:cBhvr>
                                        <p:cTn id="62" dur="166" decel="50000">
                                          <p:stCondLst>
                                            <p:cond delay="1668"/>
                                          </p:stCondLst>
                                        </p:cTn>
                                        <p:tgtEl>
                                          <p:spTgt spid="10">
                                            <p:txEl>
                                              <p:pRg st="4" end="4"/>
                                            </p:txEl>
                                          </p:spTgt>
                                        </p:tgtEl>
                                      </p:cBhvr>
                                      <p:to x="100000" y="100000"/>
                                    </p:animScale>
                                    <p:animScale>
                                      <p:cBhvr>
                                        <p:cTn id="63" dur="26">
                                          <p:stCondLst>
                                            <p:cond delay="1808"/>
                                          </p:stCondLst>
                                        </p:cTn>
                                        <p:tgtEl>
                                          <p:spTgt spid="10">
                                            <p:txEl>
                                              <p:pRg st="4" end="4"/>
                                            </p:txEl>
                                          </p:spTgt>
                                        </p:tgtEl>
                                      </p:cBhvr>
                                      <p:to x="100000" y="95000"/>
                                    </p:animScale>
                                    <p:animScale>
                                      <p:cBhvr>
                                        <p:cTn id="64" dur="166" decel="50000">
                                          <p:stCondLst>
                                            <p:cond delay="1834"/>
                                          </p:stCondLst>
                                        </p:cTn>
                                        <p:tgtEl>
                                          <p:spTgt spid="10">
                                            <p:txEl>
                                              <p:pRg st="4" end="4"/>
                                            </p:txEl>
                                          </p:spTgt>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35" presetClass="entr" presetSubtype="0" fill="hold" nodeType="clickEffect">
                                  <p:stCondLst>
                                    <p:cond delay="0"/>
                                  </p:stCondLst>
                                  <p:childTnLst>
                                    <p:set>
                                      <p:cBhvr>
                                        <p:cTn id="68" dur="1" fill="hold">
                                          <p:stCondLst>
                                            <p:cond delay="0"/>
                                          </p:stCondLst>
                                        </p:cTn>
                                        <p:tgtEl>
                                          <p:spTgt spid="10">
                                            <p:txEl>
                                              <p:pRg st="5" end="5"/>
                                            </p:txEl>
                                          </p:spTgt>
                                        </p:tgtEl>
                                        <p:attrNameLst>
                                          <p:attrName>style.visibility</p:attrName>
                                        </p:attrNameLst>
                                      </p:cBhvr>
                                      <p:to>
                                        <p:strVal val="visible"/>
                                      </p:to>
                                    </p:set>
                                    <p:animEffect transition="in" filter="fade">
                                      <p:cBhvr>
                                        <p:cTn id="69" dur="2000"/>
                                        <p:tgtEl>
                                          <p:spTgt spid="10">
                                            <p:txEl>
                                              <p:pRg st="5" end="5"/>
                                            </p:txEl>
                                          </p:spTgt>
                                        </p:tgtEl>
                                      </p:cBhvr>
                                    </p:animEffect>
                                    <p:anim calcmode="lin" valueType="num">
                                      <p:cBhvr>
                                        <p:cTn id="70" dur="2000" fill="hold"/>
                                        <p:tgtEl>
                                          <p:spTgt spid="10">
                                            <p:txEl>
                                              <p:pRg st="5" end="5"/>
                                            </p:txEl>
                                          </p:spTgt>
                                        </p:tgtEl>
                                        <p:attrNameLst>
                                          <p:attrName>style.rotation</p:attrName>
                                        </p:attrNameLst>
                                      </p:cBhvr>
                                      <p:tavLst>
                                        <p:tav tm="0">
                                          <p:val>
                                            <p:fltVal val="720"/>
                                          </p:val>
                                        </p:tav>
                                        <p:tav tm="100000">
                                          <p:val>
                                            <p:fltVal val="0"/>
                                          </p:val>
                                        </p:tav>
                                      </p:tavLst>
                                    </p:anim>
                                    <p:anim calcmode="lin" valueType="num">
                                      <p:cBhvr>
                                        <p:cTn id="71" dur="2000" fill="hold"/>
                                        <p:tgtEl>
                                          <p:spTgt spid="10">
                                            <p:txEl>
                                              <p:pRg st="5" end="5"/>
                                            </p:txEl>
                                          </p:spTgt>
                                        </p:tgtEl>
                                        <p:attrNameLst>
                                          <p:attrName>ppt_h</p:attrName>
                                        </p:attrNameLst>
                                      </p:cBhvr>
                                      <p:tavLst>
                                        <p:tav tm="0">
                                          <p:val>
                                            <p:fltVal val="0"/>
                                          </p:val>
                                        </p:tav>
                                        <p:tav tm="100000">
                                          <p:val>
                                            <p:strVal val="#ppt_h"/>
                                          </p:val>
                                        </p:tav>
                                      </p:tavLst>
                                    </p:anim>
                                    <p:anim calcmode="lin" valueType="num">
                                      <p:cBhvr>
                                        <p:cTn id="72" dur="2000" fill="hold"/>
                                        <p:tgtEl>
                                          <p:spTgt spid="10">
                                            <p:txEl>
                                              <p:pRg st="5" end="5"/>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20:20-28</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44764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“Salome’s Request”</a:t>
            </a:r>
          </a:p>
          <a:p>
            <a:pPr>
              <a:spcAft>
                <a:spcPts val="600"/>
              </a:spcAft>
            </a:pPr>
            <a:r>
              <a:rPr lang="en-US" sz="2800" b="1" dirty="0" smtClean="0">
                <a:ln w="11430">
                  <a:solidFill>
                    <a:schemeClr val="tx1"/>
                  </a:solidFill>
                </a:ln>
                <a:solidFill>
                  <a:sysClr val="windowText" lastClr="000000"/>
                </a:solidFill>
                <a:effectLst>
                  <a:outerShdw blurRad="50800" dist="39000" dir="5460000" algn="tl">
                    <a:srgbClr val="000000">
                      <a:alpha val="38000"/>
                    </a:srgbClr>
                  </a:outerShdw>
                </a:effectLst>
              </a:rPr>
              <a:t>The summation of the preceding verse is given by our Lord in verse 28:</a:t>
            </a:r>
          </a:p>
          <a:p>
            <a:pPr>
              <a:spcAft>
                <a:spcPts val="600"/>
              </a:spcAft>
            </a:pPr>
            <a:r>
              <a:rPr lang="en-US" sz="2800" b="1" dirty="0" smtClean="0">
                <a:ln w="11430">
                  <a:solidFill>
                    <a:schemeClr val="tx1"/>
                  </a:solidFill>
                </a:ln>
                <a:solidFill>
                  <a:sysClr val="windowText" lastClr="000000"/>
                </a:solidFill>
                <a:effectLst>
                  <a:outerShdw blurRad="50800" dist="39000" dir="5460000" algn="tl">
                    <a:srgbClr val="000000">
                      <a:alpha val="38000"/>
                    </a:srgbClr>
                  </a:outerShdw>
                </a:effectLst>
              </a:rPr>
              <a:t>   </a:t>
            </a:r>
            <a:r>
              <a:rPr lang="en-US" sz="2600" b="1" dirty="0" smtClean="0">
                <a:ln w="11430">
                  <a:solidFill>
                    <a:srgbClr val="006600"/>
                  </a:solidFill>
                </a:ln>
                <a:solidFill>
                  <a:srgbClr val="006600"/>
                </a:solidFill>
                <a:effectLst>
                  <a:outerShdw blurRad="50800" dist="39000" dir="5460000" algn="tl">
                    <a:srgbClr val="000000">
                      <a:alpha val="38000"/>
                    </a:srgbClr>
                  </a:outerShdw>
                </a:effectLst>
              </a:rPr>
              <a:t>+  Jesus came to serve – this is all that He did from conception to crucifixion!</a:t>
            </a:r>
          </a:p>
          <a:p>
            <a:pPr>
              <a:spcAft>
                <a:spcPts val="600"/>
              </a:spcAft>
            </a:pPr>
            <a:r>
              <a:rPr lang="en-US" sz="2600" b="1" dirty="0" smtClean="0">
                <a:ln w="11430">
                  <a:solidFill>
                    <a:schemeClr val="tx1"/>
                  </a:solidFill>
                </a:ln>
                <a:solidFill>
                  <a:sysClr val="windowText" lastClr="000000"/>
                </a:solidFill>
                <a:effectLst>
                  <a:outerShdw blurRad="50800" dist="39000" dir="5460000" algn="tl">
                    <a:srgbClr val="000000">
                      <a:alpha val="38000"/>
                    </a:srgbClr>
                  </a:outerShdw>
                </a:effectLst>
              </a:rPr>
              <a:t>   </a:t>
            </a:r>
            <a:r>
              <a:rPr lang="en-US" sz="2600" b="1" dirty="0" smtClean="0">
                <a:ln w="11430">
                  <a:solidFill>
                    <a:srgbClr val="C00000"/>
                  </a:solidFill>
                </a:ln>
                <a:solidFill>
                  <a:srgbClr val="C00000"/>
                </a:solidFill>
                <a:effectLst>
                  <a:outerShdw blurRad="50800" dist="39000" dir="5460000" algn="tl">
                    <a:srgbClr val="000000">
                      <a:alpha val="38000"/>
                    </a:srgbClr>
                  </a:outerShdw>
                </a:effectLst>
              </a:rPr>
              <a:t>+  He sacrificed His life (St. John 10:17-18)!</a:t>
            </a:r>
          </a:p>
          <a:p>
            <a:pPr>
              <a:spcAft>
                <a:spcPts val="600"/>
              </a:spcAft>
            </a:pPr>
            <a:r>
              <a:rPr lang="en-US" sz="2600" b="1" dirty="0" smtClean="0">
                <a:ln w="11430">
                  <a:solidFill>
                    <a:schemeClr val="tx1"/>
                  </a:solidFill>
                </a:ln>
                <a:solidFill>
                  <a:sysClr val="windowText" lastClr="000000"/>
                </a:solidFill>
                <a:effectLst>
                  <a:outerShdw blurRad="50800" dist="39000" dir="5460000" algn="tl">
                    <a:srgbClr val="000000">
                      <a:alpha val="38000"/>
                    </a:srgbClr>
                  </a:outerShdw>
                </a:effectLst>
              </a:rPr>
              <a:t>   +  His “life-giving” is a ransom </a:t>
            </a:r>
            <a:r>
              <a:rPr lang="en-US" sz="2600" b="1" dirty="0" smtClean="0">
                <a:ln w="11430">
                  <a:solidFill>
                    <a:srgbClr val="6600CC"/>
                  </a:solidFill>
                </a:ln>
                <a:solidFill>
                  <a:srgbClr val="6600CC"/>
                </a:solidFill>
                <a:effectLst>
                  <a:outerShdw blurRad="50800" dist="39000" dir="5460000" algn="tl">
                    <a:srgbClr val="000000">
                      <a:alpha val="38000"/>
                    </a:srgbClr>
                  </a:outerShdw>
                </a:effectLst>
              </a:rPr>
              <a:t>(</a:t>
            </a:r>
            <a:r>
              <a:rPr lang="en-US" sz="2600" b="1" dirty="0" err="1"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luvtron</a:t>
            </a:r>
            <a:r>
              <a:rPr lang="en-US" sz="2600" b="1" dirty="0" smtClean="0">
                <a:ln w="11430">
                  <a:solidFill>
                    <a:srgbClr val="6600CC"/>
                  </a:solidFill>
                </a:ln>
                <a:solidFill>
                  <a:srgbClr val="6600CC"/>
                </a:solidFill>
                <a:effectLst>
                  <a:outerShdw blurRad="50800" dist="39000" dir="5460000" algn="tl">
                    <a:srgbClr val="000000">
                      <a:alpha val="38000"/>
                    </a:srgbClr>
                  </a:outerShdw>
                </a:effectLst>
              </a:rPr>
              <a:t>)</a:t>
            </a:r>
            <a:r>
              <a:rPr lang="en-US" sz="2600" b="1" dirty="0" smtClean="0">
                <a:ln w="11430">
                  <a:solidFill>
                    <a:schemeClr val="tx1"/>
                  </a:solidFill>
                </a:ln>
                <a:solidFill>
                  <a:sysClr val="windowText" lastClr="000000"/>
                </a:solidFill>
                <a:effectLst>
                  <a:outerShdw blurRad="50800" dist="39000" dir="5460000" algn="tl">
                    <a:srgbClr val="000000">
                      <a:alpha val="38000"/>
                    </a:srgbClr>
                  </a:outerShdw>
                </a:effectLst>
              </a:rPr>
              <a:t> – a ransom that the many </a:t>
            </a:r>
            <a:r>
              <a:rPr lang="en-US" sz="2600" b="1" i="1" u="sng" dirty="0" smtClean="0">
                <a:ln w="11430">
                  <a:solidFill>
                    <a:schemeClr val="tx1"/>
                  </a:solidFill>
                </a:ln>
                <a:solidFill>
                  <a:sysClr val="windowText" lastClr="000000"/>
                </a:solidFill>
                <a:effectLst>
                  <a:outerShdw blurRad="50800" dist="39000" dir="5460000" algn="tl">
                    <a:srgbClr val="000000">
                      <a:alpha val="38000"/>
                    </a:srgbClr>
                  </a:outerShdw>
                </a:effectLst>
              </a:rPr>
              <a:t>could never</a:t>
            </a:r>
            <a:r>
              <a:rPr lang="en-US" sz="2600" b="1" dirty="0" smtClean="0">
                <a:ln w="11430">
                  <a:solidFill>
                    <a:schemeClr val="tx1"/>
                  </a:solidFill>
                </a:ln>
                <a:solidFill>
                  <a:sysClr val="windowText" lastClr="000000"/>
                </a:solidFill>
                <a:effectLst>
                  <a:outerShdw blurRad="50800" dist="39000" dir="5460000" algn="tl">
                    <a:srgbClr val="000000">
                      <a:alpha val="38000"/>
                    </a:srgbClr>
                  </a:outerShdw>
                </a:effectLst>
              </a:rPr>
              <a:t> pay!  His ransom was His life that freed all from </a:t>
            </a:r>
            <a:r>
              <a:rPr lang="en-US" sz="2600" b="1" i="1" u="sng" dirty="0" smtClean="0">
                <a:ln w="11430">
                  <a:solidFill>
                    <a:srgbClr val="C00000"/>
                  </a:solidFill>
                </a:ln>
                <a:solidFill>
                  <a:srgbClr val="C00000"/>
                </a:solidFill>
                <a:effectLst>
                  <a:outerShdw blurRad="50800" dist="39000" dir="5460000" algn="tl">
                    <a:srgbClr val="000000">
                      <a:alpha val="38000"/>
                    </a:srgbClr>
                  </a:outerShdw>
                </a:effectLst>
              </a:rPr>
              <a:t>bondage</a:t>
            </a:r>
            <a:r>
              <a:rPr lang="en-US" sz="2600" b="1" dirty="0" smtClean="0">
                <a:ln w="11430">
                  <a:solidFill>
                    <a:schemeClr val="tx1"/>
                  </a:solidFill>
                </a:ln>
                <a:solidFill>
                  <a:sysClr val="windowText" lastClr="000000"/>
                </a:solidFill>
                <a:effectLst>
                  <a:outerShdw blurRad="50800" dist="39000" dir="5460000" algn="tl">
                    <a:srgbClr val="000000">
                      <a:alpha val="38000"/>
                    </a:srgbClr>
                  </a:outerShdw>
                </a:effectLst>
              </a:rPr>
              <a:t> to sin, death, and the power of the devil.  And also is the redemption from guilt and penalty.  Thus, the blood of the Lamb of God, The Only-begotten Son, exceeds the calculation of a price.  </a:t>
            </a:r>
            <a:r>
              <a:rPr lang="en-US" sz="2600" b="1" dirty="0" smtClean="0">
                <a:ln w="11430">
                  <a:solidFill>
                    <a:schemeClr val="tx1"/>
                  </a:solidFill>
                </a:ln>
                <a:solidFill>
                  <a:sysClr val="windowText" lastClr="000000"/>
                </a:solidFill>
                <a:effectLst>
                  <a:outerShdw blurRad="50800" dist="39000" dir="5460000" algn="tl">
                    <a:srgbClr val="000000">
                      <a:alpha val="38000"/>
                    </a:srgbClr>
                  </a:outerShdw>
                </a:effectLst>
              </a:rPr>
              <a:t>Thus, </a:t>
            </a:r>
            <a:r>
              <a:rPr lang="en-US" sz="2600" b="1" dirty="0" smtClean="0">
                <a:ln w="11430">
                  <a:solidFill>
                    <a:schemeClr val="tx1"/>
                  </a:solidFill>
                </a:ln>
                <a:solidFill>
                  <a:sysClr val="windowText" lastClr="000000"/>
                </a:solidFill>
                <a:effectLst>
                  <a:outerShdw blurRad="50800" dist="39000" dir="5460000" algn="tl">
                    <a:srgbClr val="000000">
                      <a:alpha val="38000"/>
                    </a:srgbClr>
                  </a:outerShdw>
                </a:effectLst>
              </a:rPr>
              <a:t>as we confess:      </a:t>
            </a:r>
            <a:endParaRPr lang="en-US" sz="2600" b="1" dirty="0" smtClean="0">
              <a:ln w="11430">
                <a:solidFill>
                  <a:srgbClr val="996633"/>
                </a:solidFill>
              </a:ln>
              <a:solidFill>
                <a:srgbClr val="996633"/>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5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770" decel="100000"/>
                                        <p:tgtEl>
                                          <p:spTgt spid="10">
                                            <p:txEl>
                                              <p:pRg st="2" end="2"/>
                                            </p:txEl>
                                          </p:spTgt>
                                        </p:tgtEl>
                                      </p:cBhvr>
                                    </p:animEffect>
                                    <p:animScale>
                                      <p:cBhvr>
                                        <p:cTn id="16" dur="770" decel="100000"/>
                                        <p:tgtEl>
                                          <p:spTgt spid="10">
                                            <p:txEl>
                                              <p:pRg st="2" end="2"/>
                                            </p:txEl>
                                          </p:spTgt>
                                        </p:tgtEl>
                                      </p:cBhvr>
                                      <p:from x="10000" y="10000"/>
                                      <p:to x="200000" y="450000"/>
                                    </p:animScale>
                                    <p:animScale>
                                      <p:cBhvr>
                                        <p:cTn id="17" dur="1230" accel="100000" fill="hold">
                                          <p:stCondLst>
                                            <p:cond delay="770"/>
                                          </p:stCondLst>
                                        </p:cTn>
                                        <p:tgtEl>
                                          <p:spTgt spid="10">
                                            <p:txEl>
                                              <p:pRg st="2" end="2"/>
                                            </p:txEl>
                                          </p:spTgt>
                                        </p:tgtEl>
                                      </p:cBhvr>
                                      <p:from x="200000" y="450000"/>
                                      <p:to x="100000" y="100000"/>
                                    </p:animScale>
                                    <p:set>
                                      <p:cBhvr>
                                        <p:cTn id="18" dur="770" fill="hold"/>
                                        <p:tgtEl>
                                          <p:spTgt spid="10">
                                            <p:txEl>
                                              <p:pRg st="2" end="2"/>
                                            </p:txEl>
                                          </p:spTgt>
                                        </p:tgtEl>
                                        <p:attrNameLst>
                                          <p:attrName>ppt_x</p:attrName>
                                        </p:attrNameLst>
                                      </p:cBhvr>
                                      <p:to>
                                        <p:strVal val="(0.5)"/>
                                      </p:to>
                                    </p:set>
                                    <p:anim from="(0.5)" to="(#ppt_x)" calcmode="lin" valueType="num">
                                      <p:cBhvr>
                                        <p:cTn id="19" dur="1230" accel="100000" fill="hold">
                                          <p:stCondLst>
                                            <p:cond delay="770"/>
                                          </p:stCondLst>
                                        </p:cTn>
                                        <p:tgtEl>
                                          <p:spTgt spid="10">
                                            <p:txEl>
                                              <p:pRg st="2" end="2"/>
                                            </p:txEl>
                                          </p:spTgt>
                                        </p:tgtEl>
                                        <p:attrNameLst>
                                          <p:attrName>ppt_x</p:attrName>
                                        </p:attrNameLst>
                                      </p:cBhvr>
                                    </p:anim>
                                    <p:set>
                                      <p:cBhvr>
                                        <p:cTn id="20" dur="770" fill="hold"/>
                                        <p:tgtEl>
                                          <p:spTgt spid="10">
                                            <p:txEl>
                                              <p:pRg st="2" end="2"/>
                                            </p:txEl>
                                          </p:spTgt>
                                        </p:tgtEl>
                                        <p:attrNameLst>
                                          <p:attrName>ppt_y</p:attrName>
                                        </p:attrNameLst>
                                      </p:cBhvr>
                                      <p:to>
                                        <p:strVal val="(#ppt_y+0.4)"/>
                                      </p:to>
                                    </p:set>
                                    <p:anim from="(#ppt_y+0.4)" to="(#ppt_y)" calcmode="lin" valueType="num">
                                      <p:cBhvr>
                                        <p:cTn id="21" dur="1230" accel="100000" fill="hold">
                                          <p:stCondLst>
                                            <p:cond delay="770"/>
                                          </p:stCondLst>
                                        </p:cTn>
                                        <p:tgtEl>
                                          <p:spTgt spid="10">
                                            <p:txEl>
                                              <p:pRg st="2" end="2"/>
                                            </p:txEl>
                                          </p:spTgt>
                                        </p:tgtEl>
                                        <p:attrNameLst>
                                          <p:attrName>ppt_y</p:attrName>
                                        </p:attrNameLst>
                                      </p:cBhvr>
                                    </p:anim>
                                  </p:childTnLst>
                                </p:cTn>
                              </p:par>
                            </p:childTnLst>
                          </p:cTn>
                        </p:par>
                      </p:childTnLst>
                    </p:cTn>
                  </p:par>
                  <p:par>
                    <p:cTn id="22" fill="hold">
                      <p:stCondLst>
                        <p:cond delay="indefinite"/>
                      </p:stCondLst>
                      <p:childTnLst>
                        <p:par>
                          <p:cTn id="23" fill="hold">
                            <p:stCondLst>
                              <p:cond delay="0"/>
                            </p:stCondLst>
                            <p:childTnLst>
                              <p:par>
                                <p:cTn id="24" presetID="51" presetClass="entr" presetSubtype="0" fill="hold" nodeType="clickEffect">
                                  <p:stCondLst>
                                    <p:cond delay="0"/>
                                  </p:stCondLst>
                                  <p:childTnLst>
                                    <p:set>
                                      <p:cBhvr>
                                        <p:cTn id="25" dur="1" fill="hold">
                                          <p:stCondLst>
                                            <p:cond delay="0"/>
                                          </p:stCondLst>
                                        </p:cTn>
                                        <p:tgtEl>
                                          <p:spTgt spid="10">
                                            <p:txEl>
                                              <p:pRg st="3" end="3"/>
                                            </p:txEl>
                                          </p:spTgt>
                                        </p:tgtEl>
                                        <p:attrNameLst>
                                          <p:attrName>style.visibility</p:attrName>
                                        </p:attrNameLst>
                                      </p:cBhvr>
                                      <p:to>
                                        <p:strVal val="visible"/>
                                      </p:to>
                                    </p:set>
                                    <p:animEffect transition="in" filter="fade">
                                      <p:cBhvr>
                                        <p:cTn id="26" dur="770" decel="100000"/>
                                        <p:tgtEl>
                                          <p:spTgt spid="10">
                                            <p:txEl>
                                              <p:pRg st="3" end="3"/>
                                            </p:txEl>
                                          </p:spTgt>
                                        </p:tgtEl>
                                      </p:cBhvr>
                                    </p:animEffect>
                                    <p:animScale>
                                      <p:cBhvr>
                                        <p:cTn id="27" dur="770" decel="100000"/>
                                        <p:tgtEl>
                                          <p:spTgt spid="10">
                                            <p:txEl>
                                              <p:pRg st="3" end="3"/>
                                            </p:txEl>
                                          </p:spTgt>
                                        </p:tgtEl>
                                      </p:cBhvr>
                                      <p:from x="10000" y="10000"/>
                                      <p:to x="200000" y="450000"/>
                                    </p:animScale>
                                    <p:animScale>
                                      <p:cBhvr>
                                        <p:cTn id="28" dur="1230" accel="100000" fill="hold">
                                          <p:stCondLst>
                                            <p:cond delay="770"/>
                                          </p:stCondLst>
                                        </p:cTn>
                                        <p:tgtEl>
                                          <p:spTgt spid="10">
                                            <p:txEl>
                                              <p:pRg st="3" end="3"/>
                                            </p:txEl>
                                          </p:spTgt>
                                        </p:tgtEl>
                                      </p:cBhvr>
                                      <p:from x="200000" y="450000"/>
                                      <p:to x="100000" y="100000"/>
                                    </p:animScale>
                                    <p:set>
                                      <p:cBhvr>
                                        <p:cTn id="29" dur="770" fill="hold"/>
                                        <p:tgtEl>
                                          <p:spTgt spid="10">
                                            <p:txEl>
                                              <p:pRg st="3" end="3"/>
                                            </p:txEl>
                                          </p:spTgt>
                                        </p:tgtEl>
                                        <p:attrNameLst>
                                          <p:attrName>ppt_x</p:attrName>
                                        </p:attrNameLst>
                                      </p:cBhvr>
                                      <p:to>
                                        <p:strVal val="(0.5)"/>
                                      </p:to>
                                    </p:set>
                                    <p:anim from="(0.5)" to="(#ppt_x)" calcmode="lin" valueType="num">
                                      <p:cBhvr>
                                        <p:cTn id="30" dur="1230" accel="100000" fill="hold">
                                          <p:stCondLst>
                                            <p:cond delay="770"/>
                                          </p:stCondLst>
                                        </p:cTn>
                                        <p:tgtEl>
                                          <p:spTgt spid="10">
                                            <p:txEl>
                                              <p:pRg st="3" end="3"/>
                                            </p:txEl>
                                          </p:spTgt>
                                        </p:tgtEl>
                                        <p:attrNameLst>
                                          <p:attrName>ppt_x</p:attrName>
                                        </p:attrNameLst>
                                      </p:cBhvr>
                                    </p:anim>
                                    <p:set>
                                      <p:cBhvr>
                                        <p:cTn id="31" dur="770" fill="hold"/>
                                        <p:tgtEl>
                                          <p:spTgt spid="10">
                                            <p:txEl>
                                              <p:pRg st="3" end="3"/>
                                            </p:txEl>
                                          </p:spTgt>
                                        </p:tgtEl>
                                        <p:attrNameLst>
                                          <p:attrName>ppt_y</p:attrName>
                                        </p:attrNameLst>
                                      </p:cBhvr>
                                      <p:to>
                                        <p:strVal val="(#ppt_y+0.4)"/>
                                      </p:to>
                                    </p:set>
                                    <p:anim from="(#ppt_y+0.4)" to="(#ppt_y)" calcmode="lin" valueType="num">
                                      <p:cBhvr>
                                        <p:cTn id="32" dur="1230" accel="100000" fill="hold">
                                          <p:stCondLst>
                                            <p:cond delay="770"/>
                                          </p:stCondLst>
                                        </p:cTn>
                                        <p:tgtEl>
                                          <p:spTgt spid="10">
                                            <p:txEl>
                                              <p:pRg st="3" end="3"/>
                                            </p:txEl>
                                          </p:spTgt>
                                        </p:tgtEl>
                                        <p:attrNameLst>
                                          <p:attrName>ppt_y</p:attrName>
                                        </p:attrNameLst>
                                      </p:cBhvr>
                                    </p:anim>
                                  </p:childTnLst>
                                </p:cTn>
                              </p:par>
                            </p:childTnLst>
                          </p:cTn>
                        </p:par>
                      </p:childTnLst>
                    </p:cTn>
                  </p:par>
                  <p:par>
                    <p:cTn id="33" fill="hold">
                      <p:stCondLst>
                        <p:cond delay="indefinite"/>
                      </p:stCondLst>
                      <p:childTnLst>
                        <p:par>
                          <p:cTn id="34" fill="hold">
                            <p:stCondLst>
                              <p:cond delay="0"/>
                            </p:stCondLst>
                            <p:childTnLst>
                              <p:par>
                                <p:cTn id="35" presetID="51" presetClass="entr" presetSubtype="0" fill="hold" nodeType="clickEffect">
                                  <p:stCondLst>
                                    <p:cond delay="0"/>
                                  </p:stCondLst>
                                  <p:childTnLst>
                                    <p:set>
                                      <p:cBhvr>
                                        <p:cTn id="36" dur="1" fill="hold">
                                          <p:stCondLst>
                                            <p:cond delay="0"/>
                                          </p:stCondLst>
                                        </p:cTn>
                                        <p:tgtEl>
                                          <p:spTgt spid="10">
                                            <p:txEl>
                                              <p:pRg st="4" end="4"/>
                                            </p:txEl>
                                          </p:spTgt>
                                        </p:tgtEl>
                                        <p:attrNameLst>
                                          <p:attrName>style.visibility</p:attrName>
                                        </p:attrNameLst>
                                      </p:cBhvr>
                                      <p:to>
                                        <p:strVal val="visible"/>
                                      </p:to>
                                    </p:set>
                                    <p:animEffect transition="in" filter="fade">
                                      <p:cBhvr>
                                        <p:cTn id="37" dur="770" decel="100000"/>
                                        <p:tgtEl>
                                          <p:spTgt spid="10">
                                            <p:txEl>
                                              <p:pRg st="4" end="4"/>
                                            </p:txEl>
                                          </p:spTgt>
                                        </p:tgtEl>
                                      </p:cBhvr>
                                    </p:animEffect>
                                    <p:animScale>
                                      <p:cBhvr>
                                        <p:cTn id="38" dur="770" decel="100000"/>
                                        <p:tgtEl>
                                          <p:spTgt spid="10">
                                            <p:txEl>
                                              <p:pRg st="4" end="4"/>
                                            </p:txEl>
                                          </p:spTgt>
                                        </p:tgtEl>
                                      </p:cBhvr>
                                      <p:from x="10000" y="10000"/>
                                      <p:to x="200000" y="450000"/>
                                    </p:animScale>
                                    <p:animScale>
                                      <p:cBhvr>
                                        <p:cTn id="39" dur="1230" accel="100000" fill="hold">
                                          <p:stCondLst>
                                            <p:cond delay="770"/>
                                          </p:stCondLst>
                                        </p:cTn>
                                        <p:tgtEl>
                                          <p:spTgt spid="10">
                                            <p:txEl>
                                              <p:pRg st="4" end="4"/>
                                            </p:txEl>
                                          </p:spTgt>
                                        </p:tgtEl>
                                      </p:cBhvr>
                                      <p:from x="200000" y="450000"/>
                                      <p:to x="100000" y="100000"/>
                                    </p:animScale>
                                    <p:set>
                                      <p:cBhvr>
                                        <p:cTn id="40" dur="770" fill="hold"/>
                                        <p:tgtEl>
                                          <p:spTgt spid="10">
                                            <p:txEl>
                                              <p:pRg st="4" end="4"/>
                                            </p:txEl>
                                          </p:spTgt>
                                        </p:tgtEl>
                                        <p:attrNameLst>
                                          <p:attrName>ppt_x</p:attrName>
                                        </p:attrNameLst>
                                      </p:cBhvr>
                                      <p:to>
                                        <p:strVal val="(0.5)"/>
                                      </p:to>
                                    </p:set>
                                    <p:anim from="(0.5)" to="(#ppt_x)" calcmode="lin" valueType="num">
                                      <p:cBhvr>
                                        <p:cTn id="41" dur="1230" accel="100000" fill="hold">
                                          <p:stCondLst>
                                            <p:cond delay="770"/>
                                          </p:stCondLst>
                                        </p:cTn>
                                        <p:tgtEl>
                                          <p:spTgt spid="10">
                                            <p:txEl>
                                              <p:pRg st="4" end="4"/>
                                            </p:txEl>
                                          </p:spTgt>
                                        </p:tgtEl>
                                        <p:attrNameLst>
                                          <p:attrName>ppt_x</p:attrName>
                                        </p:attrNameLst>
                                      </p:cBhvr>
                                    </p:anim>
                                    <p:set>
                                      <p:cBhvr>
                                        <p:cTn id="42" dur="770" fill="hold"/>
                                        <p:tgtEl>
                                          <p:spTgt spid="10">
                                            <p:txEl>
                                              <p:pRg st="4" end="4"/>
                                            </p:txEl>
                                          </p:spTgt>
                                        </p:tgtEl>
                                        <p:attrNameLst>
                                          <p:attrName>ppt_y</p:attrName>
                                        </p:attrNameLst>
                                      </p:cBhvr>
                                      <p:to>
                                        <p:strVal val="(#ppt_y+0.4)"/>
                                      </p:to>
                                    </p:set>
                                    <p:anim from="(#ppt_y+0.4)" to="(#ppt_y)" calcmode="lin" valueType="num">
                                      <p:cBhvr>
                                        <p:cTn id="43" dur="1230" accel="100000" fill="hold">
                                          <p:stCondLst>
                                            <p:cond delay="770"/>
                                          </p:stCondLst>
                                        </p:cTn>
                                        <p:tgtEl>
                                          <p:spTgt spid="10">
                                            <p:txEl>
                                              <p:pRg st="4" end="4"/>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20:20-28</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495485"/>
            <a:ext cx="8839200" cy="452431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4800" b="1" dirty="0" smtClean="0">
                <a:ln w="11430">
                  <a:solidFill>
                    <a:schemeClr val="tx1"/>
                  </a:solidFill>
                </a:ln>
                <a:solidFill>
                  <a:sysClr val="windowText" lastClr="000000"/>
                </a:solidFill>
                <a:effectLst>
                  <a:outerShdw blurRad="50800" dist="39000" dir="5460000" algn="tl">
                    <a:srgbClr val="000000">
                      <a:alpha val="38000"/>
                    </a:srgbClr>
                  </a:outerShdw>
                </a:effectLst>
              </a:rPr>
              <a:t>Jesus, </a:t>
            </a:r>
            <a:r>
              <a:rPr lang="en-US" sz="4800" b="1" i="1" dirty="0" smtClean="0">
                <a:ln w="11430">
                  <a:solidFill>
                    <a:srgbClr val="7030A0"/>
                  </a:solidFill>
                </a:ln>
                <a:solidFill>
                  <a:srgbClr val="7030A0"/>
                </a:solidFill>
                <a:effectLst>
                  <a:outerShdw blurRad="50800" dist="39000" dir="5460000" algn="tl">
                    <a:srgbClr val="000000">
                      <a:alpha val="38000"/>
                    </a:srgbClr>
                  </a:outerShdw>
                </a:effectLst>
              </a:rPr>
              <a:t>“purchased and won me from all sin, from death, and from the power of the devil, not with silver or gold but with His holy, precious blood and with His innocent suffering and death!”</a:t>
            </a:r>
            <a:r>
              <a:rPr lang="en-US" sz="4800" b="1" dirty="0" smtClean="0">
                <a:ln w="11430">
                  <a:solidFill>
                    <a:srgbClr val="996633"/>
                  </a:solidFill>
                </a:ln>
                <a:solidFill>
                  <a:srgbClr val="996633"/>
                </a:solidFill>
                <a:effectLst>
                  <a:outerShdw blurRad="50800" dist="39000" dir="5460000" algn="tl">
                    <a:srgbClr val="000000">
                      <a:alpha val="38000"/>
                    </a:srgbClr>
                  </a:outerShdw>
                </a:effectLst>
              </a:rPr>
              <a:t>      </a:t>
            </a:r>
            <a:endParaRPr lang="en-US" sz="4800" b="1" dirty="0" smtClean="0">
              <a:ln w="11430">
                <a:solidFill>
                  <a:srgbClr val="996633"/>
                </a:solidFill>
              </a:ln>
              <a:solidFill>
                <a:srgbClr val="996633"/>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20:29-34</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41686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“Restoration of Sight at Jericho”</a:t>
            </a:r>
          </a:p>
          <a:p>
            <a:pPr>
              <a:spcAft>
                <a:spcPts val="600"/>
              </a:spcAft>
            </a:pP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Jesus and His disciples are now traveling through Jericho on their way to Jerusalem.  This is a major thoroughfare and heavily traveled.  The nuances of this account, as found here in St. Matthew and St. Luke, are </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not contradictory!  </a:t>
            </a:r>
            <a:endPar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endParaRPr>
          </a:p>
          <a:p>
            <a:pPr>
              <a:spcAft>
                <a:spcPts val="600"/>
              </a:spcAft>
            </a:pP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Once again, St. Matthew gives us an interjection:  </a:t>
            </a:r>
            <a:r>
              <a:rPr lang="en-US" sz="3000" b="1" dirty="0" smtClean="0">
                <a:ln w="11430">
                  <a:solidFill>
                    <a:srgbClr val="6600CC"/>
                  </a:solidFill>
                </a:ln>
                <a:solidFill>
                  <a:srgbClr val="6600CC"/>
                </a:solidFill>
                <a:effectLst>
                  <a:outerShdw blurRad="50800" dist="39000" dir="5460000" algn="tl">
                    <a:srgbClr val="000000">
                      <a:alpha val="38000"/>
                    </a:srgbClr>
                  </a:outerShdw>
                </a:effectLst>
              </a:rPr>
              <a:t>And lo! </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(Kai; </a:t>
            </a:r>
            <a:r>
              <a:rPr lang="en-US" sz="3000" b="1" dirty="0" err="1"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ijdou</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latin typeface="TekniaGreek" pitchFamily="2" charset="0"/>
              </a:rPr>
              <a:t>, </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literally,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“And you (singular) behold!”</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  Matthew uses this interjection for the purpose of pointing out an exceptional healing, mainly because of the addressing of Jesus by His Messianic title!</a:t>
            </a:r>
            <a:endParaRPr lang="en-US" sz="3600" b="1" dirty="0" smtClean="0">
              <a:ln w="11430">
                <a:solidFill>
                  <a:srgbClr val="996633"/>
                </a:solidFill>
              </a:ln>
              <a:solidFill>
                <a:srgbClr val="996633"/>
              </a:solidFill>
              <a:effectLst>
                <a:outerShdw blurRad="38100" dist="38100" dir="2700000" algn="tl">
                  <a:srgbClr val="000000">
                    <a:alpha val="43137"/>
                  </a:srgbClr>
                </a:outerShdw>
              </a:effectLst>
              <a:latin typeface="TekniaGree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2000"/>
                                        <p:tgtEl>
                                          <p:spTgt spid="10">
                                            <p:txEl>
                                              <p:pRg st="2" end="2"/>
                                            </p:txEl>
                                          </p:spTgt>
                                        </p:tgtEl>
                                      </p:cBhvr>
                                    </p:animEffect>
                                    <p:anim calcmode="lin" valueType="num">
                                      <p:cBhvr>
                                        <p:cTn id="16"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20:29-34</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87853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“Restoration of Sight at Jericho”</a:t>
            </a:r>
          </a:p>
          <a:p>
            <a:pPr>
              <a:spcAft>
                <a:spcPts val="300"/>
              </a:spcAft>
            </a:pP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Yes, this is an example of our Lord compassion and mercy; even as He is on His way to prove His compassion and mercy at Golgotha!  Note that in v.31, the crowd attempts to silence the beggars.  So they become even louder!  Their cry: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“Son of David!”</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  </a:t>
            </a:r>
          </a:p>
          <a:p>
            <a:pPr>
              <a:spcAft>
                <a:spcPts val="600"/>
              </a:spcAft>
            </a:pP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They are addressing Jesus by His Messianic title!  In His hearing, Jesus stops and He is filled with compassion </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a:t>
            </a:r>
            <a:r>
              <a:rPr lang="en-US" sz="3000" b="1" dirty="0" err="1"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splagcnisqei;V</a:t>
            </a:r>
            <a:r>
              <a:rPr lang="en-US" sz="3000" b="1" dirty="0" smtClean="0">
                <a:ln w="11430">
                  <a:solidFill>
                    <a:srgbClr val="6600CC"/>
                  </a:solidFill>
                </a:ln>
                <a:solidFill>
                  <a:srgbClr val="6600CC"/>
                </a:solidFill>
                <a:effectLst>
                  <a:outerShdw blurRad="50800" dist="39000" dir="5460000" algn="tl">
                    <a:srgbClr val="000000">
                      <a:alpha val="38000"/>
                    </a:srgbClr>
                  </a:outerShdw>
                </a:effectLst>
              </a:rPr>
              <a:t>: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literally,</a:t>
            </a:r>
            <a:r>
              <a:rPr lang="en-US" sz="3000" b="1" dirty="0" smtClean="0">
                <a:ln w="11430">
                  <a:solidFill>
                    <a:srgbClr val="6600CC"/>
                  </a:solidFill>
                </a:ln>
                <a:solidFill>
                  <a:srgbClr val="6600CC"/>
                </a:solidFill>
                <a:effectLst>
                  <a:outerShdw blurRad="50800" dist="39000" dir="5460000" algn="tl">
                    <a:srgbClr val="000000">
                      <a:alpha val="38000"/>
                    </a:srgbClr>
                  </a:outerShdw>
                </a:effectLst>
              </a:rPr>
              <a:t>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“having been filled with compassion”</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latin typeface="TekniaGreek" pitchFamily="2" charset="0"/>
              </a:rPr>
              <a:t>. </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This word is an aorist passive participle – thus, a Divine compassion that touched and immediately healed two blind men!    </a:t>
            </a:r>
            <a:endParaRPr lang="en-US" sz="3600" b="1" dirty="0" smtClean="0">
              <a:ln w="11430">
                <a:solidFill>
                  <a:srgbClr val="996633"/>
                </a:solidFill>
              </a:ln>
              <a:solidFill>
                <a:srgbClr val="996633"/>
              </a:solidFill>
              <a:effectLst>
                <a:outerShdw blurRad="38100" dist="38100" dir="2700000" algn="tl">
                  <a:srgbClr val="000000">
                    <a:alpha val="43137"/>
                  </a:srgbClr>
                </a:outerShdw>
              </a:effectLst>
              <a:latin typeface="TekniaGree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2000"/>
                                        <p:tgtEl>
                                          <p:spTgt spid="10">
                                            <p:txEl>
                                              <p:pRg st="2" end="2"/>
                                            </p:txEl>
                                          </p:spTgt>
                                        </p:tgtEl>
                                      </p:cBhvr>
                                    </p:animEffect>
                                    <p:anim calcmode="lin" valueType="num">
                                      <p:cBhvr>
                                        <p:cTn id="16"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Introduction</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40147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This chapter begins with an important </a:t>
            </a:r>
            <a:r>
              <a:rPr lang="en-US" sz="3000" b="1" dirty="0" smtClean="0">
                <a:ln w="11430">
                  <a:solidFill>
                    <a:srgbClr val="6600CC"/>
                  </a:solidFill>
                </a:ln>
                <a:solidFill>
                  <a:srgbClr val="6600CC"/>
                </a:solidFill>
                <a:effectLst>
                  <a:outerShdw blurRad="50800" dist="39000" dir="5460000" algn="tl">
                    <a:srgbClr val="000000">
                      <a:alpha val="38000"/>
                    </a:srgbClr>
                  </a:outerShdw>
                </a:effectLst>
              </a:rPr>
              <a:t>“for” </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a:t>
            </a:r>
            <a:r>
              <a:rPr lang="en-US" sz="3000" b="1" dirty="0" err="1" smtClean="0">
                <a:ln w="11430">
                  <a:solidFill>
                    <a:srgbClr val="6600CC"/>
                  </a:solidFill>
                </a:ln>
                <a:solidFill>
                  <a:srgbClr val="6600CC"/>
                </a:solidFill>
                <a:effectLst>
                  <a:outerShdw blurRad="38100" dist="38100" dir="2700000" algn="tl">
                    <a:srgbClr val="000000">
                      <a:alpha val="43137"/>
                    </a:srgbClr>
                  </a:outerShdw>
                </a:effectLst>
                <a:latin typeface="TekniaGreek" pitchFamily="2" charset="0"/>
              </a:rPr>
              <a:t>gavr</a:t>
            </a:r>
            <a:r>
              <a:rPr lang="en-US" sz="3000" b="1" dirty="0" smtClean="0">
                <a:ln w="11430">
                  <a:solidFill>
                    <a:srgbClr val="6600CC"/>
                  </a:solidFill>
                </a:ln>
                <a:solidFill>
                  <a:srgbClr val="6600CC"/>
                </a:solidFill>
                <a:effectLst>
                  <a:outerShdw blurRad="38100" dist="38100" dir="2700000" algn="tl">
                    <a:srgbClr val="000000">
                      <a:alpha val="43137"/>
                    </a:srgbClr>
                  </a:outerShdw>
                </a:effectLst>
                <a:latin typeface="TekniaGreek" pitchFamily="2" charset="0"/>
              </a:rPr>
              <a:t>)</a:t>
            </a:r>
            <a:r>
              <a:rPr lang="en-US" sz="3000" b="1" dirty="0" smtClean="0">
                <a:ln w="11430">
                  <a:solidFill>
                    <a:srgbClr val="6600CC"/>
                  </a:solidFill>
                </a:ln>
                <a:solidFill>
                  <a:srgbClr val="6600CC"/>
                </a:solidFill>
                <a:effectLst>
                  <a:outerShdw blurRad="38100" dist="38100" dir="2700000" algn="tl">
                    <a:srgbClr val="000000">
                      <a:alpha val="43137"/>
                    </a:srgbClr>
                  </a:outerShdw>
                </a:effectLst>
              </a:rPr>
              <a:t> </a:t>
            </a:r>
            <a:r>
              <a:rPr lang="en-US" sz="3000" b="1" dirty="0" smtClean="0">
                <a:ln w="11430">
                  <a:solidFill>
                    <a:schemeClr val="tx1"/>
                  </a:solidFill>
                </a:ln>
                <a:effectLst>
                  <a:outerShdw blurRad="38100" dist="38100" dir="2700000" algn="tl">
                    <a:srgbClr val="000000">
                      <a:alpha val="43137"/>
                    </a:srgbClr>
                  </a:outerShdw>
                </a:effectLst>
              </a:rPr>
              <a:t>that connects to 19:27-30.  You’ll soon note that this “seals” this connection as St. Matthew repeats 19:30 in 20:16.  Jesus then begins to explain what the kingdom of God </a:t>
            </a:r>
            <a:r>
              <a:rPr lang="en-US" sz="3000" b="1" i="1" dirty="0" smtClean="0">
                <a:ln w="11430">
                  <a:solidFill>
                    <a:srgbClr val="6600CC"/>
                  </a:solidFill>
                </a:ln>
                <a:solidFill>
                  <a:srgbClr val="6600CC"/>
                </a:solidFill>
                <a:effectLst>
                  <a:outerShdw blurRad="38100" dist="38100" dir="2700000" algn="tl">
                    <a:srgbClr val="000000">
                      <a:alpha val="43137"/>
                    </a:srgbClr>
                  </a:outerShdw>
                </a:effectLst>
              </a:rPr>
              <a:t>“is like.”</a:t>
            </a:r>
            <a:r>
              <a:rPr lang="en-US" sz="3000" b="1" dirty="0" smtClean="0">
                <a:ln w="11430">
                  <a:solidFill>
                    <a:schemeClr val="tx1"/>
                  </a:solidFill>
                </a:ln>
                <a:effectLst>
                  <a:outerShdw blurRad="38100" dist="38100" dir="2700000" algn="tl">
                    <a:srgbClr val="000000">
                      <a:alpha val="43137"/>
                    </a:srgbClr>
                  </a:outerShdw>
                </a:effectLst>
              </a:rPr>
              <a:t>    </a:t>
            </a:r>
          </a:p>
          <a:p>
            <a:pPr>
              <a:spcAft>
                <a:spcPts val="600"/>
              </a:spcAft>
            </a:pPr>
            <a:r>
              <a:rPr lang="en-US" sz="3000" b="1" dirty="0" smtClean="0">
                <a:ln w="11430">
                  <a:solidFill>
                    <a:schemeClr val="tx1"/>
                  </a:solidFill>
                </a:ln>
                <a:effectLst>
                  <a:outerShdw blurRad="38100" dist="38100" dir="2700000" algn="tl">
                    <a:srgbClr val="000000">
                      <a:alpha val="43137"/>
                    </a:srgbClr>
                  </a:outerShdw>
                </a:effectLst>
              </a:rPr>
              <a:t>Our Lord explains the </a:t>
            </a:r>
            <a:r>
              <a:rPr lang="en-US" sz="3000" b="1" i="1" dirty="0" smtClean="0">
                <a:ln w="11430">
                  <a:solidFill>
                    <a:srgbClr val="6600CC"/>
                  </a:solidFill>
                </a:ln>
                <a:solidFill>
                  <a:srgbClr val="6600CC"/>
                </a:solidFill>
                <a:effectLst>
                  <a:outerShdw blurRad="38100" dist="38100" dir="2700000" algn="tl">
                    <a:srgbClr val="000000">
                      <a:alpha val="43137"/>
                    </a:srgbClr>
                  </a:outerShdw>
                </a:effectLst>
              </a:rPr>
              <a:t>“is like”</a:t>
            </a:r>
            <a:r>
              <a:rPr lang="en-US" sz="3000" b="1" dirty="0" smtClean="0">
                <a:ln w="11430">
                  <a:solidFill>
                    <a:schemeClr val="tx1"/>
                  </a:solidFill>
                </a:ln>
                <a:effectLst>
                  <a:outerShdw blurRad="38100" dist="38100" dir="2700000" algn="tl">
                    <a:srgbClr val="000000">
                      <a:alpha val="43137"/>
                    </a:srgbClr>
                  </a:outerShdw>
                </a:effectLst>
              </a:rPr>
              <a:t> by the use of a parable that He uses to reveal the true nature of His kingdom; that is, the kingdom of God is the rule and operation of God’s grace! </a:t>
            </a:r>
          </a:p>
          <a:p>
            <a:pPr>
              <a:spcAft>
                <a:spcPts val="600"/>
              </a:spcAft>
            </a:pPr>
            <a:r>
              <a:rPr lang="en-US" sz="3000" b="1" dirty="0" smtClean="0">
                <a:ln w="11430">
                  <a:solidFill>
                    <a:schemeClr val="tx1"/>
                  </a:solidFill>
                </a:ln>
                <a:effectLst>
                  <a:outerShdw blurRad="38100" dist="38100" dir="2700000" algn="tl">
                    <a:srgbClr val="000000">
                      <a:alpha val="43137"/>
                    </a:srgbClr>
                  </a:outerShdw>
                </a:effectLst>
              </a:rPr>
              <a:t>This Parable of the Workers in the Vineyard is quite familiar to us, so let’s only summarize.  </a:t>
            </a:r>
            <a:endParaRPr lang="en-US" sz="3000" b="1" dirty="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Effect transition="in" filter="fade">
                                      <p:cBhvr>
                                        <p:cTn id="23" dur="2000"/>
                                        <p:tgtEl>
                                          <p:spTgt spid="10">
                                            <p:txEl>
                                              <p:pRg st="2" end="2"/>
                                            </p:txEl>
                                          </p:spTgt>
                                        </p:tgtEl>
                                      </p:cBhvr>
                                    </p:animEffect>
                                    <p:anim calcmode="lin" valueType="num">
                                      <p:cBhvr>
                                        <p:cTn id="24"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091892"/>
            <a:ext cx="8686800" cy="532453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600" b="1" dirty="0" smtClean="0">
                <a:ln w="11430">
                  <a:solidFill>
                    <a:srgbClr val="6600CC"/>
                  </a:solidFill>
                </a:ln>
                <a:solidFill>
                  <a:srgbClr val="6600CC"/>
                </a:solidFill>
                <a:cs typeface="Times New Roman" pitchFamily="18" charset="0"/>
              </a:rPr>
              <a:t>VII. </a:t>
            </a:r>
            <a:r>
              <a:rPr lang="en-US" sz="2600" b="1" dirty="0" smtClean="0">
                <a:ln w="11430">
                  <a:solidFill>
                    <a:srgbClr val="6600CC"/>
                  </a:solidFill>
                </a:ln>
                <a:solidFill>
                  <a:srgbClr val="6600CC"/>
                </a:solidFill>
                <a:cs typeface="Times New Roman" pitchFamily="18" charset="0"/>
              </a:rPr>
              <a:t> </a:t>
            </a:r>
            <a:r>
              <a:rPr lang="en-US" sz="2600" b="1" dirty="0" smtClean="0">
                <a:ln>
                  <a:solidFill>
                    <a:srgbClr val="6600CC"/>
                  </a:solidFill>
                </a:ln>
                <a:solidFill>
                  <a:srgbClr val="6600CC"/>
                </a:solidFill>
                <a:cs typeface="Times New Roman" pitchFamily="18" charset="0"/>
              </a:rPr>
              <a:t>Our </a:t>
            </a:r>
            <a:r>
              <a:rPr lang="en-US" sz="2600" b="1" dirty="0" smtClean="0">
                <a:ln>
                  <a:solidFill>
                    <a:srgbClr val="6600CC"/>
                  </a:solidFill>
                </a:ln>
                <a:solidFill>
                  <a:srgbClr val="6600CC"/>
                </a:solidFill>
                <a:cs typeface="Times New Roman" pitchFamily="18" charset="0"/>
              </a:rPr>
              <a:t>Lord’s Ministry in Judea and Perea </a:t>
            </a:r>
            <a:r>
              <a:rPr lang="en-US" sz="2400" b="1" dirty="0" smtClean="0">
                <a:ln>
                  <a:solidFill>
                    <a:srgbClr val="6600CC"/>
                  </a:solidFill>
                </a:ln>
                <a:solidFill>
                  <a:srgbClr val="6600CC"/>
                </a:solidFill>
                <a:cs typeface="Times New Roman" pitchFamily="18" charset="0"/>
              </a:rPr>
              <a:t>(19:3 – 20:34)</a:t>
            </a:r>
          </a:p>
          <a:p>
            <a:pPr marL="914400" lvl="1" indent="-457200">
              <a:buFont typeface="+mj-lt"/>
              <a:buAutoNum type="alphaUcPeriod"/>
            </a:pPr>
            <a:r>
              <a:rPr lang="en-US" sz="2000" strike="sngStrike" dirty="0" smtClean="0">
                <a:ln>
                  <a:solidFill>
                    <a:schemeClr val="tx1"/>
                  </a:solidFill>
                </a:ln>
                <a:latin typeface="Times New Roman" pitchFamily="18" charset="0"/>
                <a:cs typeface="Times New Roman" pitchFamily="18" charset="0"/>
              </a:rPr>
              <a:t>Teaching on Marriage and Divorce (19:3-12)</a:t>
            </a:r>
            <a:r>
              <a:rPr lang="en-US" sz="2000" strike="sngStrike" dirty="0" smtClean="0">
                <a:ln>
                  <a:solidFill>
                    <a:schemeClr val="tx1"/>
                  </a:solidFill>
                </a:ln>
              </a:rPr>
              <a:t> (7/6)</a:t>
            </a:r>
            <a:endParaRPr lang="en-US" sz="2000" strike="sngStrike" dirty="0" smtClean="0">
              <a:ln>
                <a:solidFill>
                  <a:schemeClr val="tx1"/>
                </a:solidFill>
              </a:ln>
              <a:latin typeface="Times New Roman" pitchFamily="18" charset="0"/>
              <a:cs typeface="Times New Roman" pitchFamily="18" charset="0"/>
            </a:endParaRPr>
          </a:p>
          <a:p>
            <a:pPr marL="914400" lvl="1" indent="-457200">
              <a:buFont typeface="+mj-lt"/>
              <a:buAutoNum type="alphaUcPeriod"/>
            </a:pPr>
            <a:r>
              <a:rPr lang="en-US" sz="2000" strike="sngStrike" dirty="0" smtClean="0">
                <a:ln>
                  <a:solidFill>
                    <a:schemeClr val="tx1"/>
                  </a:solidFill>
                </a:ln>
                <a:latin typeface="Times New Roman" pitchFamily="18" charset="0"/>
                <a:cs typeface="Times New Roman" pitchFamily="18" charset="0"/>
              </a:rPr>
              <a:t>Teaching Concerning Little Children (19:13-15)</a:t>
            </a:r>
            <a:r>
              <a:rPr lang="en-US" sz="2000" strike="sngStrike" dirty="0" smtClean="0">
                <a:ln>
                  <a:solidFill>
                    <a:schemeClr val="tx1"/>
                  </a:solidFill>
                </a:ln>
              </a:rPr>
              <a:t> (7/6)</a:t>
            </a:r>
            <a:endParaRPr lang="en-US" sz="2000" strike="sngStrike" dirty="0" smtClean="0">
              <a:ln>
                <a:solidFill>
                  <a:schemeClr val="tx1"/>
                </a:solidFill>
              </a:ln>
              <a:latin typeface="Times New Roman" pitchFamily="18" charset="0"/>
              <a:cs typeface="Times New Roman" pitchFamily="18" charset="0"/>
            </a:endParaRPr>
          </a:p>
          <a:p>
            <a:pPr marL="914400" lvl="1" indent="-457200">
              <a:buFont typeface="+mj-lt"/>
              <a:buAutoNum type="alphaUcPeriod"/>
            </a:pPr>
            <a:r>
              <a:rPr lang="en-US" sz="2000" strike="sngStrike" dirty="0" smtClean="0">
                <a:ln>
                  <a:solidFill>
                    <a:schemeClr val="tx1"/>
                  </a:solidFill>
                </a:ln>
                <a:latin typeface="Times New Roman" pitchFamily="18" charset="0"/>
                <a:cs typeface="Times New Roman" pitchFamily="18" charset="0"/>
              </a:rPr>
              <a:t>The Rich Young Man (19:16-30)</a:t>
            </a:r>
            <a:r>
              <a:rPr lang="en-US" sz="2000" strike="sngStrike" dirty="0" smtClean="0">
                <a:ln>
                  <a:solidFill>
                    <a:schemeClr val="tx1"/>
                  </a:solidFill>
                </a:ln>
              </a:rPr>
              <a:t> (7/6)</a:t>
            </a:r>
            <a:endParaRPr lang="en-US" sz="2000" strike="sngStrike" dirty="0" smtClean="0">
              <a:ln>
                <a:solidFill>
                  <a:schemeClr val="tx1"/>
                </a:solidFill>
              </a:ln>
              <a:latin typeface="Times New Roman" pitchFamily="18" charset="0"/>
              <a:cs typeface="Times New Roman" pitchFamily="18" charset="0"/>
            </a:endParaRPr>
          </a:p>
          <a:p>
            <a:pPr marL="914400" lvl="1" indent="-457200">
              <a:buFont typeface="+mj-lt"/>
              <a:buAutoNum type="alphaUcPeriod"/>
            </a:pPr>
            <a:r>
              <a:rPr lang="en-US" sz="2000" strike="sngStrike" dirty="0" smtClean="0">
                <a:ln>
                  <a:solidFill>
                    <a:schemeClr val="tx1"/>
                  </a:solidFill>
                </a:ln>
                <a:latin typeface="Times New Roman" pitchFamily="18" charset="0"/>
                <a:cs typeface="Times New Roman" pitchFamily="18" charset="0"/>
              </a:rPr>
              <a:t>The Parable of the Workers in the Vineyard (20:1-16)</a:t>
            </a:r>
            <a:r>
              <a:rPr lang="en-US" sz="2000" strike="sngStrike" dirty="0" smtClean="0">
                <a:ln>
                  <a:solidFill>
                    <a:schemeClr val="tx1"/>
                  </a:solidFill>
                </a:ln>
              </a:rPr>
              <a:t> (7/13)</a:t>
            </a:r>
            <a:endParaRPr lang="en-US" sz="2000" strike="sngStrike" dirty="0" smtClean="0">
              <a:ln>
                <a:solidFill>
                  <a:schemeClr val="tx1"/>
                </a:solidFill>
              </a:ln>
              <a:latin typeface="Times New Roman" pitchFamily="18" charset="0"/>
              <a:cs typeface="Times New Roman" pitchFamily="18" charset="0"/>
            </a:endParaRPr>
          </a:p>
          <a:p>
            <a:pPr marL="914400" lvl="1" indent="-457200">
              <a:buFont typeface="+mj-lt"/>
              <a:buAutoNum type="alphaUcPeriod"/>
            </a:pPr>
            <a:r>
              <a:rPr lang="en-US" sz="2000" strike="sngStrike" dirty="0" smtClean="0">
                <a:ln>
                  <a:solidFill>
                    <a:schemeClr val="tx1"/>
                  </a:solidFill>
                </a:ln>
                <a:latin typeface="Times New Roman" pitchFamily="18" charset="0"/>
                <a:cs typeface="Times New Roman" pitchFamily="18" charset="0"/>
              </a:rPr>
              <a:t>Prophecy of His Death (#3) (20:17-19)</a:t>
            </a:r>
            <a:r>
              <a:rPr lang="en-US" sz="2000" strike="sngStrike" dirty="0" smtClean="0">
                <a:ln>
                  <a:solidFill>
                    <a:schemeClr val="tx1"/>
                  </a:solidFill>
                </a:ln>
              </a:rPr>
              <a:t> (7/13)</a:t>
            </a:r>
            <a:endParaRPr lang="en-US" sz="2000" strike="sngStrike" dirty="0" smtClean="0">
              <a:ln>
                <a:solidFill>
                  <a:schemeClr val="tx1"/>
                </a:solidFill>
              </a:ln>
              <a:latin typeface="Times New Roman" pitchFamily="18" charset="0"/>
              <a:cs typeface="Times New Roman" pitchFamily="18" charset="0"/>
            </a:endParaRPr>
          </a:p>
          <a:p>
            <a:pPr marL="914400" lvl="1" indent="-457200">
              <a:buFont typeface="+mj-lt"/>
              <a:buAutoNum type="alphaUcPeriod"/>
            </a:pPr>
            <a:r>
              <a:rPr lang="en-US" sz="2000" strike="sngStrike" dirty="0" smtClean="0">
                <a:ln>
                  <a:solidFill>
                    <a:schemeClr val="tx1"/>
                  </a:solidFill>
                </a:ln>
                <a:latin typeface="Times New Roman" pitchFamily="18" charset="0"/>
                <a:cs typeface="Times New Roman" pitchFamily="18" charset="0"/>
              </a:rPr>
              <a:t>Salome’s Request (20:20-28)</a:t>
            </a:r>
            <a:r>
              <a:rPr lang="en-US" sz="2000" strike="sngStrike" dirty="0" smtClean="0">
                <a:ln>
                  <a:solidFill>
                    <a:schemeClr val="tx1"/>
                  </a:solidFill>
                </a:ln>
              </a:rPr>
              <a:t> (7/13)</a:t>
            </a:r>
            <a:endParaRPr lang="en-US" sz="2000" strike="sngStrike" dirty="0" smtClean="0">
              <a:ln>
                <a:solidFill>
                  <a:schemeClr val="tx1"/>
                </a:solidFill>
              </a:ln>
              <a:latin typeface="Times New Roman" pitchFamily="18" charset="0"/>
              <a:cs typeface="Times New Roman" pitchFamily="18" charset="0"/>
            </a:endParaRPr>
          </a:p>
          <a:p>
            <a:pPr marL="914400" lvl="1" indent="-457200">
              <a:spcAft>
                <a:spcPts val="1200"/>
              </a:spcAft>
              <a:buFont typeface="+mj-lt"/>
              <a:buAutoNum type="alphaUcPeriod"/>
            </a:pPr>
            <a:r>
              <a:rPr lang="en-US" sz="2000" strike="sngStrike" dirty="0" smtClean="0">
                <a:ln>
                  <a:solidFill>
                    <a:schemeClr val="tx1"/>
                  </a:solidFill>
                </a:ln>
                <a:latin typeface="Times New Roman" pitchFamily="18" charset="0"/>
                <a:cs typeface="Times New Roman" pitchFamily="18" charset="0"/>
              </a:rPr>
              <a:t>Restoration of Sight at Jericho (20:29-34)</a:t>
            </a:r>
            <a:r>
              <a:rPr lang="en-US" sz="2000" strike="sngStrike" dirty="0" smtClean="0">
                <a:ln>
                  <a:solidFill>
                    <a:schemeClr val="tx1"/>
                  </a:solidFill>
                </a:ln>
              </a:rPr>
              <a:t> (7/13)</a:t>
            </a:r>
            <a:endParaRPr lang="en-US" sz="2000" strike="sngStrike" dirty="0" smtClean="0">
              <a:ln>
                <a:solidFill>
                  <a:schemeClr val="tx1"/>
                </a:solidFill>
              </a:ln>
              <a:latin typeface="Times New Roman" pitchFamily="18" charset="0"/>
              <a:cs typeface="Times New Roman" pitchFamily="18" charset="0"/>
            </a:endParaRPr>
          </a:p>
          <a:p>
            <a:pPr marL="571500" indent="-571500">
              <a:buAutoNum type="romanUcPeriod" startAt="8"/>
            </a:pPr>
            <a:r>
              <a:rPr lang="en-US" sz="2600" dirty="0" smtClean="0">
                <a:ln>
                  <a:solidFill>
                    <a:srgbClr val="C00000"/>
                  </a:solidFill>
                </a:ln>
                <a:solidFill>
                  <a:srgbClr val="6600CC"/>
                </a:solidFill>
                <a:effectLst>
                  <a:outerShdw blurRad="38100" dist="38100" dir="2700000" algn="tl">
                    <a:srgbClr val="000000">
                      <a:alpha val="43137"/>
                    </a:srgbClr>
                  </a:outerShdw>
                </a:effectLst>
              </a:rPr>
              <a:t> Passion </a:t>
            </a:r>
            <a:r>
              <a:rPr lang="en-US" sz="2600" dirty="0" smtClean="0">
                <a:ln>
                  <a:solidFill>
                    <a:srgbClr val="C00000"/>
                  </a:solidFill>
                </a:ln>
                <a:solidFill>
                  <a:srgbClr val="6600CC"/>
                </a:solidFill>
                <a:effectLst>
                  <a:outerShdw blurRad="38100" dist="38100" dir="2700000" algn="tl">
                    <a:srgbClr val="000000">
                      <a:alpha val="43137"/>
                    </a:srgbClr>
                  </a:outerShdw>
                </a:effectLst>
              </a:rPr>
              <a:t>Week </a:t>
            </a:r>
            <a:r>
              <a:rPr lang="en-US" sz="2400" dirty="0" smtClean="0">
                <a:ln>
                  <a:solidFill>
                    <a:srgbClr val="C00000"/>
                  </a:solidFill>
                </a:ln>
                <a:solidFill>
                  <a:srgbClr val="6600CC"/>
                </a:solidFill>
                <a:effectLst>
                  <a:outerShdw blurRad="38100" dist="38100" dir="2700000" algn="tl">
                    <a:srgbClr val="000000">
                      <a:alpha val="43137"/>
                    </a:srgbClr>
                  </a:outerShdw>
                </a:effectLst>
              </a:rPr>
              <a:t>(Chapters 21:1 – 27:66)</a:t>
            </a:r>
            <a:endParaRPr lang="en-US" sz="2600" b="1" dirty="0" smtClean="0">
              <a:ln>
                <a:solidFill>
                  <a:srgbClr val="C00000"/>
                </a:solidFill>
              </a:ln>
              <a:solidFill>
                <a:srgbClr val="0070C0"/>
              </a:solidFill>
              <a:effectLst>
                <a:outerShdw blurRad="38100" dist="38100" dir="2700000" algn="tl">
                  <a:srgbClr val="000000">
                    <a:alpha val="43137"/>
                  </a:srgbClr>
                </a:outerShdw>
              </a:effectLst>
            </a:endParaRPr>
          </a:p>
          <a:p>
            <a:pPr marL="514350" indent="-514350"/>
            <a:r>
              <a:rPr lang="en-US" sz="2600" b="1" dirty="0" smtClean="0">
                <a:ln>
                  <a:solidFill>
                    <a:srgbClr val="C00000"/>
                  </a:solid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smtClean="0">
                <a:ln>
                  <a:solidFill>
                    <a:srgbClr val="6600CC"/>
                  </a:solidFill>
                </a:ln>
                <a:solidFill>
                  <a:srgbClr val="6600CC"/>
                </a:solidFill>
                <a:effectLst>
                  <a:outerShdw blurRad="38100" dist="38100" dir="2700000" algn="tl">
                    <a:srgbClr val="000000">
                      <a:alpha val="43137"/>
                    </a:srgbClr>
                  </a:outerShdw>
                </a:effectLst>
                <a:latin typeface="Times New Roman" pitchFamily="18" charset="0"/>
                <a:cs typeface="Times New Roman" pitchFamily="18" charset="0"/>
              </a:rPr>
              <a:t>A.  The Triumphal Entry (21:1-11) </a:t>
            </a:r>
            <a:r>
              <a:rPr lang="en-US" sz="2400" b="1" dirty="0" smtClean="0">
                <a:ln>
                  <a:solidFill>
                    <a:srgbClr val="6600CC"/>
                  </a:solidFill>
                </a:ln>
                <a:solidFill>
                  <a:srgbClr val="6600CC"/>
                </a:solidFill>
                <a:effectLst>
                  <a:outerShdw blurRad="38100" dist="38100" dir="2700000" algn="tl">
                    <a:srgbClr val="000000">
                      <a:alpha val="43137"/>
                    </a:srgbClr>
                  </a:outerShdw>
                </a:effectLst>
              </a:rPr>
              <a:t>(7/20)</a:t>
            </a:r>
            <a:endParaRPr lang="en-US" sz="2400" b="1" dirty="0" smtClean="0">
              <a:ln>
                <a:solidFill>
                  <a:srgbClr val="6600CC"/>
                </a:solidFill>
              </a:ln>
              <a:solidFill>
                <a:srgbClr val="6600CC"/>
              </a:solidFill>
              <a:effectLst>
                <a:outerShdw blurRad="38100" dist="38100" dir="2700000" algn="tl">
                  <a:srgbClr val="000000">
                    <a:alpha val="43137"/>
                  </a:srgbClr>
                </a:outerShdw>
              </a:effectLst>
              <a:latin typeface="Times New Roman" pitchFamily="18" charset="0"/>
              <a:cs typeface="Times New Roman" pitchFamily="18" charset="0"/>
            </a:endParaRPr>
          </a:p>
          <a:p>
            <a:pPr marL="514350" indent="-514350"/>
            <a:r>
              <a:rPr lang="en-US" sz="2400" b="1" dirty="0" smtClean="0">
                <a:ln>
                  <a:solidFill>
                    <a:srgbClr val="6600CC"/>
                  </a:solidFill>
                </a:ln>
                <a:solidFill>
                  <a:srgbClr val="6600CC"/>
                </a:solidFill>
                <a:effectLst>
                  <a:outerShdw blurRad="38100" dist="38100" dir="2700000" algn="tl">
                    <a:srgbClr val="000000">
                      <a:alpha val="43137"/>
                    </a:srgbClr>
                  </a:outerShdw>
                </a:effectLst>
                <a:latin typeface="Times New Roman" pitchFamily="18" charset="0"/>
                <a:cs typeface="Times New Roman" pitchFamily="18" charset="0"/>
              </a:rPr>
              <a:t>	B.  The Cleansing of the Temple (21:12-17)</a:t>
            </a:r>
            <a:r>
              <a:rPr lang="en-US" sz="2400" b="1" dirty="0" smtClean="0">
                <a:ln>
                  <a:solidFill>
                    <a:srgbClr val="6600CC"/>
                  </a:solidFill>
                </a:ln>
                <a:solidFill>
                  <a:srgbClr val="6600CC"/>
                </a:solidFill>
                <a:effectLst>
                  <a:outerShdw blurRad="38100" dist="38100" dir="2700000" algn="tl">
                    <a:srgbClr val="000000">
                      <a:alpha val="43137"/>
                    </a:srgbClr>
                  </a:outerShdw>
                </a:effectLst>
              </a:rPr>
              <a:t> (7/20)</a:t>
            </a:r>
          </a:p>
          <a:p>
            <a:pPr marL="514350" indent="-514350"/>
            <a:r>
              <a:rPr lang="en-US" sz="2200" b="1" dirty="0" smtClean="0">
                <a:ln>
                  <a:solidFill>
                    <a:srgbClr val="6600CC"/>
                  </a:solidFill>
                </a:ln>
                <a:solidFill>
                  <a:srgbClr val="6600CC"/>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200" b="1" dirty="0" smtClean="0">
                <a:ln>
                  <a:solidFill>
                    <a:srgbClr val="00B050"/>
                  </a:solidFill>
                </a:ln>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C.  The Last Controversies with the Jewish Leaders (21:18 – 22:46)</a:t>
            </a:r>
          </a:p>
          <a:p>
            <a:r>
              <a:rPr lang="en-US" sz="2400" dirty="0" smtClean="0">
                <a:ln>
                  <a:solidFill>
                    <a:srgbClr val="00B050"/>
                  </a:solidFill>
                </a:ln>
                <a:solidFill>
                  <a:srgbClr val="00B050"/>
                </a:solidFill>
              </a:rPr>
              <a:t>	</a:t>
            </a:r>
            <a:r>
              <a:rPr lang="en-US" sz="2200" b="1" dirty="0" smtClean="0">
                <a:ln>
                  <a:solidFill>
                    <a:srgbClr val="00B050"/>
                  </a:solidFill>
                </a:ln>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1.  Cursing of the Fig Tree (21:18-22)</a:t>
            </a:r>
            <a:r>
              <a:rPr lang="en-US" sz="2200" b="1" dirty="0" smtClean="0">
                <a:ln>
                  <a:solidFill>
                    <a:srgbClr val="00B050"/>
                  </a:solidFill>
                </a:ln>
                <a:solidFill>
                  <a:srgbClr val="00B050"/>
                </a:solidFill>
                <a:effectLst>
                  <a:outerShdw blurRad="38100" dist="38100" dir="2700000" algn="tl">
                    <a:srgbClr val="000000">
                      <a:alpha val="43137"/>
                    </a:srgbClr>
                  </a:outerShdw>
                </a:effectLst>
              </a:rPr>
              <a:t> (7/27)</a:t>
            </a:r>
            <a:endParaRPr lang="en-US" sz="2200" b="1" dirty="0" smtClean="0">
              <a:ln>
                <a:solidFill>
                  <a:srgbClr val="00B050"/>
                </a:solidFill>
              </a:ln>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sz="2200" b="1" dirty="0" smtClean="0">
                <a:ln>
                  <a:solidFill>
                    <a:srgbClr val="00B050"/>
                  </a:solidFill>
                </a:ln>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2.  Authority of our Lord is Questioned (21:23-32)</a:t>
            </a:r>
            <a:r>
              <a:rPr lang="en-US" sz="2200" b="1" dirty="0" smtClean="0">
                <a:ln>
                  <a:solidFill>
                    <a:srgbClr val="00B050"/>
                  </a:solidFill>
                </a:ln>
                <a:solidFill>
                  <a:srgbClr val="00B050"/>
                </a:solidFill>
                <a:effectLst>
                  <a:outerShdw blurRad="38100" dist="38100" dir="2700000" algn="tl">
                    <a:srgbClr val="000000">
                      <a:alpha val="43137"/>
                    </a:srgbClr>
                  </a:outerShdw>
                </a:effectLst>
              </a:rPr>
              <a:t> (7/27)</a:t>
            </a:r>
            <a:endParaRPr lang="en-US" sz="2200" b="1" dirty="0" smtClean="0">
              <a:ln>
                <a:solidFill>
                  <a:srgbClr val="00B050"/>
                </a:solidFill>
              </a:ln>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sz="2200" b="1" dirty="0" smtClean="0">
                <a:ln>
                  <a:solidFill>
                    <a:srgbClr val="00B050"/>
                  </a:solidFill>
                </a:ln>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3.  The Parable of the Vineyard (21:33-46)</a:t>
            </a:r>
            <a:r>
              <a:rPr lang="en-US" sz="2200" b="1" dirty="0" smtClean="0">
                <a:ln>
                  <a:solidFill>
                    <a:srgbClr val="00B050"/>
                  </a:solidFill>
                </a:ln>
                <a:solidFill>
                  <a:srgbClr val="00B050"/>
                </a:solidFill>
                <a:effectLst>
                  <a:outerShdw blurRad="38100" dist="38100" dir="2700000" algn="tl">
                    <a:srgbClr val="000000">
                      <a:alpha val="43137"/>
                    </a:srgbClr>
                  </a:outerShdw>
                </a:effectLst>
              </a:rPr>
              <a:t> (7/27)</a:t>
            </a:r>
            <a:endParaRPr lang="en-US" sz="2200" b="1" dirty="0" smtClean="0">
              <a:ln>
                <a:solidFill>
                  <a:srgbClr val="00B050"/>
                </a:solidFill>
              </a:ln>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0" y="76200"/>
            <a:ext cx="9144000" cy="923330"/>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smtClean="0">
                <a:ln w="50800">
                  <a:solidFill>
                    <a:schemeClr val="tx1"/>
                  </a:solidFill>
                </a:ln>
              </a:rPr>
              <a:t>July Class Schedule</a:t>
            </a:r>
            <a:endParaRPr lang="en-US" sz="5400" b="1" dirty="0">
              <a:ln w="50800">
                <a:solidFill>
                  <a:schemeClr val="tx1"/>
                </a:solidFill>
              </a:ln>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11" end="11"/>
                                            </p:txEl>
                                          </p:spTgt>
                                        </p:tgtEl>
                                        <p:attrNameLst>
                                          <p:attrName>style.visibility</p:attrName>
                                        </p:attrNameLst>
                                      </p:cBhvr>
                                      <p:to>
                                        <p:strVal val="visible"/>
                                      </p:to>
                                    </p:set>
                                    <p:animEffect transition="in" filter="diamond(in)">
                                      <p:cBhvr>
                                        <p:cTn id="7" dur="2000"/>
                                        <p:tgtEl>
                                          <p:spTgt spid="5">
                                            <p:txEl>
                                              <p:pRg st="11" end="1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5">
                                            <p:txEl>
                                              <p:pRg st="12" end="12"/>
                                            </p:txEl>
                                          </p:spTgt>
                                        </p:tgtEl>
                                        <p:attrNameLst>
                                          <p:attrName>style.visibility</p:attrName>
                                        </p:attrNameLst>
                                      </p:cBhvr>
                                      <p:to>
                                        <p:strVal val="visible"/>
                                      </p:to>
                                    </p:set>
                                    <p:animEffect transition="in" filter="diamond(in)">
                                      <p:cBhvr>
                                        <p:cTn id="10" dur="2000"/>
                                        <p:tgtEl>
                                          <p:spTgt spid="5">
                                            <p:txEl>
                                              <p:pRg st="12" end="1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5">
                                            <p:txEl>
                                              <p:pRg st="13" end="13"/>
                                            </p:txEl>
                                          </p:spTgt>
                                        </p:tgtEl>
                                        <p:attrNameLst>
                                          <p:attrName>style.visibility</p:attrName>
                                        </p:attrNameLst>
                                      </p:cBhvr>
                                      <p:to>
                                        <p:strVal val="visible"/>
                                      </p:to>
                                    </p:set>
                                    <p:animEffect transition="in" filter="diamond(in)">
                                      <p:cBhvr>
                                        <p:cTn id="13" dur="2000"/>
                                        <p:tgtEl>
                                          <p:spTgt spid="5">
                                            <p:txEl>
                                              <p:pRg st="13" end="13"/>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5">
                                            <p:txEl>
                                              <p:pRg st="14" end="14"/>
                                            </p:txEl>
                                          </p:spTgt>
                                        </p:tgtEl>
                                        <p:attrNameLst>
                                          <p:attrName>style.visibility</p:attrName>
                                        </p:attrNameLst>
                                      </p:cBhvr>
                                      <p:to>
                                        <p:strVal val="visible"/>
                                      </p:to>
                                    </p:set>
                                    <p:animEffect transition="in" filter="diamond(in)">
                                      <p:cBhvr>
                                        <p:cTn id="16" dur="20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Lord's Entry into Jerusalem 3 - Holy Trinity Icon Studio"/>
          <p:cNvPicPr>
            <a:picLocks noChangeAspect="1" noChangeArrowheads="1"/>
          </p:cNvPicPr>
          <p:nvPr/>
        </p:nvPicPr>
        <p:blipFill>
          <a:blip r:embed="rId2" cstate="print"/>
          <a:srcRect/>
          <a:stretch>
            <a:fillRect/>
          </a:stretch>
        </p:blipFill>
        <p:spPr bwMode="auto">
          <a:xfrm>
            <a:off x="0" y="990600"/>
            <a:ext cx="9144000" cy="5867400"/>
          </a:xfrm>
          <a:prstGeom prst="rect">
            <a:avLst/>
          </a:prstGeom>
          <a:noFill/>
        </p:spPr>
      </p:pic>
      <p:sp>
        <p:nvSpPr>
          <p:cNvPr id="5" name="TextBox 4"/>
          <p:cNvSpPr txBox="1"/>
          <p:nvPr/>
        </p:nvSpPr>
        <p:spPr>
          <a:xfrm>
            <a:off x="0" y="0"/>
            <a:ext cx="9144000" cy="6986528"/>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smtClean="0">
                <a:ln w="11430">
                  <a:solidFill>
                    <a:srgbClr val="C00000"/>
                  </a:solidFill>
                </a:ln>
                <a:solidFill>
                  <a:srgbClr val="6600CC"/>
                </a:solidFill>
                <a:effectLst>
                  <a:outerShdw blurRad="80000" dist="40000" dir="5040000" algn="tl">
                    <a:srgbClr val="000000">
                      <a:alpha val="30000"/>
                    </a:srgbClr>
                  </a:outerShdw>
                </a:effectLst>
                <a:latin typeface="Arial Rounded MT Bold" pitchFamily="34" charset="0"/>
              </a:rPr>
              <a:t>Passion Week</a:t>
            </a:r>
          </a:p>
          <a:p>
            <a:pPr algn="ctr"/>
            <a:r>
              <a:rPr lang="en-US" sz="28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The Triumphal Entry &amp; Cleansing of the Temple</a:t>
            </a: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2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endParaRPr lang="en-US" sz="14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a:p>
            <a:pPr algn="ctr"/>
            <a:r>
              <a:rPr lang="en-US" sz="2400" b="1" dirty="0" smtClean="0">
                <a:ln w="11430">
                  <a:solidFill>
                    <a:srgbClr val="FFFF00"/>
                  </a:solidFill>
                </a:ln>
                <a:solidFill>
                  <a:srgbClr val="FFFF00"/>
                </a:solidFill>
                <a:effectLst>
                  <a:outerShdw blurRad="80000" dist="40000" dir="5040000" algn="tl">
                    <a:srgbClr val="000000">
                      <a:alpha val="30000"/>
                    </a:srgbClr>
                  </a:outerShdw>
                </a:effectLst>
                <a:latin typeface="Arial Rounded MT Bold" pitchFamily="34" charset="0"/>
              </a:rPr>
              <a:t>St. Matthew 21:1-17</a:t>
            </a:r>
            <a:endParaRPr lang="en-US" sz="2800" b="1" dirty="0">
              <a:ln w="11430">
                <a:solidFill>
                  <a:srgbClr val="FFFF00"/>
                </a:solidFill>
              </a:ln>
              <a:solidFill>
                <a:srgbClr val="FFFF00"/>
              </a:solidFill>
              <a:effectLst>
                <a:outerShdw blurRad="80000" dist="40000" dir="5040000" algn="tl">
                  <a:srgbClr val="000000">
                    <a:alpha val="30000"/>
                  </a:srgbClr>
                </a:outerShdw>
              </a:effectLst>
              <a:latin typeface="Arial Rounded MT Bold"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20:1-16</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18603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“The Parable of the Workers in the Vineyard”</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Jesus uses a familiar figure to His disciples and it’s an OT figure:  A vineyard.  Note that Jesus saying nothing about the vines or the harvest of grapes.  His point is the dealing of the owner with his laborers.</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First, the owner is seen as being very wealthy.  He hires laborers and He does no work in the vineyard.</a:t>
            </a:r>
          </a:p>
          <a:p>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He hires the workers for a </a:t>
            </a:r>
          </a:p>
          <a:p>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standard wage of a denarius.  </a:t>
            </a:r>
            <a:endPar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endParaRPr>
          </a:p>
        </p:txBody>
      </p:sp>
      <p:pic>
        <p:nvPicPr>
          <p:cNvPr id="30722" name="Picture 2" descr="CNG: The Coin Shop. Tiberius. AD 14-37. AR Denarius (19mm, 3.84 g, 4h).  Lugdunum (Lyon) mint. Group 1, AD 15-18."/>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486400" y="5124991"/>
            <a:ext cx="3474720" cy="1733009"/>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diamond(in)">
                                      <p:cBhvr>
                                        <p:cTn id="15" dur="2000"/>
                                        <p:tgtEl>
                                          <p:spTgt spid="10">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0">
                                            <p:txEl>
                                              <p:pRg st="2" end="2"/>
                                            </p:txEl>
                                          </p:spTgt>
                                        </p:tgtEl>
                                        <p:attrNameLst>
                                          <p:attrName>style.visibility</p:attrName>
                                        </p:attrNameLst>
                                      </p:cBhvr>
                                      <p:to>
                                        <p:strVal val="visible"/>
                                      </p:to>
                                    </p:set>
                                    <p:animEffect transition="in" filter="fade">
                                      <p:cBhvr>
                                        <p:cTn id="20" dur="2000"/>
                                        <p:tgtEl>
                                          <p:spTgt spid="10">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Scale>
                                      <p:cBhvr>
                                        <p:cTn id="25" dur="1000" decel="50000" fill="hold">
                                          <p:stCondLst>
                                            <p:cond delay="0"/>
                                          </p:stCondLst>
                                        </p:cTn>
                                        <p:tgtEl>
                                          <p:spTgt spid="10">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10">
                                            <p:txEl>
                                              <p:pRg st="3" end="3"/>
                                            </p:txEl>
                                          </p:spTgt>
                                        </p:tgtEl>
                                        <p:attrNameLst>
                                          <p:attrName>ppt_x</p:attrName>
                                          <p:attrName>ppt_y</p:attrName>
                                        </p:attrNameLst>
                                      </p:cBhvr>
                                    </p:animMotion>
                                    <p:animEffect transition="in" filter="fade">
                                      <p:cBhvr>
                                        <p:cTn id="27" dur="1000"/>
                                        <p:tgtEl>
                                          <p:spTgt spid="10">
                                            <p:txEl>
                                              <p:pRg st="3" end="3"/>
                                            </p:txEl>
                                          </p:spTgt>
                                        </p:tgtEl>
                                      </p:cBhvr>
                                    </p:animEffect>
                                  </p:childTnLst>
                                </p:cTn>
                              </p:par>
                              <p:par>
                                <p:cTn id="28" presetID="52" presetClass="entr" presetSubtype="0" fill="hold" nodeType="withEffect">
                                  <p:stCondLst>
                                    <p:cond delay="0"/>
                                  </p:stCondLst>
                                  <p:childTnLst>
                                    <p:set>
                                      <p:cBhvr>
                                        <p:cTn id="29" dur="1" fill="hold">
                                          <p:stCondLst>
                                            <p:cond delay="0"/>
                                          </p:stCondLst>
                                        </p:cTn>
                                        <p:tgtEl>
                                          <p:spTgt spid="10">
                                            <p:txEl>
                                              <p:pRg st="4" end="4"/>
                                            </p:txEl>
                                          </p:spTgt>
                                        </p:tgtEl>
                                        <p:attrNameLst>
                                          <p:attrName>style.visibility</p:attrName>
                                        </p:attrNameLst>
                                      </p:cBhvr>
                                      <p:to>
                                        <p:strVal val="visible"/>
                                      </p:to>
                                    </p:set>
                                    <p:animScale>
                                      <p:cBhvr>
                                        <p:cTn id="30" dur="1000" decel="50000" fill="hold">
                                          <p:stCondLst>
                                            <p:cond delay="0"/>
                                          </p:stCondLst>
                                        </p:cTn>
                                        <p:tgtEl>
                                          <p:spTgt spid="10">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1" dur="1000" decel="50000" fill="hold">
                                          <p:stCondLst>
                                            <p:cond delay="0"/>
                                          </p:stCondLst>
                                        </p:cTn>
                                        <p:tgtEl>
                                          <p:spTgt spid="10">
                                            <p:txEl>
                                              <p:pRg st="4" end="4"/>
                                            </p:txEl>
                                          </p:spTgt>
                                        </p:tgtEl>
                                        <p:attrNameLst>
                                          <p:attrName>ppt_x</p:attrName>
                                          <p:attrName>ppt_y</p:attrName>
                                        </p:attrNameLst>
                                      </p:cBhvr>
                                    </p:animMotion>
                                    <p:animEffect transition="in" filter="fade">
                                      <p:cBhvr>
                                        <p:cTn id="32" dur="1000"/>
                                        <p:tgtEl>
                                          <p:spTgt spid="10">
                                            <p:txEl>
                                              <p:pRg st="4" end="4"/>
                                            </p:txEl>
                                          </p:spTgt>
                                        </p:tgtEl>
                                      </p:cBhvr>
                                    </p:animEffect>
                                  </p:childTnLst>
                                </p:cTn>
                              </p:par>
                              <p:par>
                                <p:cTn id="33" presetID="26" presetClass="entr" presetSubtype="0" fill="hold" nodeType="withEffect">
                                  <p:stCondLst>
                                    <p:cond delay="0"/>
                                  </p:stCondLst>
                                  <p:childTnLst>
                                    <p:set>
                                      <p:cBhvr>
                                        <p:cTn id="34" dur="1" fill="hold">
                                          <p:stCondLst>
                                            <p:cond delay="0"/>
                                          </p:stCondLst>
                                        </p:cTn>
                                        <p:tgtEl>
                                          <p:spTgt spid="30722"/>
                                        </p:tgtEl>
                                        <p:attrNameLst>
                                          <p:attrName>style.visibility</p:attrName>
                                        </p:attrNameLst>
                                      </p:cBhvr>
                                      <p:to>
                                        <p:strVal val="visible"/>
                                      </p:to>
                                    </p:set>
                                    <p:animEffect transition="in" filter="wipe(down)">
                                      <p:cBhvr>
                                        <p:cTn id="35" dur="580">
                                          <p:stCondLst>
                                            <p:cond delay="0"/>
                                          </p:stCondLst>
                                        </p:cTn>
                                        <p:tgtEl>
                                          <p:spTgt spid="30722"/>
                                        </p:tgtEl>
                                      </p:cBhvr>
                                    </p:animEffect>
                                    <p:anim calcmode="lin" valueType="num">
                                      <p:cBhvr>
                                        <p:cTn id="36" dur="1822" tmFilter="0,0; 0.14,0.36; 0.43,0.73; 0.71,0.91; 1.0,1.0">
                                          <p:stCondLst>
                                            <p:cond delay="0"/>
                                          </p:stCondLst>
                                        </p:cTn>
                                        <p:tgtEl>
                                          <p:spTgt spid="30722"/>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30722"/>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30722"/>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30722"/>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30722"/>
                                        </p:tgtEl>
                                        <p:attrNameLst>
                                          <p:attrName>ppt_y</p:attrName>
                                        </p:attrNameLst>
                                      </p:cBhvr>
                                      <p:tavLst>
                                        <p:tav tm="0" fmla="#ppt_y-sin(pi*$)/81">
                                          <p:val>
                                            <p:fltVal val="0"/>
                                          </p:val>
                                        </p:tav>
                                        <p:tav tm="100000">
                                          <p:val>
                                            <p:fltVal val="1"/>
                                          </p:val>
                                        </p:tav>
                                      </p:tavLst>
                                    </p:anim>
                                    <p:animScale>
                                      <p:cBhvr>
                                        <p:cTn id="41" dur="26">
                                          <p:stCondLst>
                                            <p:cond delay="650"/>
                                          </p:stCondLst>
                                        </p:cTn>
                                        <p:tgtEl>
                                          <p:spTgt spid="30722"/>
                                        </p:tgtEl>
                                      </p:cBhvr>
                                      <p:to x="100000" y="60000"/>
                                    </p:animScale>
                                    <p:animScale>
                                      <p:cBhvr>
                                        <p:cTn id="42" dur="166" decel="50000">
                                          <p:stCondLst>
                                            <p:cond delay="676"/>
                                          </p:stCondLst>
                                        </p:cTn>
                                        <p:tgtEl>
                                          <p:spTgt spid="30722"/>
                                        </p:tgtEl>
                                      </p:cBhvr>
                                      <p:to x="100000" y="100000"/>
                                    </p:animScale>
                                    <p:animScale>
                                      <p:cBhvr>
                                        <p:cTn id="43" dur="26">
                                          <p:stCondLst>
                                            <p:cond delay="1312"/>
                                          </p:stCondLst>
                                        </p:cTn>
                                        <p:tgtEl>
                                          <p:spTgt spid="30722"/>
                                        </p:tgtEl>
                                      </p:cBhvr>
                                      <p:to x="100000" y="80000"/>
                                    </p:animScale>
                                    <p:animScale>
                                      <p:cBhvr>
                                        <p:cTn id="44" dur="166" decel="50000">
                                          <p:stCondLst>
                                            <p:cond delay="1338"/>
                                          </p:stCondLst>
                                        </p:cTn>
                                        <p:tgtEl>
                                          <p:spTgt spid="30722"/>
                                        </p:tgtEl>
                                      </p:cBhvr>
                                      <p:to x="100000" y="100000"/>
                                    </p:animScale>
                                    <p:animScale>
                                      <p:cBhvr>
                                        <p:cTn id="45" dur="26">
                                          <p:stCondLst>
                                            <p:cond delay="1642"/>
                                          </p:stCondLst>
                                        </p:cTn>
                                        <p:tgtEl>
                                          <p:spTgt spid="30722"/>
                                        </p:tgtEl>
                                      </p:cBhvr>
                                      <p:to x="100000" y="90000"/>
                                    </p:animScale>
                                    <p:animScale>
                                      <p:cBhvr>
                                        <p:cTn id="46" dur="166" decel="50000">
                                          <p:stCondLst>
                                            <p:cond delay="1668"/>
                                          </p:stCondLst>
                                        </p:cTn>
                                        <p:tgtEl>
                                          <p:spTgt spid="30722"/>
                                        </p:tgtEl>
                                      </p:cBhvr>
                                      <p:to x="100000" y="100000"/>
                                    </p:animScale>
                                    <p:animScale>
                                      <p:cBhvr>
                                        <p:cTn id="47" dur="26">
                                          <p:stCondLst>
                                            <p:cond delay="1808"/>
                                          </p:stCondLst>
                                        </p:cTn>
                                        <p:tgtEl>
                                          <p:spTgt spid="30722"/>
                                        </p:tgtEl>
                                      </p:cBhvr>
                                      <p:to x="100000" y="95000"/>
                                    </p:animScale>
                                    <p:animScale>
                                      <p:cBhvr>
                                        <p:cTn id="48" dur="166" decel="50000">
                                          <p:stCondLst>
                                            <p:cond delay="1834"/>
                                          </p:stCondLst>
                                        </p:cTn>
                                        <p:tgtEl>
                                          <p:spTgt spid="3072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20:1-16</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444737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200" b="1" dirty="0" smtClean="0">
                <a:ln w="11430">
                  <a:solidFill>
                    <a:srgbClr val="6600CC"/>
                  </a:solidFill>
                </a:ln>
                <a:solidFill>
                  <a:srgbClr val="6600CC"/>
                </a:solidFill>
                <a:effectLst>
                  <a:outerShdw blurRad="50800" dist="39000" dir="5460000" algn="tl">
                    <a:srgbClr val="000000">
                      <a:alpha val="38000"/>
                    </a:srgbClr>
                  </a:outerShdw>
                </a:effectLst>
              </a:rPr>
              <a:t>“The Parable of the Workers in the Vineyard”</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All that the owner does is out of grace</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We see in this parable that God’s grace is His most noblest attribute.  He always vindicates His exercise of grace!  And any grace, which is unearned favor, is absolutely within the will and power of Him who grants His favor.  Lastly, no man dare dictate to Him what He must or must not do in any case of bestowal of grace.  His grace is always and truly sovereign!   </a:t>
            </a:r>
            <a:endPar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20:1-16</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72464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200" b="1" dirty="0" smtClean="0">
                <a:ln w="11430">
                  <a:solidFill>
                    <a:srgbClr val="6600CC"/>
                  </a:solidFill>
                </a:ln>
                <a:solidFill>
                  <a:srgbClr val="6600CC"/>
                </a:solidFill>
                <a:effectLst>
                  <a:outerShdw blurRad="50800" dist="39000" dir="5460000" algn="tl">
                    <a:srgbClr val="000000">
                      <a:alpha val="38000"/>
                    </a:srgbClr>
                  </a:outerShdw>
                </a:effectLst>
              </a:rPr>
              <a:t>“The Parable of the Workers in the Vineyard”</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In closing and to summarize our Lord’s Parable of the Vineyard; to all those who receive His grace, rejoice!  Since in the bestowal of grace is eternal life.  </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Yet, those who object to His grace, who attempt to stipulate that so much work done must be compensated according to their standard; they will be the last in the kingdom of God.  Thus, to accuse and condemn His grace is the surest way to lose His grace!</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t>
            </a:r>
            <a:endPar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diamond(out)">
                                      <p:cBhvr>
                                        <p:cTn id="12"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20:17-19</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50920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“Prophecy of His Death – #3”</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As we now come to v.17, St. Matthew provides an important marker:  </a:t>
            </a:r>
            <a:r>
              <a:rPr lang="en-US" sz="3200" b="1" i="1" dirty="0" smtClean="0">
                <a:ln w="11430">
                  <a:solidFill>
                    <a:srgbClr val="6600CC"/>
                  </a:solidFill>
                </a:ln>
                <a:solidFill>
                  <a:srgbClr val="6600CC"/>
                </a:solidFill>
                <a:effectLst>
                  <a:outerShdw blurRad="50800" dist="39000" dir="5460000" algn="tl">
                    <a:srgbClr val="000000">
                      <a:alpha val="38000"/>
                    </a:srgbClr>
                  </a:outerShdw>
                </a:effectLst>
              </a:rPr>
              <a:t>“And, while going up to Jerusalem…!”</a:t>
            </a:r>
            <a:r>
              <a:rPr lang="en-US" sz="3000" b="1" dirty="0" smtClean="0">
                <a:ln w="11430">
                  <a:solidFill>
                    <a:srgbClr val="6600CC"/>
                  </a:solidFill>
                </a:ln>
                <a:solidFill>
                  <a:srgbClr val="6600CC"/>
                </a:solidFill>
                <a:effectLst>
                  <a:outerShdw blurRad="50800" dist="39000" dir="5460000" algn="tl">
                    <a:srgbClr val="000000">
                      <a:alpha val="38000"/>
                    </a:srgbClr>
                  </a:outerShdw>
                </a:effectLst>
              </a:rPr>
              <a:t>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Our Lord has now left Perea by crossing over the Jordan River and He and His disciples are now traveling on the road that leads through Jericho to Jerusalem.</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Along the way, Jesus takes His disciples aside, away from the rest of the party that is traveling with them, in order to give them another prophecy of what is to happen in Jerusalem.   </a:t>
            </a:r>
            <a:endPar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Effect transition="in" filter="fade">
                                      <p:cBhvr>
                                        <p:cTn id="23" dur="2000"/>
                                        <p:tgtEl>
                                          <p:spTgt spid="10">
                                            <p:txEl>
                                              <p:pRg st="2" end="2"/>
                                            </p:txEl>
                                          </p:spTgt>
                                        </p:tgtEl>
                                      </p:cBhvr>
                                    </p:animEffect>
                                    <p:anim calcmode="lin" valueType="num">
                                      <p:cBhvr>
                                        <p:cTn id="24"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20:17-19</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04753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200" b="1" dirty="0" smtClean="0">
                <a:ln w="11430">
                  <a:solidFill>
                    <a:srgbClr val="6600CC"/>
                  </a:solidFill>
                </a:ln>
                <a:solidFill>
                  <a:srgbClr val="6600CC"/>
                </a:solidFill>
                <a:effectLst>
                  <a:outerShdw blurRad="50800" dist="39000" dir="5460000" algn="tl">
                    <a:srgbClr val="000000">
                      <a:alpha val="38000"/>
                    </a:srgbClr>
                  </a:outerShdw>
                </a:effectLst>
              </a:rPr>
              <a:t>“Prophecy of His Death – #3”</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The verb tenses in our Lord’s prophecy are all future; thus, what is about to happen in Jerusalem shall occur and occur without fail</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This time, Jesus adds more information for His disciples.  He has revealed that He will be </a:t>
            </a:r>
            <a:r>
              <a:rPr lang="en-US" sz="3000" b="1" i="1" dirty="0" smtClean="0">
                <a:ln w="11430">
                  <a:solidFill>
                    <a:srgbClr val="006600"/>
                  </a:solidFill>
                </a:ln>
                <a:solidFill>
                  <a:srgbClr val="006600"/>
                </a:solidFill>
                <a:effectLst>
                  <a:outerShdw blurRad="50800" dist="39000" dir="5460000" algn="tl">
                    <a:srgbClr val="000000">
                      <a:alpha val="38000"/>
                    </a:srgbClr>
                  </a:outerShdw>
                </a:effectLst>
              </a:rPr>
              <a:t>“handed into the hands of men”</a:t>
            </a:r>
            <a:r>
              <a:rPr lang="en-US" sz="3000" b="1" dirty="0" smtClean="0">
                <a:ln w="11430">
                  <a:solidFill>
                    <a:srgbClr val="006600"/>
                  </a:solidFill>
                </a:ln>
                <a:solidFill>
                  <a:srgbClr val="006600"/>
                </a:solidFill>
                <a:effectLst>
                  <a:outerShdw blurRad="50800" dist="39000" dir="5460000" algn="tl">
                    <a:srgbClr val="000000">
                      <a:alpha val="38000"/>
                    </a:srgbClr>
                  </a:outerShdw>
                </a:effectLst>
              </a:rPr>
              <a:t> (17:22)</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however, now, He says that He will be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“delivered to the high priests and scribes.”</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As you may remember, this is the Sanhedrin, the ruling council  of Israel.    </a:t>
            </a:r>
            <a:endPar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Scale>
                                      <p:cBhvr>
                                        <p:cTn id="7" dur="1000" decel="50000" fill="hold">
                                          <p:stCondLst>
                                            <p:cond delay="0"/>
                                          </p:stCondLst>
                                        </p:cTn>
                                        <p:tgtEl>
                                          <p:spTgt spid="10">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
                                            <p:txEl>
                                              <p:pRg st="1" end="1"/>
                                            </p:txEl>
                                          </p:spTgt>
                                        </p:tgtEl>
                                        <p:attrNameLst>
                                          <p:attrName>ppt_x</p:attrName>
                                          <p:attrName>ppt_y</p:attrName>
                                        </p:attrNameLst>
                                      </p:cBhvr>
                                    </p:animMotion>
                                    <p:animEffect transition="in" filter="fade">
                                      <p:cBhvr>
                                        <p:cTn id="9" dur="1000"/>
                                        <p:tgtEl>
                                          <p:spTgt spid="10">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 calcmode="lin" valueType="num">
                                      <p:cBhvr>
                                        <p:cTn id="14" dur="1000" fill="hold"/>
                                        <p:tgtEl>
                                          <p:spTgt spid="10">
                                            <p:txEl>
                                              <p:pRg st="2" end="2"/>
                                            </p:txEl>
                                          </p:spTgt>
                                        </p:tgtEl>
                                        <p:attrNameLst>
                                          <p:attrName>ppt_w</p:attrName>
                                        </p:attrNameLst>
                                      </p:cBhvr>
                                      <p:tavLst>
                                        <p:tav tm="0">
                                          <p:val>
                                            <p:fltVal val="0"/>
                                          </p:val>
                                        </p:tav>
                                        <p:tav tm="100000">
                                          <p:val>
                                            <p:strVal val="#ppt_w"/>
                                          </p:val>
                                        </p:tav>
                                      </p:tavLst>
                                    </p:anim>
                                    <p:anim calcmode="lin" valueType="num">
                                      <p:cBhvr>
                                        <p:cTn id="15" dur="1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6" dur="1000" fill="hold"/>
                                        <p:tgtEl>
                                          <p:spTgt spid="10">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10">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20:17-19</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55536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200" b="1" dirty="0" smtClean="0">
                <a:ln w="11430">
                  <a:solidFill>
                    <a:srgbClr val="6600CC"/>
                  </a:solidFill>
                </a:ln>
                <a:solidFill>
                  <a:srgbClr val="6600CC"/>
                </a:solidFill>
                <a:effectLst>
                  <a:outerShdw blurRad="50800" dist="39000" dir="5460000" algn="tl">
                    <a:srgbClr val="000000">
                      <a:alpha val="38000"/>
                    </a:srgbClr>
                  </a:outerShdw>
                </a:effectLst>
              </a:rPr>
              <a:t>“Prophecy of His Death – #3”</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It will be the Sanhedrin who will condemn Him to death and </a:t>
            </a:r>
            <a:r>
              <a:rPr lang="en-US" sz="3200" b="1" i="1" dirty="0" smtClean="0">
                <a:ln w="11430">
                  <a:solidFill>
                    <a:srgbClr val="6600CC"/>
                  </a:solidFill>
                </a:ln>
                <a:solidFill>
                  <a:srgbClr val="6600CC"/>
                </a:solidFill>
                <a:effectLst>
                  <a:outerShdw blurRad="50800" dist="39000" dir="5460000" algn="tl">
                    <a:srgbClr val="000000">
                      <a:alpha val="38000"/>
                    </a:srgbClr>
                  </a:outerShdw>
                </a:effectLst>
              </a:rPr>
              <a:t>“shall deliver Him to the Gentiles…</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  </a:t>
            </a:r>
            <a:r>
              <a:rPr lang="en-US" sz="3000" b="1" dirty="0" smtClean="0">
                <a:ln w="11430">
                  <a:solidFill>
                    <a:schemeClr val="tx1"/>
                  </a:solidFill>
                </a:ln>
                <a:effectLst>
                  <a:outerShdw blurRad="50800" dist="39000" dir="5460000" algn="tl">
                    <a:srgbClr val="000000">
                      <a:alpha val="38000"/>
                    </a:srgbClr>
                  </a:outerShdw>
                </a:effectLst>
              </a:rPr>
              <a:t>Why must they hand Jesus over to the Romans?</a:t>
            </a:r>
            <a:endParaRPr lang="en-US" sz="3000" b="1" i="1" dirty="0" smtClean="0">
              <a:ln w="11430">
                <a:solidFill>
                  <a:srgbClr val="6600CC"/>
                </a:solidFill>
              </a:ln>
              <a:solidFill>
                <a:srgbClr val="6600CC"/>
              </a:solidFill>
              <a:effectLst>
                <a:outerShdw blurRad="50800" dist="39000" dir="5460000" algn="tl">
                  <a:srgbClr val="000000">
                    <a:alpha val="38000"/>
                  </a:srgbClr>
                </a:outerShdw>
              </a:effectLst>
            </a:endParaRP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The Sanhedrin does not have the power of capital punishment.  </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Note that St. Matthew includes the spitting upon in mockery and states the actual mode of death that Jesus will suffer.  Only Matthew uses the Greek word:  </a:t>
            </a:r>
            <a:r>
              <a:rPr lang="en-US" sz="3000" b="1" dirty="0" err="1" smtClean="0">
                <a:ln w="11430">
                  <a:solidFill>
                    <a:srgbClr val="C00000"/>
                  </a:solidFill>
                </a:ln>
                <a:solidFill>
                  <a:sysClr val="windowText" lastClr="000000"/>
                </a:solidFill>
                <a:effectLst>
                  <a:outerShdw blurRad="50800" dist="39000" dir="5460000" algn="tl">
                    <a:srgbClr val="000000">
                      <a:alpha val="38000"/>
                    </a:srgbClr>
                  </a:outerShdw>
                </a:effectLst>
                <a:latin typeface="TekniaGreek" pitchFamily="2" charset="0"/>
              </a:rPr>
              <a:t>staurw:sai</a:t>
            </a:r>
            <a:r>
              <a:rPr lang="en-US" sz="3000" b="1" dirty="0" smtClean="0">
                <a:ln w="11430">
                  <a:solidFill>
                    <a:srgbClr val="C00000"/>
                  </a:solidFill>
                </a:ln>
                <a:solidFill>
                  <a:sysClr val="windowText" lastClr="000000"/>
                </a:solidFill>
                <a:effectLst>
                  <a:outerShdw blurRad="50800" dist="39000" dir="5460000" algn="tl">
                    <a:srgbClr val="000000">
                      <a:alpha val="38000"/>
                    </a:srgbClr>
                  </a:outerShdw>
                </a:effectLst>
              </a:rPr>
              <a:t> (to crucify).  </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Yet, additionally, Jesus will also be scourged </a:t>
            </a:r>
            <a:r>
              <a:rPr lang="en-US" sz="3000" b="1" dirty="0" smtClean="0">
                <a:ln w="11430">
                  <a:solidFill>
                    <a:srgbClr val="C00000"/>
                  </a:solidFill>
                </a:ln>
                <a:solidFill>
                  <a:sysClr val="windowText" lastClr="000000"/>
                </a:solidFill>
                <a:effectLst>
                  <a:outerShdw blurRad="50800" dist="39000" dir="5460000" algn="tl">
                    <a:srgbClr val="000000">
                      <a:alpha val="38000"/>
                    </a:srgbClr>
                  </a:outerShdw>
                </a:effectLst>
                <a:latin typeface="TekniaGreek" pitchFamily="2" charset="0"/>
              </a:rPr>
              <a:t>(</a:t>
            </a:r>
            <a:r>
              <a:rPr lang="en-US" sz="3000" b="1" dirty="0" err="1" smtClean="0">
                <a:ln w="11430">
                  <a:solidFill>
                    <a:srgbClr val="C00000"/>
                  </a:solidFill>
                </a:ln>
                <a:solidFill>
                  <a:sysClr val="windowText" lastClr="000000"/>
                </a:solidFill>
                <a:effectLst>
                  <a:outerShdw blurRad="50800" dist="39000" dir="5460000" algn="tl">
                    <a:srgbClr val="000000">
                      <a:alpha val="38000"/>
                    </a:srgbClr>
                  </a:outerShdw>
                </a:effectLst>
                <a:latin typeface="TekniaGreek" pitchFamily="2" charset="0"/>
              </a:rPr>
              <a:t>mastigw:sai</a:t>
            </a:r>
            <a:r>
              <a:rPr lang="en-US" sz="3000" b="1" dirty="0" smtClean="0">
                <a:ln w="11430">
                  <a:solidFill>
                    <a:srgbClr val="C00000"/>
                  </a:solidFill>
                </a:ln>
                <a:solidFill>
                  <a:sysClr val="windowText" lastClr="000000"/>
                </a:solidFill>
                <a:effectLst>
                  <a:outerShdw blurRad="50800" dist="39000" dir="5460000" algn="tl">
                    <a:srgbClr val="000000">
                      <a:alpha val="38000"/>
                    </a:srgbClr>
                  </a:outerShdw>
                </a:effectLst>
                <a:latin typeface="TekniaGreek" pitchFamily="2" charset="0"/>
              </a:rPr>
              <a:t>)</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latin typeface="TekniaGreek" pitchFamily="2" charset="0"/>
              </a:rPr>
              <a:t>.</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t>
            </a:r>
            <a:endPar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Scale>
                                      <p:cBhvr>
                                        <p:cTn id="7" dur="1000" decel="50000" fill="hold">
                                          <p:stCondLst>
                                            <p:cond delay="0"/>
                                          </p:stCondLst>
                                        </p:cTn>
                                        <p:tgtEl>
                                          <p:spTgt spid="10">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
                                            <p:txEl>
                                              <p:pRg st="1" end="1"/>
                                            </p:txEl>
                                          </p:spTgt>
                                        </p:tgtEl>
                                        <p:attrNameLst>
                                          <p:attrName>ppt_x</p:attrName>
                                          <p:attrName>ppt_y</p:attrName>
                                        </p:attrNameLst>
                                      </p:cBhvr>
                                    </p:animMotion>
                                    <p:animEffect transition="in" filter="fade">
                                      <p:cBhvr>
                                        <p:cTn id="9" dur="1000"/>
                                        <p:tgtEl>
                                          <p:spTgt spid="10">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diamond(in)">
                                      <p:cBhvr>
                                        <p:cTn id="14" dur="2000"/>
                                        <p:tgtEl>
                                          <p:spTgt spid="10">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Effect transition="in" filter="blinds(horizontal)">
                                      <p:cBhvr>
                                        <p:cTn id="19"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20:17-19</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41686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200" b="1" dirty="0" smtClean="0">
                <a:ln w="11430">
                  <a:solidFill>
                    <a:srgbClr val="6600CC"/>
                  </a:solidFill>
                </a:ln>
                <a:solidFill>
                  <a:srgbClr val="6600CC"/>
                </a:solidFill>
                <a:effectLst>
                  <a:outerShdw blurRad="50800" dist="39000" dir="5460000" algn="tl">
                    <a:srgbClr val="000000">
                      <a:alpha val="38000"/>
                    </a:srgbClr>
                  </a:outerShdw>
                </a:effectLst>
              </a:rPr>
              <a:t>“Prophecy of His Death – #3”</a:t>
            </a:r>
          </a:p>
          <a:p>
            <a:pPr>
              <a:spcAft>
                <a:spcPts val="600"/>
              </a:spcAft>
            </a:pP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Jesus will therefore be “doubly” punished by </a:t>
            </a:r>
            <a:r>
              <a:rPr lang="en-US" sz="3000" b="1" dirty="0" err="1" smtClean="0">
                <a:ln w="11430">
                  <a:solidFill>
                    <a:srgbClr val="C00000"/>
                  </a:solidFill>
                </a:ln>
                <a:solidFill>
                  <a:sysClr val="windowText" lastClr="000000"/>
                </a:solidFill>
                <a:effectLst>
                  <a:outerShdw blurRad="50800" dist="39000" dir="5460000" algn="tl">
                    <a:srgbClr val="000000">
                      <a:alpha val="38000"/>
                    </a:srgbClr>
                  </a:outerShdw>
                </a:effectLst>
                <a:latin typeface="TekniaGreek" pitchFamily="2" charset="0"/>
              </a:rPr>
              <a:t>staurw:sai</a:t>
            </a:r>
            <a:r>
              <a:rPr lang="en-US" sz="3000" b="1" dirty="0" smtClean="0">
                <a:ln w="11430">
                  <a:solidFill>
                    <a:srgbClr val="C00000"/>
                  </a:solidFill>
                </a:ln>
                <a:solidFill>
                  <a:sysClr val="windowText" lastClr="000000"/>
                </a:solidFill>
                <a:effectLst>
                  <a:outerShdw blurRad="50800" dist="39000" dir="5460000" algn="tl">
                    <a:srgbClr val="000000">
                      <a:alpha val="38000"/>
                    </a:srgbClr>
                  </a:outerShdw>
                </a:effectLst>
              </a:rPr>
              <a:t> (to crucify) </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and by the scourge </a:t>
            </a:r>
            <a:r>
              <a:rPr lang="en-US" sz="3000" b="1" dirty="0" smtClean="0">
                <a:ln w="11430">
                  <a:solidFill>
                    <a:srgbClr val="C00000"/>
                  </a:solidFill>
                </a:ln>
                <a:solidFill>
                  <a:sysClr val="windowText" lastClr="000000"/>
                </a:solidFill>
                <a:effectLst>
                  <a:outerShdw blurRad="50800" dist="39000" dir="5460000" algn="tl">
                    <a:srgbClr val="000000">
                      <a:alpha val="38000"/>
                    </a:srgbClr>
                  </a:outerShdw>
                </a:effectLst>
              </a:rPr>
              <a:t>(</a:t>
            </a:r>
            <a:r>
              <a:rPr lang="en-US" sz="3000" b="1" dirty="0" err="1" smtClean="0">
                <a:ln w="11430">
                  <a:solidFill>
                    <a:srgbClr val="C00000"/>
                  </a:solidFill>
                </a:ln>
                <a:solidFill>
                  <a:sysClr val="windowText" lastClr="000000"/>
                </a:solidFill>
                <a:effectLst>
                  <a:outerShdw blurRad="50800" dist="39000" dir="5460000" algn="tl">
                    <a:srgbClr val="000000">
                      <a:alpha val="38000"/>
                    </a:srgbClr>
                  </a:outerShdw>
                </a:effectLst>
                <a:latin typeface="TekniaGreek" pitchFamily="2" charset="0"/>
              </a:rPr>
              <a:t>mastigw:sai</a:t>
            </a:r>
            <a:r>
              <a:rPr lang="en-US" sz="3000" b="1" dirty="0" smtClean="0">
                <a:ln w="11430">
                  <a:solidFill>
                    <a:srgbClr val="C00000"/>
                  </a:solidFill>
                </a:ln>
                <a:solidFill>
                  <a:sysClr val="windowText" lastClr="000000"/>
                </a:solidFill>
                <a:effectLst>
                  <a:outerShdw blurRad="50800" dist="39000" dir="5460000" algn="tl">
                    <a:srgbClr val="000000">
                      <a:alpha val="38000"/>
                    </a:srgbClr>
                  </a:outerShdw>
                </a:effectLst>
              </a:rPr>
              <a:t>)</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latin typeface="TekniaGreek" pitchFamily="2" charset="0"/>
              </a:rPr>
              <a:t>. </a:t>
            </a: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While it is true that the scourge was used prior to crucifixion (but not always); scourging was often a separate form of punishment (cf. 10:17; 2 Cor. 11:25; and Heb. 11:36) that also was designed to inflict maximum pain, suffering, and ultimately, death via blood loss.</a:t>
            </a:r>
          </a:p>
          <a:p>
            <a:pPr>
              <a:spcAft>
                <a:spcPts val="600"/>
              </a:spcAft>
            </a:pPr>
            <a:r>
              <a:rPr lang="en-US" sz="3000" b="1" dirty="0" smtClean="0">
                <a:ln w="11430">
                  <a:solidFill>
                    <a:schemeClr val="tx1"/>
                  </a:solidFill>
                </a:ln>
                <a:solidFill>
                  <a:sysClr val="windowText" lastClr="000000"/>
                </a:solidFill>
                <a:effectLst>
                  <a:outerShdw blurRad="50800" dist="39000" dir="5460000" algn="tl">
                    <a:srgbClr val="000000">
                      <a:alpha val="38000"/>
                    </a:srgbClr>
                  </a:outerShdw>
                </a:effectLst>
              </a:rPr>
              <a:t>Even with all this, Jesus continues to add the glorious assurance: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“and the third day He will rise again.”</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rPr>
              <a:t>  </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latin typeface="TekniaGreek" pitchFamily="2" charset="0"/>
              </a:rPr>
              <a:t>  </a:t>
            </a:r>
            <a:r>
              <a:rPr lang="en-US" sz="3000" b="1" dirty="0" smtClean="0">
                <a:ln w="11430">
                  <a:solidFill>
                    <a:srgbClr val="6600CC"/>
                  </a:solidFill>
                </a:ln>
                <a:solidFill>
                  <a:sysClr val="windowText" lastClr="000000"/>
                </a:solidFill>
                <a:effectLst>
                  <a:outerShdw blurRad="50800" dist="39000" dir="5460000" algn="tl">
                    <a:srgbClr val="000000">
                      <a:alpha val="38000"/>
                    </a:srgbClr>
                  </a:outerShdw>
                </a:effectLst>
              </a:rPr>
              <a:t>   </a:t>
            </a:r>
            <a:endParaRPr lang="en-US" sz="3000" b="1" dirty="0" smtClean="0">
              <a:ln w="11430">
                <a:solidFill>
                  <a:srgbClr val="6600CC"/>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2000"/>
                                        <p:tgtEl>
                                          <p:spTgt spid="10">
                                            <p:txEl>
                                              <p:pRg st="2" end="2"/>
                                            </p:txEl>
                                          </p:spTgt>
                                        </p:tgtEl>
                                      </p:cBhvr>
                                    </p:animEffect>
                                    <p:anim calcmode="lin" valueType="num">
                                      <p:cBhvr>
                                        <p:cTn id="16"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7380</TotalTime>
  <Words>2036</Words>
  <Application>Microsoft Office PowerPoint</Application>
  <PresentationFormat>On-screen Show (4:3)</PresentationFormat>
  <Paragraphs>112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LUKE 2:22-40</dc:title>
  <dc:creator>Jeff</dc:creator>
  <cp:lastModifiedBy>Jeff</cp:lastModifiedBy>
  <cp:revision>739</cp:revision>
  <dcterms:created xsi:type="dcterms:W3CDTF">2006-08-16T00:00:00Z</dcterms:created>
  <dcterms:modified xsi:type="dcterms:W3CDTF">2025-07-13T12:49:14Z</dcterms:modified>
</cp:coreProperties>
</file>