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257" r:id="rId2"/>
    <p:sldId id="553" r:id="rId3"/>
    <p:sldId id="576" r:id="rId4"/>
    <p:sldId id="578" r:id="rId5"/>
    <p:sldId id="579" r:id="rId6"/>
    <p:sldId id="580" r:id="rId7"/>
    <p:sldId id="581" r:id="rId8"/>
    <p:sldId id="624" r:id="rId9"/>
    <p:sldId id="625" r:id="rId10"/>
    <p:sldId id="626" r:id="rId11"/>
    <p:sldId id="627" r:id="rId12"/>
    <p:sldId id="586" r:id="rId13"/>
    <p:sldId id="587" r:id="rId14"/>
    <p:sldId id="588" r:id="rId15"/>
    <p:sldId id="589" r:id="rId16"/>
    <p:sldId id="590"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603" r:id="rId30"/>
    <p:sldId id="577" r:id="rId31"/>
    <p:sldId id="607" r:id="rId32"/>
    <p:sldId id="606" r:id="rId33"/>
    <p:sldId id="554" r:id="rId34"/>
    <p:sldId id="608" r:id="rId35"/>
    <p:sldId id="555" r:id="rId36"/>
    <p:sldId id="556" r:id="rId37"/>
    <p:sldId id="557" r:id="rId38"/>
    <p:sldId id="558" r:id="rId39"/>
    <p:sldId id="605" r:id="rId40"/>
    <p:sldId id="559" r:id="rId41"/>
    <p:sldId id="560" r:id="rId42"/>
    <p:sldId id="561" r:id="rId43"/>
    <p:sldId id="562" r:id="rId44"/>
    <p:sldId id="563" r:id="rId45"/>
    <p:sldId id="614" r:id="rId46"/>
    <p:sldId id="609" r:id="rId47"/>
    <p:sldId id="564" r:id="rId48"/>
    <p:sldId id="565" r:id="rId49"/>
    <p:sldId id="566" r:id="rId50"/>
    <p:sldId id="567" r:id="rId51"/>
    <p:sldId id="610" r:id="rId52"/>
    <p:sldId id="617" r:id="rId53"/>
    <p:sldId id="611" r:id="rId54"/>
    <p:sldId id="568" r:id="rId55"/>
    <p:sldId id="569" r:id="rId56"/>
    <p:sldId id="570" r:id="rId57"/>
    <p:sldId id="612" r:id="rId58"/>
    <p:sldId id="571" r:id="rId59"/>
    <p:sldId id="572" r:id="rId60"/>
    <p:sldId id="573" r:id="rId61"/>
    <p:sldId id="574" r:id="rId62"/>
    <p:sldId id="575" r:id="rId63"/>
    <p:sldId id="613" r:id="rId64"/>
    <p:sldId id="620" r:id="rId65"/>
    <p:sldId id="621" r:id="rId66"/>
    <p:sldId id="622" r:id="rId67"/>
    <p:sldId id="623"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68"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68"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68"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68"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6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9FF"/>
    <a:srgbClr val="000000"/>
    <a:srgbClr val="CC9900"/>
    <a:srgbClr val="FF9900"/>
    <a:srgbClr val="FFFFFF"/>
    <a:srgbClr val="7E7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C342A-7368-4C39-88B6-90EA4B22874B}" v="6" dt="2025-07-10T01:48:17.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7503" autoAdjust="0"/>
    <p:restoredTop sz="99080" autoAdjust="0"/>
  </p:normalViewPr>
  <p:slideViewPr>
    <p:cSldViewPr>
      <p:cViewPr varScale="1">
        <p:scale>
          <a:sx n="86" d="100"/>
          <a:sy n="86" d="100"/>
        </p:scale>
        <p:origin x="90" y="63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6" d="100"/>
        <a:sy n="76" d="100"/>
      </p:scale>
      <p:origin x="0" y="-111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uberski" userId="ce2528c44b3aa556" providerId="LiveId" clId="{CABC342A-7368-4C39-88B6-90EA4B22874B}"/>
    <pc:docChg chg="delSld modSld">
      <pc:chgData name="Nina Kuberski" userId="ce2528c44b3aa556" providerId="LiveId" clId="{CABC342A-7368-4C39-88B6-90EA4B22874B}" dt="2025-07-10T01:50:08.758" v="11" actId="47"/>
      <pc:docMkLst>
        <pc:docMk/>
      </pc:docMkLst>
      <pc:sldChg chg="del">
        <pc:chgData name="Nina Kuberski" userId="ce2528c44b3aa556" providerId="LiveId" clId="{CABC342A-7368-4C39-88B6-90EA4B22874B}" dt="2025-07-10T01:50:08.758" v="11" actId="47"/>
        <pc:sldMkLst>
          <pc:docMk/>
          <pc:sldMk cId="0" sldId="327"/>
        </pc:sldMkLst>
      </pc:sldChg>
      <pc:sldChg chg="modAnim">
        <pc:chgData name="Nina Kuberski" userId="ce2528c44b3aa556" providerId="LiveId" clId="{CABC342A-7368-4C39-88B6-90EA4B22874B}" dt="2025-07-10T01:47:55.713" v="4"/>
        <pc:sldMkLst>
          <pc:docMk/>
          <pc:sldMk cId="0" sldId="588"/>
        </pc:sldMkLst>
      </pc:sldChg>
      <pc:sldChg chg="modAnim">
        <pc:chgData name="Nina Kuberski" userId="ce2528c44b3aa556" providerId="LiveId" clId="{CABC342A-7368-4C39-88B6-90EA4B22874B}" dt="2025-07-10T01:48:17.645" v="5"/>
        <pc:sldMkLst>
          <pc:docMk/>
          <pc:sldMk cId="0" sldId="602"/>
        </pc:sldMkLst>
      </pc:sldChg>
      <pc:sldChg chg="del">
        <pc:chgData name="Nina Kuberski" userId="ce2528c44b3aa556" providerId="LiveId" clId="{CABC342A-7368-4C39-88B6-90EA4B22874B}" dt="2025-07-10T01:49:13.718" v="6" actId="47"/>
        <pc:sldMkLst>
          <pc:docMk/>
          <pc:sldMk cId="0" sldId="604"/>
        </pc:sldMkLst>
      </pc:sldChg>
      <pc:sldChg chg="del">
        <pc:chgData name="Nina Kuberski" userId="ce2528c44b3aa556" providerId="LiveId" clId="{CABC342A-7368-4C39-88B6-90EA4B22874B}" dt="2025-07-10T01:49:51.907" v="7" actId="47"/>
        <pc:sldMkLst>
          <pc:docMk/>
          <pc:sldMk cId="0" sldId="615"/>
        </pc:sldMkLst>
      </pc:sldChg>
      <pc:sldChg chg="del">
        <pc:chgData name="Nina Kuberski" userId="ce2528c44b3aa556" providerId="LiveId" clId="{CABC342A-7368-4C39-88B6-90EA4B22874B}" dt="2025-07-10T01:49:53.127" v="8" actId="47"/>
        <pc:sldMkLst>
          <pc:docMk/>
          <pc:sldMk cId="0" sldId="616"/>
        </pc:sldMkLst>
      </pc:sldChg>
      <pc:sldChg chg="del">
        <pc:chgData name="Nina Kuberski" userId="ce2528c44b3aa556" providerId="LiveId" clId="{CABC342A-7368-4C39-88B6-90EA4B22874B}" dt="2025-07-10T01:50:05.749" v="9" actId="47"/>
        <pc:sldMkLst>
          <pc:docMk/>
          <pc:sldMk cId="0" sldId="618"/>
        </pc:sldMkLst>
      </pc:sldChg>
      <pc:sldChg chg="del">
        <pc:chgData name="Nina Kuberski" userId="ce2528c44b3aa556" providerId="LiveId" clId="{CABC342A-7368-4C39-88B6-90EA4B22874B}" dt="2025-07-10T01:50:07.317" v="10" actId="47"/>
        <pc:sldMkLst>
          <pc:docMk/>
          <pc:sldMk cId="0" sldId="619"/>
        </pc:sldMkLst>
      </pc:sldChg>
      <pc:sldChg chg="modAnim">
        <pc:chgData name="Nina Kuberski" userId="ce2528c44b3aa556" providerId="LiveId" clId="{CABC342A-7368-4C39-88B6-90EA4B22874B}" dt="2025-07-10T01:47:20.192" v="3"/>
        <pc:sldMkLst>
          <pc:docMk/>
          <pc:sldMk cId="0" sldId="6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ADA6EFDD-55D7-47A2-9306-67BF83603C6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3011" name="Rectangle 1027">
            <a:extLst>
              <a:ext uri="{FF2B5EF4-FFF2-40B4-BE49-F238E27FC236}">
                <a16:creationId xmlns:a16="http://schemas.microsoft.com/office/drawing/2014/main" id="{698FFBD4-2EC2-FD04-86BC-AB0673E6AF27}"/>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3012" name="Rectangle 1028">
            <a:extLst>
              <a:ext uri="{FF2B5EF4-FFF2-40B4-BE49-F238E27FC236}">
                <a16:creationId xmlns:a16="http://schemas.microsoft.com/office/drawing/2014/main" id="{93FE622B-A5E6-D4FC-060C-7BD52C63D9E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3013" name="Rectangle 1029">
            <a:extLst>
              <a:ext uri="{FF2B5EF4-FFF2-40B4-BE49-F238E27FC236}">
                <a16:creationId xmlns:a16="http://schemas.microsoft.com/office/drawing/2014/main" id="{59C6A4F0-6A68-5A91-47FF-08FA5B34C41B}"/>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79DF0B5-AF1F-4CB9-A755-769CFD141EB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4AAFA26-7201-B50B-6E70-8FCDC50FF13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a:extLst>
              <a:ext uri="{FF2B5EF4-FFF2-40B4-BE49-F238E27FC236}">
                <a16:creationId xmlns:a16="http://schemas.microsoft.com/office/drawing/2014/main" id="{2D21CA02-D537-75D8-2D1B-0D592DF18FB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6804" name="Rectangle 4">
            <a:extLst>
              <a:ext uri="{FF2B5EF4-FFF2-40B4-BE49-F238E27FC236}">
                <a16:creationId xmlns:a16="http://schemas.microsoft.com/office/drawing/2014/main" id="{4ED5998A-14FC-B2CD-F979-32EBDA3414D2}"/>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9B0D7A8-8A3F-C867-AE9D-DDC53DE8413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C70AB456-6714-EEE8-DF05-2707FB00C78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a:extLst>
              <a:ext uri="{FF2B5EF4-FFF2-40B4-BE49-F238E27FC236}">
                <a16:creationId xmlns:a16="http://schemas.microsoft.com/office/drawing/2014/main" id="{A3D0234F-EF15-AC64-7ADD-9F8ACC8C57D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D985E4B-BD09-496D-8F35-2BB948ABF65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6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09B0C03-BC88-274C-92E0-CC64A7979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D447C59-5101-4DF4-A925-F6E8209D8B52}" type="slidenum">
              <a:rPr lang="en-US" altLang="en-US" sz="1200"/>
              <a:pPr/>
              <a:t>1</a:t>
            </a:fld>
            <a:endParaRPr lang="en-US" altLang="en-US" sz="1200"/>
          </a:p>
        </p:txBody>
      </p:sp>
      <p:sp>
        <p:nvSpPr>
          <p:cNvPr id="77827" name="Rectangle 2">
            <a:extLst>
              <a:ext uri="{FF2B5EF4-FFF2-40B4-BE49-F238E27FC236}">
                <a16:creationId xmlns:a16="http://schemas.microsoft.com/office/drawing/2014/main" id="{41F5FE36-0AE2-C757-B038-FD59D8AEF8CD}"/>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07E7ACAA-0A4A-88F8-C5A4-DB46A82F9C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All of this is an historical record of what took place, but in back of it there is a tremendous truth being presented, and we don’t want to miss that. We have said before that each gospel was directed to meet the needs of a particular group of people and that Matthew was written to the nation of Israel. It is for religious people. Recorded here is the fulfillment of four prophecies. To show how these Old Testament prophecies were fulfilled at the birth of Jesus is the purpose. </a:t>
            </a:r>
          </a:p>
          <a:p>
            <a:r>
              <a:rPr lang="en-US" altLang="en-US"/>
              <a:t>	Chapter one has focused on the identity of the Child (“who He is”), showing His connection to the royal line of David, and describing Him as the One promised by the prophets to bring salvation to His people. Chapter two, however, takes an interesting turn, for it describes the manner in which the King, Yeshua, would be received (“what He is”). Foreigners who were gentiles (the magi) come to give Him honor (vv. 1–12), while Herod seeks to take His life (vv. 13–23). From the very beginning of Matthew’s story, we are confronted with the fulcrum of God’s love—the person of Yeshua. Those who reject Him are left to their own demise, but those who receive Him as King, are granted entrance into His kingdom. Moreover, we are introduced to an undercurrent of Matthew’s story—the ingathering of the Gentiles. Here, the first to honor Yeshua are foreigners, and at the end of Matthew’s Gospel, the injunction to make disciples of the nations forms the final commission of the Master.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795FC366-38CD-FBFF-1B4C-D0ECF1211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1CD139B5-0170-4C27-8BBE-47E589F61C17}" type="slidenum">
              <a:rPr lang="en-US" altLang="en-US" sz="1200"/>
              <a:pPr/>
              <a:t>10</a:t>
            </a:fld>
            <a:endParaRPr lang="en-US" altLang="en-US" sz="1200"/>
          </a:p>
        </p:txBody>
      </p:sp>
      <p:sp>
        <p:nvSpPr>
          <p:cNvPr id="87043" name="Rectangle 2">
            <a:extLst>
              <a:ext uri="{FF2B5EF4-FFF2-40B4-BE49-F238E27FC236}">
                <a16:creationId xmlns:a16="http://schemas.microsoft.com/office/drawing/2014/main" id="{BE14AF04-E8E4-31A0-0F60-86945C9BDA3E}"/>
              </a:ext>
            </a:extLst>
          </p:cNvPr>
          <p:cNvSpPr>
            <a:spLocks noChangeArrowheads="1" noTextEdit="1"/>
          </p:cNvSpPr>
          <p:nvPr>
            <p:ph type="sldImg"/>
          </p:nvPr>
        </p:nvSpPr>
        <p:spPr>
          <a:ln/>
        </p:spPr>
      </p:sp>
      <p:sp>
        <p:nvSpPr>
          <p:cNvPr id="87044" name="Rectangle 3">
            <a:extLst>
              <a:ext uri="{FF2B5EF4-FFF2-40B4-BE49-F238E27FC236}">
                <a16:creationId xmlns:a16="http://schemas.microsoft.com/office/drawing/2014/main" id="{F5511D47-9491-F65B-DBA0-7084825BD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all could have started with the skill of Daniel. Later: Philo of Alexandria, Cicero, and Philo, and others, record that the Magi were attached to senior Roman courts with acknowledged gifts and standing.</a:t>
            </a:r>
          </a:p>
          <a:p>
            <a:pPr eaLnBrk="1" hangingPunct="1"/>
            <a:endParaRPr lang="en-US" altLang="en-US"/>
          </a:p>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ACAF1D7-9838-4397-1072-5778B1CF4A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4F5C1FC-4D10-43F4-A6B9-741A0DC85DE9}" type="slidenum">
              <a:rPr lang="en-US" altLang="en-US" sz="1200"/>
              <a:pPr/>
              <a:t>11</a:t>
            </a:fld>
            <a:endParaRPr lang="en-US" altLang="en-US" sz="1200"/>
          </a:p>
        </p:txBody>
      </p:sp>
      <p:sp>
        <p:nvSpPr>
          <p:cNvPr id="88067" name="Rectangle 2">
            <a:extLst>
              <a:ext uri="{FF2B5EF4-FFF2-40B4-BE49-F238E27FC236}">
                <a16:creationId xmlns:a16="http://schemas.microsoft.com/office/drawing/2014/main" id="{2CBDF31B-3255-1AA2-BEC7-3076BEC2C8BF}"/>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62E19135-6C27-5D01-60D6-9B12190696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like a giant Rosetta stone, gives information on how to translate languages because it is in multiple languages.  </a:t>
            </a:r>
          </a:p>
          <a:p>
            <a:pPr eaLnBrk="1" hangingPunct="1"/>
            <a:endParaRPr lang="en-US" altLang="en-US"/>
          </a:p>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4178023-3E4F-A012-C7D0-954AE721A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7F9E7AE-6CE9-4C29-8AD8-C9A43D9AFEFE}" type="slidenum">
              <a:rPr lang="en-US" altLang="en-US" sz="1200"/>
              <a:pPr/>
              <a:t>12</a:t>
            </a:fld>
            <a:endParaRPr lang="en-US" altLang="en-US" sz="1200"/>
          </a:p>
        </p:txBody>
      </p:sp>
      <p:sp>
        <p:nvSpPr>
          <p:cNvPr id="89091" name="Rectangle 2">
            <a:extLst>
              <a:ext uri="{FF2B5EF4-FFF2-40B4-BE49-F238E27FC236}">
                <a16:creationId xmlns:a16="http://schemas.microsoft.com/office/drawing/2014/main" id="{52D41D6B-D394-04D8-1FAA-9185BE208D8E}"/>
              </a:ext>
            </a:extLst>
          </p:cNvPr>
          <p:cNvSpPr>
            <a:spLocks noChangeArrowheads="1" noTextEdit="1"/>
          </p:cNvSpPr>
          <p:nvPr>
            <p:ph type="sldImg"/>
          </p:nvPr>
        </p:nvSpPr>
        <p:spPr>
          <a:ln/>
        </p:spPr>
      </p:sp>
      <p:sp>
        <p:nvSpPr>
          <p:cNvPr id="89092" name="Rectangle 3">
            <a:extLst>
              <a:ext uri="{FF2B5EF4-FFF2-40B4-BE49-F238E27FC236}">
                <a16:creationId xmlns:a16="http://schemas.microsoft.com/office/drawing/2014/main" id="{9674D97A-8C1D-0893-4FEB-D5993E67BB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B6B1125-BD55-4469-E140-1559847C0F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CB04A5A-ABB0-4EA9-9C3F-396C9BC607B3}" type="slidenum">
              <a:rPr lang="en-US" altLang="en-US" sz="1200"/>
              <a:pPr/>
              <a:t>13</a:t>
            </a:fld>
            <a:endParaRPr lang="en-US" altLang="en-US" sz="1200"/>
          </a:p>
        </p:txBody>
      </p:sp>
      <p:sp>
        <p:nvSpPr>
          <p:cNvPr id="90115" name="Rectangle 2">
            <a:extLst>
              <a:ext uri="{FF2B5EF4-FFF2-40B4-BE49-F238E27FC236}">
                <a16:creationId xmlns:a16="http://schemas.microsoft.com/office/drawing/2014/main" id="{7BBAEDBB-B867-1222-E04D-F9E45D0B49E4}"/>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56AB150C-A8B2-2BC7-68CD-CB915B4FFB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1722908-90CB-9616-5FE3-0B604F05BD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7CDEE85-71C5-448F-9A2A-E3B2D74E9CD0}" type="slidenum">
              <a:rPr lang="en-US" altLang="en-US" sz="1200"/>
              <a:pPr/>
              <a:t>14</a:t>
            </a:fld>
            <a:endParaRPr lang="en-US" altLang="en-US" sz="1200"/>
          </a:p>
        </p:txBody>
      </p:sp>
      <p:sp>
        <p:nvSpPr>
          <p:cNvPr id="91139" name="Rectangle 2">
            <a:extLst>
              <a:ext uri="{FF2B5EF4-FFF2-40B4-BE49-F238E27FC236}">
                <a16:creationId xmlns:a16="http://schemas.microsoft.com/office/drawing/2014/main" id="{4CC386F1-BBEA-5507-F227-8C7AAA34AA32}"/>
              </a:ext>
            </a:extLst>
          </p:cNvPr>
          <p:cNvSpPr>
            <a:spLocks noChangeArrowheads="1" noTextEdit="1"/>
          </p:cNvSpPr>
          <p:nvPr>
            <p:ph type="sldImg"/>
          </p:nvPr>
        </p:nvSpPr>
        <p:spPr>
          <a:ln/>
        </p:spPr>
      </p:sp>
      <p:sp>
        <p:nvSpPr>
          <p:cNvPr id="91140" name="Rectangle 3">
            <a:extLst>
              <a:ext uri="{FF2B5EF4-FFF2-40B4-BE49-F238E27FC236}">
                <a16:creationId xmlns:a16="http://schemas.microsoft.com/office/drawing/2014/main" id="{715180C4-B817-36B0-4F8D-AA453B1CFD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17BD2D1-A9B0-E6E7-167D-7838ADDD63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2204F37A-18F4-4F71-83A9-AA8A1BC53BFF}" type="slidenum">
              <a:rPr lang="en-US" altLang="en-US" sz="1200"/>
              <a:pPr/>
              <a:t>15</a:t>
            </a:fld>
            <a:endParaRPr lang="en-US" altLang="en-US" sz="1200"/>
          </a:p>
        </p:txBody>
      </p:sp>
      <p:sp>
        <p:nvSpPr>
          <p:cNvPr id="92163" name="Rectangle 2">
            <a:extLst>
              <a:ext uri="{FF2B5EF4-FFF2-40B4-BE49-F238E27FC236}">
                <a16:creationId xmlns:a16="http://schemas.microsoft.com/office/drawing/2014/main" id="{47988394-992E-B1E0-12AB-26AB779B6237}"/>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88E4128E-248F-6FAB-3446-BB6DE9C01A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FA8DA17-F333-1E6D-417E-BBFD503B41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8B8711A-D2BB-4362-9992-BF1947D7E20C}" type="slidenum">
              <a:rPr lang="en-US" altLang="en-US" sz="1200"/>
              <a:pPr/>
              <a:t>16</a:t>
            </a:fld>
            <a:endParaRPr lang="en-US" altLang="en-US" sz="1200"/>
          </a:p>
        </p:txBody>
      </p:sp>
      <p:sp>
        <p:nvSpPr>
          <p:cNvPr id="93187" name="Rectangle 2">
            <a:extLst>
              <a:ext uri="{FF2B5EF4-FFF2-40B4-BE49-F238E27FC236}">
                <a16:creationId xmlns:a16="http://schemas.microsoft.com/office/drawing/2014/main" id="{B7C553ED-52F5-7EB1-26DB-B442D97C08B7}"/>
              </a:ext>
            </a:extLst>
          </p:cNvPr>
          <p:cNvSpPr>
            <a:spLocks noChangeArrowheads="1" noTextEdit="1"/>
          </p:cNvSpPr>
          <p:nvPr>
            <p:ph type="sldImg"/>
          </p:nvPr>
        </p:nvSpPr>
        <p:spPr>
          <a:ln/>
        </p:spPr>
      </p:sp>
      <p:sp>
        <p:nvSpPr>
          <p:cNvPr id="93188" name="Rectangle 3">
            <a:extLst>
              <a:ext uri="{FF2B5EF4-FFF2-40B4-BE49-F238E27FC236}">
                <a16:creationId xmlns:a16="http://schemas.microsoft.com/office/drawing/2014/main" id="{2DED8FB6-3147-F573-8F6C-83E06A045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CDFECA5-B253-8E45-AD09-E386B6D6DC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25FE1A0C-1678-40CE-B9CF-A55D5CA110A7}" type="slidenum">
              <a:rPr lang="en-US" altLang="en-US" sz="1200"/>
              <a:pPr/>
              <a:t>17</a:t>
            </a:fld>
            <a:endParaRPr lang="en-US" altLang="en-US" sz="1200"/>
          </a:p>
        </p:txBody>
      </p:sp>
      <p:sp>
        <p:nvSpPr>
          <p:cNvPr id="94211" name="Rectangle 2">
            <a:extLst>
              <a:ext uri="{FF2B5EF4-FFF2-40B4-BE49-F238E27FC236}">
                <a16:creationId xmlns:a16="http://schemas.microsoft.com/office/drawing/2014/main" id="{71D5A90B-6B06-2F5E-CAEA-5BA2690F690A}"/>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E54A56E3-21D6-4881-641E-CD4378B74E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15AEE8D-7556-216D-27C8-536C485112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94E37252-F546-4916-8DAB-3C357DAC9F89}" type="slidenum">
              <a:rPr lang="en-US" altLang="en-US" sz="1200"/>
              <a:pPr/>
              <a:t>18</a:t>
            </a:fld>
            <a:endParaRPr lang="en-US" altLang="en-US" sz="1200"/>
          </a:p>
        </p:txBody>
      </p:sp>
      <p:sp>
        <p:nvSpPr>
          <p:cNvPr id="95235" name="Rectangle 2">
            <a:extLst>
              <a:ext uri="{FF2B5EF4-FFF2-40B4-BE49-F238E27FC236}">
                <a16:creationId xmlns:a16="http://schemas.microsoft.com/office/drawing/2014/main" id="{61F40B10-5F19-FD7B-1EAF-08A90B242941}"/>
              </a:ext>
            </a:extLst>
          </p:cNvPr>
          <p:cNvSpPr>
            <a:spLocks noChangeArrowheads="1" noTextEdit="1"/>
          </p:cNvSpPr>
          <p:nvPr>
            <p:ph type="sldImg"/>
          </p:nvPr>
        </p:nvSpPr>
        <p:spPr>
          <a:ln/>
        </p:spPr>
      </p:sp>
      <p:sp>
        <p:nvSpPr>
          <p:cNvPr id="95236" name="Rectangle 3">
            <a:extLst>
              <a:ext uri="{FF2B5EF4-FFF2-40B4-BE49-F238E27FC236}">
                <a16:creationId xmlns:a16="http://schemas.microsoft.com/office/drawing/2014/main" id="{380FB3B4-981B-518F-986B-CC5BA05579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2EA8B54-FADB-4D10-056E-4654180BA9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8B5D5E37-852F-4297-9C1A-25A2229E2C18}" type="slidenum">
              <a:rPr lang="en-US" altLang="en-US" sz="1200"/>
              <a:pPr/>
              <a:t>19</a:t>
            </a:fld>
            <a:endParaRPr lang="en-US" altLang="en-US" sz="1200"/>
          </a:p>
        </p:txBody>
      </p:sp>
      <p:sp>
        <p:nvSpPr>
          <p:cNvPr id="96259" name="Rectangle 2">
            <a:extLst>
              <a:ext uri="{FF2B5EF4-FFF2-40B4-BE49-F238E27FC236}">
                <a16:creationId xmlns:a16="http://schemas.microsoft.com/office/drawing/2014/main" id="{F4E00FF8-E007-DCA8-C2C9-4581EFB17DCF}"/>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698C9A97-2AC0-9BF7-66F0-BE5E16D9E0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D3B0A6A-FA83-EA1E-146E-39A67B3885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81B633CB-DFA2-45B4-A4F3-8DE31CA20A12}" type="slidenum">
              <a:rPr lang="en-US" altLang="en-US" sz="1200"/>
              <a:pPr/>
              <a:t>2</a:t>
            </a:fld>
            <a:endParaRPr lang="en-US" altLang="en-US" sz="1200"/>
          </a:p>
        </p:txBody>
      </p:sp>
      <p:sp>
        <p:nvSpPr>
          <p:cNvPr id="78851" name="Rectangle 2">
            <a:extLst>
              <a:ext uri="{FF2B5EF4-FFF2-40B4-BE49-F238E27FC236}">
                <a16:creationId xmlns:a16="http://schemas.microsoft.com/office/drawing/2014/main" id="{C9261149-270B-9417-BE3C-29D179F7B285}"/>
              </a:ext>
            </a:extLst>
          </p:cNvPr>
          <p:cNvSpPr>
            <a:spLocks noChangeArrowheads="1" noTextEdit="1"/>
          </p:cNvSpPr>
          <p:nvPr>
            <p:ph type="sldImg"/>
          </p:nvPr>
        </p:nvSpPr>
        <p:spPr>
          <a:ln/>
        </p:spPr>
      </p:sp>
      <p:sp>
        <p:nvSpPr>
          <p:cNvPr id="78852" name="Rectangle 3">
            <a:extLst>
              <a:ext uri="{FF2B5EF4-FFF2-40B4-BE49-F238E27FC236}">
                <a16:creationId xmlns:a16="http://schemas.microsoft.com/office/drawing/2014/main" id="{12115A29-819C-C4B5-0EDB-8482A885B3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Face:  The four faces of the cherubim.  Whenever we see the thrown of Ged in the Scripture we see these four faces of the Cherubim.</a:t>
            </a:r>
          </a:p>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BC5A0012-FEBB-F1B8-14B5-0BD4FE5F5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FFD351F-FBD3-47EF-B148-C66F2978D0F4}" type="slidenum">
              <a:rPr lang="en-US" altLang="en-US" sz="1200"/>
              <a:pPr/>
              <a:t>20</a:t>
            </a:fld>
            <a:endParaRPr lang="en-US" altLang="en-US" sz="1200"/>
          </a:p>
        </p:txBody>
      </p:sp>
      <p:sp>
        <p:nvSpPr>
          <p:cNvPr id="97283" name="Rectangle 2">
            <a:extLst>
              <a:ext uri="{FF2B5EF4-FFF2-40B4-BE49-F238E27FC236}">
                <a16:creationId xmlns:a16="http://schemas.microsoft.com/office/drawing/2014/main" id="{433299F3-0E95-E9C0-60B0-B69C403A4C76}"/>
              </a:ext>
            </a:extLst>
          </p:cNvPr>
          <p:cNvSpPr>
            <a:spLocks noChangeArrowheads="1" noTextEdit="1"/>
          </p:cNvSpPr>
          <p:nvPr>
            <p:ph type="sldImg"/>
          </p:nvPr>
        </p:nvSpPr>
        <p:spPr>
          <a:ln/>
        </p:spPr>
      </p:sp>
      <p:sp>
        <p:nvSpPr>
          <p:cNvPr id="97284" name="Rectangle 3">
            <a:extLst>
              <a:ext uri="{FF2B5EF4-FFF2-40B4-BE49-F238E27FC236}">
                <a16:creationId xmlns:a16="http://schemas.microsoft.com/office/drawing/2014/main" id="{83471260-C4AA-B16C-DA16-8521D457D4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DC2824B-A643-9964-B71E-BF3F39FE82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1A0856C8-67E3-42DF-A591-A4B5C4CE1F35}" type="slidenum">
              <a:rPr lang="en-US" altLang="en-US" sz="1200"/>
              <a:pPr/>
              <a:t>21</a:t>
            </a:fld>
            <a:endParaRPr lang="en-US" altLang="en-US" sz="1200"/>
          </a:p>
        </p:txBody>
      </p:sp>
      <p:sp>
        <p:nvSpPr>
          <p:cNvPr id="98307" name="Rectangle 2">
            <a:extLst>
              <a:ext uri="{FF2B5EF4-FFF2-40B4-BE49-F238E27FC236}">
                <a16:creationId xmlns:a16="http://schemas.microsoft.com/office/drawing/2014/main" id="{34AD8713-272B-CCCC-2F3C-03F3494D141B}"/>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3CEF6AA7-F9CA-2E14-3251-F0E02F2DE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EFBBF39-D02E-2593-7C9C-AE08D1FAB2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2FE654A-7DF5-4121-B152-EE161222ADA8}" type="slidenum">
              <a:rPr lang="en-US" altLang="en-US" sz="1200"/>
              <a:pPr/>
              <a:t>22</a:t>
            </a:fld>
            <a:endParaRPr lang="en-US" altLang="en-US" sz="1200"/>
          </a:p>
        </p:txBody>
      </p:sp>
      <p:sp>
        <p:nvSpPr>
          <p:cNvPr id="99331" name="Rectangle 2">
            <a:extLst>
              <a:ext uri="{FF2B5EF4-FFF2-40B4-BE49-F238E27FC236}">
                <a16:creationId xmlns:a16="http://schemas.microsoft.com/office/drawing/2014/main" id="{B34DA021-70A3-E199-852A-842297F923AF}"/>
              </a:ext>
            </a:extLst>
          </p:cNvPr>
          <p:cNvSpPr>
            <a:spLocks noChangeArrowheads="1" noTextEdit="1"/>
          </p:cNvSpPr>
          <p:nvPr>
            <p:ph type="sldImg"/>
          </p:nvPr>
        </p:nvSpPr>
        <p:spPr>
          <a:ln/>
        </p:spPr>
      </p:sp>
      <p:sp>
        <p:nvSpPr>
          <p:cNvPr id="99332" name="Rectangle 3">
            <a:extLst>
              <a:ext uri="{FF2B5EF4-FFF2-40B4-BE49-F238E27FC236}">
                <a16:creationId xmlns:a16="http://schemas.microsoft.com/office/drawing/2014/main" id="{FE61A982-FADF-96F5-723E-6A27CF6E10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C6E87DE-C314-0E35-7B37-872BE01A26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CFF8A5E-5D0F-4786-B8C9-2C46435984F0}" type="slidenum">
              <a:rPr lang="en-US" altLang="en-US" sz="1200"/>
              <a:pPr/>
              <a:t>23</a:t>
            </a:fld>
            <a:endParaRPr lang="en-US" altLang="en-US" sz="1200"/>
          </a:p>
        </p:txBody>
      </p:sp>
      <p:sp>
        <p:nvSpPr>
          <p:cNvPr id="100355" name="Rectangle 2">
            <a:extLst>
              <a:ext uri="{FF2B5EF4-FFF2-40B4-BE49-F238E27FC236}">
                <a16:creationId xmlns:a16="http://schemas.microsoft.com/office/drawing/2014/main" id="{0B2923E4-10E8-A801-073F-BE94E20FFD35}"/>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E65041B9-6BF3-1944-AB6D-D237774F5F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9E86BC7-16D3-72F3-661B-BD4B4E548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C085673-53E3-477A-AE22-F4AA004C126A}" type="slidenum">
              <a:rPr lang="en-US" altLang="en-US" sz="1200"/>
              <a:pPr/>
              <a:t>24</a:t>
            </a:fld>
            <a:endParaRPr lang="en-US" altLang="en-US" sz="1200"/>
          </a:p>
        </p:txBody>
      </p:sp>
      <p:sp>
        <p:nvSpPr>
          <p:cNvPr id="101379" name="Rectangle 2">
            <a:extLst>
              <a:ext uri="{FF2B5EF4-FFF2-40B4-BE49-F238E27FC236}">
                <a16:creationId xmlns:a16="http://schemas.microsoft.com/office/drawing/2014/main" id="{9B4B0A2B-0130-E5FE-5F0B-6C29C7E119DF}"/>
              </a:ext>
            </a:extLst>
          </p:cNvPr>
          <p:cNvSpPr>
            <a:spLocks noChangeArrowheads="1" noTextEdit="1"/>
          </p:cNvSpPr>
          <p:nvPr>
            <p:ph type="sldImg"/>
          </p:nvPr>
        </p:nvSpPr>
        <p:spPr>
          <a:ln/>
        </p:spPr>
      </p:sp>
      <p:sp>
        <p:nvSpPr>
          <p:cNvPr id="101380" name="Rectangle 3">
            <a:extLst>
              <a:ext uri="{FF2B5EF4-FFF2-40B4-BE49-F238E27FC236}">
                <a16:creationId xmlns:a16="http://schemas.microsoft.com/office/drawing/2014/main" id="{23FFC759-8829-78E8-87B7-F7FA4D7BF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30B5B0A1-E6BC-0EDA-A426-C135DC4707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7138AC9-5B0C-4F1A-9D21-B6EA81B16439}" type="slidenum">
              <a:rPr lang="en-US" altLang="en-US" sz="1200"/>
              <a:pPr/>
              <a:t>25</a:t>
            </a:fld>
            <a:endParaRPr lang="en-US" altLang="en-US" sz="1200"/>
          </a:p>
        </p:txBody>
      </p:sp>
      <p:sp>
        <p:nvSpPr>
          <p:cNvPr id="102403" name="Rectangle 2">
            <a:extLst>
              <a:ext uri="{FF2B5EF4-FFF2-40B4-BE49-F238E27FC236}">
                <a16:creationId xmlns:a16="http://schemas.microsoft.com/office/drawing/2014/main" id="{630433E1-DE2A-33A2-899B-86C5E362039A}"/>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033FD3A6-2E8D-6DF6-6175-01C329ADA5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E3E430E-C475-E9C4-7B85-69B8ED0AA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46730A0-2BB9-48DB-A4A3-4CDD812AC3F6}" type="slidenum">
              <a:rPr lang="en-US" altLang="en-US" sz="1200"/>
              <a:pPr/>
              <a:t>26</a:t>
            </a:fld>
            <a:endParaRPr lang="en-US" altLang="en-US" sz="1200"/>
          </a:p>
        </p:txBody>
      </p:sp>
      <p:sp>
        <p:nvSpPr>
          <p:cNvPr id="103427" name="Rectangle 2">
            <a:extLst>
              <a:ext uri="{FF2B5EF4-FFF2-40B4-BE49-F238E27FC236}">
                <a16:creationId xmlns:a16="http://schemas.microsoft.com/office/drawing/2014/main" id="{BCF658BC-07AC-274E-66ED-79094200DF84}"/>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63249777-36ED-D1A6-D816-74C154DF33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12BCBD0E-5CFA-9B43-70C7-A5EA01D75C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CC0201BB-2FC6-4A73-A82D-F21F630097B6}" type="slidenum">
              <a:rPr lang="en-US" altLang="en-US" sz="1200"/>
              <a:pPr/>
              <a:t>27</a:t>
            </a:fld>
            <a:endParaRPr lang="en-US" altLang="en-US" sz="1200"/>
          </a:p>
        </p:txBody>
      </p:sp>
      <p:sp>
        <p:nvSpPr>
          <p:cNvPr id="104451" name="Rectangle 2">
            <a:extLst>
              <a:ext uri="{FF2B5EF4-FFF2-40B4-BE49-F238E27FC236}">
                <a16:creationId xmlns:a16="http://schemas.microsoft.com/office/drawing/2014/main" id="{2C477ED6-8F75-2148-A6EF-04EA9DC9BA33}"/>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32A502A1-C3EE-809E-9EFE-14E5209E7A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0CC93CB-D333-2FCF-B96D-5AEDA33F19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90D6A9C-5BB8-4ADB-81A0-A1E5860EBAB8}" type="slidenum">
              <a:rPr lang="en-US" altLang="en-US" sz="1200"/>
              <a:pPr/>
              <a:t>28</a:t>
            </a:fld>
            <a:endParaRPr lang="en-US" altLang="en-US" sz="1200"/>
          </a:p>
        </p:txBody>
      </p:sp>
      <p:sp>
        <p:nvSpPr>
          <p:cNvPr id="105475" name="Rectangle 2">
            <a:extLst>
              <a:ext uri="{FF2B5EF4-FFF2-40B4-BE49-F238E27FC236}">
                <a16:creationId xmlns:a16="http://schemas.microsoft.com/office/drawing/2014/main" id="{6C7A4E5E-B9FE-FDF1-1D5D-A943F1C378AA}"/>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47D0F47C-CD61-1B51-3CEE-037C5E48B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97213CB3-B30D-E872-F458-90E354BA0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281877A-F49A-4AC1-8BA7-552BEFA9100A}" type="slidenum">
              <a:rPr lang="en-US" altLang="en-US" sz="1200"/>
              <a:pPr/>
              <a:t>29</a:t>
            </a:fld>
            <a:endParaRPr lang="en-US" altLang="en-US" sz="1200"/>
          </a:p>
        </p:txBody>
      </p:sp>
      <p:sp>
        <p:nvSpPr>
          <p:cNvPr id="106499" name="Rectangle 2">
            <a:extLst>
              <a:ext uri="{FF2B5EF4-FFF2-40B4-BE49-F238E27FC236}">
                <a16:creationId xmlns:a16="http://schemas.microsoft.com/office/drawing/2014/main" id="{F83C628E-EB53-20A0-6665-75973F3FFAEC}"/>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C8EEA2C7-AB9F-2FFF-FAFA-73CB6878F8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9173B5D-8A1E-A6F0-18BE-8BA461223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27638FD-2357-4A67-878B-EB4D66766DF0}" type="slidenum">
              <a:rPr lang="en-US" altLang="en-US" sz="1200"/>
              <a:pPr/>
              <a:t>3</a:t>
            </a:fld>
            <a:endParaRPr lang="en-US" altLang="en-US" sz="1200"/>
          </a:p>
        </p:txBody>
      </p:sp>
      <p:sp>
        <p:nvSpPr>
          <p:cNvPr id="79875" name="Rectangle 2">
            <a:extLst>
              <a:ext uri="{FF2B5EF4-FFF2-40B4-BE49-F238E27FC236}">
                <a16:creationId xmlns:a16="http://schemas.microsoft.com/office/drawing/2014/main" id="{409BC97A-30DF-C166-0C02-94876CBA7B44}"/>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A708A667-3142-3E87-27CA-BB117F7EE6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Forty different guys most of whom did not know each other.</a:t>
            </a:r>
          </a:p>
          <a:p>
            <a:pPr eaLnBrk="1" hangingPunct="1"/>
            <a:r>
              <a:rPr lang="en-US" altLang="en-US"/>
              <a:t>Outside time domain – this can be proved, and in that regard you can prove that the Bible is the Word of God.</a:t>
            </a:r>
          </a:p>
          <a:p>
            <a:pPr eaLnBrk="1" hangingPunct="1"/>
            <a:r>
              <a:rPr lang="en-US" altLang="en-US"/>
              <a:t>Demonstrates integrity of Design.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5E3D099-9EAB-01FD-0808-75DC6FE4B8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C84DF28-BB08-4EEC-B5B8-54944D0A620C}" type="slidenum">
              <a:rPr lang="en-US" altLang="en-US" sz="1200"/>
              <a:pPr/>
              <a:t>30</a:t>
            </a:fld>
            <a:endParaRPr lang="en-US" altLang="en-US" sz="1200"/>
          </a:p>
        </p:txBody>
      </p:sp>
      <p:sp>
        <p:nvSpPr>
          <p:cNvPr id="107523" name="Rectangle 2">
            <a:extLst>
              <a:ext uri="{FF2B5EF4-FFF2-40B4-BE49-F238E27FC236}">
                <a16:creationId xmlns:a16="http://schemas.microsoft.com/office/drawing/2014/main" id="{B485B08F-45BE-C37F-9971-E5AEB3C48341}"/>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33085568-A884-1334-E2F5-A2DF5F163E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[wise men]</a:t>
            </a:r>
            <a:r>
              <a:rPr lang="en-US" altLang="en-US"/>
              <a:t> Greek: </a:t>
            </a:r>
            <a:r>
              <a:rPr lang="en-US" altLang="en-US" i="1"/>
              <a:t>magoi </a:t>
            </a:r>
            <a:r>
              <a:rPr lang="en-US" altLang="en-US"/>
              <a:t>(GSN-3097), wise men. They were a priestly hereditary caste that uttered prophecies, explained omens, interpreted dreams, and practiced foretelling (Daniel 2:2,48; Daniel 4:9). The original word here is </a:t>
            </a:r>
            <a:r>
              <a:rPr lang="en-US" altLang="en-US" i="1"/>
              <a:t>magoi</a:t>
            </a:r>
            <a:r>
              <a:rPr lang="en-US" altLang="en-US"/>
              <a:t> from which comes our word </a:t>
            </a:r>
            <a:r>
              <a:rPr lang="en-US" altLang="en-US" i="1"/>
              <a:t>magician</a:t>
            </a:r>
            <a:r>
              <a:rPr lang="en-US" altLang="en-US"/>
              <a:t>, now used in a bad sense, but not so in the original. The men here denoted were philosophers, priests, astronomers, fortunetellers and they also practiced other occult arts. They dwelt chiefly in Persia and Arabia. They were held in high esteem by the Persian court, were admitted as counselors, and followed the camps in war, to give advice.</a:t>
            </a:r>
          </a:p>
          <a:p>
            <a:pPr eaLnBrk="1" hangingPunct="1"/>
            <a:r>
              <a:rPr lang="en-US" altLang="en-US"/>
              <a:t> </a:t>
            </a:r>
          </a:p>
          <a:p>
            <a:pPr eaLnBrk="1" hangingPunct="1"/>
            <a:r>
              <a:rPr lang="en-US" altLang="en-US" b="1"/>
              <a:t>[Now after Yeshua was born]</a:t>
            </a:r>
            <a:r>
              <a:rPr lang="en-US" altLang="en-US" i="1"/>
              <a:t> </a:t>
            </a:r>
            <a:r>
              <a:rPr lang="en-US" altLang="en-US"/>
              <a:t>The paragraph in the Greek begins with a genitive absolute  in the form of an aorist participle. This gives the reader notice that the events about to be described took place subsequent to the birth, with the context specifying the time-frame more precisely. On the syntax of the genitive aboslute, see Blass-Debrunner, </a:t>
            </a:r>
            <a:r>
              <a:rPr lang="en-US" altLang="en-US" i="1"/>
              <a:t>Greek Grammar, </a:t>
            </a:r>
            <a:r>
              <a:rPr lang="en-US" altLang="en-US"/>
              <a:t>§423 (p. 218).</a:t>
            </a:r>
          </a:p>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9843C016-1C57-B159-DF43-E0E4C7E410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955814DB-FD87-4D37-B318-455FBE421515}" type="slidenum">
              <a:rPr lang="en-US" altLang="en-US" sz="1200"/>
              <a:pPr/>
              <a:t>31</a:t>
            </a:fld>
            <a:endParaRPr lang="en-US" altLang="en-US" sz="1200"/>
          </a:p>
        </p:txBody>
      </p:sp>
      <p:sp>
        <p:nvSpPr>
          <p:cNvPr id="108547" name="Rectangle 2">
            <a:extLst>
              <a:ext uri="{FF2B5EF4-FFF2-40B4-BE49-F238E27FC236}">
                <a16:creationId xmlns:a16="http://schemas.microsoft.com/office/drawing/2014/main" id="{158A6823-9D5C-7DCC-25C2-A1CC206253B2}"/>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47CA37AB-C2AF-EA0E-2EDF-61640137B2F6}"/>
              </a:ext>
            </a:extLst>
          </p:cNvPr>
          <p:cNvSpPr>
            <a:spLocks noGrp="1" noChangeArrowheads="1"/>
          </p:cNvSpPr>
          <p:nvPr>
            <p:ph type="body" idx="1"/>
          </p:nvPr>
        </p:nvSpPr>
        <p:spPr>
          <a:ln/>
        </p:spPr>
        <p:txBody>
          <a:bodyPr/>
          <a:lstStyle/>
          <a:p>
            <a:pPr eaLnBrk="1" hangingPunct="1">
              <a:defRPr/>
            </a:pPr>
            <a:r>
              <a:rPr lang="en-US" b="1" dirty="0"/>
              <a:t>“Herod the king” </a:t>
            </a:r>
            <a:r>
              <a:rPr lang="en-US" dirty="0"/>
              <a:t>is Herod the Great, who was born in 74 </a:t>
            </a:r>
            <a:r>
              <a:rPr lang="en-US" cap="small" dirty="0"/>
              <a:t>b.c.</a:t>
            </a:r>
            <a:r>
              <a:rPr lang="en-US" dirty="0"/>
              <a:t> and died in April , 4 </a:t>
            </a:r>
            <a:r>
              <a:rPr lang="en-US" cap="small" dirty="0"/>
              <a:t>b.c.</a:t>
            </a:r>
            <a:r>
              <a:rPr lang="en-US" dirty="0"/>
              <a:t> His father Antipater was a Jew of </a:t>
            </a:r>
            <a:r>
              <a:rPr lang="en-US" dirty="0" err="1"/>
              <a:t>Idumean</a:t>
            </a:r>
            <a:r>
              <a:rPr lang="en-US" dirty="0"/>
              <a:t> (</a:t>
            </a:r>
            <a:r>
              <a:rPr lang="en-US" dirty="0" err="1"/>
              <a:t>Edomite</a:t>
            </a:r>
            <a:r>
              <a:rPr lang="en-US" dirty="0"/>
              <a:t>) descent, who was appointed procurator of Judea in 47 </a:t>
            </a:r>
            <a:r>
              <a:rPr lang="en-US" cap="small" dirty="0"/>
              <a:t>b.c.</a:t>
            </a:r>
            <a:r>
              <a:rPr lang="en-US" dirty="0"/>
              <a:t> by Julius Caesar. </a:t>
            </a:r>
            <a:endParaRPr lang="en-US"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7BDA356-08FD-F80F-040C-1050698DC1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E38FFF96-9A42-43A7-BD27-01B4444D640E}" type="slidenum">
              <a:rPr lang="en-US" altLang="en-US" sz="1200"/>
              <a:pPr/>
              <a:t>32</a:t>
            </a:fld>
            <a:endParaRPr lang="en-US" altLang="en-US" sz="1200"/>
          </a:p>
        </p:txBody>
      </p:sp>
      <p:sp>
        <p:nvSpPr>
          <p:cNvPr id="109571" name="Rectangle 2">
            <a:extLst>
              <a:ext uri="{FF2B5EF4-FFF2-40B4-BE49-F238E27FC236}">
                <a16:creationId xmlns:a16="http://schemas.microsoft.com/office/drawing/2014/main" id="{DE8253E9-3003-3190-A821-76A66442EB12}"/>
              </a:ext>
            </a:extLst>
          </p:cNvPr>
          <p:cNvSpPr>
            <a:spLocks noChangeArrowheads="1" noTextEdit="1"/>
          </p:cNvSpPr>
          <p:nvPr>
            <p:ph type="sldImg"/>
          </p:nvPr>
        </p:nvSpPr>
        <p:spPr>
          <a:ln/>
        </p:spPr>
      </p:sp>
      <p:sp>
        <p:nvSpPr>
          <p:cNvPr id="109572" name="Rectangle 3">
            <a:extLst>
              <a:ext uri="{FF2B5EF4-FFF2-40B4-BE49-F238E27FC236}">
                <a16:creationId xmlns:a16="http://schemas.microsoft.com/office/drawing/2014/main" id="{34EBA12C-E09B-F43B-F9C2-2419C38A7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a:t>Being born in Bethlehem is the fulfillment of Prophecy Micah 5:2.  Bethlehem is a small town five miles south of Jerusalem. It sits on a high ridge over 2,000 feet above sea level. It is mentioned in more detail in the Gospel of Luke. Luke also explains why Joseph and Mary were in Bethlehem when Jesus was born, rather than in Nazareth, their hometown.</a:t>
            </a:r>
          </a:p>
          <a:p>
            <a:pPr eaLnBrk="1" hangingPunct="1"/>
            <a:r>
              <a:rPr lang="en-US" altLang="en-US"/>
              <a:t>It was also called </a:t>
            </a:r>
            <a:r>
              <a:rPr lang="en-US" altLang="en-US" i="1"/>
              <a:t>Ephratah</a:t>
            </a:r>
            <a:r>
              <a:rPr lang="en-US" altLang="en-US"/>
              <a:t>, a word supposed likewise to signify fertility, Genesis 35:19, Ruth 4:11, Psalms 132:6. It was called the city of David, (Luke 2:4) because it was the city of his nativity, 1 Samuel 16:1,18. It was called Bethlehem </a:t>
            </a:r>
            <a:r>
              <a:rPr lang="en-US" altLang="en-US" i="1"/>
              <a:t>of Judea</a:t>
            </a:r>
            <a:r>
              <a:rPr lang="en-US" altLang="en-US"/>
              <a:t>, to distinguish it from a town of the same name in Galilee, Joshua 19:15. </a:t>
            </a:r>
          </a:p>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02F6CDC6-FFE4-65DD-4E39-04C3BC6FF4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20A4109B-6485-44D2-B3A9-D67328E51914}" type="slidenum">
              <a:rPr lang="en-US" altLang="en-US" sz="1200"/>
              <a:pPr/>
              <a:t>33</a:t>
            </a:fld>
            <a:endParaRPr lang="en-US" altLang="en-US" sz="1200"/>
          </a:p>
        </p:txBody>
      </p:sp>
      <p:sp>
        <p:nvSpPr>
          <p:cNvPr id="110595" name="Rectangle 2">
            <a:extLst>
              <a:ext uri="{FF2B5EF4-FFF2-40B4-BE49-F238E27FC236}">
                <a16:creationId xmlns:a16="http://schemas.microsoft.com/office/drawing/2014/main" id="{A751DFED-E46B-EA4C-2EA1-919A6FFCFC72}"/>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50B0D79D-3407-97E6-E277-825B8F7D8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question is a major insult to Herod! These are the only words the magi speak.</a:t>
            </a:r>
          </a:p>
          <a:p>
            <a:pPr eaLnBrk="1" hangingPunct="1"/>
            <a:r>
              <a:rPr lang="en-US" altLang="en-US"/>
              <a:t>     There was, at this time, a prevalent expectation that some remarkable person was about to appear in Judea. The Jews were anxiously looking for the coming of their Messiah. By computing the time mentioned by Daniel, (Daniel 9:25-27), they knew that the period was approaching when the Messiah should appear. This man, </a:t>
            </a:r>
            <a:r>
              <a:rPr lang="en-US" altLang="en-US" i="1"/>
              <a:t>they</a:t>
            </a:r>
            <a:r>
              <a:rPr lang="en-US" altLang="en-US"/>
              <a:t> supposed, would be a temporal prince, and they were expecting that he would deliver them from Roman (and Herodian) bondage. It was a historical expectation, since Josephus and Philo, two Roman-Jewish historians, make mention of the same expectation. The </a:t>
            </a:r>
            <a:r>
              <a:rPr lang="en-US" altLang="en-US" i="1"/>
              <a:t>fact</a:t>
            </a:r>
            <a:r>
              <a:rPr lang="en-US" altLang="en-US"/>
              <a:t> that such a person was expected is clearly attested.   </a:t>
            </a:r>
          </a:p>
          <a:p>
            <a:pPr eaLnBrk="1" hangingPunct="1"/>
            <a:r>
              <a:rPr lang="en-US" altLang="en-US"/>
              <a:t>     The grammar of the opening phrase makes it clear that the meaning is not, “Where is He who had been born, King of the Jews?” but that this One is the new-born King. He has come for the purpose of reigning as King!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34F7213A-11D1-7EFD-A738-0EC4C5EA3A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C02472C9-9F8A-4F20-97BC-242A80C24160}" type="slidenum">
              <a:rPr lang="en-US" altLang="en-US" sz="1200"/>
              <a:pPr/>
              <a:t>34</a:t>
            </a:fld>
            <a:endParaRPr lang="en-US" altLang="en-US" sz="1200"/>
          </a:p>
        </p:txBody>
      </p:sp>
      <p:sp>
        <p:nvSpPr>
          <p:cNvPr id="111619" name="Rectangle 2">
            <a:extLst>
              <a:ext uri="{FF2B5EF4-FFF2-40B4-BE49-F238E27FC236}">
                <a16:creationId xmlns:a16="http://schemas.microsoft.com/office/drawing/2014/main" id="{915A84E1-6A8E-5ED8-27E1-FCEEACF65B87}"/>
              </a:ext>
            </a:extLst>
          </p:cNvPr>
          <p:cNvSpPr>
            <a:spLocks noChangeArrowheads="1" noTextEdit="1"/>
          </p:cNvSpPr>
          <p:nvPr>
            <p:ph type="sldImg"/>
          </p:nvPr>
        </p:nvSpPr>
        <p:spPr>
          <a:ln/>
        </p:spPr>
      </p:sp>
      <p:sp>
        <p:nvSpPr>
          <p:cNvPr id="111620" name="Rectangle 3">
            <a:extLst>
              <a:ext uri="{FF2B5EF4-FFF2-40B4-BE49-F238E27FC236}">
                <a16:creationId xmlns:a16="http://schemas.microsoft.com/office/drawing/2014/main" id="{6D45BFA3-325C-FF92-F334-FE86A1DEC5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There is little doubt that the prophecy of Balaam (Num 24:17) informed the Jewish perspective that a star would accompany the appearance of Messiah:  Notice that the prophecy says a Star shall come out of Jacob—that is, Israel. And a scepter shall rise out of Israel. The star and the scepter go together. That is the only place I know where they are put together in prophecy in the Old Testament. The Messiah would therefore destroy Moab and Moab’s (Sheth’s) children…all those who oppose him! The wise men in the East had that prophecy, and so they came out of the mysterious East seeking this king.</a:t>
            </a:r>
          </a:p>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8340FD0F-10F1-3A99-1A2B-F0DDE152DE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78FF8CEF-CD4D-40DF-8BBE-18C09A617D22}" type="slidenum">
              <a:rPr lang="en-US" altLang="en-US" sz="1200"/>
              <a:pPr/>
              <a:t>35</a:t>
            </a:fld>
            <a:endParaRPr lang="en-US" altLang="en-US" sz="1200"/>
          </a:p>
        </p:txBody>
      </p:sp>
      <p:sp>
        <p:nvSpPr>
          <p:cNvPr id="113667" name="Rectangle 2">
            <a:extLst>
              <a:ext uri="{FF2B5EF4-FFF2-40B4-BE49-F238E27FC236}">
                <a16:creationId xmlns:a16="http://schemas.microsoft.com/office/drawing/2014/main" id="{F050B0A2-93AF-6B3D-6BB0-5C9B991355CD}"/>
              </a:ext>
            </a:extLst>
          </p:cNvPr>
          <p:cNvSpPr>
            <a:spLocks noChangeArrowheads="1" noTextEdit="1"/>
          </p:cNvSpPr>
          <p:nvPr>
            <p:ph type="sldImg"/>
          </p:nvPr>
        </p:nvSpPr>
        <p:spPr>
          <a:ln/>
        </p:spPr>
      </p:sp>
      <p:sp>
        <p:nvSpPr>
          <p:cNvPr id="113668" name="Rectangle 3">
            <a:extLst>
              <a:ext uri="{FF2B5EF4-FFF2-40B4-BE49-F238E27FC236}">
                <a16:creationId xmlns:a16="http://schemas.microsoft.com/office/drawing/2014/main" id="{9ED74A07-E430-4571-0EAA-7DAB2C7AD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Their information makes Herod nervous as he was not King of the Jews, he was appointed by Rome, remember, he’s Idumaean. Their request of Herod, regarding the one “who has been born king of the Jews,” was a calculated insult to him who had contrived and bribed his way into that office. Herod had obtained the kingdom by great crimes, and by shedding much blood.  Herod was paranoid that is why he built fortresses like Masada. Herod also has a history with the Parthians…he possibly felt that they were going to make another military move against the Romans and attempt, again, to seize Judah…meaning that Herod would have to flee, again! </a:t>
            </a:r>
          </a:p>
          <a:p>
            <a:r>
              <a:rPr lang="en-US" altLang="en-US"/>
              <a:t>     </a:t>
            </a:r>
          </a:p>
          <a:p>
            <a:r>
              <a:rPr lang="en-US" altLang="en-US"/>
              <a:t>We may note similar language in </a:t>
            </a:r>
            <a:r>
              <a:rPr lang="en-US" altLang="en-US" b="1"/>
              <a:t>2 Sam 4:1</a:t>
            </a:r>
            <a:r>
              <a:rPr lang="en-US" altLang="en-US"/>
              <a:t>, </a:t>
            </a:r>
            <a:r>
              <a:rPr lang="en-US" altLang="en-US" i="1"/>
              <a:t>Now when Ish-bosheth, Saul’s son, heard that Abner had died in Hebron, he lost courage, and all Israel was disturbed.</a:t>
            </a:r>
            <a:endParaRPr lang="en-US" altLang="en-US"/>
          </a:p>
          <a:p>
            <a:pPr eaLnBrk="1" hangingPunct="1"/>
            <a:endParaRPr lang="en-US" altLang="en-US"/>
          </a:p>
          <a:p>
            <a:pPr eaLnBrk="1" hangingPunct="1"/>
            <a:r>
              <a:rPr lang="en-US" altLang="en-US"/>
              <a:t>The fact that foreigners were coming with such knowledge would have been unnerving. </a:t>
            </a:r>
          </a:p>
          <a:p>
            <a:pPr eaLnBrk="1" hangingPunct="1"/>
            <a:endParaRPr lang="en-US" altLang="en-US"/>
          </a:p>
          <a:p>
            <a:pPr eaLnBrk="1" hangingPunct="1"/>
            <a:r>
              <a:rPr lang="en-US" altLang="en-US"/>
              <a:t>We should understand “Jerusalem” in this context may stand for the leaders of the Jewish community.  But this may have been quite the entourage and did scare all of Jerusalem.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48A1C302-49A9-31FF-D33A-808145C94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EA7FA0E-E6A5-4F16-92C0-0263A67EBCD0}" type="slidenum">
              <a:rPr lang="en-US" altLang="en-US" sz="1200"/>
              <a:pPr/>
              <a:t>36</a:t>
            </a:fld>
            <a:endParaRPr lang="en-US" altLang="en-US" sz="1200"/>
          </a:p>
        </p:txBody>
      </p:sp>
      <p:sp>
        <p:nvSpPr>
          <p:cNvPr id="114691" name="Rectangle 2">
            <a:extLst>
              <a:ext uri="{FF2B5EF4-FFF2-40B4-BE49-F238E27FC236}">
                <a16:creationId xmlns:a16="http://schemas.microsoft.com/office/drawing/2014/main" id="{1F0E3D1D-953B-4663-3EC8-DC9EF54B1219}"/>
              </a:ext>
            </a:extLst>
          </p:cNvPr>
          <p:cNvSpPr>
            <a:spLocks noChangeArrowheads="1" noTextEdit="1"/>
          </p:cNvSpPr>
          <p:nvPr>
            <p:ph type="sldImg"/>
          </p:nvPr>
        </p:nvSpPr>
        <p:spPr>
          <a:ln/>
        </p:spPr>
      </p:sp>
      <p:sp>
        <p:nvSpPr>
          <p:cNvPr id="114692" name="Rectangle 3">
            <a:extLst>
              <a:ext uri="{FF2B5EF4-FFF2-40B4-BE49-F238E27FC236}">
                <a16:creationId xmlns:a16="http://schemas.microsoft.com/office/drawing/2014/main" id="{914D3FE6-5445-0C4B-B3EC-9BB62FD32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[Inquired, or asked of them]. </a:t>
            </a:r>
            <a:r>
              <a:rPr lang="en-US" altLang="en-US"/>
              <a:t>As they were the learned men of the nation, and as it was their business to study and explain the Old Testament, they were presumed to know what the prophecies had declared on that point. His object was to ascertain from prophecy </a:t>
            </a:r>
            <a:r>
              <a:rPr lang="en-US" altLang="en-US" i="1"/>
              <a:t>where</a:t>
            </a:r>
            <a:r>
              <a:rPr lang="en-US" altLang="en-US"/>
              <a:t> he was born, that he might strike an effectual blow. He seems not to have had any doubt about the </a:t>
            </a:r>
            <a:r>
              <a:rPr lang="en-US" altLang="en-US" i="1"/>
              <a:t>time when</a:t>
            </a:r>
            <a:r>
              <a:rPr lang="en-US" altLang="en-US"/>
              <a:t> he should be born. He was satisfied that the time had come. </a:t>
            </a:r>
          </a:p>
          <a:p>
            <a:pPr eaLnBrk="1" hangingPunct="1"/>
            <a:r>
              <a:rPr lang="en-US" altLang="en-US"/>
              <a:t>     The </a:t>
            </a:r>
            <a:r>
              <a:rPr lang="en-US" altLang="en-US" b="1"/>
              <a:t>“chief priests and scribes”</a:t>
            </a:r>
            <a:r>
              <a:rPr lang="en-US" altLang="en-US"/>
              <a:t> were two separate classes of leaders, though Matthew and Luke have them together in several places (Matt 16:21; 20:18; Luke 9:22; 22:66). More often, Matthew combines the scribes with the Pharisees.</a:t>
            </a:r>
          </a:p>
          <a:p>
            <a:pPr eaLnBrk="1" hangingPunct="1"/>
            <a:r>
              <a:rPr lang="en-US" altLang="en-US"/>
              <a:t>     The chief priests comprised more than merely the high priests, present and past. They comprised an established college which included the current high priest and his predecessors, the captain of the temple, the heads of the weekly courses, the directors of the daily courses, the temple overseers, and the temple treasurers.</a:t>
            </a:r>
          </a:p>
          <a:p>
            <a:pPr eaLnBrk="1" hangingPunct="1"/>
            <a:r>
              <a:rPr lang="en-US" altLang="en-US"/>
              <a:t>     </a:t>
            </a:r>
            <a:r>
              <a:rPr lang="en-US" altLang="en-US" b="1"/>
              <a:t>Scribes,</a:t>
            </a:r>
            <a:r>
              <a:rPr lang="en-US" altLang="en-US"/>
              <a:t> on the other hand, were the teachers of the Torah, the lawyers who interpreted the legal aspects of the Torah, and administered justice. The Scribes functioned as an independent body of leaders, but always in connection with either the Sadducees or Pharisees.</a:t>
            </a:r>
          </a:p>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CF952F5E-AE21-F00B-19AB-F1D6B0D412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83B5482A-891A-4E65-93D0-18440C0A0F41}" type="slidenum">
              <a:rPr lang="en-US" altLang="en-US" sz="1200"/>
              <a:pPr/>
              <a:t>37</a:t>
            </a:fld>
            <a:endParaRPr lang="en-US" altLang="en-US" sz="1200"/>
          </a:p>
        </p:txBody>
      </p:sp>
      <p:sp>
        <p:nvSpPr>
          <p:cNvPr id="115715" name="Rectangle 2">
            <a:extLst>
              <a:ext uri="{FF2B5EF4-FFF2-40B4-BE49-F238E27FC236}">
                <a16:creationId xmlns:a16="http://schemas.microsoft.com/office/drawing/2014/main" id="{05E52572-D1EC-DD96-07E0-24AA395EC409}"/>
              </a:ext>
            </a:extLst>
          </p:cNvPr>
          <p:cNvSpPr>
            <a:spLocks noChangeArrowheads="1" noTextEdit="1"/>
          </p:cNvSpPr>
          <p:nvPr>
            <p:ph type="sldImg"/>
          </p:nvPr>
        </p:nvSpPr>
        <p:spPr>
          <a:ln/>
        </p:spPr>
      </p:sp>
      <p:sp>
        <p:nvSpPr>
          <p:cNvPr id="115716" name="Rectangle 3">
            <a:extLst>
              <a:ext uri="{FF2B5EF4-FFF2-40B4-BE49-F238E27FC236}">
                <a16:creationId xmlns:a16="http://schemas.microsoft.com/office/drawing/2014/main" id="{BCDA1D56-361C-F5F1-411C-72640AA91E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Matthew often quoted Old Testament prophets. This prophecy, paraphrasing Micah 5:2, had been delivered 700 year prior.</a:t>
            </a:r>
          </a:p>
          <a:p>
            <a:pPr eaLnBrk="1" hangingPunct="1"/>
            <a:endParaRPr lang="en-US" altLang="en-US"/>
          </a:p>
          <a:p>
            <a:pPr eaLnBrk="1" hangingPunct="1"/>
            <a:r>
              <a:rPr lang="en-US" altLang="en-US"/>
              <a:t>Notice that the chief priests and scribes didn’t have to go search for the prophecy…they knew it quite well and readily quoted it to Herod.</a:t>
            </a:r>
          </a:p>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CA0FA726-2168-2ADC-7C98-A1C3B415D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1A989F0D-6DFA-4BFB-82A3-297F1BABEB22}" type="slidenum">
              <a:rPr lang="en-US" altLang="en-US" sz="1200"/>
              <a:pPr/>
              <a:t>38</a:t>
            </a:fld>
            <a:endParaRPr lang="en-US" altLang="en-US" sz="1200"/>
          </a:p>
        </p:txBody>
      </p:sp>
      <p:sp>
        <p:nvSpPr>
          <p:cNvPr id="116739" name="Rectangle 2">
            <a:extLst>
              <a:ext uri="{FF2B5EF4-FFF2-40B4-BE49-F238E27FC236}">
                <a16:creationId xmlns:a16="http://schemas.microsoft.com/office/drawing/2014/main" id="{5C086987-B3F1-4620-F332-76CF25684778}"/>
              </a:ext>
            </a:extLst>
          </p:cNvPr>
          <p:cNvSpPr>
            <a:spLocks noChangeArrowheads="1" noTextEdit="1"/>
          </p:cNvSpPr>
          <p:nvPr>
            <p:ph type="sldImg"/>
          </p:nvPr>
        </p:nvSpPr>
        <p:spPr>
          <a:ln/>
        </p:spPr>
      </p:sp>
      <p:sp>
        <p:nvSpPr>
          <p:cNvPr id="116740" name="Rectangle 3">
            <a:extLst>
              <a:ext uri="{FF2B5EF4-FFF2-40B4-BE49-F238E27FC236}">
                <a16:creationId xmlns:a16="http://schemas.microsoft.com/office/drawing/2014/main" id="{71F0322D-62DF-37EF-E479-7AA67191AC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Two kinds of people found here in Chapter 2, those with hatred or those paying homage! The entire world falls into one of these two categories.</a:t>
            </a:r>
          </a:p>
          <a:p>
            <a:pPr eaLnBrk="1" hangingPunct="1"/>
            <a:r>
              <a:rPr lang="en-US" altLang="en-US"/>
              <a:t>     Most religious leaders at this time believed in a literal fulfillment of all Old Testament prophecy; therefore, they believed the Messiah would be born in Bethlehem. Ironically, when Jesus was born, these same religious leaders became his greatest enemies. When the Messiah for whom they had been waiting finally came, they didn’t recognize him.</a:t>
            </a:r>
          </a:p>
          <a:p>
            <a:pPr eaLnBrk="1" hangingPunct="1"/>
            <a:r>
              <a:rPr lang="en-US" altLang="en-US"/>
              <a:t>     When Herod asked the scribes this question, they didn’t have to search the Scriptures for it; they knew where it was—Micah 5:2. As a matter of fact, they didn’t need even to turn to it, because they had it in their minds. They could quote it. They knew all about the coming of the Messiah. The problem was that their knowledge was academic. It was not personally meaningful to them. They are examples of folk who know the history contained in the Bible and they know certain factual truths, but these things carry no personal meaning for them.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7CB4D291-34B2-82DF-FA89-07A11BE52F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BDF9F29-2B8D-4DCC-B3EB-C0E282AB1C52}" type="slidenum">
              <a:rPr lang="en-US" altLang="en-US" sz="1200"/>
              <a:pPr/>
              <a:t>39</a:t>
            </a:fld>
            <a:endParaRPr lang="en-US" altLang="en-US" sz="1200"/>
          </a:p>
        </p:txBody>
      </p:sp>
      <p:sp>
        <p:nvSpPr>
          <p:cNvPr id="117763" name="Rectangle 2">
            <a:extLst>
              <a:ext uri="{FF2B5EF4-FFF2-40B4-BE49-F238E27FC236}">
                <a16:creationId xmlns:a16="http://schemas.microsoft.com/office/drawing/2014/main" id="{084FCCBD-D977-A2F2-1D21-1523C706BCCF}"/>
              </a:ext>
            </a:extLst>
          </p:cNvPr>
          <p:cNvSpPr>
            <a:spLocks noChangeArrowheads="1" noTextEdit="1"/>
          </p:cNvSpPr>
          <p:nvPr>
            <p:ph type="sldImg"/>
          </p:nvPr>
        </p:nvSpPr>
        <p:spPr>
          <a:ln/>
        </p:spPr>
      </p:sp>
      <p:sp>
        <p:nvSpPr>
          <p:cNvPr id="117764" name="Rectangle 3">
            <a:extLst>
              <a:ext uri="{FF2B5EF4-FFF2-40B4-BE49-F238E27FC236}">
                <a16:creationId xmlns:a16="http://schemas.microsoft.com/office/drawing/2014/main" id="{00E06A36-B442-7C80-BCBD-FEED7C534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They base their answer upon the words of Micah 5:2, that the Messiah would be born in Bethlehem of Judea, the tribal allotment of Judah. The older notion that the Sadducees relied entirely upon the five books of Moses (the Torah) and gave no credence to the Prophets, has been shown to be in error. Here, both the chief priests and the scribes base their answer to Herod upon Micah, and show that they considered the Prophets to be included in the canon of their authoritative scriptures.</a:t>
            </a:r>
          </a:p>
          <a:p>
            <a:pPr eaLnBrk="1" hangingPunct="1"/>
            <a:r>
              <a:rPr lang="en-US" altLang="en-US"/>
              <a:t>     The prophecy tells that he is going to be born but that he has always been; that he, the Messiah, is supernatural.  He is the preexistent one and will not be their political King, but rather, their spiritual King…their true King, Lord, and God!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A952A70-71DA-3730-E40A-00B717E6BF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4988840-EB2D-4950-ABD5-A8FE182382AB}" type="slidenum">
              <a:rPr lang="en-US" altLang="en-US" sz="1200"/>
              <a:pPr/>
              <a:t>4</a:t>
            </a:fld>
            <a:endParaRPr lang="en-US" altLang="en-US" sz="1200"/>
          </a:p>
        </p:txBody>
      </p:sp>
      <p:sp>
        <p:nvSpPr>
          <p:cNvPr id="80899" name="Rectangle 2">
            <a:extLst>
              <a:ext uri="{FF2B5EF4-FFF2-40B4-BE49-F238E27FC236}">
                <a16:creationId xmlns:a16="http://schemas.microsoft.com/office/drawing/2014/main" id="{7DC3F0A7-717E-A013-9CD2-1578A180C1A9}"/>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0652378B-DF40-449B-ED32-228FBB07D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Study of knowledge its scope and limits.</a:t>
            </a:r>
          </a:p>
          <a:p>
            <a:pPr eaLnBrk="1" hangingPunct="1"/>
            <a:r>
              <a:rPr lang="en-US" altLang="en-US"/>
              <a:t>We can establish the Integrity of the Bible, Establishing the integrity of the design,</a:t>
            </a:r>
          </a:p>
          <a:p>
            <a:pPr eaLnBrk="1" hangingPunct="1"/>
            <a:r>
              <a:rPr lang="en-US" altLang="en-US"/>
              <a:t>That Establishes the Identity of Jesus Christ who in turn authenticates the Bible.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2973862-5171-3A8C-92E3-A62F806D2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08E4AAD-506B-4FF3-87D0-2A1E854814EF}" type="slidenum">
              <a:rPr lang="en-US" altLang="en-US" sz="1200"/>
              <a:pPr/>
              <a:t>40</a:t>
            </a:fld>
            <a:endParaRPr lang="en-US" altLang="en-US" sz="1200"/>
          </a:p>
        </p:txBody>
      </p:sp>
      <p:sp>
        <p:nvSpPr>
          <p:cNvPr id="118787" name="Rectangle 2">
            <a:extLst>
              <a:ext uri="{FF2B5EF4-FFF2-40B4-BE49-F238E27FC236}">
                <a16:creationId xmlns:a16="http://schemas.microsoft.com/office/drawing/2014/main" id="{ECEA6A64-7EA9-2F0D-F8B1-483265049D7C}"/>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FD3A84F5-F712-E4DC-3F2C-6C03125288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account would seem to indicate that the star was a supernatural and not a natural phenomenon.  It may not have been at his birth but some time after, a consideration for the people who look in the heavens for the star. Remember that they made the trip by camel—not by car, train or jet. It is a long, hard trip! I am of the opinion that they didn’t arrive in Jerusalem until at least a year after the appearance of the star.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B510E738-7EF2-2FDE-5298-5A0B01DC4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9950DDDA-9E1A-42F2-9E16-FA181C3DD621}" type="slidenum">
              <a:rPr lang="en-US" altLang="en-US" sz="1200"/>
              <a:pPr/>
              <a:t>41</a:t>
            </a:fld>
            <a:endParaRPr lang="en-US" altLang="en-US" sz="1200"/>
          </a:p>
        </p:txBody>
      </p:sp>
      <p:sp>
        <p:nvSpPr>
          <p:cNvPr id="119811" name="Rectangle 2">
            <a:extLst>
              <a:ext uri="{FF2B5EF4-FFF2-40B4-BE49-F238E27FC236}">
                <a16:creationId xmlns:a16="http://schemas.microsoft.com/office/drawing/2014/main" id="{3A23578E-4FB3-6290-041A-9E09790B9CC1}"/>
              </a:ext>
            </a:extLst>
          </p:cNvPr>
          <p:cNvSpPr>
            <a:spLocks noChangeArrowheads="1" noTextEdit="1"/>
          </p:cNvSpPr>
          <p:nvPr>
            <p:ph type="sldImg"/>
          </p:nvPr>
        </p:nvSpPr>
        <p:spPr>
          <a:ln/>
        </p:spPr>
      </p:sp>
      <p:sp>
        <p:nvSpPr>
          <p:cNvPr id="119812" name="Rectangle 3">
            <a:extLst>
              <a:ext uri="{FF2B5EF4-FFF2-40B4-BE49-F238E27FC236}">
                <a16:creationId xmlns:a16="http://schemas.microsoft.com/office/drawing/2014/main" id="{4D481F54-17ED-343B-19C6-4FA40DC85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Herod took all possible means to obtain accurate information respecting the child, that he might be sure of destroying him. He not only ascertained the probable time of his birth, and the </a:t>
            </a:r>
            <a:r>
              <a:rPr lang="en-US" altLang="en-US" i="1"/>
              <a:t>place</a:t>
            </a:r>
            <a:r>
              <a:rPr lang="en-US" altLang="en-US"/>
              <a:t> where he would be born, but he sent the wise men that they might actually see him, and bring him word. All this might have looked suspicious if he had not clothed it with the appearance of religion. He said to them, therefore, that he did it that he might go and worship him also…in other word, go and show obeisance…literally to prostrate himself before the newborn Messiah! We know this to be a lie, but the Magi probably believed Herod.  </a:t>
            </a:r>
          </a:p>
          <a:p>
            <a:pPr eaLnBrk="1" hangingPunct="1"/>
            <a:r>
              <a:rPr lang="en-US" altLang="en-US"/>
              <a:t>     From this we may learn, 1) that wicked men often cloak their evil designs under the appearance of religion. 2) Wicked men often make use of the pious to advance their evil purposes. 3) The plans of wicked men are often well laid. </a:t>
            </a:r>
          </a:p>
          <a:p>
            <a:pPr eaLnBrk="1" hangingPunct="1"/>
            <a:endParaRPr lang="en-US" altLang="en-US"/>
          </a:p>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54C709E4-B4AB-712E-BA33-A5D48F7E9A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2898587-C76E-44B0-894D-4733036DC688}" type="slidenum">
              <a:rPr lang="en-US" altLang="en-US" sz="1200"/>
              <a:pPr/>
              <a:t>42</a:t>
            </a:fld>
            <a:endParaRPr lang="en-US" altLang="en-US" sz="1200"/>
          </a:p>
        </p:txBody>
      </p:sp>
      <p:sp>
        <p:nvSpPr>
          <p:cNvPr id="120835" name="Rectangle 2">
            <a:extLst>
              <a:ext uri="{FF2B5EF4-FFF2-40B4-BE49-F238E27FC236}">
                <a16:creationId xmlns:a16="http://schemas.microsoft.com/office/drawing/2014/main" id="{3F58766E-E396-7DEC-13E6-1E497924C647}"/>
              </a:ext>
            </a:extLst>
          </p:cNvPr>
          <p:cNvSpPr>
            <a:spLocks noChangeArrowheads="1" noTextEdit="1"/>
          </p:cNvSpPr>
          <p:nvPr>
            <p:ph type="sldImg"/>
          </p:nvPr>
        </p:nvSpPr>
        <p:spPr>
          <a:ln/>
        </p:spPr>
      </p:sp>
      <p:sp>
        <p:nvSpPr>
          <p:cNvPr id="120836" name="Rectangle 3">
            <a:extLst>
              <a:ext uri="{FF2B5EF4-FFF2-40B4-BE49-F238E27FC236}">
                <a16:creationId xmlns:a16="http://schemas.microsoft.com/office/drawing/2014/main" id="{25331996-7291-BC22-1396-198C05202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The star seems to appear, disappear, and reappear. Apparently it appeared to magi while they were still “in the east,” and now it reappears in order to guide them to the location of the Child.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6B213D86-A564-2EA0-0B72-3AA849C0F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C4E75250-05BB-4DB1-8501-EB3723105394}" type="slidenum">
              <a:rPr lang="en-US" altLang="en-US" sz="1200"/>
              <a:pPr/>
              <a:t>43</a:t>
            </a:fld>
            <a:endParaRPr lang="en-US" altLang="en-US" sz="1200"/>
          </a:p>
        </p:txBody>
      </p:sp>
      <p:sp>
        <p:nvSpPr>
          <p:cNvPr id="121859" name="Rectangle 2">
            <a:extLst>
              <a:ext uri="{FF2B5EF4-FFF2-40B4-BE49-F238E27FC236}">
                <a16:creationId xmlns:a16="http://schemas.microsoft.com/office/drawing/2014/main" id="{581AD5CD-0531-D05B-85BF-0112F663BD43}"/>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CF02264C-C333-D984-E235-5CFFDBD27A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Matthew makes it clear that this star was a very unusual star; in fact, it was a supernatural star. It was miraculous, and we needn’t try to find an explanation for it.</a:t>
            </a:r>
          </a:p>
          <a:p>
            <a:r>
              <a:rPr lang="en-US" altLang="en-US"/>
              <a:t>     We wonder why the magi would have had such joy at knowing that a king had been born in Israel, especially when we have just read that all of Jerusalem was troubled over the matter (v. 3). Whatever the case, we may once again note the sub-theme of Matthew in regard to the ingathering of the Gentiles to the worship of the Messiah. Here, Gentiles have come from a foreign nation, and express joy at the birth of the Messiah. Whatever the cause of rejoicing may have been for the magi themselves; Matthew highlights the fact that the birth of the Messiah signaled the time foretold by the prophets, when the nations would come to Israel’s light, and offer worship to Him. The O.T. prophecy from Micah 5:2 has been fulfilled!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C1019821-0122-77B8-F33E-8110CE274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DE99A7D-0353-474D-A773-97AB31AECE37}" type="slidenum">
              <a:rPr lang="en-US" altLang="en-US" sz="1200"/>
              <a:pPr/>
              <a:t>44</a:t>
            </a:fld>
            <a:endParaRPr lang="en-US" altLang="en-US" sz="1200"/>
          </a:p>
        </p:txBody>
      </p:sp>
      <p:sp>
        <p:nvSpPr>
          <p:cNvPr id="124931" name="Rectangle 2">
            <a:extLst>
              <a:ext uri="{FF2B5EF4-FFF2-40B4-BE49-F238E27FC236}">
                <a16:creationId xmlns:a16="http://schemas.microsoft.com/office/drawing/2014/main" id="{82D43102-39FE-5B6B-E11C-C1CEBF15A266}"/>
              </a:ext>
            </a:extLst>
          </p:cNvPr>
          <p:cNvSpPr>
            <a:spLocks noChangeArrowheads="1" noTextEdit="1"/>
          </p:cNvSpPr>
          <p:nvPr>
            <p:ph type="sldImg"/>
          </p:nvPr>
        </p:nvSpPr>
        <p:spPr>
          <a:ln/>
        </p:spPr>
      </p:sp>
      <p:sp>
        <p:nvSpPr>
          <p:cNvPr id="124932" name="Rectangle 3">
            <a:extLst>
              <a:ext uri="{FF2B5EF4-FFF2-40B4-BE49-F238E27FC236}">
                <a16:creationId xmlns:a16="http://schemas.microsoft.com/office/drawing/2014/main" id="{12718FE1-8E4F-F266-BF3A-55AE2438B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went into the house: </a:t>
            </a:r>
            <a:r>
              <a:rPr lang="en-US" altLang="en-US"/>
              <a:t> Joseph, Mary, and the Babe now in Nazareth? Or in the house of a relative. But why would they have stayed in Bethlehem so long…over a year. And what about Joseph’s employment in Nazareth? And their family there? See the handout I’ve given you. Many theologians, including myself, think that Joseph, Mary, and the Babe are in Nazareth, but Herod and the Jewish leaders thought the Messiah is still in Bethlehem.   </a:t>
            </a:r>
            <a:endParaRPr lang="en-US" altLang="en-US" b="1"/>
          </a:p>
          <a:p>
            <a:r>
              <a:rPr lang="en-US" altLang="en-US" b="1"/>
              <a:t>     Gold</a:t>
            </a:r>
            <a:r>
              <a:rPr lang="en-US" altLang="en-US"/>
              <a:t> = deity; </a:t>
            </a:r>
            <a:r>
              <a:rPr lang="en-US" altLang="en-US" b="1"/>
              <a:t>Frankincense</a:t>
            </a:r>
            <a:r>
              <a:rPr lang="en-US" altLang="en-US"/>
              <a:t> = priesthood (mixed into the shewbread by the priests); </a:t>
            </a:r>
            <a:r>
              <a:rPr lang="en-US" altLang="en-US" b="1"/>
              <a:t>Myrrh</a:t>
            </a:r>
            <a:r>
              <a:rPr lang="en-US" altLang="en-US"/>
              <a:t> = an ointment for burial.</a:t>
            </a:r>
          </a:p>
          <a:p>
            <a:r>
              <a:rPr lang="en-US" altLang="en-US"/>
              <a:t>     “The young Child”  </a:t>
            </a:r>
            <a:r>
              <a:rPr lang="en-US" altLang="en-US" i="1"/>
              <a:t>paidion,</a:t>
            </a:r>
            <a:r>
              <a:rPr lang="en-US" altLang="en-US"/>
              <a:t>  ( Gk.), and not “the Babe” </a:t>
            </a:r>
            <a:r>
              <a:rPr lang="en-US" altLang="en-US" i="1"/>
              <a:t>brephos.  </a:t>
            </a:r>
            <a:r>
              <a:rPr lang="en-US" altLang="en-US"/>
              <a:t>Please note that when they saw the young child with Mary, His mother, they fell down and worshiped </a:t>
            </a:r>
            <a:r>
              <a:rPr lang="en-US" altLang="en-US" i="1"/>
              <a:t>Him</a:t>
            </a:r>
            <a:r>
              <a:rPr lang="en-US" altLang="en-US"/>
              <a:t>. Jesus is the Deity and the King; not Mary.  They didn’t worship her—they were </a:t>
            </a:r>
            <a:r>
              <a:rPr lang="en-US" altLang="en-US" i="1"/>
              <a:t>wise</a:t>
            </a:r>
            <a:r>
              <a:rPr lang="en-US" altLang="en-US"/>
              <a:t> men! They worshiped Him and presented to Him their treasures.</a:t>
            </a:r>
          </a:p>
          <a:p>
            <a:endParaRPr lang="en-US" altLang="en-US"/>
          </a:p>
          <a:p>
            <a:endParaRPr lang="en-US" altLang="en-US"/>
          </a:p>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4F5AE18-137D-F91A-6CA2-3675AB413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F7B78693-A79A-4218-9858-97DAF556A206}" type="slidenum">
              <a:rPr lang="en-US" altLang="en-US" sz="1200"/>
              <a:pPr/>
              <a:t>45</a:t>
            </a:fld>
            <a:endParaRPr lang="en-US" altLang="en-US" sz="1200"/>
          </a:p>
        </p:txBody>
      </p:sp>
      <p:sp>
        <p:nvSpPr>
          <p:cNvPr id="125955" name="Rectangle 2">
            <a:extLst>
              <a:ext uri="{FF2B5EF4-FFF2-40B4-BE49-F238E27FC236}">
                <a16:creationId xmlns:a16="http://schemas.microsoft.com/office/drawing/2014/main" id="{E696144A-3898-2520-D92B-AD9152BBB214}"/>
              </a:ext>
            </a:extLst>
          </p:cNvPr>
          <p:cNvSpPr>
            <a:spLocks noChangeArrowheads="1" noTextEdit="1"/>
          </p:cNvSpPr>
          <p:nvPr>
            <p:ph type="sldImg"/>
          </p:nvPr>
        </p:nvSpPr>
        <p:spPr>
          <a:ln/>
        </p:spPr>
      </p:sp>
      <p:sp>
        <p:nvSpPr>
          <p:cNvPr id="125956" name="Rectangle 3">
            <a:extLst>
              <a:ext uri="{FF2B5EF4-FFF2-40B4-BE49-F238E27FC236}">
                <a16:creationId xmlns:a16="http://schemas.microsoft.com/office/drawing/2014/main" id="{26C8FCB4-DF41-0053-5435-3E71D063D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70843004-4F42-DC66-1C08-F48F1F8F3A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2C2AE478-F6D4-4052-8F14-861A40F7BFFF}" type="slidenum">
              <a:rPr lang="en-US" altLang="en-US" sz="1200"/>
              <a:pPr/>
              <a:t>46</a:t>
            </a:fld>
            <a:endParaRPr lang="en-US" altLang="en-US" sz="1200"/>
          </a:p>
        </p:txBody>
      </p:sp>
      <p:sp>
        <p:nvSpPr>
          <p:cNvPr id="126979" name="Rectangle 2">
            <a:extLst>
              <a:ext uri="{FF2B5EF4-FFF2-40B4-BE49-F238E27FC236}">
                <a16:creationId xmlns:a16="http://schemas.microsoft.com/office/drawing/2014/main" id="{8B28CF13-F204-BCAF-F99D-9C312663E976}"/>
              </a:ext>
            </a:extLst>
          </p:cNvPr>
          <p:cNvSpPr>
            <a:spLocks noChangeArrowheads="1" noTextEdit="1"/>
          </p:cNvSpPr>
          <p:nvPr>
            <p:ph type="sldImg"/>
          </p:nvPr>
        </p:nvSpPr>
        <p:spPr>
          <a:ln/>
        </p:spPr>
      </p:sp>
      <p:sp>
        <p:nvSpPr>
          <p:cNvPr id="126980" name="Rectangle 3">
            <a:extLst>
              <a:ext uri="{FF2B5EF4-FFF2-40B4-BE49-F238E27FC236}">
                <a16:creationId xmlns:a16="http://schemas.microsoft.com/office/drawing/2014/main" id="{5C28E4FE-EB5C-2C91-5792-AC72602BC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At the second coming of Christ they will bring him Gold and </a:t>
            </a:r>
            <a:r>
              <a:rPr lang="en-US" altLang="en-US">
                <a:latin typeface="Lucida Calligraphy" panose="03010101010101010101" pitchFamily="66" charset="0"/>
              </a:rPr>
              <a:t>frankincense, but no myrrh, </a:t>
            </a:r>
          </a:p>
          <a:p>
            <a:r>
              <a:rPr lang="en-US" altLang="en-US">
                <a:latin typeface="Lucida Calligraphy" panose="03010101010101010101" pitchFamily="66" charset="0"/>
              </a:rPr>
              <a:t>Myrrh represents death and at his second coming his death is over and will live and rule forevermore.</a:t>
            </a:r>
            <a:endParaRPr lang="en-US" altLang="en-US"/>
          </a:p>
          <a:p>
            <a:endParaRPr lang="en-US" altLang="en-US"/>
          </a:p>
          <a:p>
            <a:endParaRPr lang="en-US" altLang="en-US"/>
          </a:p>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333CF328-8961-676E-96E2-F8FE1DB43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8466CA3-25D2-481D-B599-D6A6679AF4AE}" type="slidenum">
              <a:rPr lang="en-US" altLang="en-US" sz="1200"/>
              <a:pPr/>
              <a:t>47</a:t>
            </a:fld>
            <a:endParaRPr lang="en-US" altLang="en-US" sz="1200"/>
          </a:p>
        </p:txBody>
      </p:sp>
      <p:sp>
        <p:nvSpPr>
          <p:cNvPr id="128003" name="Rectangle 2">
            <a:extLst>
              <a:ext uri="{FF2B5EF4-FFF2-40B4-BE49-F238E27FC236}">
                <a16:creationId xmlns:a16="http://schemas.microsoft.com/office/drawing/2014/main" id="{68DCAF6D-DE91-3AE1-7F3D-73492FA7E5E1}"/>
              </a:ext>
            </a:extLst>
          </p:cNvPr>
          <p:cNvSpPr>
            <a:spLocks noChangeArrowheads="1" noTextEdit="1"/>
          </p:cNvSpPr>
          <p:nvPr>
            <p:ph type="sldImg"/>
          </p:nvPr>
        </p:nvSpPr>
        <p:spPr>
          <a:ln/>
        </p:spPr>
      </p:sp>
      <p:sp>
        <p:nvSpPr>
          <p:cNvPr id="128004" name="Rectangle 3">
            <a:extLst>
              <a:ext uri="{FF2B5EF4-FFF2-40B4-BE49-F238E27FC236}">
                <a16:creationId xmlns:a16="http://schemas.microsoft.com/office/drawing/2014/main" id="{C2A3025D-8CE2-0FB4-1019-0EDF8DE7EF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Second of six dreams in Matthew.  God communicates to them in a way they will understand and the way they are use to.</a:t>
            </a:r>
          </a:p>
          <a:p>
            <a:pPr eaLnBrk="1" hangingPunct="1"/>
            <a:endParaRPr lang="en-US" altLang="en-US"/>
          </a:p>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5C4BABA-0155-2A0D-4543-A67ED552DF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1D56726-54EC-412E-AF16-1591E32A344C}" type="slidenum">
              <a:rPr lang="en-US" altLang="en-US" sz="1200"/>
              <a:pPr/>
              <a:t>48</a:t>
            </a:fld>
            <a:endParaRPr lang="en-US" altLang="en-US" sz="1200"/>
          </a:p>
        </p:txBody>
      </p:sp>
      <p:sp>
        <p:nvSpPr>
          <p:cNvPr id="129027" name="Rectangle 2">
            <a:extLst>
              <a:ext uri="{FF2B5EF4-FFF2-40B4-BE49-F238E27FC236}">
                <a16:creationId xmlns:a16="http://schemas.microsoft.com/office/drawing/2014/main" id="{8F04E481-FDC5-82A0-4DF4-0E0772FFF36E}"/>
              </a:ext>
            </a:extLst>
          </p:cNvPr>
          <p:cNvSpPr>
            <a:spLocks noChangeArrowheads="1" noTextEdit="1"/>
          </p:cNvSpPr>
          <p:nvPr>
            <p:ph type="sldImg"/>
          </p:nvPr>
        </p:nvSpPr>
        <p:spPr>
          <a:ln/>
        </p:spPr>
      </p:sp>
      <p:sp>
        <p:nvSpPr>
          <p:cNvPr id="129028" name="Rectangle 3">
            <a:extLst>
              <a:ext uri="{FF2B5EF4-FFF2-40B4-BE49-F238E27FC236}">
                <a16:creationId xmlns:a16="http://schemas.microsoft.com/office/drawing/2014/main" id="{9DE19E8C-2859-DD72-402B-01D3203A5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second section of Chapter Two deals with the flight to Egypt by Joseph, Mary, and Yeshua, in order to escape the persecution perpetrated by Herod.</a:t>
            </a:r>
          </a:p>
          <a:p>
            <a:pPr eaLnBrk="1" hangingPunct="1"/>
            <a:r>
              <a:rPr lang="en-US" altLang="en-US"/>
              <a:t> </a:t>
            </a:r>
          </a:p>
          <a:p>
            <a:pPr eaLnBrk="1" hangingPunct="1"/>
            <a:r>
              <a:rPr lang="en-US" altLang="en-US"/>
              <a:t>Egypt at this time was a Roman province. Greek was spoken there.</a:t>
            </a:r>
          </a:p>
          <a:p>
            <a:pPr eaLnBrk="1" hangingPunct="1"/>
            <a:r>
              <a:rPr lang="en-US" altLang="en-US"/>
              <a:t> </a:t>
            </a:r>
          </a:p>
          <a:p>
            <a:pPr eaLnBrk="1" hangingPunct="1"/>
            <a:r>
              <a:rPr lang="en-US" altLang="en-US"/>
              <a:t>This was the second dream or vision that Joseph received from God. Joseph’s first dream revealed that Mary’s child would be the Messiah (1:20-21). His second dream, the third of Matthew, told him how to protect the child’s life.</a:t>
            </a:r>
          </a:p>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FD441ADC-18CA-E768-6B79-C008AD859B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DD1ED6B1-305C-4CA9-B795-43574A0E539E}" type="slidenum">
              <a:rPr lang="en-US" altLang="en-US" sz="1200"/>
              <a:pPr/>
              <a:t>49</a:t>
            </a:fld>
            <a:endParaRPr lang="en-US" altLang="en-US" sz="1200"/>
          </a:p>
        </p:txBody>
      </p:sp>
      <p:sp>
        <p:nvSpPr>
          <p:cNvPr id="130051" name="Rectangle 2">
            <a:extLst>
              <a:ext uri="{FF2B5EF4-FFF2-40B4-BE49-F238E27FC236}">
                <a16:creationId xmlns:a16="http://schemas.microsoft.com/office/drawing/2014/main" id="{4CC79A3D-03BD-4676-EA32-A8A894B42E45}"/>
              </a:ext>
            </a:extLst>
          </p:cNvPr>
          <p:cNvSpPr>
            <a:spLocks noChangeArrowheads="1" noTextEdit="1"/>
          </p:cNvSpPr>
          <p:nvPr>
            <p:ph type="sldImg"/>
          </p:nvPr>
        </p:nvSpPr>
        <p:spPr>
          <a:ln/>
        </p:spPr>
      </p:sp>
      <p:sp>
        <p:nvSpPr>
          <p:cNvPr id="130052" name="Rectangle 3">
            <a:extLst>
              <a:ext uri="{FF2B5EF4-FFF2-40B4-BE49-F238E27FC236}">
                <a16:creationId xmlns:a16="http://schemas.microsoft.com/office/drawing/2014/main" id="{BB4605D0-8180-6554-F708-AC51F73B31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Egypt fit the circumstances well. It was close, and a well established Roman province outside of Herod’s jurisdiction. Moreover, it had a large Jewish population. According to Philo (</a:t>
            </a:r>
            <a:r>
              <a:rPr lang="en-US" altLang="en-US" i="1"/>
              <a:t>Flaccus </a:t>
            </a:r>
            <a:r>
              <a:rPr lang="en-US" altLang="en-US"/>
              <a:t>43), a million Jews lived in Egypt.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8A43F83-3EBC-DB18-53EE-9CD98C1043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C1B6EA3F-B989-4C87-B5A2-62E32E346EC3}" type="slidenum">
              <a:rPr lang="en-US" altLang="en-US" sz="1200"/>
              <a:pPr/>
              <a:t>5</a:t>
            </a:fld>
            <a:endParaRPr lang="en-US" altLang="en-US" sz="1200"/>
          </a:p>
        </p:txBody>
      </p:sp>
      <p:sp>
        <p:nvSpPr>
          <p:cNvPr id="81923" name="Rectangle 2">
            <a:extLst>
              <a:ext uri="{FF2B5EF4-FFF2-40B4-BE49-F238E27FC236}">
                <a16:creationId xmlns:a16="http://schemas.microsoft.com/office/drawing/2014/main" id="{50739C81-73B2-6F3A-39F3-E695A166EBFC}"/>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53F73B1C-B425-8784-B759-DEF9CEFF0A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70A11D56-7A77-B03E-3A2E-D837F30CE2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9E67C8E-E919-40E2-ABCB-3D4AD25FF0B9}" type="slidenum">
              <a:rPr lang="en-US" altLang="en-US" sz="1200"/>
              <a:pPr/>
              <a:t>50</a:t>
            </a:fld>
            <a:endParaRPr lang="en-US" altLang="en-US" sz="1200"/>
          </a:p>
        </p:txBody>
      </p:sp>
      <p:sp>
        <p:nvSpPr>
          <p:cNvPr id="131075" name="Rectangle 2">
            <a:extLst>
              <a:ext uri="{FF2B5EF4-FFF2-40B4-BE49-F238E27FC236}">
                <a16:creationId xmlns:a16="http://schemas.microsoft.com/office/drawing/2014/main" id="{5A57C17A-C28F-68A2-2F61-2D077DFA10E4}"/>
              </a:ext>
            </a:extLst>
          </p:cNvPr>
          <p:cNvSpPr>
            <a:spLocks noChangeArrowheads="1" noTextEdit="1"/>
          </p:cNvSpPr>
          <p:nvPr>
            <p:ph type="sldImg"/>
          </p:nvPr>
        </p:nvSpPr>
        <p:spPr>
          <a:ln/>
        </p:spPr>
      </p:sp>
      <p:sp>
        <p:nvSpPr>
          <p:cNvPr id="131076" name="Rectangle 3">
            <a:extLst>
              <a:ext uri="{FF2B5EF4-FFF2-40B4-BE49-F238E27FC236}">
                <a16:creationId xmlns:a16="http://schemas.microsoft.com/office/drawing/2014/main" id="{12394D99-EEC8-7D0B-6A7C-233C5783B1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Matthew is implying that there is a symbolic validity to the history of Christ in terms of the history of Israel. As Israel was driven into Egypt and then called out, and that concept is tied up with the Passover Lamb, likewise, Jesus Christ, as a babe, was sent to Egypt for a while is called out and then goes into the wilderness (like Israel). Jesus fasted 40 days</a:t>
            </a:r>
          </a:p>
          <a:p>
            <a:r>
              <a:rPr lang="en-US" altLang="en-US"/>
              <a:t>in the wilderness; Israel was in the wilderness 40 years.</a:t>
            </a:r>
          </a:p>
          <a:p>
            <a:pPr eaLnBrk="1" hangingPunct="1"/>
            <a:endParaRPr lang="en-US" altLang="en-US"/>
          </a:p>
          <a:p>
            <a:pPr eaLnBrk="1" hangingPunct="1"/>
            <a:r>
              <a:rPr lang="en-US" altLang="en-US"/>
              <a:t>The 3rd Old Testament prophecy fulfilled in Matthew! Thus, the quote in Matthew’s story is given to parallel the exodus event as the demonstration of God’s covenant faithfulness to Israel which resulted in her redemption, with the coming of Yeshua as His Messiah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B7B6525-5DEE-AC97-20FF-DCE1050AD8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6284232E-5918-453E-9916-173A34FAEC2A}" type="slidenum">
              <a:rPr lang="en-US" altLang="en-US" sz="1200"/>
              <a:pPr/>
              <a:t>51</a:t>
            </a:fld>
            <a:endParaRPr lang="en-US" altLang="en-US" sz="1200"/>
          </a:p>
        </p:txBody>
      </p:sp>
      <p:sp>
        <p:nvSpPr>
          <p:cNvPr id="132099" name="Rectangle 2">
            <a:extLst>
              <a:ext uri="{FF2B5EF4-FFF2-40B4-BE49-F238E27FC236}">
                <a16:creationId xmlns:a16="http://schemas.microsoft.com/office/drawing/2014/main" id="{57D6658F-17F1-D20B-B0FD-0F41E13BA4F7}"/>
              </a:ext>
            </a:extLst>
          </p:cNvPr>
          <p:cNvSpPr>
            <a:spLocks noChangeArrowheads="1" noTextEdit="1"/>
          </p:cNvSpPr>
          <p:nvPr>
            <p:ph type="sldImg"/>
          </p:nvPr>
        </p:nvSpPr>
        <p:spPr>
          <a:ln/>
        </p:spPr>
      </p:sp>
      <p:sp>
        <p:nvSpPr>
          <p:cNvPr id="132100" name="Rectangle 3">
            <a:extLst>
              <a:ext uri="{FF2B5EF4-FFF2-40B4-BE49-F238E27FC236}">
                <a16:creationId xmlns:a16="http://schemas.microsoft.com/office/drawing/2014/main" id="{17698AC7-8D30-DA3B-645F-1095297ED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Hosea 11:1 was written 700 years before!</a:t>
            </a:r>
          </a:p>
          <a:p>
            <a:r>
              <a:rPr lang="en-US" altLang="en-US" b="1"/>
              <a:t>Pattern Is Prophecy</a:t>
            </a:r>
            <a:endParaRPr lang="en-US" altLang="en-US"/>
          </a:p>
          <a:p>
            <a:r>
              <a:rPr lang="en-US" altLang="en-US"/>
              <a:t>Matthew here points out that some of these passages that discuss the nation Israel also have a valid Messianic interpretation.</a:t>
            </a:r>
          </a:p>
          <a:p>
            <a:r>
              <a:rPr lang="en-US" altLang="en-US"/>
              <a:t>  • Exodus 4:22: Israel nationally spoken of as God’s son (Jer 31:9; Rom 9:4-5).</a:t>
            </a:r>
          </a:p>
          <a:p>
            <a:r>
              <a:rPr lang="en-US" altLang="en-US"/>
              <a:t>  • </a:t>
            </a:r>
            <a:r>
              <a:rPr lang="en-US" altLang="en-US" i="1"/>
              <a:t>All through Isaiah, the thought shifts between the nation and the Messiah: </a:t>
            </a:r>
            <a:r>
              <a:rPr lang="en-US" altLang="en-US"/>
              <a:t>Isaiah 41:8: </a:t>
            </a:r>
          </a:p>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498A57ED-8270-EE0C-F856-62117AAC2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1CDE8E86-2569-4F10-8FB1-815E7A1A3826}" type="slidenum">
              <a:rPr lang="en-US" altLang="en-US" sz="1200"/>
              <a:pPr/>
              <a:t>52</a:t>
            </a:fld>
            <a:endParaRPr lang="en-US" altLang="en-US" sz="1200"/>
          </a:p>
        </p:txBody>
      </p:sp>
      <p:sp>
        <p:nvSpPr>
          <p:cNvPr id="133123" name="Rectangle 2">
            <a:extLst>
              <a:ext uri="{FF2B5EF4-FFF2-40B4-BE49-F238E27FC236}">
                <a16:creationId xmlns:a16="http://schemas.microsoft.com/office/drawing/2014/main" id="{3B13ED3F-A955-79F2-AA39-17C7A35B98E8}"/>
              </a:ext>
            </a:extLst>
          </p:cNvPr>
          <p:cNvSpPr>
            <a:spLocks noChangeArrowheads="1" noTextEdit="1"/>
          </p:cNvSpPr>
          <p:nvPr>
            <p:ph type="sldImg"/>
          </p:nvPr>
        </p:nvSpPr>
        <p:spPr>
          <a:ln/>
        </p:spPr>
      </p:sp>
      <p:sp>
        <p:nvSpPr>
          <p:cNvPr id="133124" name="Rectangle 3">
            <a:extLst>
              <a:ext uri="{FF2B5EF4-FFF2-40B4-BE49-F238E27FC236}">
                <a16:creationId xmlns:a16="http://schemas.microsoft.com/office/drawing/2014/main" id="{3CD85198-CC55-0F4A-5DD0-7DA5731EF5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E6A5B306-9CAE-6D7D-4E09-2275B2881E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2BEC0977-B5F5-4AB7-B99E-2D9575AE6105}" type="slidenum">
              <a:rPr lang="en-US" altLang="en-US" sz="1200"/>
              <a:pPr/>
              <a:t>53</a:t>
            </a:fld>
            <a:endParaRPr lang="en-US" altLang="en-US" sz="1200"/>
          </a:p>
        </p:txBody>
      </p:sp>
      <p:sp>
        <p:nvSpPr>
          <p:cNvPr id="134147" name="Rectangle 2">
            <a:extLst>
              <a:ext uri="{FF2B5EF4-FFF2-40B4-BE49-F238E27FC236}">
                <a16:creationId xmlns:a16="http://schemas.microsoft.com/office/drawing/2014/main" id="{F30E2082-22F5-D61E-A149-F9091F295844}"/>
              </a:ext>
            </a:extLst>
          </p:cNvPr>
          <p:cNvSpPr>
            <a:spLocks noChangeArrowheads="1" noTextEdit="1"/>
          </p:cNvSpPr>
          <p:nvPr>
            <p:ph type="sldImg"/>
          </p:nvPr>
        </p:nvSpPr>
        <p:spPr>
          <a:ln/>
        </p:spPr>
      </p:sp>
      <p:sp>
        <p:nvSpPr>
          <p:cNvPr id="134148" name="Rectangle 3">
            <a:extLst>
              <a:ext uri="{FF2B5EF4-FFF2-40B4-BE49-F238E27FC236}">
                <a16:creationId xmlns:a16="http://schemas.microsoft.com/office/drawing/2014/main" id="{F9CFEB16-EE91-99CE-1D00-911B06F012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A0F347E7-9A54-95C2-9396-A1263CE7B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1C5E96EF-68F9-4B84-A1C3-A529F108033F}" type="slidenum">
              <a:rPr lang="en-US" altLang="en-US" sz="1200"/>
              <a:pPr/>
              <a:t>54</a:t>
            </a:fld>
            <a:endParaRPr lang="en-US" altLang="en-US" sz="1200"/>
          </a:p>
        </p:txBody>
      </p:sp>
      <p:sp>
        <p:nvSpPr>
          <p:cNvPr id="135171" name="Rectangle 2">
            <a:extLst>
              <a:ext uri="{FF2B5EF4-FFF2-40B4-BE49-F238E27FC236}">
                <a16:creationId xmlns:a16="http://schemas.microsoft.com/office/drawing/2014/main" id="{8F37935B-A6C5-C5F2-7EA0-A36491288A25}"/>
              </a:ext>
            </a:extLst>
          </p:cNvPr>
          <p:cNvSpPr>
            <a:spLocks noChangeArrowheads="1" noTextEdit="1"/>
          </p:cNvSpPr>
          <p:nvPr>
            <p:ph type="sldImg"/>
          </p:nvPr>
        </p:nvSpPr>
        <p:spPr>
          <a:ln/>
        </p:spPr>
      </p:sp>
      <p:sp>
        <p:nvSpPr>
          <p:cNvPr id="135172" name="Rectangle 3">
            <a:extLst>
              <a:ext uri="{FF2B5EF4-FFF2-40B4-BE49-F238E27FC236}">
                <a16:creationId xmlns:a16="http://schemas.microsoft.com/office/drawing/2014/main" id="{F7DEB550-99D2-3FBE-9E74-2AD65B3632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Greek word that Matthew uses is </a:t>
            </a:r>
            <a:r>
              <a:rPr lang="en-US" altLang="en-US" i="1"/>
              <a:t>paidas</a:t>
            </a:r>
            <a:r>
              <a:rPr lang="en-US" altLang="en-US"/>
              <a:t> which is a masculine plural noun. </a:t>
            </a:r>
          </a:p>
          <a:p>
            <a:pPr eaLnBrk="1" hangingPunct="1"/>
            <a:endParaRPr lang="en-US" altLang="en-US"/>
          </a:p>
          <a:p>
            <a:pPr eaLnBrk="1" hangingPunct="1"/>
            <a:r>
              <a:rPr lang="en-US" altLang="en-US"/>
              <a:t>How many male children were massacred is not known, but given the fact that the population of Bethlehem and its district was most likely around 1,000, and given the birth and mortality rates of the time, it is likely that the number would be in the neighborhood of 20. The tradition in the Christian church exaggerated the number to 14,000 or even 64,000.  As note above, Herod expanded his execution order both geographically and chronologically:  Herod wants to ensure that this newborn King of the Jews is eliminated!</a:t>
            </a:r>
          </a:p>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B9BA827-B87A-9517-BC64-B0B88A84C8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DC24319-2BFA-4C86-9883-794F23838C67}" type="slidenum">
              <a:rPr lang="en-US" altLang="en-US" sz="1200"/>
              <a:pPr/>
              <a:t>55</a:t>
            </a:fld>
            <a:endParaRPr lang="en-US" altLang="en-US" sz="1200"/>
          </a:p>
        </p:txBody>
      </p:sp>
      <p:sp>
        <p:nvSpPr>
          <p:cNvPr id="136195" name="Rectangle 2">
            <a:extLst>
              <a:ext uri="{FF2B5EF4-FFF2-40B4-BE49-F238E27FC236}">
                <a16:creationId xmlns:a16="http://schemas.microsoft.com/office/drawing/2014/main" id="{9A9EFB89-633C-BCC2-71B2-C3EE45C83A95}"/>
              </a:ext>
            </a:extLst>
          </p:cNvPr>
          <p:cNvSpPr>
            <a:spLocks noChangeArrowheads="1" noTextEdit="1"/>
          </p:cNvSpPr>
          <p:nvPr>
            <p:ph type="sldImg"/>
          </p:nvPr>
        </p:nvSpPr>
        <p:spPr>
          <a:ln/>
        </p:spPr>
      </p:sp>
      <p:sp>
        <p:nvSpPr>
          <p:cNvPr id="136196" name="Rectangle 3">
            <a:extLst>
              <a:ext uri="{FF2B5EF4-FFF2-40B4-BE49-F238E27FC236}">
                <a16:creationId xmlns:a16="http://schemas.microsoft.com/office/drawing/2014/main" id="{A3CEC4CC-8B9C-E335-A2CD-CB3FAACE5B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42BCC39B-7F24-0A50-C8AB-489CFDEF3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C1CD3B9-B9F7-4772-B68D-F036846C54F7}" type="slidenum">
              <a:rPr lang="en-US" altLang="en-US" sz="1200"/>
              <a:pPr/>
              <a:t>56</a:t>
            </a:fld>
            <a:endParaRPr lang="en-US" altLang="en-US" sz="1200"/>
          </a:p>
        </p:txBody>
      </p:sp>
      <p:sp>
        <p:nvSpPr>
          <p:cNvPr id="137219" name="Rectangle 2">
            <a:extLst>
              <a:ext uri="{FF2B5EF4-FFF2-40B4-BE49-F238E27FC236}">
                <a16:creationId xmlns:a16="http://schemas.microsoft.com/office/drawing/2014/main" id="{6A0C5B5C-2310-29DE-1DD5-76D699F8F467}"/>
              </a:ext>
            </a:extLst>
          </p:cNvPr>
          <p:cNvSpPr>
            <a:spLocks noChangeArrowheads="1" noTextEdit="1"/>
          </p:cNvSpPr>
          <p:nvPr>
            <p:ph type="sldImg"/>
          </p:nvPr>
        </p:nvSpPr>
        <p:spPr>
          <a:ln/>
        </p:spPr>
      </p:sp>
      <p:sp>
        <p:nvSpPr>
          <p:cNvPr id="137220" name="Rectangle 3">
            <a:extLst>
              <a:ext uri="{FF2B5EF4-FFF2-40B4-BE49-F238E27FC236}">
                <a16:creationId xmlns:a16="http://schemas.microsoft.com/office/drawing/2014/main" id="{1463273C-9A91-1675-6FF6-2885122EC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quotation is taken from Jeremiah 31:15. The word "fulfilled“ is in the sense that the words in Jeremiah </a:t>
            </a:r>
            <a:r>
              <a:rPr lang="en-US" altLang="en-US" i="1"/>
              <a:t>aptly express</a:t>
            </a:r>
            <a:r>
              <a:rPr lang="en-US" altLang="en-US"/>
              <a:t> the event which Matthew was recording. </a:t>
            </a:r>
          </a:p>
          <a:p>
            <a:pPr eaLnBrk="1" hangingPunct="1"/>
            <a:endParaRPr lang="en-US" altLang="en-US"/>
          </a:p>
          <a:p>
            <a:pPr eaLnBrk="1" hangingPunct="1"/>
            <a:r>
              <a:rPr lang="en-US" altLang="en-US"/>
              <a:t>The appeal to Jeremiah 31:15 once again requires explanation for Matthew’s use of the Tanach in his narrative. Clearly, Matthew has made a connection between the death of children spoken of by Jeremiah, and the situation in Bethlehem at the time of Yeshua’s infancy. If we look more closely at Jeremiah 31, we will see some remarkable parallels to Matthew’s story. Moreover, it is clear that Jer 31 was understood eschatologically as speaking of the time of Yeshua, for the New Covenant passage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0E727C94-CCA6-2C38-F5F2-FB3307B0CC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3626452-1B06-4C65-9BA6-89153601E2DA}" type="slidenum">
              <a:rPr lang="en-US" altLang="en-US" sz="1200"/>
              <a:pPr/>
              <a:t>57</a:t>
            </a:fld>
            <a:endParaRPr lang="en-US" altLang="en-US" sz="1200"/>
          </a:p>
        </p:txBody>
      </p:sp>
      <p:sp>
        <p:nvSpPr>
          <p:cNvPr id="138243" name="Rectangle 2">
            <a:extLst>
              <a:ext uri="{FF2B5EF4-FFF2-40B4-BE49-F238E27FC236}">
                <a16:creationId xmlns:a16="http://schemas.microsoft.com/office/drawing/2014/main" id="{FFCC63CE-EB8D-C2D5-890B-A4303F0DAE90}"/>
              </a:ext>
            </a:extLst>
          </p:cNvPr>
          <p:cNvSpPr>
            <a:spLocks noChangeArrowheads="1" noTextEdit="1"/>
          </p:cNvSpPr>
          <p:nvPr>
            <p:ph type="sldImg"/>
          </p:nvPr>
        </p:nvSpPr>
        <p:spPr>
          <a:ln/>
        </p:spPr>
      </p:sp>
      <p:sp>
        <p:nvSpPr>
          <p:cNvPr id="138244" name="Rectangle 3">
            <a:extLst>
              <a:ext uri="{FF2B5EF4-FFF2-40B4-BE49-F238E27FC236}">
                <a16:creationId xmlns:a16="http://schemas.microsoft.com/office/drawing/2014/main" id="{EB54AAD2-4E92-FE66-D327-26A4DD47E9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Rachel is being used by Jeremiah, idiomatically, as mother Israel. But Rachel is specifically linked to Bethlehem, since there she died giving birth to Benjamin, which, ironically, in Hebrew means, son of my right hand.</a:t>
            </a:r>
          </a:p>
          <a:p>
            <a:r>
              <a:rPr lang="en-US" altLang="en-US"/>
              <a:t> </a:t>
            </a:r>
          </a:p>
          <a:p>
            <a:pPr eaLnBrk="1" hangingPunct="1"/>
            <a:r>
              <a:rPr lang="en-US" altLang="en-US"/>
              <a:t>The 4th Old Testament prophecy fulfilled in Matthew (Matthew 2:18; Jeremiah 31:15).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7D849B39-3BD6-8662-825D-2F31183311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FFE7C63-D8F7-4E27-961C-447AC8ABE9AF}" type="slidenum">
              <a:rPr lang="en-US" altLang="en-US" sz="1200"/>
              <a:pPr/>
              <a:t>58</a:t>
            </a:fld>
            <a:endParaRPr lang="en-US" altLang="en-US" sz="1200"/>
          </a:p>
        </p:txBody>
      </p:sp>
      <p:sp>
        <p:nvSpPr>
          <p:cNvPr id="139267" name="Rectangle 2">
            <a:extLst>
              <a:ext uri="{FF2B5EF4-FFF2-40B4-BE49-F238E27FC236}">
                <a16:creationId xmlns:a16="http://schemas.microsoft.com/office/drawing/2014/main" id="{1B9C1189-8077-7CFD-0FBA-27E6A9ABED23}"/>
              </a:ext>
            </a:extLst>
          </p:cNvPr>
          <p:cNvSpPr>
            <a:spLocks noChangeArrowheads="1" noTextEdit="1"/>
          </p:cNvSpPr>
          <p:nvPr>
            <p:ph type="sldImg"/>
          </p:nvPr>
        </p:nvSpPr>
        <p:spPr>
          <a:ln/>
        </p:spPr>
      </p:sp>
      <p:sp>
        <p:nvSpPr>
          <p:cNvPr id="139268" name="Rectangle 3">
            <a:extLst>
              <a:ext uri="{FF2B5EF4-FFF2-40B4-BE49-F238E27FC236}">
                <a16:creationId xmlns:a16="http://schemas.microsoft.com/office/drawing/2014/main" id="{149997C8-BDF5-C884-A331-B2DB077D0C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Third of four angelic dreams of Joseph (Matthew 1:20; Matthew 2:13,19).</a:t>
            </a:r>
          </a:p>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E4890C92-1B9B-0F91-2270-494A9CED1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10E6E59-09C8-4287-80BE-D7953B16F79D}" type="slidenum">
              <a:rPr lang="en-US" altLang="en-US" sz="1200"/>
              <a:pPr/>
              <a:t>59</a:t>
            </a:fld>
            <a:endParaRPr lang="en-US" altLang="en-US" sz="1200"/>
          </a:p>
        </p:txBody>
      </p:sp>
      <p:sp>
        <p:nvSpPr>
          <p:cNvPr id="140291" name="Rectangle 2">
            <a:extLst>
              <a:ext uri="{FF2B5EF4-FFF2-40B4-BE49-F238E27FC236}">
                <a16:creationId xmlns:a16="http://schemas.microsoft.com/office/drawing/2014/main" id="{5E42797C-4B6B-1CDD-B0E6-82EEFC6E0285}"/>
              </a:ext>
            </a:extLst>
          </p:cNvPr>
          <p:cNvSpPr>
            <a:spLocks noChangeArrowheads="1" noTextEdit="1"/>
          </p:cNvSpPr>
          <p:nvPr>
            <p:ph type="sldImg"/>
          </p:nvPr>
        </p:nvSpPr>
        <p:spPr>
          <a:ln/>
        </p:spPr>
      </p:sp>
      <p:sp>
        <p:nvSpPr>
          <p:cNvPr id="140292" name="Rectangle 3">
            <a:extLst>
              <a:ext uri="{FF2B5EF4-FFF2-40B4-BE49-F238E27FC236}">
                <a16:creationId xmlns:a16="http://schemas.microsoft.com/office/drawing/2014/main" id="{5163849D-AD5B-6831-2BD9-BB389C7851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Used twice (Matthew 2:20-21).  Called "land of the Jews" (Acts 10:39), thus proving that Jews and Israel were one people.  All the tribes were still known (Matthew 19:28; Acts 26:7; James 1:1).</a:t>
            </a:r>
          </a:p>
          <a:p>
            <a:r>
              <a:rPr lang="en-US" altLang="en-US"/>
              <a:t> Herod’s death is recounted in Josephus (</a:t>
            </a:r>
            <a:r>
              <a:rPr lang="en-US" altLang="en-US" i="1"/>
              <a:t>Ant. </a:t>
            </a:r>
            <a:r>
              <a:rPr lang="en-US" altLang="en-US"/>
              <a:t>17.168–69), and his death occurred just before Passover in late March, 4 BC during a lunar eclipse; apparently he died of some disease of the brain, possibly cancer that later became known as Herod’s Evil. Herod did not die in Jerusalem, but in Jericho.</a:t>
            </a:r>
          </a:p>
          <a:p>
            <a:endParaRPr lang="en-US" altLang="en-US"/>
          </a:p>
          <a:p>
            <a:pPr eaLnBrk="1" hangingPunct="1"/>
            <a:r>
              <a:rPr lang="en-US" altLang="en-US"/>
              <a:t>How long were Joseph, Mary, and Yeshua in Egypt? The biblical text gives us no answer.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A17B341-C9FC-44B4-AEFD-A8A89D8A63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FD5B57B-451A-4E0C-8183-092DB366E437}" type="slidenum">
              <a:rPr lang="en-US" altLang="en-US" sz="1200"/>
              <a:pPr/>
              <a:t>6</a:t>
            </a:fld>
            <a:endParaRPr lang="en-US" altLang="en-US" sz="1200"/>
          </a:p>
        </p:txBody>
      </p:sp>
      <p:sp>
        <p:nvSpPr>
          <p:cNvPr id="82947" name="Rectangle 2">
            <a:extLst>
              <a:ext uri="{FF2B5EF4-FFF2-40B4-BE49-F238E27FC236}">
                <a16:creationId xmlns:a16="http://schemas.microsoft.com/office/drawing/2014/main" id="{E936E411-0E1D-2FEB-980A-36D74B1FE86A}"/>
              </a:ext>
            </a:extLst>
          </p:cNvPr>
          <p:cNvSpPr>
            <a:spLocks noChangeArrowheads="1" noTextEdit="1"/>
          </p:cNvSpPr>
          <p:nvPr>
            <p:ph type="sldImg"/>
          </p:nvPr>
        </p:nvSpPr>
        <p:spPr>
          <a:ln/>
        </p:spPr>
      </p:sp>
      <p:sp>
        <p:nvSpPr>
          <p:cNvPr id="82948" name="Rectangle 3">
            <a:extLst>
              <a:ext uri="{FF2B5EF4-FFF2-40B4-BE49-F238E27FC236}">
                <a16:creationId xmlns:a16="http://schemas.microsoft.com/office/drawing/2014/main" id="{A4D3D11F-8CE3-9B1D-A3DA-1A8594238A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visit of the Magi – who were they?  The Medes had a hereditory priesthood.  They were called the Magi.</a:t>
            </a:r>
          </a:p>
          <a:p>
            <a:pPr eaLnBrk="1" hangingPunct="1"/>
            <a:r>
              <a:rPr lang="en-US" altLang="en-US"/>
              <a:t>There were some of these in Nebuchadnezzar’s court, and Daniel was the chief of the Magi, the Rab-Mag.</a:t>
            </a:r>
          </a:p>
          <a:p>
            <a:pPr eaLnBrk="1" hangingPunct="1"/>
            <a:r>
              <a:rPr lang="en-US" altLang="en-US"/>
              <a:t>Daniel’s Title (Dan 4:9; 5:11). [This </a:t>
            </a:r>
            <a:r>
              <a:rPr lang="en-US" altLang="en-US" i="1"/>
              <a:t>Jewish </a:t>
            </a:r>
            <a:r>
              <a:rPr lang="en-US" altLang="en-US"/>
              <a:t>appointment may have had repercussions among the </a:t>
            </a:r>
            <a:r>
              <a:rPr lang="en-US" altLang="en-US" i="1"/>
              <a:t>hereditary </a:t>
            </a:r>
            <a:r>
              <a:rPr lang="en-US" altLang="en-US"/>
              <a:t>Median priesthood, leading to the plot of Daniel 6, which involved the ordeal of the lion’s den.]</a:t>
            </a:r>
          </a:p>
          <a:p>
            <a:pPr eaLnBrk="1" hangingPunct="1"/>
            <a:endParaRPr lang="en-US" altLang="en-US"/>
          </a:p>
          <a:p>
            <a:pPr eaLnBrk="1" hangingPunct="1"/>
            <a:r>
              <a:rPr lang="en-US" altLang="en-US"/>
              <a:t>Singular </a:t>
            </a:r>
            <a:r>
              <a:rPr lang="en-US" altLang="en-US" i="1"/>
              <a:t>magus</a:t>
            </a:r>
            <a:r>
              <a:rPr lang="en-US" altLang="en-US"/>
              <a:t>... “magic.” “Magicians” (a profession, rather than citizenship or cultural link), presented in the book of Acts as vile men without standing or morals:  </a:t>
            </a:r>
          </a:p>
          <a:p>
            <a:pPr eaLnBrk="1" hangingPunct="1"/>
            <a:r>
              <a:rPr lang="en-US" altLang="en-US"/>
              <a:t>Persian magi were credited with profound and extraordinary religious knowledge. (</a:t>
            </a:r>
            <a:r>
              <a:rPr lang="en-US" altLang="en-US" b="1" i="1"/>
              <a:t>Babylonian magi often considered mere imposters</a:t>
            </a:r>
            <a:r>
              <a:rPr lang="en-US" altLang="en-US"/>
              <a:t>.)</a:t>
            </a:r>
          </a:p>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C1E5EDB1-B711-0E3E-CE80-BDA93F7242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91E815A-2037-48A1-816F-28AA07E68459}" type="slidenum">
              <a:rPr lang="en-US" altLang="en-US" sz="1200"/>
              <a:pPr/>
              <a:t>60</a:t>
            </a:fld>
            <a:endParaRPr lang="en-US" altLang="en-US" sz="1200"/>
          </a:p>
        </p:txBody>
      </p:sp>
      <p:sp>
        <p:nvSpPr>
          <p:cNvPr id="141315" name="Rectangle 2">
            <a:extLst>
              <a:ext uri="{FF2B5EF4-FFF2-40B4-BE49-F238E27FC236}">
                <a16:creationId xmlns:a16="http://schemas.microsoft.com/office/drawing/2014/main" id="{C73519ED-859C-BA3A-0339-02A4194FA394}"/>
              </a:ext>
            </a:extLst>
          </p:cNvPr>
          <p:cNvSpPr>
            <a:spLocks noChangeArrowheads="1" noTextEdit="1"/>
          </p:cNvSpPr>
          <p:nvPr>
            <p:ph type="sldImg"/>
          </p:nvPr>
        </p:nvSpPr>
        <p:spPr>
          <a:ln/>
        </p:spPr>
      </p:sp>
      <p:sp>
        <p:nvSpPr>
          <p:cNvPr id="141316" name="Rectangle 3">
            <a:extLst>
              <a:ext uri="{FF2B5EF4-FFF2-40B4-BE49-F238E27FC236}">
                <a16:creationId xmlns:a16="http://schemas.microsoft.com/office/drawing/2014/main" id="{4841CCCF-4734-4C37-E15F-4F09E38CF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His obedience to all God's commands proves that he was a man of good character and consecration to God.</a:t>
            </a:r>
          </a:p>
          <a:p>
            <a:pPr eaLnBrk="1" hangingPunct="1"/>
            <a:endParaRPr lang="en-US" altLang="en-US"/>
          </a:p>
          <a:p>
            <a:pPr eaLnBrk="1" hangingPunct="1"/>
            <a:r>
              <a:rPr lang="en-US" altLang="en-US"/>
              <a:t>What does the New Testament call the Holy Land? Not Palestine but </a:t>
            </a:r>
            <a:r>
              <a:rPr lang="en-US" altLang="en-US" b="1" i="1"/>
              <a:t>Eretz-Israel</a:t>
            </a:r>
            <a:r>
              <a:rPr lang="en-US" altLang="en-US"/>
              <a:t>, “the Land of Israel.” Similarly, the regions north and south of Jerusalem are called not the West Bank but “Y’hudah” and “Shomron” (Judea and Samaria; see Ac 1:8). The New Testament, like the Israelis of today, uses the names the Hebrew Bible uses, not those employed by the Romans or other conquerors.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56F7DAAC-FC29-2DE5-0FD5-4E69719859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4F2BE7C4-DD1E-43FE-B048-286EC8199190}" type="slidenum">
              <a:rPr lang="en-US" altLang="en-US" sz="1200"/>
              <a:pPr/>
              <a:t>61</a:t>
            </a:fld>
            <a:endParaRPr lang="en-US" altLang="en-US" sz="1200"/>
          </a:p>
        </p:txBody>
      </p:sp>
      <p:sp>
        <p:nvSpPr>
          <p:cNvPr id="142339" name="Rectangle 2">
            <a:extLst>
              <a:ext uri="{FF2B5EF4-FFF2-40B4-BE49-F238E27FC236}">
                <a16:creationId xmlns:a16="http://schemas.microsoft.com/office/drawing/2014/main" id="{CE2A7C78-7438-CA3E-4D8A-B2F81DF2E0A9}"/>
              </a:ext>
            </a:extLst>
          </p:cNvPr>
          <p:cNvSpPr>
            <a:spLocks noChangeArrowheads="1" noTextEdit="1"/>
          </p:cNvSpPr>
          <p:nvPr>
            <p:ph type="sldImg"/>
          </p:nvPr>
        </p:nvSpPr>
        <p:spPr>
          <a:ln/>
        </p:spPr>
      </p:sp>
      <p:sp>
        <p:nvSpPr>
          <p:cNvPr id="142340" name="Rectangle 3">
            <a:extLst>
              <a:ext uri="{FF2B5EF4-FFF2-40B4-BE49-F238E27FC236}">
                <a16:creationId xmlns:a16="http://schemas.microsoft.com/office/drawing/2014/main" id="{E3C9CC9D-E2F3-2ABA-DB05-F1513847A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[Galilee]</a:t>
            </a:r>
            <a:r>
              <a:rPr lang="en-US" altLang="en-US"/>
              <a:t> The region north of Samaria.</a:t>
            </a:r>
          </a:p>
          <a:p>
            <a:pPr eaLnBrk="1" hangingPunct="1"/>
            <a:r>
              <a:rPr lang="en-US" altLang="en-US"/>
              <a:t> </a:t>
            </a:r>
          </a:p>
          <a:p>
            <a:pPr eaLnBrk="1" hangingPunct="1"/>
            <a:r>
              <a:rPr lang="en-US" altLang="en-US"/>
              <a:t>Once again, Joseph is fully obedient to the word of God given by the angel in a dream. He and his family return to Israel as God has instructed. This verse also causes difficulty when compared to Luke. Yet, it can also mean that as Joseph drew near to Judea, where devout Jews would want to travel through, he was warned not to travel through Judea, but to turn north toward Galilee and Nazareth. My previous map shown the probable route that Joseph could have taken upon travelling to and from Egypt.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2B8938E0-8080-CF20-7999-CAE83C19B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D2679845-6125-4EA3-BAA8-72FFF06ACC0D}" type="slidenum">
              <a:rPr lang="en-US" altLang="en-US" sz="1200"/>
              <a:pPr/>
              <a:t>62</a:t>
            </a:fld>
            <a:endParaRPr lang="en-US" altLang="en-US" sz="1200"/>
          </a:p>
        </p:txBody>
      </p:sp>
      <p:sp>
        <p:nvSpPr>
          <p:cNvPr id="143363" name="Rectangle 2">
            <a:extLst>
              <a:ext uri="{FF2B5EF4-FFF2-40B4-BE49-F238E27FC236}">
                <a16:creationId xmlns:a16="http://schemas.microsoft.com/office/drawing/2014/main" id="{37F921B1-0428-767F-774C-3277C04CF102}"/>
              </a:ext>
            </a:extLst>
          </p:cNvPr>
          <p:cNvSpPr>
            <a:spLocks noChangeArrowheads="1" noTextEdit="1"/>
          </p:cNvSpPr>
          <p:nvPr>
            <p:ph type="sldImg"/>
          </p:nvPr>
        </p:nvSpPr>
        <p:spPr>
          <a:ln/>
        </p:spPr>
      </p:sp>
      <p:sp>
        <p:nvSpPr>
          <p:cNvPr id="143364" name="Rectangle 3">
            <a:extLst>
              <a:ext uri="{FF2B5EF4-FFF2-40B4-BE49-F238E27FC236}">
                <a16:creationId xmlns:a16="http://schemas.microsoft.com/office/drawing/2014/main" id="{045E4563-2D1B-B8B0-D138-28CD1A83CB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5th Old Testament prophecy fulfilled in Matthew (Matthew 2:23).</a:t>
            </a:r>
          </a:p>
          <a:p>
            <a:pPr eaLnBrk="1" hangingPunct="1"/>
            <a:endParaRPr lang="en-US" altLang="en-US"/>
          </a:p>
          <a:p>
            <a:r>
              <a:rPr lang="en-US" altLang="en-US"/>
              <a:t>Once again, Matthew wants his readers to know that each part of Yeshua’s life is in direct fulfillment of the prophetic message regarding the Messiah.  Thus, His living in Nazareth becomes the fulfillment of the prophets: “He shall be called a Nazarene.” Yet, as we quickly discover, no prophet of the Tanach makes such a statement, and we are left wondering exactly what text Matthew appears to be quoting. However, we should note that, unlike Matthew’s other quotes, here he attributes the saying, not to a particular prophet, but to “the prophets” (plural). This is important, because it alerts us to the fact that Matthew is not giving us a verbatim quotation of one particular Scripture from the Tanach, but he is rather appealing or alluding to a general perspective gleaned from the wider voice of the prophets.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3506E77D-334C-35A9-0B6F-1BEB214FA5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927D1148-8205-45F0-AEFD-C6D472516C59}" type="slidenum">
              <a:rPr lang="en-US" altLang="en-US" sz="1200"/>
              <a:pPr/>
              <a:t>63</a:t>
            </a:fld>
            <a:endParaRPr lang="en-US" altLang="en-US" sz="1200"/>
          </a:p>
        </p:txBody>
      </p:sp>
      <p:sp>
        <p:nvSpPr>
          <p:cNvPr id="144387" name="Rectangle 2">
            <a:extLst>
              <a:ext uri="{FF2B5EF4-FFF2-40B4-BE49-F238E27FC236}">
                <a16:creationId xmlns:a16="http://schemas.microsoft.com/office/drawing/2014/main" id="{0AA83275-C988-2184-4E33-A9C71F10227F}"/>
              </a:ext>
            </a:extLst>
          </p:cNvPr>
          <p:cNvSpPr>
            <a:spLocks noChangeArrowheads="1" noTextEdit="1"/>
          </p:cNvSpPr>
          <p:nvPr>
            <p:ph type="sldImg"/>
          </p:nvPr>
        </p:nvSpPr>
        <p:spPr>
          <a:ln/>
        </p:spPr>
      </p:sp>
      <p:sp>
        <p:nvSpPr>
          <p:cNvPr id="144388" name="Rectangle 3">
            <a:extLst>
              <a:ext uri="{FF2B5EF4-FFF2-40B4-BE49-F238E27FC236}">
                <a16:creationId xmlns:a16="http://schemas.microsoft.com/office/drawing/2014/main" id="{030F2026-DAAC-8AD3-114F-56961F41B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5th Old Testament prophecy fulfilled in Matthew (Matthew 2:23) The words here are not found in any of the books of the Old Testament; and there has been much difficulty in ascertaining the meaning of this passage. Some have supposed that Matthew meant to refer to Judges 13:5, to Samson as a type of Christ; others that he refers to Isaiah 11:1, where the descendant of Jesse is called "a Branch;" in the Hebrew </a:t>
            </a:r>
            <a:r>
              <a:rPr lang="en-US" altLang="en-US" i="1"/>
              <a:t>Netzer</a:t>
            </a:r>
            <a:r>
              <a:rPr lang="en-US" altLang="en-US"/>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F6B36615-96F2-5FA3-6041-0E015900BE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5D06503A-97AD-4087-B9ED-79FB52F4338B}" type="slidenum">
              <a:rPr lang="en-US" altLang="en-US" sz="1200"/>
              <a:pPr/>
              <a:t>64</a:t>
            </a:fld>
            <a:endParaRPr lang="en-US" altLang="en-US" sz="1200"/>
          </a:p>
        </p:txBody>
      </p:sp>
      <p:sp>
        <p:nvSpPr>
          <p:cNvPr id="147459" name="Rectangle 2">
            <a:extLst>
              <a:ext uri="{FF2B5EF4-FFF2-40B4-BE49-F238E27FC236}">
                <a16:creationId xmlns:a16="http://schemas.microsoft.com/office/drawing/2014/main" id="{31389AD7-B00D-E3F7-436E-5B545F68E8CF}"/>
              </a:ext>
            </a:extLst>
          </p:cNvPr>
          <p:cNvSpPr>
            <a:spLocks noChangeArrowheads="1" noTextEdit="1"/>
          </p:cNvSpPr>
          <p:nvPr>
            <p:ph type="sldImg"/>
          </p:nvPr>
        </p:nvSpPr>
        <p:spPr>
          <a:ln/>
        </p:spPr>
      </p:sp>
      <p:sp>
        <p:nvSpPr>
          <p:cNvPr id="147460" name="Rectangle 3">
            <a:extLst>
              <a:ext uri="{FF2B5EF4-FFF2-40B4-BE49-F238E27FC236}">
                <a16:creationId xmlns:a16="http://schemas.microsoft.com/office/drawing/2014/main" id="{A79296F2-471D-275D-28FD-4EB817992B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Then there is the obvious “put down” as voiced by Nathanael, “Nazareth! Can anything good come from there (John 1:46)?”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FE643577-78AF-02D5-C031-D508F347D1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B1469ADD-6902-4EA2-B0BC-C49681A3CB95}" type="slidenum">
              <a:rPr lang="en-US" altLang="en-US" sz="1200"/>
              <a:pPr/>
              <a:t>65</a:t>
            </a:fld>
            <a:endParaRPr lang="en-US" altLang="en-US" sz="1200"/>
          </a:p>
        </p:txBody>
      </p:sp>
      <p:sp>
        <p:nvSpPr>
          <p:cNvPr id="148483" name="Rectangle 2">
            <a:extLst>
              <a:ext uri="{FF2B5EF4-FFF2-40B4-BE49-F238E27FC236}">
                <a16:creationId xmlns:a16="http://schemas.microsoft.com/office/drawing/2014/main" id="{825C3C20-0B75-FB88-D029-C64A19EF3771}"/>
              </a:ext>
            </a:extLst>
          </p:cNvPr>
          <p:cNvSpPr>
            <a:spLocks noChangeArrowheads="1" noTextEdit="1"/>
          </p:cNvSpPr>
          <p:nvPr>
            <p:ph type="sldImg"/>
          </p:nvPr>
        </p:nvSpPr>
        <p:spPr>
          <a:ln/>
        </p:spPr>
      </p:sp>
      <p:sp>
        <p:nvSpPr>
          <p:cNvPr id="148484" name="Rectangle 3">
            <a:extLst>
              <a:ext uri="{FF2B5EF4-FFF2-40B4-BE49-F238E27FC236}">
                <a16:creationId xmlns:a16="http://schemas.microsoft.com/office/drawing/2014/main" id="{96DC07AA-97ED-07A7-F8FE-0EBBD0D5EC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946B076A-9605-DD35-0341-748972CA66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01884FBB-2EE9-46AE-9A35-696B084D4FD5}" type="slidenum">
              <a:rPr lang="en-US" altLang="en-US" sz="1200"/>
              <a:pPr/>
              <a:t>66</a:t>
            </a:fld>
            <a:endParaRPr lang="en-US" altLang="en-US" sz="1200"/>
          </a:p>
        </p:txBody>
      </p:sp>
      <p:sp>
        <p:nvSpPr>
          <p:cNvPr id="149507" name="Rectangle 2">
            <a:extLst>
              <a:ext uri="{FF2B5EF4-FFF2-40B4-BE49-F238E27FC236}">
                <a16:creationId xmlns:a16="http://schemas.microsoft.com/office/drawing/2014/main" id="{9B0D7F18-3EF4-E763-CA8D-D94DD612282C}"/>
              </a:ext>
            </a:extLst>
          </p:cNvPr>
          <p:cNvSpPr>
            <a:spLocks noChangeArrowheads="1" noTextEdit="1"/>
          </p:cNvSpPr>
          <p:nvPr>
            <p:ph type="sldImg"/>
          </p:nvPr>
        </p:nvSpPr>
        <p:spPr>
          <a:ln/>
        </p:spPr>
      </p:sp>
      <p:sp>
        <p:nvSpPr>
          <p:cNvPr id="149508" name="Rectangle 3">
            <a:extLst>
              <a:ext uri="{FF2B5EF4-FFF2-40B4-BE49-F238E27FC236}">
                <a16:creationId xmlns:a16="http://schemas.microsoft.com/office/drawing/2014/main" id="{3EA977BC-705F-F0D3-26F2-004AB9405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BF84D50E-17E5-B4FB-D149-382B88F19E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63108DF2-D6E6-40C0-B6DA-C63B638AFA9E}" type="slidenum">
              <a:rPr lang="en-US" altLang="en-US" sz="1200"/>
              <a:pPr/>
              <a:t>67</a:t>
            </a:fld>
            <a:endParaRPr lang="en-US" altLang="en-US" sz="1200"/>
          </a:p>
        </p:txBody>
      </p:sp>
      <p:sp>
        <p:nvSpPr>
          <p:cNvPr id="150531" name="Rectangle 2">
            <a:extLst>
              <a:ext uri="{FF2B5EF4-FFF2-40B4-BE49-F238E27FC236}">
                <a16:creationId xmlns:a16="http://schemas.microsoft.com/office/drawing/2014/main" id="{7A3A1D60-7D68-CDD8-8809-137C980AAB88}"/>
              </a:ext>
            </a:extLst>
          </p:cNvPr>
          <p:cNvSpPr>
            <a:spLocks noChangeArrowheads="1" noTextEdit="1"/>
          </p:cNvSpPr>
          <p:nvPr>
            <p:ph type="sldImg"/>
          </p:nvPr>
        </p:nvSpPr>
        <p:spPr>
          <a:ln/>
        </p:spPr>
      </p:sp>
      <p:sp>
        <p:nvSpPr>
          <p:cNvPr id="150532" name="Rectangle 3">
            <a:extLst>
              <a:ext uri="{FF2B5EF4-FFF2-40B4-BE49-F238E27FC236}">
                <a16:creationId xmlns:a16="http://schemas.microsoft.com/office/drawing/2014/main" id="{6BA36DFC-B996-40AC-7CC8-E22C9687B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A563F68-BF7B-ED90-08F4-6AD28C920A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AB54B4C9-68D3-4A77-B2D5-4C08DE4F8BF4}" type="slidenum">
              <a:rPr lang="en-US" altLang="en-US" sz="1200"/>
              <a:pPr/>
              <a:t>7</a:t>
            </a:fld>
            <a:endParaRPr lang="en-US" altLang="en-US" sz="1200"/>
          </a:p>
        </p:txBody>
      </p:sp>
      <p:sp>
        <p:nvSpPr>
          <p:cNvPr id="83971" name="Rectangle 2">
            <a:extLst>
              <a:ext uri="{FF2B5EF4-FFF2-40B4-BE49-F238E27FC236}">
                <a16:creationId xmlns:a16="http://schemas.microsoft.com/office/drawing/2014/main" id="{867C7ED5-1D01-EEF5-AC96-B7BD05B5F68B}"/>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30B2F133-F11F-DE5C-5527-D8AFF762D0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all could have started with the skill of Daniel. Later: Philo of Alexandria, Cicero, and Philo, and others, record that the Magi were attached to senior Roman courts with acknowledged gifts and standing.</a:t>
            </a:r>
          </a:p>
          <a:p>
            <a:pPr eaLnBrk="1" hangingPunct="1"/>
            <a:endParaRPr lang="en-US" altLang="en-US"/>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A41FCB0-AB88-46B9-CE25-C6B2F68A7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3E647096-AF7A-4373-86C6-5A1731E690E5}" type="slidenum">
              <a:rPr lang="en-US" altLang="en-US" sz="1200"/>
              <a:pPr/>
              <a:t>8</a:t>
            </a:fld>
            <a:endParaRPr lang="en-US" altLang="en-US" sz="1200"/>
          </a:p>
        </p:txBody>
      </p:sp>
      <p:sp>
        <p:nvSpPr>
          <p:cNvPr id="84995" name="Rectangle 2">
            <a:extLst>
              <a:ext uri="{FF2B5EF4-FFF2-40B4-BE49-F238E27FC236}">
                <a16:creationId xmlns:a16="http://schemas.microsoft.com/office/drawing/2014/main" id="{C8212002-CA27-92C0-BA2D-043E4EF346B4}"/>
              </a:ext>
            </a:extLst>
          </p:cNvPr>
          <p:cNvSpPr>
            <a:spLocks noChangeArrowheads="1" noTextEdit="1"/>
          </p:cNvSpPr>
          <p:nvPr>
            <p:ph type="sldImg"/>
          </p:nvPr>
        </p:nvSpPr>
        <p:spPr>
          <a:ln/>
        </p:spPr>
      </p:sp>
      <p:sp>
        <p:nvSpPr>
          <p:cNvPr id="84996" name="Rectangle 3">
            <a:extLst>
              <a:ext uri="{FF2B5EF4-FFF2-40B4-BE49-F238E27FC236}">
                <a16:creationId xmlns:a16="http://schemas.microsoft.com/office/drawing/2014/main" id="{9ECB1590-2A23-F988-09A2-845B5AA2F0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all could have started with the skill of Daniel. Later: Philo of Alexandria, Cicero, and Philo, and others, record that the Magi were attached to senior Roman courts with acknowledged gifts and standing.</a:t>
            </a:r>
          </a:p>
          <a:p>
            <a:pPr eaLnBrk="1" hangingPunct="1"/>
            <a:endParaRPr lang="en-US" altLang="en-US"/>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B9601C0-0F14-A4EF-726C-E0400969D8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fld id="{D913CC0D-909A-46DA-9430-78377E979223}" type="slidenum">
              <a:rPr lang="en-US" altLang="en-US" sz="1200"/>
              <a:pPr/>
              <a:t>9</a:t>
            </a:fld>
            <a:endParaRPr lang="en-US" altLang="en-US" sz="1200"/>
          </a:p>
        </p:txBody>
      </p:sp>
      <p:sp>
        <p:nvSpPr>
          <p:cNvPr id="86019" name="Rectangle 2">
            <a:extLst>
              <a:ext uri="{FF2B5EF4-FFF2-40B4-BE49-F238E27FC236}">
                <a16:creationId xmlns:a16="http://schemas.microsoft.com/office/drawing/2014/main" id="{CA9C4EB4-164A-8CC7-4526-78A65ED05F1B}"/>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E25F6EF1-C99C-4663-0E9C-A487B979C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all could have started with the skill of Daniel. Later: Philo of Alexandria, Cicero, and Philo, and others, record that the Magi were attached to senior Roman courts with acknowledged gifts and standing.</a:t>
            </a:r>
          </a:p>
          <a:p>
            <a:pPr eaLnBrk="1" hangingPunct="1"/>
            <a:endParaRPr lang="en-US" altLang="en-US"/>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F8E6311-1622-A76C-2E92-EC4913DC79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7CCD32-B9BC-C62E-FA9D-D26F9D711D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BBBAAE-9DFE-FEB9-C76D-9EE7F049230C}"/>
              </a:ext>
            </a:extLst>
          </p:cNvPr>
          <p:cNvSpPr>
            <a:spLocks noGrp="1" noChangeArrowheads="1"/>
          </p:cNvSpPr>
          <p:nvPr>
            <p:ph type="sldNum" sz="quarter" idx="12"/>
          </p:nvPr>
        </p:nvSpPr>
        <p:spPr>
          <a:ln/>
        </p:spPr>
        <p:txBody>
          <a:bodyPr/>
          <a:lstStyle>
            <a:lvl1pPr>
              <a:defRPr/>
            </a:lvl1pPr>
          </a:lstStyle>
          <a:p>
            <a:fld id="{4A651D39-D4F6-47E6-9ABF-1EB61BADA637}" type="slidenum">
              <a:rPr lang="en-US" altLang="en-US"/>
              <a:pPr/>
              <a:t>‹#›</a:t>
            </a:fld>
            <a:endParaRPr lang="en-US" altLang="en-US"/>
          </a:p>
        </p:txBody>
      </p:sp>
    </p:spTree>
    <p:extLst>
      <p:ext uri="{BB962C8B-B14F-4D97-AF65-F5344CB8AC3E}">
        <p14:creationId xmlns:p14="http://schemas.microsoft.com/office/powerpoint/2010/main" val="339612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9BDF20-6AA7-F469-4584-C74FAF33C9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EB915C-38B7-6699-62C0-1F8C25DF5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A969B0-2E69-6456-9C0F-862C24480827}"/>
              </a:ext>
            </a:extLst>
          </p:cNvPr>
          <p:cNvSpPr>
            <a:spLocks noGrp="1" noChangeArrowheads="1"/>
          </p:cNvSpPr>
          <p:nvPr>
            <p:ph type="sldNum" sz="quarter" idx="12"/>
          </p:nvPr>
        </p:nvSpPr>
        <p:spPr>
          <a:ln/>
        </p:spPr>
        <p:txBody>
          <a:bodyPr/>
          <a:lstStyle>
            <a:lvl1pPr>
              <a:defRPr/>
            </a:lvl1pPr>
          </a:lstStyle>
          <a:p>
            <a:fld id="{A5666C39-48A2-4584-822E-55F23BBF873E}" type="slidenum">
              <a:rPr lang="en-US" altLang="en-US"/>
              <a:pPr/>
              <a:t>‹#›</a:t>
            </a:fld>
            <a:endParaRPr lang="en-US" altLang="en-US"/>
          </a:p>
        </p:txBody>
      </p:sp>
    </p:spTree>
    <p:extLst>
      <p:ext uri="{BB962C8B-B14F-4D97-AF65-F5344CB8AC3E}">
        <p14:creationId xmlns:p14="http://schemas.microsoft.com/office/powerpoint/2010/main" val="334110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839B59-735F-A905-08D4-E5C4130819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E69C74-B6D5-74E1-BAB5-10A1DFDFCE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802EDD-4434-17BF-C199-2A0528E0BF17}"/>
              </a:ext>
            </a:extLst>
          </p:cNvPr>
          <p:cNvSpPr>
            <a:spLocks noGrp="1" noChangeArrowheads="1"/>
          </p:cNvSpPr>
          <p:nvPr>
            <p:ph type="sldNum" sz="quarter" idx="12"/>
          </p:nvPr>
        </p:nvSpPr>
        <p:spPr>
          <a:ln/>
        </p:spPr>
        <p:txBody>
          <a:bodyPr/>
          <a:lstStyle>
            <a:lvl1pPr>
              <a:defRPr/>
            </a:lvl1pPr>
          </a:lstStyle>
          <a:p>
            <a:fld id="{582220B4-1C6D-4D21-A928-C9769480475D}" type="slidenum">
              <a:rPr lang="en-US" altLang="en-US"/>
              <a:pPr/>
              <a:t>‹#›</a:t>
            </a:fld>
            <a:endParaRPr lang="en-US" altLang="en-US"/>
          </a:p>
        </p:txBody>
      </p:sp>
    </p:spTree>
    <p:extLst>
      <p:ext uri="{BB962C8B-B14F-4D97-AF65-F5344CB8AC3E}">
        <p14:creationId xmlns:p14="http://schemas.microsoft.com/office/powerpoint/2010/main" val="135841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293E4B-D42E-C807-8C29-E8F8CF3625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4BD12A-96EC-4ABF-C094-AA21258A0F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1052CA-34B3-DD43-AFD4-297B0B7CC2C1}"/>
              </a:ext>
            </a:extLst>
          </p:cNvPr>
          <p:cNvSpPr>
            <a:spLocks noGrp="1" noChangeArrowheads="1"/>
          </p:cNvSpPr>
          <p:nvPr>
            <p:ph type="sldNum" sz="quarter" idx="12"/>
          </p:nvPr>
        </p:nvSpPr>
        <p:spPr>
          <a:ln/>
        </p:spPr>
        <p:txBody>
          <a:bodyPr/>
          <a:lstStyle>
            <a:lvl1pPr>
              <a:defRPr/>
            </a:lvl1pPr>
          </a:lstStyle>
          <a:p>
            <a:fld id="{86F9D6DD-FB04-448F-ACD0-EE685C5BDA4B}" type="slidenum">
              <a:rPr lang="en-US" altLang="en-US"/>
              <a:pPr/>
              <a:t>‹#›</a:t>
            </a:fld>
            <a:endParaRPr lang="en-US" altLang="en-US"/>
          </a:p>
        </p:txBody>
      </p:sp>
    </p:spTree>
    <p:extLst>
      <p:ext uri="{BB962C8B-B14F-4D97-AF65-F5344CB8AC3E}">
        <p14:creationId xmlns:p14="http://schemas.microsoft.com/office/powerpoint/2010/main" val="95830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69BD933-DB69-6DD5-33BF-407271EBD3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20917E-717D-AB31-923A-E4F713395E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58B3CF-3513-AD84-A1ED-44E31F65CCA5}"/>
              </a:ext>
            </a:extLst>
          </p:cNvPr>
          <p:cNvSpPr>
            <a:spLocks noGrp="1" noChangeArrowheads="1"/>
          </p:cNvSpPr>
          <p:nvPr>
            <p:ph type="sldNum" sz="quarter" idx="12"/>
          </p:nvPr>
        </p:nvSpPr>
        <p:spPr>
          <a:ln/>
        </p:spPr>
        <p:txBody>
          <a:bodyPr/>
          <a:lstStyle>
            <a:lvl1pPr>
              <a:defRPr/>
            </a:lvl1pPr>
          </a:lstStyle>
          <a:p>
            <a:fld id="{2EEB832F-8E7B-44B6-9DA7-23D3894F7A68}" type="slidenum">
              <a:rPr lang="en-US" altLang="en-US"/>
              <a:pPr/>
              <a:t>‹#›</a:t>
            </a:fld>
            <a:endParaRPr lang="en-US" altLang="en-US"/>
          </a:p>
        </p:txBody>
      </p:sp>
    </p:spTree>
    <p:extLst>
      <p:ext uri="{BB962C8B-B14F-4D97-AF65-F5344CB8AC3E}">
        <p14:creationId xmlns:p14="http://schemas.microsoft.com/office/powerpoint/2010/main" val="16045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BD844E-60AA-BD42-8F7D-E3B1F0DEEF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5BBB6D-ED87-DEE2-1CDA-8F3972305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1B96EF-A0C6-B64C-5D64-1CD5A0389097}"/>
              </a:ext>
            </a:extLst>
          </p:cNvPr>
          <p:cNvSpPr>
            <a:spLocks noGrp="1" noChangeArrowheads="1"/>
          </p:cNvSpPr>
          <p:nvPr>
            <p:ph type="sldNum" sz="quarter" idx="12"/>
          </p:nvPr>
        </p:nvSpPr>
        <p:spPr>
          <a:ln/>
        </p:spPr>
        <p:txBody>
          <a:bodyPr/>
          <a:lstStyle>
            <a:lvl1pPr>
              <a:defRPr/>
            </a:lvl1pPr>
          </a:lstStyle>
          <a:p>
            <a:fld id="{32921DFE-B8E9-4AC8-9ADB-A3EDDC9586AD}" type="slidenum">
              <a:rPr lang="en-US" altLang="en-US"/>
              <a:pPr/>
              <a:t>‹#›</a:t>
            </a:fld>
            <a:endParaRPr lang="en-US" altLang="en-US"/>
          </a:p>
        </p:txBody>
      </p:sp>
    </p:spTree>
    <p:extLst>
      <p:ext uri="{BB962C8B-B14F-4D97-AF65-F5344CB8AC3E}">
        <p14:creationId xmlns:p14="http://schemas.microsoft.com/office/powerpoint/2010/main" val="303605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2DAC97-E5A7-DF3A-1E8D-EB1D26673B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F0B4332-BD1A-4F12-2A71-B666FBCDAC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3F271D0-DBEE-253E-BDC5-B3D69AB1D716}"/>
              </a:ext>
            </a:extLst>
          </p:cNvPr>
          <p:cNvSpPr>
            <a:spLocks noGrp="1" noChangeArrowheads="1"/>
          </p:cNvSpPr>
          <p:nvPr>
            <p:ph type="sldNum" sz="quarter" idx="12"/>
          </p:nvPr>
        </p:nvSpPr>
        <p:spPr>
          <a:ln/>
        </p:spPr>
        <p:txBody>
          <a:bodyPr/>
          <a:lstStyle>
            <a:lvl1pPr>
              <a:defRPr/>
            </a:lvl1pPr>
          </a:lstStyle>
          <a:p>
            <a:fld id="{E8C9173D-4B9A-47C6-89B0-F3898CDAE5AA}" type="slidenum">
              <a:rPr lang="en-US" altLang="en-US"/>
              <a:pPr/>
              <a:t>‹#›</a:t>
            </a:fld>
            <a:endParaRPr lang="en-US" altLang="en-US"/>
          </a:p>
        </p:txBody>
      </p:sp>
    </p:spTree>
    <p:extLst>
      <p:ext uri="{BB962C8B-B14F-4D97-AF65-F5344CB8AC3E}">
        <p14:creationId xmlns:p14="http://schemas.microsoft.com/office/powerpoint/2010/main" val="163227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1F70F7D-06E8-BEA8-F678-A1EBDF94DC7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04DFD5A-490D-F7F4-03CA-5E1B963A8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D3B7C5-F130-51DB-0C97-EBC2D3DA4ACD}"/>
              </a:ext>
            </a:extLst>
          </p:cNvPr>
          <p:cNvSpPr>
            <a:spLocks noGrp="1" noChangeArrowheads="1"/>
          </p:cNvSpPr>
          <p:nvPr>
            <p:ph type="sldNum" sz="quarter" idx="12"/>
          </p:nvPr>
        </p:nvSpPr>
        <p:spPr>
          <a:ln/>
        </p:spPr>
        <p:txBody>
          <a:bodyPr/>
          <a:lstStyle>
            <a:lvl1pPr>
              <a:defRPr/>
            </a:lvl1pPr>
          </a:lstStyle>
          <a:p>
            <a:fld id="{F8584E59-5F3C-4660-8BA4-965524B3687E}" type="slidenum">
              <a:rPr lang="en-US" altLang="en-US"/>
              <a:pPr/>
              <a:t>‹#›</a:t>
            </a:fld>
            <a:endParaRPr lang="en-US" altLang="en-US"/>
          </a:p>
        </p:txBody>
      </p:sp>
    </p:spTree>
    <p:extLst>
      <p:ext uri="{BB962C8B-B14F-4D97-AF65-F5344CB8AC3E}">
        <p14:creationId xmlns:p14="http://schemas.microsoft.com/office/powerpoint/2010/main" val="203546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0C58D6-5168-E83B-4097-81DAE78FB5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F25AD7D-BBFB-E2BD-4796-6C394366E4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42EE4E-A93D-00AB-A42B-DA0EB67074B3}"/>
              </a:ext>
            </a:extLst>
          </p:cNvPr>
          <p:cNvSpPr>
            <a:spLocks noGrp="1" noChangeArrowheads="1"/>
          </p:cNvSpPr>
          <p:nvPr>
            <p:ph type="sldNum" sz="quarter" idx="12"/>
          </p:nvPr>
        </p:nvSpPr>
        <p:spPr>
          <a:ln/>
        </p:spPr>
        <p:txBody>
          <a:bodyPr/>
          <a:lstStyle>
            <a:lvl1pPr>
              <a:defRPr/>
            </a:lvl1pPr>
          </a:lstStyle>
          <a:p>
            <a:fld id="{F4BEE9E4-E048-4EF5-BBBE-3DFF5E65DDDA}" type="slidenum">
              <a:rPr lang="en-US" altLang="en-US"/>
              <a:pPr/>
              <a:t>‹#›</a:t>
            </a:fld>
            <a:endParaRPr lang="en-US" altLang="en-US"/>
          </a:p>
        </p:txBody>
      </p:sp>
    </p:spTree>
    <p:extLst>
      <p:ext uri="{BB962C8B-B14F-4D97-AF65-F5344CB8AC3E}">
        <p14:creationId xmlns:p14="http://schemas.microsoft.com/office/powerpoint/2010/main" val="85966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0BDABA-A696-3945-BDA7-14A1CBD36F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C93419-2867-0E9E-9BA2-E4FC31428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D95664-EFBF-F63B-45A5-89837C8C60DD}"/>
              </a:ext>
            </a:extLst>
          </p:cNvPr>
          <p:cNvSpPr>
            <a:spLocks noGrp="1" noChangeArrowheads="1"/>
          </p:cNvSpPr>
          <p:nvPr>
            <p:ph type="sldNum" sz="quarter" idx="12"/>
          </p:nvPr>
        </p:nvSpPr>
        <p:spPr>
          <a:ln/>
        </p:spPr>
        <p:txBody>
          <a:bodyPr/>
          <a:lstStyle>
            <a:lvl1pPr>
              <a:defRPr/>
            </a:lvl1pPr>
          </a:lstStyle>
          <a:p>
            <a:fld id="{F0F18554-39EA-4754-85EA-8CFBEFBFFE89}" type="slidenum">
              <a:rPr lang="en-US" altLang="en-US"/>
              <a:pPr/>
              <a:t>‹#›</a:t>
            </a:fld>
            <a:endParaRPr lang="en-US" altLang="en-US"/>
          </a:p>
        </p:txBody>
      </p:sp>
    </p:spTree>
    <p:extLst>
      <p:ext uri="{BB962C8B-B14F-4D97-AF65-F5344CB8AC3E}">
        <p14:creationId xmlns:p14="http://schemas.microsoft.com/office/powerpoint/2010/main" val="376641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0C900C-3006-3502-2F7D-8205F6BAA4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CB6AFA-6B3C-BA7E-8CD7-C01AC6CE8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5F1E6B-8668-EAF3-0714-871B498E51C1}"/>
              </a:ext>
            </a:extLst>
          </p:cNvPr>
          <p:cNvSpPr>
            <a:spLocks noGrp="1" noChangeArrowheads="1"/>
          </p:cNvSpPr>
          <p:nvPr>
            <p:ph type="sldNum" sz="quarter" idx="12"/>
          </p:nvPr>
        </p:nvSpPr>
        <p:spPr>
          <a:ln/>
        </p:spPr>
        <p:txBody>
          <a:bodyPr/>
          <a:lstStyle>
            <a:lvl1pPr>
              <a:defRPr/>
            </a:lvl1pPr>
          </a:lstStyle>
          <a:p>
            <a:fld id="{0402FC98-E31A-46B3-8B0C-ED52882A81E4}" type="slidenum">
              <a:rPr lang="en-US" altLang="en-US"/>
              <a:pPr/>
              <a:t>‹#›</a:t>
            </a:fld>
            <a:endParaRPr lang="en-US" altLang="en-US"/>
          </a:p>
        </p:txBody>
      </p:sp>
    </p:spTree>
    <p:extLst>
      <p:ext uri="{BB962C8B-B14F-4D97-AF65-F5344CB8AC3E}">
        <p14:creationId xmlns:p14="http://schemas.microsoft.com/office/powerpoint/2010/main" val="183467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17DCB5-49AC-8A5A-C5EC-3ED3C5DEB9B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5A79E13-73A0-429E-7923-128D7A456E3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36E789D-B69F-8BE1-C763-FC82FE1DA2A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A9D3FE0-F7DB-C144-F929-BE34C0767C6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3E079F5B-7641-5494-EAA5-B0AB010BD2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A3759DF-B44A-4B1E-9E0E-F4D6D6B5F8A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68"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68"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68"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6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tlepagejudas">
            <a:extLst>
              <a:ext uri="{FF2B5EF4-FFF2-40B4-BE49-F238E27FC236}">
                <a16:creationId xmlns:a16="http://schemas.microsoft.com/office/drawing/2014/main" id="{72293E8C-CA33-A82C-12E5-524C601BF46C}"/>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a:extLst>
              <a:ext uri="{FF2B5EF4-FFF2-40B4-BE49-F238E27FC236}">
                <a16:creationId xmlns:a16="http://schemas.microsoft.com/office/drawing/2014/main" id="{197CFE83-1A64-F19F-E1E6-F0DF93FBB2E2}"/>
              </a:ext>
            </a:extLst>
          </p:cNvPr>
          <p:cNvSpPr txBox="1">
            <a:spLocks noChangeArrowheads="1"/>
          </p:cNvSpPr>
          <p:nvPr/>
        </p:nvSpPr>
        <p:spPr bwMode="auto">
          <a:xfrm>
            <a:off x="0" y="1143000"/>
            <a:ext cx="9144000" cy="3632200"/>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1500" b="1">
                <a:ln w="11430">
                  <a:solidFill>
                    <a:srgbClr val="7030A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 </a:t>
            </a:r>
            <a:r>
              <a:rPr lang="en-US" sz="11500" b="1" dirty="0">
                <a:ln w="11430">
                  <a:solidFill>
                    <a:srgbClr val="7030A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Matthew </a:t>
            </a:r>
          </a:p>
          <a:p>
            <a:pPr algn="ctr">
              <a:defRPr/>
            </a:pPr>
            <a:r>
              <a:rPr lang="en-US" sz="11500" b="1" dirty="0">
                <a:ln w="11430">
                  <a:solidFill>
                    <a:srgbClr val="7030A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Chapter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GospelofJudas">
            <a:extLst>
              <a:ext uri="{FF2B5EF4-FFF2-40B4-BE49-F238E27FC236}">
                <a16:creationId xmlns:a16="http://schemas.microsoft.com/office/drawing/2014/main" id="{92517184-768D-313C-FBBB-1ECA2B100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a:extLst>
              <a:ext uri="{FF2B5EF4-FFF2-40B4-BE49-F238E27FC236}">
                <a16:creationId xmlns:a16="http://schemas.microsoft.com/office/drawing/2014/main" id="{BB6DB6DE-E2F3-2640-DC1B-5898FFA08D16}"/>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5800">
                <a:solidFill>
                  <a:srgbClr val="FFFF00"/>
                </a:solidFill>
                <a:latin typeface="Times New Roman" panose="02020603050405020304" pitchFamily="18" charset="0"/>
                <a:cs typeface="Times New Roman" panose="02020603050405020304" pitchFamily="18" charset="0"/>
              </a:rPr>
              <a:t>Magistrates</a:t>
            </a:r>
          </a:p>
        </p:txBody>
      </p:sp>
      <p:sp>
        <p:nvSpPr>
          <p:cNvPr id="11268" name="TextBox 4">
            <a:extLst>
              <a:ext uri="{FF2B5EF4-FFF2-40B4-BE49-F238E27FC236}">
                <a16:creationId xmlns:a16="http://schemas.microsoft.com/office/drawing/2014/main" id="{40EC885C-F610-8736-60E7-6B71194A8F3D}"/>
              </a:ext>
            </a:extLst>
          </p:cNvPr>
          <p:cNvSpPr txBox="1">
            <a:spLocks noChangeArrowheads="1"/>
          </p:cNvSpPr>
          <p:nvPr/>
        </p:nvSpPr>
        <p:spPr bwMode="auto">
          <a:xfrm>
            <a:off x="457200" y="1652588"/>
            <a:ext cx="83820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2600" b="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It was in a dual capacity as priests and counselors</a:t>
            </a:r>
          </a:p>
          <a:p>
            <a:r>
              <a:rPr lang="en-US" altLang="en-US" sz="2800" b="1">
                <a:latin typeface="Times New Roman" panose="02020603050405020304" pitchFamily="18" charset="0"/>
                <a:cs typeface="Times New Roman" panose="02020603050405020304" pitchFamily="18" charset="0"/>
              </a:rPr>
              <a:t>  whereby civil and political counsel was invested with</a:t>
            </a:r>
          </a:p>
          <a:p>
            <a:r>
              <a:rPr lang="en-US" altLang="en-US" sz="2800" b="1">
                <a:latin typeface="Times New Roman" panose="02020603050405020304" pitchFamily="18" charset="0"/>
                <a:cs typeface="Times New Roman" panose="02020603050405020304" pitchFamily="18" charset="0"/>
              </a:rPr>
              <a:t>  religious authority.</a:t>
            </a:r>
          </a:p>
          <a:p>
            <a:endParaRPr lang="en-US" altLang="en-US" sz="1400" b="1">
              <a:latin typeface="Times New Roman" panose="02020603050405020304" pitchFamily="18" charset="0"/>
              <a:cs typeface="Times New Roman" panose="02020603050405020304" pitchFamily="18" charset="0"/>
            </a:endParaRPr>
          </a:p>
          <a:p>
            <a:pPr>
              <a:spcBef>
                <a:spcPts val="600"/>
              </a:spcBef>
              <a:buFont typeface="Arial" panose="020B0604020202020204" pitchFamily="34" charset="0"/>
              <a:buChar char="•"/>
            </a:pPr>
            <a:r>
              <a:rPr lang="en-US" altLang="en-US" sz="2800" b="1">
                <a:latin typeface="Times New Roman" panose="02020603050405020304" pitchFamily="18" charset="0"/>
                <a:cs typeface="Times New Roman" panose="02020603050405020304" pitchFamily="18" charset="0"/>
              </a:rPr>
              <a:t> Thus, the Magi became the supreme priestly caste of</a:t>
            </a:r>
          </a:p>
          <a:p>
            <a:r>
              <a:rPr lang="en-US" altLang="en-US" sz="2800" b="1">
                <a:latin typeface="Times New Roman" panose="02020603050405020304" pitchFamily="18" charset="0"/>
                <a:cs typeface="Times New Roman" panose="02020603050405020304" pitchFamily="18" charset="0"/>
              </a:rPr>
              <a:t>  the empire!</a:t>
            </a:r>
          </a:p>
        </p:txBody>
      </p:sp>
      <p:pic>
        <p:nvPicPr>
          <p:cNvPr id="11269" name="Picture 5" descr="C:\Users\Jeff\Desktop\Three-Magi-Mosaic.jpg">
            <a:extLst>
              <a:ext uri="{FF2B5EF4-FFF2-40B4-BE49-F238E27FC236}">
                <a16:creationId xmlns:a16="http://schemas.microsoft.com/office/drawing/2014/main" id="{373EBA8D-ED83-D332-C902-29A7EDFBD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810000"/>
            <a:ext cx="44799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GospelofJudas">
            <a:extLst>
              <a:ext uri="{FF2B5EF4-FFF2-40B4-BE49-F238E27FC236}">
                <a16:creationId xmlns:a16="http://schemas.microsoft.com/office/drawing/2014/main" id="{6FE78751-4B30-2743-0928-A814CC5CE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7">
            <a:extLst>
              <a:ext uri="{FF2B5EF4-FFF2-40B4-BE49-F238E27FC236}">
                <a16:creationId xmlns:a16="http://schemas.microsoft.com/office/drawing/2014/main" id="{BCFC4889-B99F-7D2A-62FD-7B2478AD0AD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5800">
                <a:solidFill>
                  <a:srgbClr val="FFFF00"/>
                </a:solidFill>
                <a:latin typeface="Times New Roman" panose="02020603050405020304" pitchFamily="18" charset="0"/>
                <a:cs typeface="Times New Roman" panose="02020603050405020304" pitchFamily="18" charset="0"/>
              </a:rPr>
              <a:t>The Inscription of Bihistun</a:t>
            </a:r>
          </a:p>
        </p:txBody>
      </p:sp>
      <p:sp>
        <p:nvSpPr>
          <p:cNvPr id="12292" name="TextBox 4">
            <a:extLst>
              <a:ext uri="{FF2B5EF4-FFF2-40B4-BE49-F238E27FC236}">
                <a16:creationId xmlns:a16="http://schemas.microsoft.com/office/drawing/2014/main" id="{5A2DAD03-16E3-632E-271D-C6271A9B24C1}"/>
              </a:ext>
            </a:extLst>
          </p:cNvPr>
          <p:cNvSpPr txBox="1">
            <a:spLocks noChangeArrowheads="1"/>
          </p:cNvSpPr>
          <p:nvPr/>
        </p:nvSpPr>
        <p:spPr bwMode="auto">
          <a:xfrm>
            <a:off x="457200" y="1944688"/>
            <a:ext cx="83820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Darius I (The Great) (522-486 BC) </a:t>
            </a:r>
          </a:p>
          <a:p>
            <a:pPr>
              <a:spcBef>
                <a:spcPts val="600"/>
              </a:spcBef>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Three languages</a:t>
            </a:r>
          </a:p>
          <a:p>
            <a:r>
              <a:rPr lang="en-US" altLang="en-US" sz="3200" b="1">
                <a:latin typeface="Times New Roman" panose="02020603050405020304" pitchFamily="18" charset="0"/>
                <a:cs typeface="Times New Roman" panose="02020603050405020304" pitchFamily="18" charset="0"/>
              </a:rPr>
              <a:t>   - Elamite</a:t>
            </a:r>
          </a:p>
          <a:p>
            <a:r>
              <a:rPr lang="en-US" altLang="en-US" sz="3200" b="1">
                <a:latin typeface="Times New Roman" panose="02020603050405020304" pitchFamily="18" charset="0"/>
                <a:cs typeface="Times New Roman" panose="02020603050405020304" pitchFamily="18" charset="0"/>
              </a:rPr>
              <a:t>   - Akkadian</a:t>
            </a:r>
          </a:p>
          <a:p>
            <a:r>
              <a:rPr lang="en-US" altLang="en-US" sz="3200" b="1">
                <a:latin typeface="Times New Roman" panose="02020603050405020304" pitchFamily="18" charset="0"/>
                <a:cs typeface="Times New Roman" panose="02020603050405020304" pitchFamily="18" charset="0"/>
              </a:rPr>
              <a:t>   - Old Persian</a:t>
            </a:r>
          </a:p>
          <a:p>
            <a:pPr>
              <a:spcBef>
                <a:spcPts val="600"/>
              </a:spcBef>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Speaks of his speedy and final triumph over a</a:t>
            </a:r>
          </a:p>
          <a:p>
            <a:r>
              <a:rPr lang="en-US" altLang="en-US" sz="3200" b="1">
                <a:latin typeface="Times New Roman" panose="02020603050405020304" pitchFamily="18" charset="0"/>
                <a:cs typeface="Times New Roman" panose="02020603050405020304" pitchFamily="18" charset="0"/>
              </a:rPr>
              <a:t>  revolt of Magi in 522 BC</a:t>
            </a:r>
          </a:p>
        </p:txBody>
      </p:sp>
      <p:pic>
        <p:nvPicPr>
          <p:cNvPr id="6" name="Picture 5" descr="C:\Users\Jeff\Desktop\1280px-Behistun_inscription_reliefs.jpg">
            <a:extLst>
              <a:ext uri="{FF2B5EF4-FFF2-40B4-BE49-F238E27FC236}">
                <a16:creationId xmlns:a16="http://schemas.microsoft.com/office/drawing/2014/main" id="{8489DFFB-F629-ACD5-FA52-D94C74B1B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2063"/>
            <a:ext cx="91440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64FA1AC-F67F-D1A5-AFCF-8743C0FEB9B5}"/>
              </a:ext>
            </a:extLst>
          </p:cNvPr>
          <p:cNvSpPr/>
          <p:nvPr/>
        </p:nvSpPr>
        <p:spPr>
          <a:xfrm>
            <a:off x="2286000" y="3148548"/>
            <a:ext cx="6858000" cy="3785652"/>
          </a:xfrm>
          <a:prstGeom prst="rect">
            <a:avLst/>
          </a:prstGeom>
          <a:solidFill>
            <a:srgbClr val="7E7F00"/>
          </a:solidFill>
        </p:spPr>
        <p:txBody>
          <a:bodyPr>
            <a:spAutoFit/>
          </a:bodyPr>
          <a:lstStyle/>
          <a:p>
            <a:pPr>
              <a:defRPr/>
            </a:pPr>
            <a:r>
              <a:rPr lang="en-US" b="1" dirty="0">
                <a:ln>
                  <a:solidFill>
                    <a:schemeClr val="tx1"/>
                  </a:solidFill>
                </a:ln>
                <a:solidFill>
                  <a:srgbClr val="000066"/>
                </a:solidFill>
                <a:latin typeface="Arial Narrow" pitchFamily="34" charset="0"/>
              </a:rPr>
              <a:t>King Darius says: My father is Hystaspes [</a:t>
            </a:r>
            <a:r>
              <a:rPr lang="en-US" b="1" dirty="0" err="1">
                <a:ln>
                  <a:solidFill>
                    <a:schemeClr val="tx1"/>
                  </a:solidFill>
                </a:ln>
                <a:solidFill>
                  <a:srgbClr val="000066"/>
                </a:solidFill>
                <a:latin typeface="Arial Narrow" pitchFamily="34" charset="0"/>
              </a:rPr>
              <a:t>Vištâspa</a:t>
            </a:r>
            <a:r>
              <a:rPr lang="en-US" b="1" dirty="0">
                <a:ln>
                  <a:solidFill>
                    <a:schemeClr val="tx1"/>
                  </a:solidFill>
                </a:ln>
                <a:solidFill>
                  <a:srgbClr val="000066"/>
                </a:solidFill>
                <a:latin typeface="Arial Narrow" pitchFamily="34" charset="0"/>
              </a:rPr>
              <a:t>]; the father of Hystaspes was Arsames [</a:t>
            </a:r>
            <a:r>
              <a:rPr lang="en-US" b="1" dirty="0" err="1">
                <a:ln>
                  <a:solidFill>
                    <a:schemeClr val="tx1"/>
                  </a:solidFill>
                </a:ln>
                <a:solidFill>
                  <a:srgbClr val="000066"/>
                </a:solidFill>
                <a:latin typeface="Arial Narrow" pitchFamily="34" charset="0"/>
              </a:rPr>
              <a:t>Aršâma</a:t>
            </a:r>
            <a:r>
              <a:rPr lang="en-US" b="1" dirty="0">
                <a:ln>
                  <a:solidFill>
                    <a:schemeClr val="tx1"/>
                  </a:solidFill>
                </a:ln>
                <a:solidFill>
                  <a:srgbClr val="000066"/>
                </a:solidFill>
                <a:latin typeface="Arial Narrow" pitchFamily="34" charset="0"/>
              </a:rPr>
              <a:t>]; the father of Arsames was Ariaramnes [</a:t>
            </a:r>
            <a:r>
              <a:rPr lang="en-US" b="1" dirty="0" err="1">
                <a:ln>
                  <a:solidFill>
                    <a:schemeClr val="tx1"/>
                  </a:solidFill>
                </a:ln>
                <a:solidFill>
                  <a:srgbClr val="000066"/>
                </a:solidFill>
                <a:latin typeface="Arial Narrow" pitchFamily="34" charset="0"/>
              </a:rPr>
              <a:t>Ariyâramna</a:t>
            </a:r>
            <a:r>
              <a:rPr lang="en-US" b="1" dirty="0">
                <a:ln>
                  <a:solidFill>
                    <a:schemeClr val="tx1"/>
                  </a:solidFill>
                </a:ln>
                <a:solidFill>
                  <a:srgbClr val="000066"/>
                </a:solidFill>
                <a:latin typeface="Arial Narrow" pitchFamily="34" charset="0"/>
              </a:rPr>
              <a:t>]; the father of Ariaramnes was Teispes [</a:t>
            </a:r>
            <a:r>
              <a:rPr lang="en-US" b="1" dirty="0" err="1">
                <a:ln>
                  <a:solidFill>
                    <a:schemeClr val="tx1"/>
                  </a:solidFill>
                </a:ln>
                <a:solidFill>
                  <a:srgbClr val="000066"/>
                </a:solidFill>
                <a:latin typeface="Arial Narrow" pitchFamily="34" charset="0"/>
              </a:rPr>
              <a:t>Cišpiš</a:t>
            </a:r>
            <a:r>
              <a:rPr lang="en-US" b="1" dirty="0">
                <a:ln>
                  <a:solidFill>
                    <a:schemeClr val="tx1"/>
                  </a:solidFill>
                </a:ln>
                <a:solidFill>
                  <a:srgbClr val="000066"/>
                </a:solidFill>
                <a:latin typeface="Arial Narrow" pitchFamily="34" charset="0"/>
              </a:rPr>
              <a:t>]; the father of Teispes was Achaemenes [</a:t>
            </a:r>
            <a:r>
              <a:rPr lang="en-US" b="1" dirty="0" err="1">
                <a:ln>
                  <a:solidFill>
                    <a:schemeClr val="tx1"/>
                  </a:solidFill>
                </a:ln>
                <a:solidFill>
                  <a:srgbClr val="000066"/>
                </a:solidFill>
                <a:latin typeface="Arial Narrow" pitchFamily="34" charset="0"/>
              </a:rPr>
              <a:t>Haxâmaniš</a:t>
            </a:r>
            <a:r>
              <a:rPr lang="en-US" b="1" dirty="0">
                <a:ln>
                  <a:solidFill>
                    <a:schemeClr val="tx1"/>
                  </a:solidFill>
                </a:ln>
                <a:solidFill>
                  <a:srgbClr val="000066"/>
                </a:solidFill>
                <a:latin typeface="Arial Narrow" pitchFamily="34" charset="0"/>
              </a:rPr>
              <a:t>].  King Darius says: That is why we are called Achaemenids; from antiquity we have been noble; from antiquity has our dynasty been royal. King Darius says: Eight of my dynasty were kings before me; I am the ninth. Nine in succession we have been kings.</a:t>
            </a:r>
          </a:p>
        </p:txBody>
      </p:sp>
      <p:sp>
        <p:nvSpPr>
          <p:cNvPr id="8" name="Line Callout 1 7">
            <a:extLst>
              <a:ext uri="{FF2B5EF4-FFF2-40B4-BE49-F238E27FC236}">
                <a16:creationId xmlns:a16="http://schemas.microsoft.com/office/drawing/2014/main" id="{D4BAEF89-868D-CB67-40F9-DFFDD36F7E43}"/>
              </a:ext>
            </a:extLst>
          </p:cNvPr>
          <p:cNvSpPr>
            <a:spLocks/>
          </p:cNvSpPr>
          <p:nvPr/>
        </p:nvSpPr>
        <p:spPr bwMode="auto">
          <a:xfrm>
            <a:off x="2057400" y="1371600"/>
            <a:ext cx="2286000" cy="1219200"/>
          </a:xfrm>
          <a:prstGeom prst="borderCallout1">
            <a:avLst>
              <a:gd name="adj1" fmla="val 145833"/>
              <a:gd name="adj2" fmla="val 148750"/>
              <a:gd name="adj3" fmla="val 101042"/>
              <a:gd name="adj4" fmla="val 100417"/>
            </a:avLst>
          </a:prstGeom>
          <a:noFill/>
          <a:ln w="28575" algn="ctr">
            <a:solidFill>
              <a:srgbClr val="7E7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SRC\Desktop\Bible\Matthew\Berean Fellowship\Matthew_02_Slideshow\images\Slide028.jpg">
            <a:extLst>
              <a:ext uri="{FF2B5EF4-FFF2-40B4-BE49-F238E27FC236}">
                <a16:creationId xmlns:a16="http://schemas.microsoft.com/office/drawing/2014/main" id="{61C7AB01-37D7-8774-0BAD-585CCF70B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SRC\Desktop\Bible\Matthew\Berean Fellowship\Matthew_02_Slideshow\images\Slide029.jpg">
            <a:extLst>
              <a:ext uri="{FF2B5EF4-FFF2-40B4-BE49-F238E27FC236}">
                <a16:creationId xmlns:a16="http://schemas.microsoft.com/office/drawing/2014/main" id="{55B58485-58B2-4D09-AD70-D84CE24AE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SRC\Desktop\Bible\Matthew\Berean Fellowship\Matthew_02_Slideshow\images\Slide030.jpg">
            <a:extLst>
              <a:ext uri="{FF2B5EF4-FFF2-40B4-BE49-F238E27FC236}">
                <a16:creationId xmlns:a16="http://schemas.microsoft.com/office/drawing/2014/main" id="{7B0142C3-9FB9-A4D1-2B6B-F3CA22982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 2">
            <a:extLst>
              <a:ext uri="{FF2B5EF4-FFF2-40B4-BE49-F238E27FC236}">
                <a16:creationId xmlns:a16="http://schemas.microsoft.com/office/drawing/2014/main" id="{E01141A8-EEB8-ED46-FE59-FA11CA0C0BB2}"/>
              </a:ext>
            </a:extLst>
          </p:cNvPr>
          <p:cNvSpPr>
            <a:spLocks noChangeArrowheads="1"/>
          </p:cNvSpPr>
          <p:nvPr/>
        </p:nvSpPr>
        <p:spPr bwMode="auto">
          <a:xfrm>
            <a:off x="5410200" y="4267200"/>
            <a:ext cx="228600" cy="304800"/>
          </a:xfrm>
          <a:prstGeom prst="irregularSeal1">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BSRC\Desktop\Bible\Matthew\Berean Fellowship\Matthew_02_Slideshow\images\Slide031.png">
            <a:extLst>
              <a:ext uri="{FF2B5EF4-FFF2-40B4-BE49-F238E27FC236}">
                <a16:creationId xmlns:a16="http://schemas.microsoft.com/office/drawing/2014/main" id="{89B6342E-8682-42E6-8888-21E9F2AAE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SRC\Desktop\Bible\Matthew\Berean Fellowship\Matthew_02_Slideshow\images\Slide032.png">
            <a:extLst>
              <a:ext uri="{FF2B5EF4-FFF2-40B4-BE49-F238E27FC236}">
                <a16:creationId xmlns:a16="http://schemas.microsoft.com/office/drawing/2014/main" id="{82A4A808-D9BB-B9BB-9390-6A521C40A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SRC\Desktop\Bible\Matthew\Berean Fellowship\Matthew_02_Slideshow\images\Slide033.jpg">
            <a:extLst>
              <a:ext uri="{FF2B5EF4-FFF2-40B4-BE49-F238E27FC236}">
                <a16:creationId xmlns:a16="http://schemas.microsoft.com/office/drawing/2014/main" id="{1E5A1741-98EA-6B0B-E0D3-B2F0EF623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BSRC\Desktop\Bible\Matthew\Berean Fellowship\Matthew_02_Slideshow\images\Slide034.png">
            <a:extLst>
              <a:ext uri="{FF2B5EF4-FFF2-40B4-BE49-F238E27FC236}">
                <a16:creationId xmlns:a16="http://schemas.microsoft.com/office/drawing/2014/main" id="{F738362B-5DF2-4065-221F-617BE40E7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BSRC\Desktop\Bible\Matthew\Berean Fellowship\Matthew_02_Slideshow\images\Slide035.png">
            <a:extLst>
              <a:ext uri="{FF2B5EF4-FFF2-40B4-BE49-F238E27FC236}">
                <a16:creationId xmlns:a16="http://schemas.microsoft.com/office/drawing/2014/main" id="{6EEA3A52-FEF8-008F-7A15-7B5B8E3D1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5" descr="C:\Users\BSRC\Desktop\Bible\Matthew\Berean Fellowship\Matthew_02_Slideshow\images\Slide002.png">
            <a:extLst>
              <a:ext uri="{FF2B5EF4-FFF2-40B4-BE49-F238E27FC236}">
                <a16:creationId xmlns:a16="http://schemas.microsoft.com/office/drawing/2014/main" id="{B839BB32-2B6F-45D8-737B-53A004D5E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0A3E6F16-5534-870E-63C4-5FC2BD2F8892}"/>
              </a:ext>
            </a:extLst>
          </p:cNvPr>
          <p:cNvSpPr>
            <a:spLocks noChangeArrowheads="1"/>
          </p:cNvSpPr>
          <p:nvPr/>
        </p:nvSpPr>
        <p:spPr bwMode="auto">
          <a:xfrm>
            <a:off x="7543800" y="6172200"/>
            <a:ext cx="990600" cy="3048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4" name="TextBox 3">
            <a:extLst>
              <a:ext uri="{FF2B5EF4-FFF2-40B4-BE49-F238E27FC236}">
                <a16:creationId xmlns:a16="http://schemas.microsoft.com/office/drawing/2014/main" id="{71673A24-4B08-57E1-6DBD-D3F8BB2F3F1A}"/>
              </a:ext>
            </a:extLst>
          </p:cNvPr>
          <p:cNvSpPr txBox="1"/>
          <p:nvPr/>
        </p:nvSpPr>
        <p:spPr>
          <a:xfrm>
            <a:off x="7440613" y="6096000"/>
            <a:ext cx="1066800" cy="384175"/>
          </a:xfrm>
          <a:prstGeom prst="rect">
            <a:avLst/>
          </a:prstGeom>
          <a:noFill/>
        </p:spPr>
        <p:txBody>
          <a:bodyPr wrap="none">
            <a:spAutoFit/>
          </a:bodyPr>
          <a:lstStyle/>
          <a:p>
            <a:pPr>
              <a:defRPr/>
            </a:pPr>
            <a:r>
              <a:rPr lang="en-US" sz="1900" dirty="0">
                <a:solidFill>
                  <a:schemeClr val="bg1"/>
                </a:solidFill>
                <a:effectLst>
                  <a:outerShdw blurRad="38100" dist="38100" dir="2700000" algn="tl">
                    <a:srgbClr val="000000">
                      <a:alpha val="43137"/>
                    </a:srgbClr>
                  </a:outerShdw>
                </a:effectLst>
                <a:latin typeface="Arial" charset="0"/>
              </a:rPr>
              <a:t>Spiritual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BSRC\Desktop\Bible\Matthew\Berean Fellowship\Matthew_02_Slideshow\images\Slide036.png">
            <a:extLst>
              <a:ext uri="{FF2B5EF4-FFF2-40B4-BE49-F238E27FC236}">
                <a16:creationId xmlns:a16="http://schemas.microsoft.com/office/drawing/2014/main" id="{FF028D81-9C63-34EB-30C8-7EB26996C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BSRC\Desktop\Bible\Matthew\Berean Fellowship\Matthew_02_Slideshow\images\Slide037.png">
            <a:extLst>
              <a:ext uri="{FF2B5EF4-FFF2-40B4-BE49-F238E27FC236}">
                <a16:creationId xmlns:a16="http://schemas.microsoft.com/office/drawing/2014/main" id="{83BA27A1-26D6-EF95-5017-904126D97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BSRC\Desktop\Bible\Matthew\Berean Fellowship\Matthew_02_Slideshow\images\Slide038.png">
            <a:extLst>
              <a:ext uri="{FF2B5EF4-FFF2-40B4-BE49-F238E27FC236}">
                <a16:creationId xmlns:a16="http://schemas.microsoft.com/office/drawing/2014/main" id="{970745E1-3D9D-DED9-7074-BC8AE2A4C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BSRC\Desktop\Bible\Matthew\Berean Fellowship\Matthew_02_Slideshow\images\Slide039.png">
            <a:extLst>
              <a:ext uri="{FF2B5EF4-FFF2-40B4-BE49-F238E27FC236}">
                <a16:creationId xmlns:a16="http://schemas.microsoft.com/office/drawing/2014/main" id="{D182F3DB-8F29-385D-CCDC-416B8053F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BSRC\Desktop\Bible\Matthew\Berean Fellowship\Matthew_02_Slideshow\images\Slide040.png">
            <a:extLst>
              <a:ext uri="{FF2B5EF4-FFF2-40B4-BE49-F238E27FC236}">
                <a16:creationId xmlns:a16="http://schemas.microsoft.com/office/drawing/2014/main" id="{402F605A-1096-825A-00A4-33BBF6F2F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SRC\Desktop\Bible\Matthew\Berean Fellowship\Matthew_02_Slideshow\images\Slide041.png">
            <a:extLst>
              <a:ext uri="{FF2B5EF4-FFF2-40B4-BE49-F238E27FC236}">
                <a16:creationId xmlns:a16="http://schemas.microsoft.com/office/drawing/2014/main" id="{B0120519-A428-C42E-EE92-9D2F85AC0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BSRC\Desktop\Bible\Matthew\Berean Fellowship\Matthew_02_Slideshow\images\Slide042.png">
            <a:extLst>
              <a:ext uri="{FF2B5EF4-FFF2-40B4-BE49-F238E27FC236}">
                <a16:creationId xmlns:a16="http://schemas.microsoft.com/office/drawing/2014/main" id="{50755AE2-657F-F17C-5443-ADFAA3755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BSRC\Desktop\Bible\Matthew\Berean Fellowship\Matthew_02_Slideshow\images\Slide043.png">
            <a:extLst>
              <a:ext uri="{FF2B5EF4-FFF2-40B4-BE49-F238E27FC236}">
                <a16:creationId xmlns:a16="http://schemas.microsoft.com/office/drawing/2014/main" id="{B4FFEB3F-AE4A-F472-0147-DCFB0A849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BSRC\Desktop\Bible\Matthew\Berean Fellowship\Matthew_02_Slideshow\images\Slide044.jpg">
            <a:extLst>
              <a:ext uri="{FF2B5EF4-FFF2-40B4-BE49-F238E27FC236}">
                <a16:creationId xmlns:a16="http://schemas.microsoft.com/office/drawing/2014/main" id="{B748F148-BF5E-7CF0-C1B2-2C0BC7A22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80F5630E-190B-045F-7B8C-56512B8BEB1A}"/>
              </a:ext>
            </a:extLst>
          </p:cNvPr>
          <p:cNvSpPr/>
          <p:nvPr/>
        </p:nvSpPr>
        <p:spPr bwMode="auto">
          <a:xfrm>
            <a:off x="3276600" y="3200400"/>
            <a:ext cx="762000" cy="685800"/>
          </a:xfrm>
          <a:prstGeom prst="roundRect">
            <a:avLst/>
          </a:prstGeom>
          <a:ln w="9525" cap="flat" cmpd="sng" algn="ctr">
            <a:solidFill>
              <a:srgbClr val="C00000"/>
            </a:solid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a:lstStyle/>
          <a:p>
            <a:pPr>
              <a:defRPr/>
            </a:pPr>
            <a:endParaRPr lang="en-US" sz="800" b="1" dirty="0">
              <a:effectLst>
                <a:outerShdw blurRad="38100" dist="38100" dir="2700000" algn="tl">
                  <a:srgbClr val="000000">
                    <a:alpha val="43137"/>
                  </a:srgbClr>
                </a:outerShdw>
              </a:effectLst>
            </a:endParaRPr>
          </a:p>
          <a:p>
            <a:pPr>
              <a:defRPr/>
            </a:pPr>
            <a:r>
              <a:rPr lang="en-US" sz="1600" b="1" dirty="0">
                <a:effectLst>
                  <a:outerShdw blurRad="38100" dist="38100" dir="2700000" algn="tl">
                    <a:srgbClr val="000000">
                      <a:alpha val="43137"/>
                    </a:srgbClr>
                  </a:outerShdw>
                </a:effectLst>
              </a:rPr>
              <a:t>Syria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BSRC\Desktop\Bible\Matthew\Berean Fellowship\Matthew_02_Slideshow\images\Slide045.png">
            <a:extLst>
              <a:ext uri="{FF2B5EF4-FFF2-40B4-BE49-F238E27FC236}">
                <a16:creationId xmlns:a16="http://schemas.microsoft.com/office/drawing/2014/main" id="{03A10953-6149-345D-A1C3-CA6043A72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861D0F4-8C1F-C52A-D5E5-E6B441AA3905}"/>
              </a:ext>
            </a:extLst>
          </p:cNvPr>
          <p:cNvSpPr txBox="1"/>
          <p:nvPr/>
        </p:nvSpPr>
        <p:spPr>
          <a:xfrm>
            <a:off x="7349919" y="6367046"/>
            <a:ext cx="1794081" cy="338554"/>
          </a:xfrm>
          <a:prstGeom prst="rect">
            <a:avLst/>
          </a:prstGeom>
          <a:noFill/>
        </p:spPr>
        <p:txBody>
          <a:bodyPr wrap="none">
            <a:spAutoFit/>
          </a:bodyPr>
          <a:lstStyle/>
          <a:p>
            <a:pPr>
              <a:defRPr/>
            </a:pPr>
            <a:r>
              <a:rPr lang="en-US" sz="1600" b="1" dirty="0">
                <a:ln>
                  <a:solidFill>
                    <a:schemeClr val="bg1"/>
                  </a:solidFill>
                </a:ln>
                <a:solidFill>
                  <a:srgbClr val="FFFFFF"/>
                </a:solidFill>
                <a:latin typeface="Arial" charset="0"/>
              </a:rPr>
              <a:t>End of Section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5" descr="GospelofJudas">
            <a:extLst>
              <a:ext uri="{FF2B5EF4-FFF2-40B4-BE49-F238E27FC236}">
                <a16:creationId xmlns:a16="http://schemas.microsoft.com/office/drawing/2014/main" id="{CE679EB0-28C5-4092-D54E-C9B3C9BB9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7">
            <a:extLst>
              <a:ext uri="{FF2B5EF4-FFF2-40B4-BE49-F238E27FC236}">
                <a16:creationId xmlns:a16="http://schemas.microsoft.com/office/drawing/2014/main" id="{249BBAE0-23B1-016B-61D5-069666AFEE22}"/>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Integrated Design</a:t>
            </a:r>
          </a:p>
        </p:txBody>
      </p:sp>
      <p:sp>
        <p:nvSpPr>
          <p:cNvPr id="4100" name="TextBox 4">
            <a:extLst>
              <a:ext uri="{FF2B5EF4-FFF2-40B4-BE49-F238E27FC236}">
                <a16:creationId xmlns:a16="http://schemas.microsoft.com/office/drawing/2014/main" id="{38E54AFF-EEE6-EB0F-A175-A5C2948BE9BF}"/>
              </a:ext>
            </a:extLst>
          </p:cNvPr>
          <p:cNvSpPr txBox="1">
            <a:spLocks noChangeArrowheads="1"/>
          </p:cNvSpPr>
          <p:nvPr/>
        </p:nvSpPr>
        <p:spPr bwMode="auto">
          <a:xfrm>
            <a:off x="762000" y="2209800"/>
            <a:ext cx="7924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66 Separate Books</a:t>
            </a:r>
          </a:p>
          <a:p>
            <a:r>
              <a:rPr lang="en-US" altLang="en-US" sz="3200" b="1">
                <a:latin typeface="Times New Roman" panose="02020603050405020304" pitchFamily="18" charset="0"/>
                <a:cs typeface="Times New Roman" panose="02020603050405020304" pitchFamily="18" charset="0"/>
              </a:rPr>
              <a:t>    - Penned by over 40 different individuals</a:t>
            </a:r>
          </a:p>
          <a:p>
            <a:r>
              <a:rPr lang="en-US" altLang="en-US" sz="3200" b="1">
                <a:latin typeface="Times New Roman" panose="02020603050405020304" pitchFamily="18" charset="0"/>
                <a:cs typeface="Times New Roman" panose="02020603050405020304" pitchFamily="18" charset="0"/>
              </a:rPr>
              <a:t>    - Over several thousand years</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Design anticipates, in detail, events before</a:t>
            </a:r>
          </a:p>
          <a:p>
            <a:r>
              <a:rPr lang="en-US" altLang="en-US" sz="3200" b="1">
                <a:latin typeface="Times New Roman" panose="02020603050405020304" pitchFamily="18" charset="0"/>
                <a:cs typeface="Times New Roman" panose="02020603050405020304" pitchFamily="18" charset="0"/>
              </a:rPr>
              <a:t>  they happen</a:t>
            </a:r>
          </a:p>
          <a:p>
            <a:r>
              <a:rPr lang="en-US" altLang="en-US" sz="3200" b="1">
                <a:latin typeface="Times New Roman" panose="02020603050405020304" pitchFamily="18" charset="0"/>
                <a:cs typeface="Times New Roman" panose="02020603050405020304" pitchFamily="18" charset="0"/>
              </a:rPr>
              <a:t>    - From outside our dimension of time</a:t>
            </a:r>
          </a:p>
          <a:p>
            <a:r>
              <a:rPr lang="en-US" altLang="en-US" sz="3200" b="1">
                <a:latin typeface="Times New Roman" panose="02020603050405020304" pitchFamily="18" charset="0"/>
                <a:cs typeface="Times New Roman" panose="02020603050405020304" pitchFamily="18" charset="0"/>
              </a:rPr>
              <a:t>      and space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GospelofJudas">
            <a:extLst>
              <a:ext uri="{FF2B5EF4-FFF2-40B4-BE49-F238E27FC236}">
                <a16:creationId xmlns:a16="http://schemas.microsoft.com/office/drawing/2014/main" id="{2D49C7FD-5E7E-1753-3941-62B532DF3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7">
            <a:extLst>
              <a:ext uri="{FF2B5EF4-FFF2-40B4-BE49-F238E27FC236}">
                <a16:creationId xmlns:a16="http://schemas.microsoft.com/office/drawing/2014/main" id="{F6379B91-455D-F263-EB73-A7E15B3E7C9D}"/>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 </a:t>
            </a:r>
          </a:p>
        </p:txBody>
      </p:sp>
      <p:sp>
        <p:nvSpPr>
          <p:cNvPr id="31748" name="TextBox 4">
            <a:extLst>
              <a:ext uri="{FF2B5EF4-FFF2-40B4-BE49-F238E27FC236}">
                <a16:creationId xmlns:a16="http://schemas.microsoft.com/office/drawing/2014/main" id="{1F0E886C-1293-C9C6-C154-8CE9B3FDB7DD}"/>
              </a:ext>
            </a:extLst>
          </p:cNvPr>
          <p:cNvSpPr txBox="1">
            <a:spLocks noChangeArrowheads="1"/>
          </p:cNvSpPr>
          <p:nvPr/>
        </p:nvSpPr>
        <p:spPr bwMode="auto">
          <a:xfrm>
            <a:off x="838200" y="2547938"/>
            <a:ext cx="7467600" cy="2862262"/>
          </a:xfrm>
          <a:prstGeom prst="rect">
            <a:avLst/>
          </a:prstGeom>
          <a:noFill/>
          <a:ln w="9525">
            <a:noFill/>
            <a:miter lim="800000"/>
            <a:headEnd/>
            <a:tailEnd/>
          </a:ln>
        </p:spPr>
        <p:txBody>
          <a:bodyPr>
            <a:spAutoFit/>
          </a:bodyPr>
          <a:lstStyle/>
          <a:p>
            <a:pPr>
              <a:defRPr/>
            </a:pPr>
            <a:r>
              <a:rPr lang="en-US" sz="3600" b="1" dirty="0">
                <a:latin typeface="Lucida Calligraphy" pitchFamily="66" charset="0"/>
              </a:rPr>
              <a:t>Now after Jesus had been born in Bethlehem of Judea in the days of Herod the king, behold, Magi </a:t>
            </a:r>
            <a:r>
              <a:rPr lang="en-US" sz="3600" b="1" dirty="0">
                <a:solidFill>
                  <a:srgbClr val="7030A0"/>
                </a:solidFill>
                <a:effectLst>
                  <a:outerShdw blurRad="38100" dist="38100" dir="2700000" algn="tl">
                    <a:srgbClr val="000000">
                      <a:alpha val="43137"/>
                    </a:srgbClr>
                  </a:outerShdw>
                </a:effectLst>
                <a:latin typeface="Cloister Black" pitchFamily="2" charset="0"/>
              </a:rPr>
              <a:t>[</a:t>
            </a:r>
            <a:r>
              <a:rPr lang="en-US" sz="3600" b="1" dirty="0" err="1">
                <a:solidFill>
                  <a:srgbClr val="7030A0"/>
                </a:solidFill>
                <a:effectLst>
                  <a:outerShdw blurRad="38100" dist="38100" dir="2700000" algn="tl">
                    <a:srgbClr val="000000">
                      <a:alpha val="43137"/>
                    </a:srgbClr>
                  </a:outerShdw>
                </a:effectLst>
                <a:latin typeface="TekniaGreek" pitchFamily="2" charset="0"/>
              </a:rPr>
              <a:t>mavgoi</a:t>
            </a:r>
            <a:r>
              <a:rPr lang="en-US" sz="3600" b="1" dirty="0">
                <a:solidFill>
                  <a:srgbClr val="7030A0"/>
                </a:solidFill>
                <a:effectLst>
                  <a:outerShdw blurRad="38100" dist="38100" dir="2700000" algn="tl">
                    <a:srgbClr val="000000">
                      <a:alpha val="43137"/>
                    </a:srgbClr>
                  </a:outerShdw>
                </a:effectLst>
                <a:latin typeface="Cloister Black" pitchFamily="2" charset="0"/>
              </a:rPr>
              <a:t>]</a:t>
            </a:r>
            <a:r>
              <a:rPr lang="en-US" sz="3600" b="1" dirty="0">
                <a:solidFill>
                  <a:srgbClr val="7030A0"/>
                </a:solidFill>
                <a:effectLst>
                  <a:outerShdw blurRad="38100" dist="38100" dir="2700000" algn="tl">
                    <a:srgbClr val="000000">
                      <a:alpha val="43137"/>
                    </a:srgbClr>
                  </a:outerShdw>
                </a:effectLst>
                <a:latin typeface="Lucida Calligraphy" pitchFamily="66" charset="0"/>
              </a:rPr>
              <a:t> </a:t>
            </a:r>
            <a:r>
              <a:rPr lang="en-US" sz="3600" b="1" dirty="0">
                <a:latin typeface="Lucida Calligraphy" pitchFamily="66" charset="0"/>
              </a:rPr>
              <a:t>from the east appeared in Jerusalem…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GospelofJudas">
            <a:extLst>
              <a:ext uri="{FF2B5EF4-FFF2-40B4-BE49-F238E27FC236}">
                <a16:creationId xmlns:a16="http://schemas.microsoft.com/office/drawing/2014/main" id="{704657EC-20D4-C66A-7C62-8A3DCA3FD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7">
            <a:extLst>
              <a:ext uri="{FF2B5EF4-FFF2-40B4-BE49-F238E27FC236}">
                <a16:creationId xmlns:a16="http://schemas.microsoft.com/office/drawing/2014/main" id="{8F6665E8-CB3C-5FDB-49C9-5368277F4F8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Family Tree of Herod</a:t>
            </a:r>
          </a:p>
        </p:txBody>
      </p:sp>
      <p:pic>
        <p:nvPicPr>
          <p:cNvPr id="32772" name="Picture 2">
            <a:extLst>
              <a:ext uri="{FF2B5EF4-FFF2-40B4-BE49-F238E27FC236}">
                <a16:creationId xmlns:a16="http://schemas.microsoft.com/office/drawing/2014/main" id="{EA8E4710-C06C-3AD8-57CD-29D344041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914400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a:extLst>
              <a:ext uri="{FF2B5EF4-FFF2-40B4-BE49-F238E27FC236}">
                <a16:creationId xmlns:a16="http://schemas.microsoft.com/office/drawing/2014/main" id="{CC3C862E-D0CF-0602-4B0A-E01BF47B6B52}"/>
              </a:ext>
            </a:extLst>
          </p:cNvPr>
          <p:cNvSpPr>
            <a:spLocks noChangeArrowheads="1"/>
          </p:cNvSpPr>
          <p:nvPr/>
        </p:nvSpPr>
        <p:spPr bwMode="auto">
          <a:xfrm>
            <a:off x="2514600" y="2057400"/>
            <a:ext cx="1066800" cy="381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32774" name="Rectangle 5">
            <a:extLst>
              <a:ext uri="{FF2B5EF4-FFF2-40B4-BE49-F238E27FC236}">
                <a16:creationId xmlns:a16="http://schemas.microsoft.com/office/drawing/2014/main" id="{03138AFD-E495-B06C-1D69-EE04B09E9175}"/>
              </a:ext>
            </a:extLst>
          </p:cNvPr>
          <p:cNvSpPr>
            <a:spLocks noChangeArrowheads="1"/>
          </p:cNvSpPr>
          <p:nvPr/>
        </p:nvSpPr>
        <p:spPr bwMode="auto">
          <a:xfrm>
            <a:off x="2819400" y="3048000"/>
            <a:ext cx="1143000" cy="381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32775" name="Rectangle 6">
            <a:extLst>
              <a:ext uri="{FF2B5EF4-FFF2-40B4-BE49-F238E27FC236}">
                <a16:creationId xmlns:a16="http://schemas.microsoft.com/office/drawing/2014/main" id="{8C6D324D-D178-4FA3-D046-84A577C9A700}"/>
              </a:ext>
            </a:extLst>
          </p:cNvPr>
          <p:cNvSpPr>
            <a:spLocks noChangeArrowheads="1"/>
          </p:cNvSpPr>
          <p:nvPr/>
        </p:nvSpPr>
        <p:spPr bwMode="auto">
          <a:xfrm>
            <a:off x="1371600" y="3048000"/>
            <a:ext cx="1143000" cy="381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32776" name="Rectangle 7">
            <a:extLst>
              <a:ext uri="{FF2B5EF4-FFF2-40B4-BE49-F238E27FC236}">
                <a16:creationId xmlns:a16="http://schemas.microsoft.com/office/drawing/2014/main" id="{8C2F6AD1-6DEF-7E23-0928-1944183EE455}"/>
              </a:ext>
            </a:extLst>
          </p:cNvPr>
          <p:cNvSpPr>
            <a:spLocks noChangeArrowheads="1"/>
          </p:cNvSpPr>
          <p:nvPr/>
        </p:nvSpPr>
        <p:spPr bwMode="auto">
          <a:xfrm>
            <a:off x="228600" y="2819400"/>
            <a:ext cx="990600" cy="3048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cxnSp>
        <p:nvCxnSpPr>
          <p:cNvPr id="10" name="Straight Arrow Connector 9">
            <a:extLst>
              <a:ext uri="{FF2B5EF4-FFF2-40B4-BE49-F238E27FC236}">
                <a16:creationId xmlns:a16="http://schemas.microsoft.com/office/drawing/2014/main" id="{395437E4-33EC-A4B2-A285-01907AB02F7D}"/>
              </a:ext>
            </a:extLst>
          </p:cNvPr>
          <p:cNvCxnSpPr>
            <a:cxnSpLocks noChangeShapeType="1"/>
          </p:cNvCxnSpPr>
          <p:nvPr/>
        </p:nvCxnSpPr>
        <p:spPr bwMode="auto">
          <a:xfrm flipH="1">
            <a:off x="2514600" y="4114800"/>
            <a:ext cx="685800" cy="7620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83F4E6BF-28E2-813B-490F-86755F124899}"/>
              </a:ext>
            </a:extLst>
          </p:cNvPr>
          <p:cNvCxnSpPr>
            <a:cxnSpLocks noChangeShapeType="1"/>
          </p:cNvCxnSpPr>
          <p:nvPr/>
        </p:nvCxnSpPr>
        <p:spPr bwMode="auto">
          <a:xfrm>
            <a:off x="2514600" y="5029200"/>
            <a:ext cx="5181600" cy="5334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id="{F4C90F94-8441-2189-1357-7DC3CF07DD5F}"/>
              </a:ext>
            </a:extLst>
          </p:cNvPr>
          <p:cNvCxnSpPr>
            <a:cxnSpLocks noChangeShapeType="1"/>
          </p:cNvCxnSpPr>
          <p:nvPr/>
        </p:nvCxnSpPr>
        <p:spPr bwMode="auto">
          <a:xfrm flipH="1" flipV="1">
            <a:off x="4648200" y="4267200"/>
            <a:ext cx="3048000" cy="12192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32780" name="Rectangle 12">
            <a:extLst>
              <a:ext uri="{FF2B5EF4-FFF2-40B4-BE49-F238E27FC236}">
                <a16:creationId xmlns:a16="http://schemas.microsoft.com/office/drawing/2014/main" id="{733319D4-4249-9A04-E08F-F2F7760D0C00}"/>
              </a:ext>
            </a:extLst>
          </p:cNvPr>
          <p:cNvSpPr>
            <a:spLocks noChangeArrowheads="1"/>
          </p:cNvSpPr>
          <p:nvPr/>
        </p:nvSpPr>
        <p:spPr bwMode="auto">
          <a:xfrm>
            <a:off x="4876800" y="1524000"/>
            <a:ext cx="1066800" cy="228600"/>
          </a:xfrm>
          <a:prstGeom prst="rect">
            <a:avLst/>
          </a:prstGeom>
          <a:solidFill>
            <a:srgbClr val="FFFF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32781" name="TextBox 13">
            <a:extLst>
              <a:ext uri="{FF2B5EF4-FFF2-40B4-BE49-F238E27FC236}">
                <a16:creationId xmlns:a16="http://schemas.microsoft.com/office/drawing/2014/main" id="{FD4927E0-396F-7F94-0167-EBB1E6261926}"/>
              </a:ext>
            </a:extLst>
          </p:cNvPr>
          <p:cNvSpPr txBox="1">
            <a:spLocks noChangeArrowheads="1"/>
          </p:cNvSpPr>
          <p:nvPr/>
        </p:nvSpPr>
        <p:spPr bwMode="auto">
          <a:xfrm>
            <a:off x="4800600" y="14478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2000"/>
              <a:t>(d.1 </a:t>
            </a:r>
            <a:r>
              <a:rPr lang="en-US" altLang="en-US" sz="1600"/>
              <a:t>B.C.</a:t>
            </a:r>
            <a:r>
              <a:rPr lang="en-US" altLang="en-US" sz="2000"/>
              <a:t>)</a:t>
            </a:r>
          </a:p>
        </p:txBody>
      </p:sp>
      <p:sp>
        <p:nvSpPr>
          <p:cNvPr id="20" name="Lightning Bolt 19">
            <a:extLst>
              <a:ext uri="{FF2B5EF4-FFF2-40B4-BE49-F238E27FC236}">
                <a16:creationId xmlns:a16="http://schemas.microsoft.com/office/drawing/2014/main" id="{4ACC55EF-0C67-C99D-1B75-31F20F42DB92}"/>
              </a:ext>
            </a:extLst>
          </p:cNvPr>
          <p:cNvSpPr>
            <a:spLocks noChangeArrowheads="1"/>
          </p:cNvSpPr>
          <p:nvPr/>
        </p:nvSpPr>
        <p:spPr bwMode="auto">
          <a:xfrm rot="4887765">
            <a:off x="5707856" y="1396207"/>
            <a:ext cx="574675" cy="788988"/>
          </a:xfrm>
          <a:prstGeom prst="lightningBolt">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style.rotation</p:attrName>
                                        </p:attrNameLst>
                                      </p:cBhvr>
                                      <p:tavLst>
                                        <p:tav tm="0">
                                          <p:val>
                                            <p:fltVal val="720"/>
                                          </p:val>
                                        </p:tav>
                                        <p:tav tm="100000">
                                          <p:val>
                                            <p:fltVal val="0"/>
                                          </p:val>
                                        </p:tav>
                                      </p:tavLst>
                                    </p:anim>
                                    <p:anim calcmode="lin" valueType="num">
                                      <p:cBhvr>
                                        <p:cTn id="17" dur="2000" fill="hold"/>
                                        <p:tgtEl>
                                          <p:spTgt spid="11"/>
                                        </p:tgtEl>
                                        <p:attrNameLst>
                                          <p:attrName>ppt_h</p:attrName>
                                        </p:attrNameLst>
                                      </p:cBhvr>
                                      <p:tavLst>
                                        <p:tav tm="0">
                                          <p:val>
                                            <p:fltVal val="0"/>
                                          </p:val>
                                        </p:tav>
                                        <p:tav tm="100000">
                                          <p:val>
                                            <p:strVal val="#ppt_h"/>
                                          </p:val>
                                        </p:tav>
                                      </p:tavLst>
                                    </p:anim>
                                    <p:anim calcmode="lin" valueType="num">
                                      <p:cBhvr>
                                        <p:cTn id="1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anim calcmode="lin" valueType="num">
                                      <p:cBhvr>
                                        <p:cTn id="24" dur="2000" fill="hold"/>
                                        <p:tgtEl>
                                          <p:spTgt spid="15"/>
                                        </p:tgtEl>
                                        <p:attrNameLst>
                                          <p:attrName>style.rotation</p:attrName>
                                        </p:attrNameLst>
                                      </p:cBhvr>
                                      <p:tavLst>
                                        <p:tav tm="0">
                                          <p:val>
                                            <p:fltVal val="720"/>
                                          </p:val>
                                        </p:tav>
                                        <p:tav tm="100000">
                                          <p:val>
                                            <p:fltVal val="0"/>
                                          </p:val>
                                        </p:tav>
                                      </p:tavLst>
                                    </p:anim>
                                    <p:anim calcmode="lin" valueType="num">
                                      <p:cBhvr>
                                        <p:cTn id="25" dur="2000" fill="hold"/>
                                        <p:tgtEl>
                                          <p:spTgt spid="15"/>
                                        </p:tgtEl>
                                        <p:attrNameLst>
                                          <p:attrName>ppt_h</p:attrName>
                                        </p:attrNameLst>
                                      </p:cBhvr>
                                      <p:tavLst>
                                        <p:tav tm="0">
                                          <p:val>
                                            <p:fltVal val="0"/>
                                          </p:val>
                                        </p:tav>
                                        <p:tav tm="100000">
                                          <p:val>
                                            <p:strVal val="#ppt_h"/>
                                          </p:val>
                                        </p:tav>
                                      </p:tavLst>
                                    </p:anim>
                                    <p:anim calcmode="lin" valueType="num">
                                      <p:cBhvr>
                                        <p:cTn id="26"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70" decel="100000"/>
                                        <p:tgtEl>
                                          <p:spTgt spid="20"/>
                                        </p:tgtEl>
                                      </p:cBhvr>
                                    </p:animEffect>
                                    <p:animScale>
                                      <p:cBhvr>
                                        <p:cTn id="32" dur="770" decel="100000"/>
                                        <p:tgtEl>
                                          <p:spTgt spid="20"/>
                                        </p:tgtEl>
                                      </p:cBhvr>
                                      <p:from x="10000" y="10000"/>
                                      <p:to x="200000" y="450000"/>
                                    </p:animScale>
                                    <p:animScale>
                                      <p:cBhvr>
                                        <p:cTn id="33" dur="1230" accel="100000" fill="hold">
                                          <p:stCondLst>
                                            <p:cond delay="770"/>
                                          </p:stCondLst>
                                        </p:cTn>
                                        <p:tgtEl>
                                          <p:spTgt spid="20"/>
                                        </p:tgtEl>
                                      </p:cBhvr>
                                      <p:from x="200000" y="450000"/>
                                      <p:to x="100000" y="100000"/>
                                    </p:animScale>
                                    <p:set>
                                      <p:cBhvr>
                                        <p:cTn id="34" dur="770" fill="hold"/>
                                        <p:tgtEl>
                                          <p:spTgt spid="20"/>
                                        </p:tgtEl>
                                        <p:attrNameLst>
                                          <p:attrName>ppt_x</p:attrName>
                                        </p:attrNameLst>
                                      </p:cBhvr>
                                      <p:to>
                                        <p:strVal val="(0.5)"/>
                                      </p:to>
                                    </p:set>
                                    <p:anim from="(0.5)" to="(#ppt_x)" calcmode="lin" valueType="num">
                                      <p:cBhvr>
                                        <p:cTn id="35" dur="1230" accel="100000" fill="hold">
                                          <p:stCondLst>
                                            <p:cond delay="770"/>
                                          </p:stCondLst>
                                        </p:cTn>
                                        <p:tgtEl>
                                          <p:spTgt spid="20"/>
                                        </p:tgtEl>
                                        <p:attrNameLst>
                                          <p:attrName>ppt_x</p:attrName>
                                        </p:attrNameLst>
                                      </p:cBhvr>
                                    </p:anim>
                                    <p:set>
                                      <p:cBhvr>
                                        <p:cTn id="36" dur="770" fill="hold"/>
                                        <p:tgtEl>
                                          <p:spTgt spid="20"/>
                                        </p:tgtEl>
                                        <p:attrNameLst>
                                          <p:attrName>ppt_y</p:attrName>
                                        </p:attrNameLst>
                                      </p:cBhvr>
                                      <p:to>
                                        <p:strVal val="(#ppt_y+0.4)"/>
                                      </p:to>
                                    </p:set>
                                    <p:anim from="(#ppt_y+0.4)" to="(#ppt_y)" calcmode="lin" valueType="num">
                                      <p:cBhvr>
                                        <p:cTn id="37" dur="1230" accel="100000" fill="hold">
                                          <p:stCondLst>
                                            <p:cond delay="770"/>
                                          </p:stCondLst>
                                        </p:cTn>
                                        <p:tgtEl>
                                          <p:spTgt spid="20"/>
                                        </p:tgtEl>
                                        <p:attrNameLst>
                                          <p:attrName>ppt_y</p:attrName>
                                        </p:attrNameLst>
                                      </p:cBhvr>
                                    </p:anim>
                                  </p:childTnLst>
                                  <p:subTnLst>
                                    <p:audio>
                                      <p:cMediaNode vol="100000">
                                        <p:cTn display="0" masterRel="sameClick">
                                          <p:stCondLst>
                                            <p:cond evt="begin" delay="0">
                                              <p:tn val="2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GospelofJudas">
            <a:extLst>
              <a:ext uri="{FF2B5EF4-FFF2-40B4-BE49-F238E27FC236}">
                <a16:creationId xmlns:a16="http://schemas.microsoft.com/office/drawing/2014/main" id="{9C03C9A1-C787-CA49-20B6-4C1818602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7">
            <a:extLst>
              <a:ext uri="{FF2B5EF4-FFF2-40B4-BE49-F238E27FC236}">
                <a16:creationId xmlns:a16="http://schemas.microsoft.com/office/drawing/2014/main" id="{F863FF0B-4611-5356-27D8-23BB87E43533}"/>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Micah 5:2</a:t>
            </a:r>
          </a:p>
        </p:txBody>
      </p:sp>
      <p:sp>
        <p:nvSpPr>
          <p:cNvPr id="33796" name="TextBox 4">
            <a:extLst>
              <a:ext uri="{FF2B5EF4-FFF2-40B4-BE49-F238E27FC236}">
                <a16:creationId xmlns:a16="http://schemas.microsoft.com/office/drawing/2014/main" id="{D3C65767-E681-127B-52B1-E342CF99F151}"/>
              </a:ext>
            </a:extLst>
          </p:cNvPr>
          <p:cNvSpPr txBox="1">
            <a:spLocks noChangeArrowheads="1"/>
          </p:cNvSpPr>
          <p:nvPr/>
        </p:nvSpPr>
        <p:spPr bwMode="auto">
          <a:xfrm>
            <a:off x="914400" y="2133600"/>
            <a:ext cx="746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Lucida Calligraphy" panose="03010101010101010101" pitchFamily="66" charset="0"/>
              </a:rPr>
              <a:t>But thou, Bethlehem Ephratah, though thou be little among the thousands of Judah, yet out of thee shall he come forth unto me that is to be ruler in Israel; whose goings forth have been from of old, from everlasting.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GospelofJudas">
            <a:extLst>
              <a:ext uri="{FF2B5EF4-FFF2-40B4-BE49-F238E27FC236}">
                <a16:creationId xmlns:a16="http://schemas.microsoft.com/office/drawing/2014/main" id="{B76D44C7-4503-698A-C292-8284D0ABA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7">
            <a:extLst>
              <a:ext uri="{FF2B5EF4-FFF2-40B4-BE49-F238E27FC236}">
                <a16:creationId xmlns:a16="http://schemas.microsoft.com/office/drawing/2014/main" id="{E803BE2A-F441-4AE9-E3B5-57959165393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 </a:t>
            </a:r>
          </a:p>
        </p:txBody>
      </p:sp>
      <p:sp>
        <p:nvSpPr>
          <p:cNvPr id="34820" name="TextBox 4">
            <a:extLst>
              <a:ext uri="{FF2B5EF4-FFF2-40B4-BE49-F238E27FC236}">
                <a16:creationId xmlns:a16="http://schemas.microsoft.com/office/drawing/2014/main" id="{2A7C9593-A182-7931-2B9E-1ACE390C3571}"/>
              </a:ext>
            </a:extLst>
          </p:cNvPr>
          <p:cNvSpPr txBox="1">
            <a:spLocks noChangeArrowheads="1"/>
          </p:cNvSpPr>
          <p:nvPr/>
        </p:nvSpPr>
        <p:spPr bwMode="auto">
          <a:xfrm>
            <a:off x="838200" y="2438400"/>
            <a:ext cx="7467600" cy="3416300"/>
          </a:xfrm>
          <a:prstGeom prst="rect">
            <a:avLst/>
          </a:prstGeom>
          <a:noFill/>
          <a:ln w="9525">
            <a:noFill/>
            <a:miter lim="800000"/>
            <a:headEnd/>
            <a:tailEnd/>
          </a:ln>
        </p:spPr>
        <p:txBody>
          <a:bodyPr>
            <a:spAutoFit/>
          </a:bodyPr>
          <a:lstStyle/>
          <a:p>
            <a:pPr>
              <a:defRPr/>
            </a:pPr>
            <a:r>
              <a:rPr lang="en-US" sz="3600" b="1" dirty="0">
                <a:latin typeface="Lucida Calligraphy" pitchFamily="66" charset="0"/>
              </a:rPr>
              <a:t>…and said, </a:t>
            </a:r>
            <a:r>
              <a:rPr lang="en-US" sz="3600" b="1" i="1" dirty="0">
                <a:effectLst>
                  <a:outerShdw blurRad="38100" dist="38100" dir="2700000" algn="tl">
                    <a:srgbClr val="000000">
                      <a:alpha val="43137"/>
                    </a:srgbClr>
                  </a:outerShdw>
                </a:effectLst>
                <a:latin typeface="Lucida Calligraphy" pitchFamily="66" charset="0"/>
              </a:rPr>
              <a:t>“Where is the King of the Jews who has been born? For we saw his star in its rising, and we have come to show reverence to him.”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GospelofJudas">
            <a:extLst>
              <a:ext uri="{FF2B5EF4-FFF2-40B4-BE49-F238E27FC236}">
                <a16:creationId xmlns:a16="http://schemas.microsoft.com/office/drawing/2014/main" id="{13FD33DB-5902-1589-27D5-9161415F6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7">
            <a:extLst>
              <a:ext uri="{FF2B5EF4-FFF2-40B4-BE49-F238E27FC236}">
                <a16:creationId xmlns:a16="http://schemas.microsoft.com/office/drawing/2014/main" id="{A7877B2E-2D9C-692E-F322-C5638B77D12A}"/>
              </a:ext>
            </a:extLst>
          </p:cNvPr>
          <p:cNvSpPr txBox="1">
            <a:spLocks noChangeArrowheads="1"/>
          </p:cNvSpPr>
          <p:nvPr/>
        </p:nvSpPr>
        <p:spPr bwMode="auto">
          <a:xfrm>
            <a:off x="76200" y="2286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Numbers 24:17</a:t>
            </a:r>
          </a:p>
        </p:txBody>
      </p:sp>
      <p:sp>
        <p:nvSpPr>
          <p:cNvPr id="35844" name="TextBox 4">
            <a:extLst>
              <a:ext uri="{FF2B5EF4-FFF2-40B4-BE49-F238E27FC236}">
                <a16:creationId xmlns:a16="http://schemas.microsoft.com/office/drawing/2014/main" id="{B2B0B7FD-DEEA-120F-DC63-3258DD43EA8F}"/>
              </a:ext>
            </a:extLst>
          </p:cNvPr>
          <p:cNvSpPr txBox="1">
            <a:spLocks noChangeArrowheads="1"/>
          </p:cNvSpPr>
          <p:nvPr/>
        </p:nvSpPr>
        <p:spPr bwMode="auto">
          <a:xfrm>
            <a:off x="990600" y="2286000"/>
            <a:ext cx="746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Lucida Calligraphy" panose="03010101010101010101" pitchFamily="66" charset="0"/>
              </a:rPr>
              <a:t>I shall see him, but not now: I shall behold him, but not nigh: there shall come a Star out of Jacob, and a Scepter shall rise out of Israel, and shall smite the corners of Moab, and destroy all the children of Sheth.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GospelofJudas">
            <a:extLst>
              <a:ext uri="{FF2B5EF4-FFF2-40B4-BE49-F238E27FC236}">
                <a16:creationId xmlns:a16="http://schemas.microsoft.com/office/drawing/2014/main" id="{437EAE9F-10E5-3288-D6E6-0762645F8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a:extLst>
              <a:ext uri="{FF2B5EF4-FFF2-40B4-BE49-F238E27FC236}">
                <a16:creationId xmlns:a16="http://schemas.microsoft.com/office/drawing/2014/main" id="{FABCD02E-F1A2-45B0-1D67-361A2ED55216}"/>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2:3 </a:t>
            </a:r>
          </a:p>
        </p:txBody>
      </p:sp>
      <p:sp>
        <p:nvSpPr>
          <p:cNvPr id="37892" name="TextBox 4">
            <a:extLst>
              <a:ext uri="{FF2B5EF4-FFF2-40B4-BE49-F238E27FC236}">
                <a16:creationId xmlns:a16="http://schemas.microsoft.com/office/drawing/2014/main" id="{2DF4D5EA-2EA4-7B9A-F5B0-96B7B0130372}"/>
              </a:ext>
            </a:extLst>
          </p:cNvPr>
          <p:cNvSpPr txBox="1">
            <a:spLocks noChangeArrowheads="1"/>
          </p:cNvSpPr>
          <p:nvPr/>
        </p:nvSpPr>
        <p:spPr bwMode="auto">
          <a:xfrm>
            <a:off x="838200" y="2819400"/>
            <a:ext cx="746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4000" b="1">
                <a:latin typeface="Lucida Calligraphy" panose="03010101010101010101" pitchFamily="66" charset="0"/>
              </a:rPr>
              <a:t>But when King Herod had heard, he was troubled, and all Jerusalem with him...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GospelofJudas">
            <a:extLst>
              <a:ext uri="{FF2B5EF4-FFF2-40B4-BE49-F238E27FC236}">
                <a16:creationId xmlns:a16="http://schemas.microsoft.com/office/drawing/2014/main" id="{B276968C-240B-25B2-B713-A9423D4BA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7">
            <a:extLst>
              <a:ext uri="{FF2B5EF4-FFF2-40B4-BE49-F238E27FC236}">
                <a16:creationId xmlns:a16="http://schemas.microsoft.com/office/drawing/2014/main" id="{F1057D2E-FE69-DDC4-0963-7C853EA6BE52}"/>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2:4 </a:t>
            </a:r>
          </a:p>
        </p:txBody>
      </p:sp>
      <p:sp>
        <p:nvSpPr>
          <p:cNvPr id="38916" name="TextBox 4">
            <a:extLst>
              <a:ext uri="{FF2B5EF4-FFF2-40B4-BE49-F238E27FC236}">
                <a16:creationId xmlns:a16="http://schemas.microsoft.com/office/drawing/2014/main" id="{17D67EA4-0838-7EB7-13F3-4E230CCF56CE}"/>
              </a:ext>
            </a:extLst>
          </p:cNvPr>
          <p:cNvSpPr txBox="1">
            <a:spLocks noChangeArrowheads="1"/>
          </p:cNvSpPr>
          <p:nvPr/>
        </p:nvSpPr>
        <p:spPr bwMode="auto">
          <a:xfrm>
            <a:off x="838200" y="2133600"/>
            <a:ext cx="746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000" b="1">
                <a:latin typeface="Lucida Calligraphy" panose="03010101010101010101" pitchFamily="66" charset="0"/>
              </a:rPr>
              <a:t>…and when he had gathered all the chief priests and scribes of the people, he began to inquire from them, “Where will the Christ be born?”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GospelofJudas">
            <a:extLst>
              <a:ext uri="{FF2B5EF4-FFF2-40B4-BE49-F238E27FC236}">
                <a16:creationId xmlns:a16="http://schemas.microsoft.com/office/drawing/2014/main" id="{F94536F4-2995-8388-8054-622AB47C2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7">
            <a:extLst>
              <a:ext uri="{FF2B5EF4-FFF2-40B4-BE49-F238E27FC236}">
                <a16:creationId xmlns:a16="http://schemas.microsoft.com/office/drawing/2014/main" id="{2ADCEB97-B315-3C3C-4893-D1FC613E822E}"/>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2:5 </a:t>
            </a:r>
          </a:p>
        </p:txBody>
      </p:sp>
      <p:sp>
        <p:nvSpPr>
          <p:cNvPr id="39940" name="TextBox 4">
            <a:extLst>
              <a:ext uri="{FF2B5EF4-FFF2-40B4-BE49-F238E27FC236}">
                <a16:creationId xmlns:a16="http://schemas.microsoft.com/office/drawing/2014/main" id="{DD36A71C-A017-6099-C205-56EA3A42BE4D}"/>
              </a:ext>
            </a:extLst>
          </p:cNvPr>
          <p:cNvSpPr txBox="1">
            <a:spLocks noChangeArrowheads="1"/>
          </p:cNvSpPr>
          <p:nvPr/>
        </p:nvSpPr>
        <p:spPr bwMode="auto">
          <a:xfrm>
            <a:off x="838200" y="2514600"/>
            <a:ext cx="746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600" b="1">
                <a:latin typeface="Lucida Calligraphy" panose="03010101010101010101" pitchFamily="66" charset="0"/>
              </a:rPr>
              <a:t>And they said to him, “In Bethlehem of Judea, for thus it stands written through the the prophet,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GospelofJudas">
            <a:extLst>
              <a:ext uri="{FF2B5EF4-FFF2-40B4-BE49-F238E27FC236}">
                <a16:creationId xmlns:a16="http://schemas.microsoft.com/office/drawing/2014/main" id="{231FAFA6-4410-43CE-5CF6-AEDE6A7AC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7">
            <a:extLst>
              <a:ext uri="{FF2B5EF4-FFF2-40B4-BE49-F238E27FC236}">
                <a16:creationId xmlns:a16="http://schemas.microsoft.com/office/drawing/2014/main" id="{D67751DC-A1D3-D60B-258B-350A87C9AE4F}"/>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2:6 </a:t>
            </a:r>
          </a:p>
        </p:txBody>
      </p:sp>
      <p:sp>
        <p:nvSpPr>
          <p:cNvPr id="40964" name="TextBox 4">
            <a:extLst>
              <a:ext uri="{FF2B5EF4-FFF2-40B4-BE49-F238E27FC236}">
                <a16:creationId xmlns:a16="http://schemas.microsoft.com/office/drawing/2014/main" id="{4CAEC814-8DA9-3F78-CDC6-A1A69B8CB278}"/>
              </a:ext>
            </a:extLst>
          </p:cNvPr>
          <p:cNvSpPr txBox="1">
            <a:spLocks noChangeArrowheads="1"/>
          </p:cNvSpPr>
          <p:nvPr/>
        </p:nvSpPr>
        <p:spPr bwMode="auto">
          <a:xfrm>
            <a:off x="838200" y="2133600"/>
            <a:ext cx="7467600" cy="4186238"/>
          </a:xfrm>
          <a:prstGeom prst="rect">
            <a:avLst/>
          </a:prstGeom>
          <a:noFill/>
          <a:ln w="9525">
            <a:noFill/>
            <a:miter lim="800000"/>
            <a:headEnd/>
            <a:tailEnd/>
          </a:ln>
        </p:spPr>
        <p:txBody>
          <a:bodyPr>
            <a:spAutoFit/>
          </a:bodyPr>
          <a:lstStyle/>
          <a:p>
            <a:pPr algn="ctr">
              <a:defRPr/>
            </a:pPr>
            <a:r>
              <a:rPr lang="en-US" sz="3800" b="1" dirty="0">
                <a:effectLst>
                  <a:outerShdw blurRad="38100" dist="38100" dir="2700000" algn="tl">
                    <a:srgbClr val="000000">
                      <a:alpha val="43137"/>
                    </a:srgbClr>
                  </a:outerShdw>
                </a:effectLst>
                <a:latin typeface="Lucida Calligraphy" pitchFamily="66" charset="0"/>
              </a:rPr>
              <a:t>“‘And you, Bethlehem, land of Judah, by no means are least among the rulers of Judah, for from you will come forth a Ruler who will indeed shepherd my people, Israel.’”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GospelofJudas">
            <a:extLst>
              <a:ext uri="{FF2B5EF4-FFF2-40B4-BE49-F238E27FC236}">
                <a16:creationId xmlns:a16="http://schemas.microsoft.com/office/drawing/2014/main" id="{8C8026F2-8992-8B50-ED99-3135772F5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7">
            <a:extLst>
              <a:ext uri="{FF2B5EF4-FFF2-40B4-BE49-F238E27FC236}">
                <a16:creationId xmlns:a16="http://schemas.microsoft.com/office/drawing/2014/main" id="{60CB0C01-DE3C-0E38-CD37-BBC949DC4ED1}"/>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Micah 5:2</a:t>
            </a:r>
          </a:p>
        </p:txBody>
      </p:sp>
      <p:sp>
        <p:nvSpPr>
          <p:cNvPr id="41988" name="TextBox 4">
            <a:extLst>
              <a:ext uri="{FF2B5EF4-FFF2-40B4-BE49-F238E27FC236}">
                <a16:creationId xmlns:a16="http://schemas.microsoft.com/office/drawing/2014/main" id="{22A896BA-2E48-BC99-5650-58D3C16358E4}"/>
              </a:ext>
            </a:extLst>
          </p:cNvPr>
          <p:cNvSpPr txBox="1">
            <a:spLocks noChangeArrowheads="1"/>
          </p:cNvSpPr>
          <p:nvPr/>
        </p:nvSpPr>
        <p:spPr bwMode="auto">
          <a:xfrm>
            <a:off x="914400" y="2133600"/>
            <a:ext cx="7467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400" b="1">
                <a:latin typeface="Lucida Calligraphy" panose="03010101010101010101" pitchFamily="66" charset="0"/>
              </a:rPr>
              <a:t>But thou, Bethlehem Ephratah, though thou be little among the thousands of Judah, yet out of thee shall he come forth unto me that is to be ruler in Israel; whose goings forth have been from of old, from everlasting.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5" descr="GospelofJudas">
            <a:extLst>
              <a:ext uri="{FF2B5EF4-FFF2-40B4-BE49-F238E27FC236}">
                <a16:creationId xmlns:a16="http://schemas.microsoft.com/office/drawing/2014/main" id="{252F8910-C98D-E4B1-2E7B-43FEEBE9A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7">
            <a:extLst>
              <a:ext uri="{FF2B5EF4-FFF2-40B4-BE49-F238E27FC236}">
                <a16:creationId xmlns:a16="http://schemas.microsoft.com/office/drawing/2014/main" id="{466BA643-0B81-CC5D-6601-4CF772CE3C5C}"/>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Epistemological Approach</a:t>
            </a:r>
          </a:p>
        </p:txBody>
      </p:sp>
      <p:sp>
        <p:nvSpPr>
          <p:cNvPr id="5124" name="TextBox 4">
            <a:extLst>
              <a:ext uri="{FF2B5EF4-FFF2-40B4-BE49-F238E27FC236}">
                <a16:creationId xmlns:a16="http://schemas.microsoft.com/office/drawing/2014/main" id="{6BA847D0-0A03-22E5-ADF8-2B65B298C9A1}"/>
              </a:ext>
            </a:extLst>
          </p:cNvPr>
          <p:cNvSpPr txBox="1">
            <a:spLocks noChangeArrowheads="1"/>
          </p:cNvSpPr>
          <p:nvPr/>
        </p:nvSpPr>
        <p:spPr bwMode="auto">
          <a:xfrm>
            <a:off x="1143000" y="2667000"/>
            <a:ext cx="281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200" b="1">
                <a:latin typeface="Times New Roman" panose="02020603050405020304" pitchFamily="18" charset="0"/>
                <a:cs typeface="Times New Roman" panose="02020603050405020304" pitchFamily="18" charset="0"/>
              </a:rPr>
              <a:t>Establish </a:t>
            </a:r>
          </a:p>
          <a:p>
            <a:pPr algn="ctr"/>
            <a:r>
              <a:rPr lang="en-US" altLang="en-US" sz="3200" b="1">
                <a:latin typeface="Times New Roman" panose="02020603050405020304" pitchFamily="18" charset="0"/>
                <a:cs typeface="Times New Roman" panose="02020603050405020304" pitchFamily="18" charset="0"/>
              </a:rPr>
              <a:t>the Integrity </a:t>
            </a:r>
          </a:p>
          <a:p>
            <a:pPr algn="ctr"/>
            <a:r>
              <a:rPr lang="en-US" altLang="en-US" sz="3200" b="1">
                <a:latin typeface="Times New Roman" panose="02020603050405020304" pitchFamily="18" charset="0"/>
                <a:cs typeface="Times New Roman" panose="02020603050405020304" pitchFamily="18" charset="0"/>
              </a:rPr>
              <a:t>of Design</a:t>
            </a:r>
          </a:p>
        </p:txBody>
      </p:sp>
      <p:sp>
        <p:nvSpPr>
          <p:cNvPr id="5125" name="TextBox 4">
            <a:extLst>
              <a:ext uri="{FF2B5EF4-FFF2-40B4-BE49-F238E27FC236}">
                <a16:creationId xmlns:a16="http://schemas.microsoft.com/office/drawing/2014/main" id="{BAB27C2D-D931-1077-E1A2-A462C9CC9D83}"/>
              </a:ext>
            </a:extLst>
          </p:cNvPr>
          <p:cNvSpPr txBox="1">
            <a:spLocks noChangeArrowheads="1"/>
          </p:cNvSpPr>
          <p:nvPr/>
        </p:nvSpPr>
        <p:spPr bwMode="auto">
          <a:xfrm>
            <a:off x="4876800" y="2743200"/>
            <a:ext cx="2667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200" b="1">
                <a:latin typeface="Times New Roman" panose="02020603050405020304" pitchFamily="18" charset="0"/>
                <a:cs typeface="Times New Roman" panose="02020603050405020304" pitchFamily="18" charset="0"/>
              </a:rPr>
              <a:t>Establish </a:t>
            </a:r>
          </a:p>
          <a:p>
            <a:pPr algn="ctr"/>
            <a:r>
              <a:rPr lang="en-US" altLang="en-US" sz="3200" b="1">
                <a:latin typeface="Times New Roman" panose="02020603050405020304" pitchFamily="18" charset="0"/>
                <a:cs typeface="Times New Roman" panose="02020603050405020304" pitchFamily="18" charset="0"/>
              </a:rPr>
              <a:t>the Identity of Jesus Christ</a:t>
            </a:r>
          </a:p>
        </p:txBody>
      </p:sp>
      <p:sp>
        <p:nvSpPr>
          <p:cNvPr id="5126" name="Rectangle 6">
            <a:extLst>
              <a:ext uri="{FF2B5EF4-FFF2-40B4-BE49-F238E27FC236}">
                <a16:creationId xmlns:a16="http://schemas.microsoft.com/office/drawing/2014/main" id="{53AFF7D0-6F64-4145-E060-FF4F05B5C54C}"/>
              </a:ext>
            </a:extLst>
          </p:cNvPr>
          <p:cNvSpPr>
            <a:spLocks noChangeArrowheads="1"/>
          </p:cNvSpPr>
          <p:nvPr/>
        </p:nvSpPr>
        <p:spPr bwMode="auto">
          <a:xfrm>
            <a:off x="4876800" y="2743200"/>
            <a:ext cx="2743200" cy="1600200"/>
          </a:xfrm>
          <a:prstGeom prst="rect">
            <a:avLst/>
          </a:prstGeom>
          <a:noFill/>
          <a:ln w="53975" algn="ctr">
            <a:solidFill>
              <a:srgbClr val="731B28"/>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sp>
        <p:nvSpPr>
          <p:cNvPr id="5127" name="Rectangle 8">
            <a:extLst>
              <a:ext uri="{FF2B5EF4-FFF2-40B4-BE49-F238E27FC236}">
                <a16:creationId xmlns:a16="http://schemas.microsoft.com/office/drawing/2014/main" id="{431DB5B3-0CD9-5920-3278-3D37B3BDF82F}"/>
              </a:ext>
            </a:extLst>
          </p:cNvPr>
          <p:cNvSpPr>
            <a:spLocks noChangeArrowheads="1"/>
          </p:cNvSpPr>
          <p:nvPr/>
        </p:nvSpPr>
        <p:spPr bwMode="auto">
          <a:xfrm>
            <a:off x="1295400" y="2743200"/>
            <a:ext cx="2743200" cy="1600200"/>
          </a:xfrm>
          <a:prstGeom prst="rect">
            <a:avLst/>
          </a:prstGeom>
          <a:noFill/>
          <a:ln w="53975" algn="ctr">
            <a:solidFill>
              <a:srgbClr val="731B28"/>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cxnSp>
        <p:nvCxnSpPr>
          <p:cNvPr id="5128" name="Straight Arrow Connector 10">
            <a:extLst>
              <a:ext uri="{FF2B5EF4-FFF2-40B4-BE49-F238E27FC236}">
                <a16:creationId xmlns:a16="http://schemas.microsoft.com/office/drawing/2014/main" id="{E6CCA2BA-A11A-DF15-3C52-729781F219B4}"/>
              </a:ext>
            </a:extLst>
          </p:cNvPr>
          <p:cNvCxnSpPr>
            <a:cxnSpLocks noChangeShapeType="1"/>
          </p:cNvCxnSpPr>
          <p:nvPr/>
        </p:nvCxnSpPr>
        <p:spPr bwMode="auto">
          <a:xfrm>
            <a:off x="4038600" y="3429000"/>
            <a:ext cx="838200" cy="1588"/>
          </a:xfrm>
          <a:prstGeom prst="straightConnector1">
            <a:avLst/>
          </a:prstGeom>
          <a:noFill/>
          <a:ln w="53975" algn="ctr">
            <a:solidFill>
              <a:srgbClr val="731B28"/>
            </a:solidFill>
            <a:round/>
            <a:headEnd/>
            <a:tailEnd type="arrow" w="med" len="med"/>
          </a:ln>
          <a:extLst>
            <a:ext uri="{909E8E84-426E-40DD-AFC4-6F175D3DCCD1}">
              <a14:hiddenFill xmlns:a14="http://schemas.microsoft.com/office/drawing/2010/main">
                <a:noFill/>
              </a14:hiddenFill>
            </a:ext>
          </a:extLst>
        </p:spPr>
      </p:cxnSp>
      <p:cxnSp>
        <p:nvCxnSpPr>
          <p:cNvPr id="5129" name="Straight Connector 15">
            <a:extLst>
              <a:ext uri="{FF2B5EF4-FFF2-40B4-BE49-F238E27FC236}">
                <a16:creationId xmlns:a16="http://schemas.microsoft.com/office/drawing/2014/main" id="{B60DA071-17D7-78BD-3EFA-1C2BCF2D2F1E}"/>
              </a:ext>
            </a:extLst>
          </p:cNvPr>
          <p:cNvCxnSpPr>
            <a:cxnSpLocks noChangeShapeType="1"/>
          </p:cNvCxnSpPr>
          <p:nvPr/>
        </p:nvCxnSpPr>
        <p:spPr bwMode="auto">
          <a:xfrm rot="5400000">
            <a:off x="5713413" y="4724400"/>
            <a:ext cx="763588" cy="1587"/>
          </a:xfrm>
          <a:prstGeom prst="line">
            <a:avLst/>
          </a:prstGeom>
          <a:noFill/>
          <a:ln w="53975" algn="ctr">
            <a:solidFill>
              <a:srgbClr val="731B28"/>
            </a:solidFill>
            <a:round/>
            <a:headEnd/>
            <a:tailEnd/>
          </a:ln>
          <a:extLst>
            <a:ext uri="{909E8E84-426E-40DD-AFC4-6F175D3DCCD1}">
              <a14:hiddenFill xmlns:a14="http://schemas.microsoft.com/office/drawing/2010/main">
                <a:noFill/>
              </a14:hiddenFill>
            </a:ext>
          </a:extLst>
        </p:spPr>
      </p:cxnSp>
      <p:cxnSp>
        <p:nvCxnSpPr>
          <p:cNvPr id="5130" name="Straight Connector 18">
            <a:extLst>
              <a:ext uri="{FF2B5EF4-FFF2-40B4-BE49-F238E27FC236}">
                <a16:creationId xmlns:a16="http://schemas.microsoft.com/office/drawing/2014/main" id="{A667F4CA-3168-CB58-A5E8-C15732F5E110}"/>
              </a:ext>
            </a:extLst>
          </p:cNvPr>
          <p:cNvCxnSpPr>
            <a:cxnSpLocks noChangeShapeType="1"/>
          </p:cNvCxnSpPr>
          <p:nvPr/>
        </p:nvCxnSpPr>
        <p:spPr bwMode="auto">
          <a:xfrm>
            <a:off x="2438400" y="5105400"/>
            <a:ext cx="3657600" cy="1588"/>
          </a:xfrm>
          <a:prstGeom prst="line">
            <a:avLst/>
          </a:prstGeom>
          <a:noFill/>
          <a:ln w="53975" algn="ctr">
            <a:solidFill>
              <a:srgbClr val="731B28"/>
            </a:solidFill>
            <a:round/>
            <a:headEnd/>
            <a:tailEnd/>
          </a:ln>
          <a:extLst>
            <a:ext uri="{909E8E84-426E-40DD-AFC4-6F175D3DCCD1}">
              <a14:hiddenFill xmlns:a14="http://schemas.microsoft.com/office/drawing/2010/main">
                <a:noFill/>
              </a14:hiddenFill>
            </a:ext>
          </a:extLst>
        </p:spPr>
      </p:cxnSp>
      <p:cxnSp>
        <p:nvCxnSpPr>
          <p:cNvPr id="5131" name="Straight Arrow Connector 21">
            <a:extLst>
              <a:ext uri="{FF2B5EF4-FFF2-40B4-BE49-F238E27FC236}">
                <a16:creationId xmlns:a16="http://schemas.microsoft.com/office/drawing/2014/main" id="{4057668C-771F-D306-67AB-32F5A041BDAE}"/>
              </a:ext>
            </a:extLst>
          </p:cNvPr>
          <p:cNvCxnSpPr>
            <a:cxnSpLocks noChangeShapeType="1"/>
          </p:cNvCxnSpPr>
          <p:nvPr/>
        </p:nvCxnSpPr>
        <p:spPr bwMode="auto">
          <a:xfrm rot="5400000" flipH="1" flipV="1">
            <a:off x="2058194" y="4723606"/>
            <a:ext cx="762000" cy="1588"/>
          </a:xfrm>
          <a:prstGeom prst="straightConnector1">
            <a:avLst/>
          </a:prstGeom>
          <a:noFill/>
          <a:ln w="53975" algn="ctr">
            <a:solidFill>
              <a:srgbClr val="731B28"/>
            </a:solidFill>
            <a:round/>
            <a:headEnd/>
            <a:tailEnd type="arrow" w="med" len="med"/>
          </a:ln>
          <a:extLst>
            <a:ext uri="{909E8E84-426E-40DD-AFC4-6F175D3DCCD1}">
              <a14:hiddenFill xmlns:a14="http://schemas.microsoft.com/office/drawing/2010/main">
                <a:noFill/>
              </a14:hiddenFill>
            </a:ext>
          </a:extLst>
        </p:spPr>
      </p:cxnSp>
      <p:sp>
        <p:nvSpPr>
          <p:cNvPr id="5132" name="TextBox 30">
            <a:extLst>
              <a:ext uri="{FF2B5EF4-FFF2-40B4-BE49-F238E27FC236}">
                <a16:creationId xmlns:a16="http://schemas.microsoft.com/office/drawing/2014/main" id="{A68A19CE-7918-8927-1574-5DBF62EC9099}"/>
              </a:ext>
            </a:extLst>
          </p:cNvPr>
          <p:cNvSpPr txBox="1">
            <a:spLocks noChangeArrowheads="1"/>
          </p:cNvSpPr>
          <p:nvPr/>
        </p:nvSpPr>
        <p:spPr bwMode="auto">
          <a:xfrm>
            <a:off x="2819400" y="5181600"/>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Times New Roman" panose="02020603050405020304" pitchFamily="18" charset="0"/>
                <a:cs typeface="Times New Roman" panose="02020603050405020304" pitchFamily="18" charset="0"/>
              </a:rPr>
              <a:t>Authentication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GospelofJudas">
            <a:extLst>
              <a:ext uri="{FF2B5EF4-FFF2-40B4-BE49-F238E27FC236}">
                <a16:creationId xmlns:a16="http://schemas.microsoft.com/office/drawing/2014/main" id="{64DFFFDB-BB69-FAA9-FDD3-064B0AE27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7">
            <a:extLst>
              <a:ext uri="{FF2B5EF4-FFF2-40B4-BE49-F238E27FC236}">
                <a16:creationId xmlns:a16="http://schemas.microsoft.com/office/drawing/2014/main" id="{40B4A0B6-73EC-AA3F-0AB1-67868571FAA7}"/>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2:7 </a:t>
            </a:r>
          </a:p>
        </p:txBody>
      </p:sp>
      <p:sp>
        <p:nvSpPr>
          <p:cNvPr id="43012" name="TextBox 4">
            <a:extLst>
              <a:ext uri="{FF2B5EF4-FFF2-40B4-BE49-F238E27FC236}">
                <a16:creationId xmlns:a16="http://schemas.microsoft.com/office/drawing/2014/main" id="{B8ED0BEA-10F1-85B8-2E85-B647B6990F4F}"/>
              </a:ext>
            </a:extLst>
          </p:cNvPr>
          <p:cNvSpPr txBox="1">
            <a:spLocks noChangeArrowheads="1"/>
          </p:cNvSpPr>
          <p:nvPr/>
        </p:nvSpPr>
        <p:spPr bwMode="auto">
          <a:xfrm>
            <a:off x="838200" y="2438400"/>
            <a:ext cx="7467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000" b="1">
                <a:latin typeface="Lucida Calligraphy" panose="03010101010101010101" pitchFamily="66" charset="0"/>
              </a:rPr>
              <a:t>Then Herod secretly called the Magi and ascertained from them the time when the star began to appear…,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GospelofJudas">
            <a:extLst>
              <a:ext uri="{FF2B5EF4-FFF2-40B4-BE49-F238E27FC236}">
                <a16:creationId xmlns:a16="http://schemas.microsoft.com/office/drawing/2014/main" id="{B2019F2A-A30B-284A-085B-A36446AF6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7">
            <a:extLst>
              <a:ext uri="{FF2B5EF4-FFF2-40B4-BE49-F238E27FC236}">
                <a16:creationId xmlns:a16="http://schemas.microsoft.com/office/drawing/2014/main" id="{BD2D8A5C-3A8C-C54B-C5B9-6CED45EDB153}"/>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2:8 </a:t>
            </a:r>
          </a:p>
        </p:txBody>
      </p:sp>
      <p:sp>
        <p:nvSpPr>
          <p:cNvPr id="44036" name="TextBox 4">
            <a:extLst>
              <a:ext uri="{FF2B5EF4-FFF2-40B4-BE49-F238E27FC236}">
                <a16:creationId xmlns:a16="http://schemas.microsoft.com/office/drawing/2014/main" id="{B075CD79-4FBB-439C-BA89-AC4347142A85}"/>
              </a:ext>
            </a:extLst>
          </p:cNvPr>
          <p:cNvSpPr txBox="1">
            <a:spLocks noChangeArrowheads="1"/>
          </p:cNvSpPr>
          <p:nvPr/>
        </p:nvSpPr>
        <p:spPr bwMode="auto">
          <a:xfrm>
            <a:off x="838200" y="2286000"/>
            <a:ext cx="7467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400" b="1">
                <a:latin typeface="Lucida Calligraphy" panose="03010101010101010101" pitchFamily="66" charset="0"/>
              </a:rPr>
              <a:t>…and he sent them to Bethlehem and said, “Go and inquire accurately about the child, and as soon as you find [him], report to me in order that I also may come and show reverence to him.”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GospelofJudas">
            <a:extLst>
              <a:ext uri="{FF2B5EF4-FFF2-40B4-BE49-F238E27FC236}">
                <a16:creationId xmlns:a16="http://schemas.microsoft.com/office/drawing/2014/main" id="{C511D799-6E93-C794-95D9-5BC582865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7">
            <a:extLst>
              <a:ext uri="{FF2B5EF4-FFF2-40B4-BE49-F238E27FC236}">
                <a16:creationId xmlns:a16="http://schemas.microsoft.com/office/drawing/2014/main" id="{8883242C-554B-9B69-4A60-A96B5CF613DC}"/>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2:9 </a:t>
            </a:r>
          </a:p>
        </p:txBody>
      </p:sp>
      <p:sp>
        <p:nvSpPr>
          <p:cNvPr id="45060" name="TextBox 4">
            <a:extLst>
              <a:ext uri="{FF2B5EF4-FFF2-40B4-BE49-F238E27FC236}">
                <a16:creationId xmlns:a16="http://schemas.microsoft.com/office/drawing/2014/main" id="{937537DE-1F9D-905C-111E-B463EF44EFDA}"/>
              </a:ext>
            </a:extLst>
          </p:cNvPr>
          <p:cNvSpPr txBox="1">
            <a:spLocks noChangeArrowheads="1"/>
          </p:cNvSpPr>
          <p:nvPr/>
        </p:nvSpPr>
        <p:spPr bwMode="auto">
          <a:xfrm>
            <a:off x="838200" y="2057400"/>
            <a:ext cx="7467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600" b="1">
                <a:latin typeface="Lucida Calligraphy" panose="03010101010101010101" pitchFamily="66" charset="0"/>
              </a:rPr>
              <a:t>After they had heard the king they went and, behold, the star, which they had seen in its rising, began to lead the way for them until it came and stood above where the child was.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GospelofJudas">
            <a:extLst>
              <a:ext uri="{FF2B5EF4-FFF2-40B4-BE49-F238E27FC236}">
                <a16:creationId xmlns:a16="http://schemas.microsoft.com/office/drawing/2014/main" id="{8D2D4160-F239-CF98-9F1A-1CA7A2EA7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7">
            <a:extLst>
              <a:ext uri="{FF2B5EF4-FFF2-40B4-BE49-F238E27FC236}">
                <a16:creationId xmlns:a16="http://schemas.microsoft.com/office/drawing/2014/main" id="{C43E9FA4-9E65-0677-1E22-4C70C13BB653}"/>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2:10 </a:t>
            </a:r>
          </a:p>
        </p:txBody>
      </p:sp>
      <p:pic>
        <p:nvPicPr>
          <p:cNvPr id="46085" name="Picture 5" descr="C:\Users\Jeff\Desktop\starofbethlehem_beam.jpg">
            <a:extLst>
              <a:ext uri="{FF2B5EF4-FFF2-40B4-BE49-F238E27FC236}">
                <a16:creationId xmlns:a16="http://schemas.microsoft.com/office/drawing/2014/main" id="{092D135E-CE66-8244-79D7-81AA48B0C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82296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4">
            <a:extLst>
              <a:ext uri="{FF2B5EF4-FFF2-40B4-BE49-F238E27FC236}">
                <a16:creationId xmlns:a16="http://schemas.microsoft.com/office/drawing/2014/main" id="{79745E85-8EEA-863B-2505-42F46AB284EE}"/>
              </a:ext>
            </a:extLst>
          </p:cNvPr>
          <p:cNvSpPr txBox="1">
            <a:spLocks noChangeArrowheads="1"/>
          </p:cNvSpPr>
          <p:nvPr/>
        </p:nvSpPr>
        <p:spPr bwMode="auto">
          <a:xfrm>
            <a:off x="457200" y="1828800"/>
            <a:ext cx="7467600" cy="1754326"/>
          </a:xfrm>
          <a:prstGeom prst="rect">
            <a:avLst/>
          </a:prstGeom>
          <a:noFill/>
          <a:ln w="9525">
            <a:noFill/>
            <a:miter lim="800000"/>
            <a:headEnd/>
            <a:tailEnd/>
          </a:ln>
        </p:spPr>
        <p:txBody>
          <a:bodyPr>
            <a:spAutoFit/>
          </a:bodyPr>
          <a:lstStyle/>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When they had seen the star they rejoiced with extremely</a:t>
            </a:r>
          </a:p>
          <a:p>
            <a:pPr>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strong joy.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770" decel="100000"/>
                                        <p:tgtEl>
                                          <p:spTgt spid="46085"/>
                                        </p:tgtEl>
                                      </p:cBhvr>
                                    </p:animEffect>
                                    <p:animScale>
                                      <p:cBhvr>
                                        <p:cTn id="8" dur="770" decel="100000"/>
                                        <p:tgtEl>
                                          <p:spTgt spid="46085"/>
                                        </p:tgtEl>
                                      </p:cBhvr>
                                      <p:from x="10000" y="10000"/>
                                      <p:to x="200000" y="450000"/>
                                    </p:animScale>
                                    <p:animScale>
                                      <p:cBhvr>
                                        <p:cTn id="9" dur="1230" accel="100000" fill="hold">
                                          <p:stCondLst>
                                            <p:cond delay="770"/>
                                          </p:stCondLst>
                                        </p:cTn>
                                        <p:tgtEl>
                                          <p:spTgt spid="46085"/>
                                        </p:tgtEl>
                                      </p:cBhvr>
                                      <p:from x="200000" y="450000"/>
                                      <p:to x="100000" y="100000"/>
                                    </p:animScale>
                                    <p:set>
                                      <p:cBhvr>
                                        <p:cTn id="10" dur="770" fill="hold"/>
                                        <p:tgtEl>
                                          <p:spTgt spid="46085"/>
                                        </p:tgtEl>
                                        <p:attrNameLst>
                                          <p:attrName>ppt_x</p:attrName>
                                        </p:attrNameLst>
                                      </p:cBhvr>
                                      <p:to>
                                        <p:strVal val="(0.5)"/>
                                      </p:to>
                                    </p:set>
                                    <p:anim from="(0.5)" to="(#ppt_x)" calcmode="lin" valueType="num">
                                      <p:cBhvr>
                                        <p:cTn id="11" dur="1230" accel="100000" fill="hold">
                                          <p:stCondLst>
                                            <p:cond delay="770"/>
                                          </p:stCondLst>
                                        </p:cTn>
                                        <p:tgtEl>
                                          <p:spTgt spid="46085"/>
                                        </p:tgtEl>
                                        <p:attrNameLst>
                                          <p:attrName>ppt_x</p:attrName>
                                        </p:attrNameLst>
                                      </p:cBhvr>
                                    </p:anim>
                                    <p:set>
                                      <p:cBhvr>
                                        <p:cTn id="12" dur="770" fill="hold"/>
                                        <p:tgtEl>
                                          <p:spTgt spid="46085"/>
                                        </p:tgtEl>
                                        <p:attrNameLst>
                                          <p:attrName>ppt_y</p:attrName>
                                        </p:attrNameLst>
                                      </p:cBhvr>
                                      <p:to>
                                        <p:strVal val="(#ppt_y+0.4)"/>
                                      </p:to>
                                    </p:set>
                                    <p:anim from="(#ppt_y+0.4)" to="(#ppt_y)" calcmode="lin" valueType="num">
                                      <p:cBhvr>
                                        <p:cTn id="13" dur="1230" accel="100000" fill="hold">
                                          <p:stCondLst>
                                            <p:cond delay="770"/>
                                          </p:stCondLst>
                                        </p:cTn>
                                        <p:tgtEl>
                                          <p:spTgt spid="4608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GospelofJudas">
            <a:extLst>
              <a:ext uri="{FF2B5EF4-FFF2-40B4-BE49-F238E27FC236}">
                <a16:creationId xmlns:a16="http://schemas.microsoft.com/office/drawing/2014/main" id="{F7CC74AD-D488-F601-887F-828D874FB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7">
            <a:extLst>
              <a:ext uri="{FF2B5EF4-FFF2-40B4-BE49-F238E27FC236}">
                <a16:creationId xmlns:a16="http://schemas.microsoft.com/office/drawing/2014/main" id="{5F2215B8-C63E-DDFF-E73D-00367D1E443B}"/>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2:11 </a:t>
            </a:r>
          </a:p>
        </p:txBody>
      </p:sp>
      <p:sp>
        <p:nvSpPr>
          <p:cNvPr id="49156" name="TextBox 4">
            <a:extLst>
              <a:ext uri="{FF2B5EF4-FFF2-40B4-BE49-F238E27FC236}">
                <a16:creationId xmlns:a16="http://schemas.microsoft.com/office/drawing/2014/main" id="{72444E82-234F-511E-E825-61B6A7448F88}"/>
              </a:ext>
            </a:extLst>
          </p:cNvPr>
          <p:cNvSpPr txBox="1">
            <a:spLocks noChangeArrowheads="1"/>
          </p:cNvSpPr>
          <p:nvPr/>
        </p:nvSpPr>
        <p:spPr bwMode="auto">
          <a:xfrm>
            <a:off x="914400" y="1905000"/>
            <a:ext cx="7467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400" b="1">
                <a:latin typeface="Lucida Calligraphy" panose="03010101010101010101" pitchFamily="66" charset="0"/>
              </a:rPr>
              <a:t>And when they went into the house, and they saw the child with Mary his mother, and they fell down and showed reverence to him; they opened their treasures and offered to him gifts – gold , and frankincense and myrrh.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GospelofJudas">
            <a:extLst>
              <a:ext uri="{FF2B5EF4-FFF2-40B4-BE49-F238E27FC236}">
                <a16:creationId xmlns:a16="http://schemas.microsoft.com/office/drawing/2014/main" id="{14E995B0-61A4-74AB-D1EB-1CD1B818E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7">
            <a:extLst>
              <a:ext uri="{FF2B5EF4-FFF2-40B4-BE49-F238E27FC236}">
                <a16:creationId xmlns:a16="http://schemas.microsoft.com/office/drawing/2014/main" id="{5FC655A7-D946-F856-FEE1-5CAAA4C51CFD}"/>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Gifts</a:t>
            </a:r>
          </a:p>
        </p:txBody>
      </p:sp>
      <p:sp>
        <p:nvSpPr>
          <p:cNvPr id="50180" name="TextBox 4">
            <a:extLst>
              <a:ext uri="{FF2B5EF4-FFF2-40B4-BE49-F238E27FC236}">
                <a16:creationId xmlns:a16="http://schemas.microsoft.com/office/drawing/2014/main" id="{3C0323CE-6FC4-1EAD-19BE-AE3601E1AEE8}"/>
              </a:ext>
            </a:extLst>
          </p:cNvPr>
          <p:cNvSpPr txBox="1">
            <a:spLocks noChangeArrowheads="1"/>
          </p:cNvSpPr>
          <p:nvPr/>
        </p:nvSpPr>
        <p:spPr bwMode="auto">
          <a:xfrm>
            <a:off x="914400" y="1752600"/>
            <a:ext cx="7467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 Not necessarily all gifts are mentioned.</a:t>
            </a:r>
          </a:p>
          <a:p>
            <a:r>
              <a:rPr lang="en-US" altLang="en-US" sz="3200" b="1">
                <a:latin typeface="Times New Roman" panose="02020603050405020304" pitchFamily="18" charset="0"/>
                <a:cs typeface="Times New Roman" panose="02020603050405020304" pitchFamily="18" charset="0"/>
              </a:rPr>
              <a:t>  These gifts are mentioned because they</a:t>
            </a:r>
          </a:p>
          <a:p>
            <a:r>
              <a:rPr lang="en-US" altLang="en-US" sz="3200" b="1">
                <a:latin typeface="Times New Roman" panose="02020603050405020304" pitchFamily="18" charset="0"/>
                <a:cs typeface="Times New Roman" panose="02020603050405020304" pitchFamily="18" charset="0"/>
              </a:rPr>
              <a:t>  are prophetic:</a:t>
            </a:r>
          </a:p>
          <a:p>
            <a:endParaRPr lang="en-US" altLang="en-US" sz="1200" b="1">
              <a:latin typeface="Times New Roman" panose="02020603050405020304" pitchFamily="18" charset="0"/>
              <a:cs typeface="Times New Roman" panose="02020603050405020304" pitchFamily="18" charset="0"/>
            </a:endParaRPr>
          </a:p>
          <a:p>
            <a:r>
              <a:rPr lang="en-US" altLang="en-US" sz="3200" b="1">
                <a:latin typeface="Times New Roman" panose="02020603050405020304" pitchFamily="18" charset="0"/>
                <a:cs typeface="Times New Roman" panose="02020603050405020304" pitchFamily="18" charset="0"/>
              </a:rPr>
              <a:t>   - </a:t>
            </a:r>
            <a:r>
              <a:rPr lang="en-US" altLang="en-US" sz="3200" b="1">
                <a:solidFill>
                  <a:srgbClr val="731B28"/>
                </a:solidFill>
                <a:latin typeface="Times New Roman" panose="02020603050405020304" pitchFamily="18" charset="0"/>
                <a:cs typeface="Times New Roman" panose="02020603050405020304" pitchFamily="18" charset="0"/>
              </a:rPr>
              <a:t>Gold </a:t>
            </a:r>
            <a:r>
              <a:rPr lang="en-US" altLang="en-US" sz="3200" b="1">
                <a:latin typeface="Times New Roman" panose="02020603050405020304" pitchFamily="18" charset="0"/>
                <a:cs typeface="Times New Roman" panose="02020603050405020304" pitchFamily="18" charset="0"/>
              </a:rPr>
              <a:t>= deity [King]</a:t>
            </a:r>
          </a:p>
          <a:p>
            <a:r>
              <a:rPr lang="en-US" altLang="en-US" sz="3200" b="1">
                <a:latin typeface="Times New Roman" panose="02020603050405020304" pitchFamily="18" charset="0"/>
                <a:cs typeface="Times New Roman" panose="02020603050405020304" pitchFamily="18" charset="0"/>
              </a:rPr>
              <a:t>   - </a:t>
            </a:r>
            <a:r>
              <a:rPr lang="en-US" altLang="en-US" sz="3200" b="1">
                <a:solidFill>
                  <a:srgbClr val="731B28"/>
                </a:solidFill>
                <a:latin typeface="Times New Roman" panose="02020603050405020304" pitchFamily="18" charset="0"/>
                <a:cs typeface="Times New Roman" panose="02020603050405020304" pitchFamily="18" charset="0"/>
              </a:rPr>
              <a:t>Frankincense</a:t>
            </a:r>
            <a:r>
              <a:rPr lang="en-US" altLang="en-US" sz="3200" b="1">
                <a:latin typeface="Times New Roman" panose="02020603050405020304" pitchFamily="18" charset="0"/>
                <a:cs typeface="Times New Roman" panose="02020603050405020304" pitchFamily="18" charset="0"/>
              </a:rPr>
              <a:t> = priesthood (mixed into</a:t>
            </a:r>
          </a:p>
          <a:p>
            <a:r>
              <a:rPr lang="en-US" altLang="en-US" sz="3200" b="1">
                <a:latin typeface="Times New Roman" panose="02020603050405020304" pitchFamily="18" charset="0"/>
                <a:cs typeface="Times New Roman" panose="02020603050405020304" pitchFamily="18" charset="0"/>
              </a:rPr>
              <a:t>     the showbread by the priests) [Priest]</a:t>
            </a:r>
          </a:p>
          <a:p>
            <a:r>
              <a:rPr lang="en-US" altLang="en-US" sz="3200" b="1">
                <a:latin typeface="Times New Roman" panose="02020603050405020304" pitchFamily="18" charset="0"/>
                <a:cs typeface="Times New Roman" panose="02020603050405020304" pitchFamily="18" charset="0"/>
              </a:rPr>
              <a:t>   - </a:t>
            </a:r>
            <a:r>
              <a:rPr lang="en-US" altLang="en-US" sz="3200" b="1">
                <a:solidFill>
                  <a:srgbClr val="731B28"/>
                </a:solidFill>
                <a:latin typeface="Times New Roman" panose="02020603050405020304" pitchFamily="18" charset="0"/>
                <a:cs typeface="Times New Roman" panose="02020603050405020304" pitchFamily="18" charset="0"/>
              </a:rPr>
              <a:t>Myrrh </a:t>
            </a:r>
            <a:r>
              <a:rPr lang="en-US" altLang="en-US" sz="3200" b="1">
                <a:latin typeface="Times New Roman" panose="02020603050405020304" pitchFamily="18" charset="0"/>
                <a:cs typeface="Times New Roman" panose="02020603050405020304" pitchFamily="18" charset="0"/>
              </a:rPr>
              <a:t>= an ointment for burial [a</a:t>
            </a:r>
          </a:p>
          <a:p>
            <a:r>
              <a:rPr lang="en-US" altLang="en-US" sz="3200" b="1">
                <a:latin typeface="Times New Roman" panose="02020603050405020304" pitchFamily="18" charset="0"/>
                <a:cs typeface="Times New Roman" panose="02020603050405020304" pitchFamily="18" charset="0"/>
              </a:rPr>
              <a:t>     Prophet who would die]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GospelofJudas">
            <a:extLst>
              <a:ext uri="{FF2B5EF4-FFF2-40B4-BE49-F238E27FC236}">
                <a16:creationId xmlns:a16="http://schemas.microsoft.com/office/drawing/2014/main" id="{C3B0E904-919D-0995-D935-960C55BFD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7">
            <a:extLst>
              <a:ext uri="{FF2B5EF4-FFF2-40B4-BE49-F238E27FC236}">
                <a16:creationId xmlns:a16="http://schemas.microsoft.com/office/drawing/2014/main" id="{259C9F89-C99E-1DD2-2CD6-8AE4D1A2CBD7}"/>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Isaiah 60:6</a:t>
            </a:r>
          </a:p>
        </p:txBody>
      </p:sp>
      <p:sp>
        <p:nvSpPr>
          <p:cNvPr id="51204" name="TextBox 4">
            <a:extLst>
              <a:ext uri="{FF2B5EF4-FFF2-40B4-BE49-F238E27FC236}">
                <a16:creationId xmlns:a16="http://schemas.microsoft.com/office/drawing/2014/main" id="{35F36B54-6827-45F0-BFE8-03A3BDCB191B}"/>
              </a:ext>
            </a:extLst>
          </p:cNvPr>
          <p:cNvSpPr txBox="1">
            <a:spLocks noChangeArrowheads="1"/>
          </p:cNvSpPr>
          <p:nvPr/>
        </p:nvSpPr>
        <p:spPr bwMode="auto">
          <a:xfrm>
            <a:off x="990600" y="2057400"/>
            <a:ext cx="7467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400" b="1">
                <a:latin typeface="Lucida Calligraphy" panose="03010101010101010101" pitchFamily="66" charset="0"/>
              </a:rPr>
              <a:t>The multitude of camels shall cover thee, the dromedaries of Midian and Ephah; all they from Sheba shall come: they shall bring gold and incense; and they shall show forth the praises of the LORD.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GospelofJudas">
            <a:extLst>
              <a:ext uri="{FF2B5EF4-FFF2-40B4-BE49-F238E27FC236}">
                <a16:creationId xmlns:a16="http://schemas.microsoft.com/office/drawing/2014/main" id="{C6A89A01-894D-C155-6249-1E790BB52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7">
            <a:extLst>
              <a:ext uri="{FF2B5EF4-FFF2-40B4-BE49-F238E27FC236}">
                <a16:creationId xmlns:a16="http://schemas.microsoft.com/office/drawing/2014/main" id="{4B6BBB44-1B7F-9DCC-6397-38A820054A8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2:12 </a:t>
            </a:r>
          </a:p>
        </p:txBody>
      </p:sp>
      <p:sp>
        <p:nvSpPr>
          <p:cNvPr id="52228" name="TextBox 4">
            <a:extLst>
              <a:ext uri="{FF2B5EF4-FFF2-40B4-BE49-F238E27FC236}">
                <a16:creationId xmlns:a16="http://schemas.microsoft.com/office/drawing/2014/main" id="{3E8631E3-060F-65F6-F957-E9C90D558D77}"/>
              </a:ext>
            </a:extLst>
          </p:cNvPr>
          <p:cNvSpPr txBox="1">
            <a:spLocks noChangeArrowheads="1"/>
          </p:cNvSpPr>
          <p:nvPr/>
        </p:nvSpPr>
        <p:spPr bwMode="auto">
          <a:xfrm>
            <a:off x="609600" y="2286000"/>
            <a:ext cx="8077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600" b="1">
                <a:latin typeface="Lucida Calligraphy" panose="03010101010101010101" pitchFamily="66" charset="0"/>
              </a:rPr>
              <a:t>And because they had been warned in a dream not to  return to </a:t>
            </a:r>
            <a:r>
              <a:rPr lang="en-US" altLang="en-US" sz="4000" b="1">
                <a:latin typeface="Lucida Calligraphy" panose="03010101010101010101" pitchFamily="66" charset="0"/>
              </a:rPr>
              <a:t>Herod</a:t>
            </a:r>
            <a:r>
              <a:rPr lang="en-US" altLang="en-US" sz="3600" b="1">
                <a:latin typeface="Lucida Calligraphy" panose="03010101010101010101" pitchFamily="66" charset="0"/>
              </a:rPr>
              <a:t>, they departed into their own land by another route.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GospelofJudas">
            <a:extLst>
              <a:ext uri="{FF2B5EF4-FFF2-40B4-BE49-F238E27FC236}">
                <a16:creationId xmlns:a16="http://schemas.microsoft.com/office/drawing/2014/main" id="{111FBAAF-2EA1-2725-AEAB-AB96CED38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7">
            <a:extLst>
              <a:ext uri="{FF2B5EF4-FFF2-40B4-BE49-F238E27FC236}">
                <a16:creationId xmlns:a16="http://schemas.microsoft.com/office/drawing/2014/main" id="{43F198B5-BD46-52E9-E44C-B6EC0CB4417B}"/>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2:13 </a:t>
            </a:r>
          </a:p>
        </p:txBody>
      </p:sp>
      <p:sp>
        <p:nvSpPr>
          <p:cNvPr id="53252" name="TextBox 4">
            <a:extLst>
              <a:ext uri="{FF2B5EF4-FFF2-40B4-BE49-F238E27FC236}">
                <a16:creationId xmlns:a16="http://schemas.microsoft.com/office/drawing/2014/main" id="{5B40C5B5-14E8-7008-4879-89DD27133024}"/>
              </a:ext>
            </a:extLst>
          </p:cNvPr>
          <p:cNvSpPr txBox="1">
            <a:spLocks noChangeArrowheads="1"/>
          </p:cNvSpPr>
          <p:nvPr/>
        </p:nvSpPr>
        <p:spPr bwMode="auto">
          <a:xfrm>
            <a:off x="533400" y="184785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3500" b="1">
                <a:latin typeface="Lucida Calligraphy" panose="03010101010101010101" pitchFamily="66" charset="0"/>
              </a:rPr>
              <a:t>Now after they had departed, behold, an angel of the Lord did appear in a dream to Joseph and said, “Get up and take the child and his mother and flee to Egypt and be there until  I tell  you, for Herod is about to seek the child in order to destroy him.”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GospelofJudas">
            <a:extLst>
              <a:ext uri="{FF2B5EF4-FFF2-40B4-BE49-F238E27FC236}">
                <a16:creationId xmlns:a16="http://schemas.microsoft.com/office/drawing/2014/main" id="{19C9EF67-EA4A-348A-3A1F-B18CCC6A7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7">
            <a:extLst>
              <a:ext uri="{FF2B5EF4-FFF2-40B4-BE49-F238E27FC236}">
                <a16:creationId xmlns:a16="http://schemas.microsoft.com/office/drawing/2014/main" id="{464BAFFE-3287-FEAA-16F8-40B52BCB01E0}"/>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2:14 </a:t>
            </a:r>
          </a:p>
        </p:txBody>
      </p:sp>
      <p:sp>
        <p:nvSpPr>
          <p:cNvPr id="54276" name="TextBox 4">
            <a:extLst>
              <a:ext uri="{FF2B5EF4-FFF2-40B4-BE49-F238E27FC236}">
                <a16:creationId xmlns:a16="http://schemas.microsoft.com/office/drawing/2014/main" id="{04A83386-EC6D-4454-A8FB-547338306E70}"/>
              </a:ext>
            </a:extLst>
          </p:cNvPr>
          <p:cNvSpPr txBox="1">
            <a:spLocks noChangeArrowheads="1"/>
          </p:cNvSpPr>
          <p:nvPr/>
        </p:nvSpPr>
        <p:spPr bwMode="auto">
          <a:xfrm>
            <a:off x="990600" y="2551113"/>
            <a:ext cx="7467600" cy="2554287"/>
          </a:xfrm>
          <a:prstGeom prst="rect">
            <a:avLst/>
          </a:prstGeom>
          <a:noFill/>
          <a:ln w="9525">
            <a:noFill/>
            <a:miter lim="800000"/>
            <a:headEnd/>
            <a:tailEnd/>
          </a:ln>
        </p:spPr>
        <p:txBody>
          <a:bodyPr>
            <a:spAutoFit/>
          </a:bodyPr>
          <a:lstStyle/>
          <a:p>
            <a:pPr>
              <a:defRPr/>
            </a:pPr>
            <a:r>
              <a:rPr lang="en-US" sz="4000" dirty="0">
                <a:effectLst>
                  <a:outerShdw blurRad="38100" dist="38100" dir="2700000" algn="tl">
                    <a:srgbClr val="000000">
                      <a:alpha val="43137"/>
                    </a:srgbClr>
                  </a:outerShdw>
                </a:effectLst>
                <a:latin typeface="Lucida Calligraphy" pitchFamily="66" charset="0"/>
              </a:rPr>
              <a:t>And he got up and took the child and his mother during the night and departed to Egypt…,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GospelofJudas">
            <a:extLst>
              <a:ext uri="{FF2B5EF4-FFF2-40B4-BE49-F238E27FC236}">
                <a16:creationId xmlns:a16="http://schemas.microsoft.com/office/drawing/2014/main" id="{1706CEE1-1CCD-1F5A-CF4A-A50B970EA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7">
            <a:extLst>
              <a:ext uri="{FF2B5EF4-FFF2-40B4-BE49-F238E27FC236}">
                <a16:creationId xmlns:a16="http://schemas.microsoft.com/office/drawing/2014/main" id="{71C2CAA7-E973-DAF2-0102-99C260BCDEA2}"/>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Chapter 2</a:t>
            </a:r>
          </a:p>
        </p:txBody>
      </p:sp>
      <p:sp>
        <p:nvSpPr>
          <p:cNvPr id="6148" name="TextBox 4">
            <a:extLst>
              <a:ext uri="{FF2B5EF4-FFF2-40B4-BE49-F238E27FC236}">
                <a16:creationId xmlns:a16="http://schemas.microsoft.com/office/drawing/2014/main" id="{2CA7D4A4-61A8-E231-AEEB-19E34F826548}"/>
              </a:ext>
            </a:extLst>
          </p:cNvPr>
          <p:cNvSpPr txBox="1">
            <a:spLocks noChangeArrowheads="1"/>
          </p:cNvSpPr>
          <p:nvPr/>
        </p:nvSpPr>
        <p:spPr bwMode="auto">
          <a:xfrm>
            <a:off x="914400" y="2209800"/>
            <a:ext cx="7772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Tx/>
              <a:buAutoNum type="arabicPeriod"/>
            </a:pPr>
            <a:r>
              <a:rPr lang="en-US" altLang="en-US" sz="3200" b="1">
                <a:latin typeface="Times New Roman" panose="02020603050405020304" pitchFamily="18" charset="0"/>
                <a:cs typeface="Times New Roman" panose="02020603050405020304" pitchFamily="18" charset="0"/>
              </a:rPr>
              <a:t>Visit of the Magi			</a:t>
            </a:r>
            <a:r>
              <a:rPr lang="en-US" altLang="en-US" sz="3200" b="1">
                <a:solidFill>
                  <a:srgbClr val="731B28"/>
                </a:solidFill>
                <a:latin typeface="Times New Roman" panose="02020603050405020304" pitchFamily="18" charset="0"/>
                <a:cs typeface="Times New Roman" panose="02020603050405020304" pitchFamily="18" charset="0"/>
              </a:rPr>
              <a:t>2:1-15</a:t>
            </a:r>
          </a:p>
          <a:p>
            <a:pPr>
              <a:buFontTx/>
              <a:buAutoNum type="arabicPeriod"/>
            </a:pPr>
            <a:r>
              <a:rPr lang="en-US" altLang="en-US" sz="3200" b="1">
                <a:latin typeface="Times New Roman" panose="02020603050405020304" pitchFamily="18" charset="0"/>
                <a:cs typeface="Times New Roman" panose="02020603050405020304" pitchFamily="18" charset="0"/>
              </a:rPr>
              <a:t>Massacre at Bethlehem		</a:t>
            </a:r>
            <a:r>
              <a:rPr lang="en-US" altLang="en-US" sz="3200" b="1">
                <a:solidFill>
                  <a:srgbClr val="731B28"/>
                </a:solidFill>
                <a:latin typeface="Times New Roman" panose="02020603050405020304" pitchFamily="18" charset="0"/>
                <a:cs typeface="Times New Roman" panose="02020603050405020304" pitchFamily="18" charset="0"/>
              </a:rPr>
              <a:t>2:16-18</a:t>
            </a:r>
          </a:p>
          <a:p>
            <a:pPr>
              <a:buFontTx/>
              <a:buAutoNum type="arabicPeriod"/>
            </a:pPr>
            <a:r>
              <a:rPr lang="en-US" altLang="en-US" sz="3200" b="1">
                <a:latin typeface="Times New Roman" panose="02020603050405020304" pitchFamily="18" charset="0"/>
                <a:cs typeface="Times New Roman" panose="02020603050405020304" pitchFamily="18" charset="0"/>
              </a:rPr>
              <a:t>Flight to Egypt			</a:t>
            </a:r>
            <a:r>
              <a:rPr lang="en-US" altLang="en-US" sz="3200" b="1">
                <a:solidFill>
                  <a:srgbClr val="731B28"/>
                </a:solidFill>
                <a:latin typeface="Times New Roman" panose="02020603050405020304" pitchFamily="18" charset="0"/>
                <a:cs typeface="Times New Roman" panose="02020603050405020304" pitchFamily="18" charset="0"/>
              </a:rPr>
              <a:t>2:19-22</a:t>
            </a:r>
          </a:p>
          <a:p>
            <a:pPr>
              <a:buFontTx/>
              <a:buAutoNum type="arabicPeriod"/>
            </a:pPr>
            <a:r>
              <a:rPr lang="en-US" altLang="en-US" sz="3200" b="1">
                <a:latin typeface="Times New Roman" panose="02020603050405020304" pitchFamily="18" charset="0"/>
                <a:cs typeface="Times New Roman" panose="02020603050405020304" pitchFamily="18" charset="0"/>
              </a:rPr>
              <a:t>Return into Nazareth		</a:t>
            </a:r>
            <a:r>
              <a:rPr lang="en-US" altLang="en-US" sz="3200" b="1">
                <a:solidFill>
                  <a:srgbClr val="731B28"/>
                </a:solidFill>
                <a:latin typeface="Times New Roman" panose="02020603050405020304" pitchFamily="18" charset="0"/>
                <a:cs typeface="Times New Roman" panose="02020603050405020304" pitchFamily="18" charset="0"/>
              </a:rPr>
              <a:t>2:23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GospelofJudas">
            <a:extLst>
              <a:ext uri="{FF2B5EF4-FFF2-40B4-BE49-F238E27FC236}">
                <a16:creationId xmlns:a16="http://schemas.microsoft.com/office/drawing/2014/main" id="{650738BE-B134-F1E6-CABB-3008436BA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7">
            <a:extLst>
              <a:ext uri="{FF2B5EF4-FFF2-40B4-BE49-F238E27FC236}">
                <a16:creationId xmlns:a16="http://schemas.microsoft.com/office/drawing/2014/main" id="{85BC2010-F8AB-C46D-8E7A-33DF95FDC721}"/>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2:15 </a:t>
            </a:r>
          </a:p>
        </p:txBody>
      </p:sp>
      <p:sp>
        <p:nvSpPr>
          <p:cNvPr id="55300" name="TextBox 4">
            <a:extLst>
              <a:ext uri="{FF2B5EF4-FFF2-40B4-BE49-F238E27FC236}">
                <a16:creationId xmlns:a16="http://schemas.microsoft.com/office/drawing/2014/main" id="{D51084B1-0082-20E6-27C7-78C4EE0761C4}"/>
              </a:ext>
            </a:extLst>
          </p:cNvPr>
          <p:cNvSpPr txBox="1">
            <a:spLocks noChangeArrowheads="1"/>
          </p:cNvSpPr>
          <p:nvPr/>
        </p:nvSpPr>
        <p:spPr bwMode="auto">
          <a:xfrm>
            <a:off x="990600" y="2286000"/>
            <a:ext cx="746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600" b="1">
                <a:latin typeface="Lucida Calligraphy" panose="03010101010101010101" pitchFamily="66" charset="0"/>
              </a:rPr>
              <a:t>…and he was there until Herod’s death, in order that what was spoken by the Lord through the prophet might be fulfilled, saying, “Out of Egypt I called my son.”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GospelofJudas">
            <a:extLst>
              <a:ext uri="{FF2B5EF4-FFF2-40B4-BE49-F238E27FC236}">
                <a16:creationId xmlns:a16="http://schemas.microsoft.com/office/drawing/2014/main" id="{AF1578D1-A0C3-7A19-FBA1-20B2294EC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7">
            <a:extLst>
              <a:ext uri="{FF2B5EF4-FFF2-40B4-BE49-F238E27FC236}">
                <a16:creationId xmlns:a16="http://schemas.microsoft.com/office/drawing/2014/main" id="{9590DBE8-4AB9-AA6B-83AF-C357F5202EE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Hosea 11:1</a:t>
            </a:r>
          </a:p>
        </p:txBody>
      </p:sp>
      <p:sp>
        <p:nvSpPr>
          <p:cNvPr id="56324" name="TextBox 4">
            <a:extLst>
              <a:ext uri="{FF2B5EF4-FFF2-40B4-BE49-F238E27FC236}">
                <a16:creationId xmlns:a16="http://schemas.microsoft.com/office/drawing/2014/main" id="{A38EB522-412B-0106-047A-6354F2861728}"/>
              </a:ext>
            </a:extLst>
          </p:cNvPr>
          <p:cNvSpPr txBox="1">
            <a:spLocks noChangeArrowheads="1"/>
          </p:cNvSpPr>
          <p:nvPr/>
        </p:nvSpPr>
        <p:spPr bwMode="auto">
          <a:xfrm>
            <a:off x="838200" y="2514600"/>
            <a:ext cx="746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000" b="1">
                <a:latin typeface="Lucida Calligraphy" panose="03010101010101010101" pitchFamily="66" charset="0"/>
              </a:rPr>
              <a:t>When Israel was a child, then I loved him, and called my son out of Egypt.</a:t>
            </a:r>
          </a:p>
        </p:txBody>
      </p:sp>
      <p:sp>
        <p:nvSpPr>
          <p:cNvPr id="56325" name="TextBox 4">
            <a:extLst>
              <a:ext uri="{FF2B5EF4-FFF2-40B4-BE49-F238E27FC236}">
                <a16:creationId xmlns:a16="http://schemas.microsoft.com/office/drawing/2014/main" id="{17D449FE-2D32-B74A-AA24-292B46810AD2}"/>
              </a:ext>
            </a:extLst>
          </p:cNvPr>
          <p:cNvSpPr txBox="1">
            <a:spLocks noChangeArrowheads="1"/>
          </p:cNvSpPr>
          <p:nvPr/>
        </p:nvSpPr>
        <p:spPr bwMode="auto">
          <a:xfrm>
            <a:off x="7086600" y="6096000"/>
            <a:ext cx="1793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1600" b="1"/>
              <a:t>End of Section II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2" descr="C:\Users\BSRC\Desktop\Bible\Matthew\Berean Fellowship\Matthew_02_Slideshow\images\Slide062.png">
            <a:extLst>
              <a:ext uri="{FF2B5EF4-FFF2-40B4-BE49-F238E27FC236}">
                <a16:creationId xmlns:a16="http://schemas.microsoft.com/office/drawing/2014/main" id="{5F085250-B281-29E2-CD12-CB1DFB73A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5" descr="GospelofJudas">
            <a:extLst>
              <a:ext uri="{FF2B5EF4-FFF2-40B4-BE49-F238E27FC236}">
                <a16:creationId xmlns:a16="http://schemas.microsoft.com/office/drawing/2014/main" id="{FC970390-1655-7DD9-C891-FCBDEE015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7">
            <a:extLst>
              <a:ext uri="{FF2B5EF4-FFF2-40B4-BE49-F238E27FC236}">
                <a16:creationId xmlns:a16="http://schemas.microsoft.com/office/drawing/2014/main" id="{B5A093AA-B277-26EA-1C02-96391DB07BBB}"/>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Journeys of Jesus’ Birth</a:t>
            </a:r>
          </a:p>
        </p:txBody>
      </p:sp>
      <p:pic>
        <p:nvPicPr>
          <p:cNvPr id="58372" name="Picture 5" descr="C:\Users\Jeff\Desktop\Map-Israel-New-Testament-Times-color9.jpg">
            <a:extLst>
              <a:ext uri="{FF2B5EF4-FFF2-40B4-BE49-F238E27FC236}">
                <a16:creationId xmlns:a16="http://schemas.microsoft.com/office/drawing/2014/main" id="{3F4A19FF-78F1-3F1F-D063-7B0300F14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373" name="Straight Arrow Connector 6">
            <a:extLst>
              <a:ext uri="{FF2B5EF4-FFF2-40B4-BE49-F238E27FC236}">
                <a16:creationId xmlns:a16="http://schemas.microsoft.com/office/drawing/2014/main" id="{BB1F8CCF-406B-5B0B-B366-47544DB9A366}"/>
              </a:ext>
            </a:extLst>
          </p:cNvPr>
          <p:cNvCxnSpPr>
            <a:cxnSpLocks noChangeShapeType="1"/>
          </p:cNvCxnSpPr>
          <p:nvPr/>
        </p:nvCxnSpPr>
        <p:spPr bwMode="auto">
          <a:xfrm>
            <a:off x="5410200" y="2362200"/>
            <a:ext cx="1600200" cy="2286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4" name="Straight Arrow Connector 7">
            <a:extLst>
              <a:ext uri="{FF2B5EF4-FFF2-40B4-BE49-F238E27FC236}">
                <a16:creationId xmlns:a16="http://schemas.microsoft.com/office/drawing/2014/main" id="{09E80317-6A2C-FC1E-7432-2745658BF8A6}"/>
              </a:ext>
            </a:extLst>
          </p:cNvPr>
          <p:cNvCxnSpPr>
            <a:cxnSpLocks noChangeShapeType="1"/>
          </p:cNvCxnSpPr>
          <p:nvPr/>
        </p:nvCxnSpPr>
        <p:spPr bwMode="auto">
          <a:xfrm flipH="1">
            <a:off x="7010400" y="2590800"/>
            <a:ext cx="76200" cy="17526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5" name="Straight Arrow Connector 9">
            <a:extLst>
              <a:ext uri="{FF2B5EF4-FFF2-40B4-BE49-F238E27FC236}">
                <a16:creationId xmlns:a16="http://schemas.microsoft.com/office/drawing/2014/main" id="{9BDBE5DA-39C5-A1AF-CAAB-9A4ED882A9BE}"/>
              </a:ext>
            </a:extLst>
          </p:cNvPr>
          <p:cNvCxnSpPr>
            <a:cxnSpLocks noChangeShapeType="1"/>
          </p:cNvCxnSpPr>
          <p:nvPr/>
        </p:nvCxnSpPr>
        <p:spPr bwMode="auto">
          <a:xfrm flipH="1">
            <a:off x="4953000" y="4343400"/>
            <a:ext cx="1981200" cy="3048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6" name="Straight Arrow Connector 12">
            <a:extLst>
              <a:ext uri="{FF2B5EF4-FFF2-40B4-BE49-F238E27FC236}">
                <a16:creationId xmlns:a16="http://schemas.microsoft.com/office/drawing/2014/main" id="{5839F8DC-92E6-60E8-FF52-A916F2DF02B5}"/>
              </a:ext>
            </a:extLst>
          </p:cNvPr>
          <p:cNvCxnSpPr>
            <a:cxnSpLocks noChangeShapeType="1"/>
          </p:cNvCxnSpPr>
          <p:nvPr/>
        </p:nvCxnSpPr>
        <p:spPr bwMode="auto">
          <a:xfrm flipH="1">
            <a:off x="4800600" y="4648200"/>
            <a:ext cx="152400" cy="2286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7" name="Straight Arrow Connector 14">
            <a:extLst>
              <a:ext uri="{FF2B5EF4-FFF2-40B4-BE49-F238E27FC236}">
                <a16:creationId xmlns:a16="http://schemas.microsoft.com/office/drawing/2014/main" id="{0C87D69C-1140-4709-17E9-D43FD6999825}"/>
              </a:ext>
            </a:extLst>
          </p:cNvPr>
          <p:cNvCxnSpPr>
            <a:cxnSpLocks noChangeShapeType="1"/>
          </p:cNvCxnSpPr>
          <p:nvPr/>
        </p:nvCxnSpPr>
        <p:spPr bwMode="auto">
          <a:xfrm flipV="1">
            <a:off x="4876800" y="4648200"/>
            <a:ext cx="228600" cy="22860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58378" name="Straight Arrow Connector 17">
            <a:extLst>
              <a:ext uri="{FF2B5EF4-FFF2-40B4-BE49-F238E27FC236}">
                <a16:creationId xmlns:a16="http://schemas.microsoft.com/office/drawing/2014/main" id="{277860D9-7C30-3466-62F5-4A45456CD5F5}"/>
              </a:ext>
            </a:extLst>
          </p:cNvPr>
          <p:cNvCxnSpPr>
            <a:cxnSpLocks noChangeShapeType="1"/>
          </p:cNvCxnSpPr>
          <p:nvPr/>
        </p:nvCxnSpPr>
        <p:spPr bwMode="auto">
          <a:xfrm flipV="1">
            <a:off x="5181600" y="4419600"/>
            <a:ext cx="1752600" cy="22860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58379" name="Straight Arrow Connector 20">
            <a:extLst>
              <a:ext uri="{FF2B5EF4-FFF2-40B4-BE49-F238E27FC236}">
                <a16:creationId xmlns:a16="http://schemas.microsoft.com/office/drawing/2014/main" id="{74B0A3FF-0440-89E0-57B4-F209B47C312A}"/>
              </a:ext>
            </a:extLst>
          </p:cNvPr>
          <p:cNvCxnSpPr>
            <a:cxnSpLocks noChangeShapeType="1"/>
          </p:cNvCxnSpPr>
          <p:nvPr/>
        </p:nvCxnSpPr>
        <p:spPr bwMode="auto">
          <a:xfrm flipV="1">
            <a:off x="7162800" y="2590800"/>
            <a:ext cx="76200" cy="182880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58380" name="Straight Arrow Connector 23">
            <a:extLst>
              <a:ext uri="{FF2B5EF4-FFF2-40B4-BE49-F238E27FC236}">
                <a16:creationId xmlns:a16="http://schemas.microsoft.com/office/drawing/2014/main" id="{B9DA3911-5DF1-927B-6D8F-4AFCC795D480}"/>
              </a:ext>
            </a:extLst>
          </p:cNvPr>
          <p:cNvCxnSpPr>
            <a:cxnSpLocks noChangeShapeType="1"/>
          </p:cNvCxnSpPr>
          <p:nvPr/>
        </p:nvCxnSpPr>
        <p:spPr bwMode="auto">
          <a:xfrm flipH="1" flipV="1">
            <a:off x="5486400" y="2286000"/>
            <a:ext cx="1676400" cy="228600"/>
          </a:xfrm>
          <a:prstGeom prst="straightConnector1">
            <a:avLst/>
          </a:prstGeom>
          <a:noFill/>
          <a:ln w="28575" algn="ctr">
            <a:solidFill>
              <a:srgbClr val="006600"/>
            </a:solidFill>
            <a:round/>
            <a:headEnd/>
            <a:tailEnd type="arrow" w="med" len="med"/>
          </a:ln>
          <a:extLst>
            <a:ext uri="{909E8E84-426E-40DD-AFC4-6F175D3DCCD1}">
              <a14:hiddenFill xmlns:a14="http://schemas.microsoft.com/office/drawing/2010/main">
                <a:noFill/>
              </a14:hiddenFill>
            </a:ext>
          </a:extLst>
        </p:spPr>
      </p:cxnSp>
      <p:cxnSp>
        <p:nvCxnSpPr>
          <p:cNvPr id="58381" name="Straight Arrow Connector 28">
            <a:extLst>
              <a:ext uri="{FF2B5EF4-FFF2-40B4-BE49-F238E27FC236}">
                <a16:creationId xmlns:a16="http://schemas.microsoft.com/office/drawing/2014/main" id="{020983E6-F399-5093-B8E7-7BD73455EABC}"/>
              </a:ext>
            </a:extLst>
          </p:cNvPr>
          <p:cNvCxnSpPr>
            <a:cxnSpLocks noChangeShapeType="1"/>
          </p:cNvCxnSpPr>
          <p:nvPr/>
        </p:nvCxnSpPr>
        <p:spPr bwMode="auto">
          <a:xfrm flipH="1">
            <a:off x="3505200" y="2438400"/>
            <a:ext cx="1828800" cy="533400"/>
          </a:xfrm>
          <a:prstGeom prst="straightConnector1">
            <a:avLst/>
          </a:prstGeom>
          <a:noFill/>
          <a:ln w="28575"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8382" name="Straight Arrow Connector 31">
            <a:extLst>
              <a:ext uri="{FF2B5EF4-FFF2-40B4-BE49-F238E27FC236}">
                <a16:creationId xmlns:a16="http://schemas.microsoft.com/office/drawing/2014/main" id="{5544CBEB-2A69-999A-20C0-C99E13F321C1}"/>
              </a:ext>
            </a:extLst>
          </p:cNvPr>
          <p:cNvCxnSpPr>
            <a:cxnSpLocks noChangeShapeType="1"/>
          </p:cNvCxnSpPr>
          <p:nvPr/>
        </p:nvCxnSpPr>
        <p:spPr bwMode="auto">
          <a:xfrm flipH="1">
            <a:off x="3276600" y="2971800"/>
            <a:ext cx="228600" cy="838200"/>
          </a:xfrm>
          <a:prstGeom prst="straightConnector1">
            <a:avLst/>
          </a:prstGeom>
          <a:noFill/>
          <a:ln w="28575"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8383" name="Straight Arrow Connector 33">
            <a:extLst>
              <a:ext uri="{FF2B5EF4-FFF2-40B4-BE49-F238E27FC236}">
                <a16:creationId xmlns:a16="http://schemas.microsoft.com/office/drawing/2014/main" id="{1D01D0A5-CFD1-DA14-5085-DB33D1751903}"/>
              </a:ext>
            </a:extLst>
          </p:cNvPr>
          <p:cNvCxnSpPr>
            <a:cxnSpLocks noChangeShapeType="1"/>
          </p:cNvCxnSpPr>
          <p:nvPr/>
        </p:nvCxnSpPr>
        <p:spPr bwMode="auto">
          <a:xfrm flipH="1">
            <a:off x="228600" y="3886200"/>
            <a:ext cx="3048000" cy="1676400"/>
          </a:xfrm>
          <a:prstGeom prst="straightConnector1">
            <a:avLst/>
          </a:prstGeom>
          <a:noFill/>
          <a:ln w="28575"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58384" name="Straight Arrow Connector 35">
            <a:extLst>
              <a:ext uri="{FF2B5EF4-FFF2-40B4-BE49-F238E27FC236}">
                <a16:creationId xmlns:a16="http://schemas.microsoft.com/office/drawing/2014/main" id="{E26C86EE-142B-1605-51A0-2D9906A990C0}"/>
              </a:ext>
            </a:extLst>
          </p:cNvPr>
          <p:cNvCxnSpPr>
            <a:cxnSpLocks noChangeShapeType="1"/>
          </p:cNvCxnSpPr>
          <p:nvPr/>
        </p:nvCxnSpPr>
        <p:spPr bwMode="auto">
          <a:xfrm flipV="1">
            <a:off x="381000" y="3962400"/>
            <a:ext cx="3124200" cy="1676400"/>
          </a:xfrm>
          <a:prstGeom prst="straightConnector1">
            <a:avLst/>
          </a:prstGeom>
          <a:noFill/>
          <a:ln w="28575"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58385" name="Straight Arrow Connector 40">
            <a:extLst>
              <a:ext uri="{FF2B5EF4-FFF2-40B4-BE49-F238E27FC236}">
                <a16:creationId xmlns:a16="http://schemas.microsoft.com/office/drawing/2014/main" id="{62442BAB-F4F3-F60C-72AB-2E32AF1FAE0F}"/>
              </a:ext>
            </a:extLst>
          </p:cNvPr>
          <p:cNvCxnSpPr>
            <a:cxnSpLocks noChangeShapeType="1"/>
          </p:cNvCxnSpPr>
          <p:nvPr/>
        </p:nvCxnSpPr>
        <p:spPr bwMode="auto">
          <a:xfrm flipV="1">
            <a:off x="3505200" y="3048000"/>
            <a:ext cx="304800" cy="914400"/>
          </a:xfrm>
          <a:prstGeom prst="straightConnector1">
            <a:avLst/>
          </a:prstGeom>
          <a:noFill/>
          <a:ln w="28575"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58386" name="Straight Arrow Connector 42">
            <a:extLst>
              <a:ext uri="{FF2B5EF4-FFF2-40B4-BE49-F238E27FC236}">
                <a16:creationId xmlns:a16="http://schemas.microsoft.com/office/drawing/2014/main" id="{8745CC1A-001A-AC1D-EDF9-DA24595380EB}"/>
              </a:ext>
            </a:extLst>
          </p:cNvPr>
          <p:cNvCxnSpPr>
            <a:cxnSpLocks noChangeShapeType="1"/>
          </p:cNvCxnSpPr>
          <p:nvPr/>
        </p:nvCxnSpPr>
        <p:spPr bwMode="auto">
          <a:xfrm flipV="1">
            <a:off x="4038600" y="2514600"/>
            <a:ext cx="1371600" cy="381000"/>
          </a:xfrm>
          <a:prstGeom prst="straightConnector1">
            <a:avLst/>
          </a:prstGeom>
          <a:noFill/>
          <a:ln w="28575" algn="ctr">
            <a:solidFill>
              <a:srgbClr val="7030A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GospelofJudas">
            <a:extLst>
              <a:ext uri="{FF2B5EF4-FFF2-40B4-BE49-F238E27FC236}">
                <a16:creationId xmlns:a16="http://schemas.microsoft.com/office/drawing/2014/main" id="{19F68447-CC96-C43F-2019-E73CA6A34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7">
            <a:extLst>
              <a:ext uri="{FF2B5EF4-FFF2-40B4-BE49-F238E27FC236}">
                <a16:creationId xmlns:a16="http://schemas.microsoft.com/office/drawing/2014/main" id="{1D8B91CB-A822-3010-56FA-2363DB955D44}"/>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2:16 </a:t>
            </a:r>
          </a:p>
        </p:txBody>
      </p:sp>
      <p:sp>
        <p:nvSpPr>
          <p:cNvPr id="59396" name="TextBox 4">
            <a:extLst>
              <a:ext uri="{FF2B5EF4-FFF2-40B4-BE49-F238E27FC236}">
                <a16:creationId xmlns:a16="http://schemas.microsoft.com/office/drawing/2014/main" id="{F26D0BFE-E2DA-CF63-0761-C89110041F9E}"/>
              </a:ext>
            </a:extLst>
          </p:cNvPr>
          <p:cNvSpPr txBox="1">
            <a:spLocks noChangeArrowheads="1"/>
          </p:cNvSpPr>
          <p:nvPr/>
        </p:nvSpPr>
        <p:spPr bwMode="auto">
          <a:xfrm>
            <a:off x="609600" y="17526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Lucida Calligraphy" panose="03010101010101010101" pitchFamily="66" charset="0"/>
              </a:rPr>
              <a:t>Then Herod, when he had seen that he had been deceived by the Magi, became exceedingly enraged, and he sent and did away with all the children [boys] who were in Bethlehem and all its district–from two years of age and younger–according to the time that he had ascertained from the Magi.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GospelofJudas">
            <a:extLst>
              <a:ext uri="{FF2B5EF4-FFF2-40B4-BE49-F238E27FC236}">
                <a16:creationId xmlns:a16="http://schemas.microsoft.com/office/drawing/2014/main" id="{6C22BAF0-9371-C260-3B34-BF5B76EEC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7">
            <a:extLst>
              <a:ext uri="{FF2B5EF4-FFF2-40B4-BE49-F238E27FC236}">
                <a16:creationId xmlns:a16="http://schemas.microsoft.com/office/drawing/2014/main" id="{BB9B9DD7-01EF-71B5-44AE-1F06E9293AB1}"/>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2:17 </a:t>
            </a:r>
          </a:p>
        </p:txBody>
      </p:sp>
      <p:sp>
        <p:nvSpPr>
          <p:cNvPr id="60420" name="TextBox 4">
            <a:extLst>
              <a:ext uri="{FF2B5EF4-FFF2-40B4-BE49-F238E27FC236}">
                <a16:creationId xmlns:a16="http://schemas.microsoft.com/office/drawing/2014/main" id="{22D1B6CB-912E-B2E0-1FF5-C4AEB8474EAE}"/>
              </a:ext>
            </a:extLst>
          </p:cNvPr>
          <p:cNvSpPr txBox="1">
            <a:spLocks noChangeArrowheads="1"/>
          </p:cNvSpPr>
          <p:nvPr/>
        </p:nvSpPr>
        <p:spPr bwMode="auto">
          <a:xfrm>
            <a:off x="914400" y="2286000"/>
            <a:ext cx="746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000" b="1">
                <a:latin typeface="Lucida Calligraphy" panose="03010101010101010101" pitchFamily="66" charset="0"/>
              </a:rPr>
              <a:t>Then what was spoken through Jeremiah the prophet was fulfilled, saying,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GospelofJudas">
            <a:extLst>
              <a:ext uri="{FF2B5EF4-FFF2-40B4-BE49-F238E27FC236}">
                <a16:creationId xmlns:a16="http://schemas.microsoft.com/office/drawing/2014/main" id="{84FDA163-20EB-F6B2-3728-7DDE5ED3A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7">
            <a:extLst>
              <a:ext uri="{FF2B5EF4-FFF2-40B4-BE49-F238E27FC236}">
                <a16:creationId xmlns:a16="http://schemas.microsoft.com/office/drawing/2014/main" id="{BB0F2C73-6111-8E75-3630-4F55EC148375}"/>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2:18 </a:t>
            </a:r>
          </a:p>
        </p:txBody>
      </p:sp>
      <p:sp>
        <p:nvSpPr>
          <p:cNvPr id="61444" name="TextBox 4">
            <a:extLst>
              <a:ext uri="{FF2B5EF4-FFF2-40B4-BE49-F238E27FC236}">
                <a16:creationId xmlns:a16="http://schemas.microsoft.com/office/drawing/2014/main" id="{D61A25F7-FF3F-F009-293D-D8A7DC8C8B9A}"/>
              </a:ext>
            </a:extLst>
          </p:cNvPr>
          <p:cNvSpPr txBox="1">
            <a:spLocks noChangeArrowheads="1"/>
          </p:cNvSpPr>
          <p:nvPr/>
        </p:nvSpPr>
        <p:spPr bwMode="auto">
          <a:xfrm>
            <a:off x="533400" y="2286000"/>
            <a:ext cx="8077200" cy="3232150"/>
          </a:xfrm>
          <a:prstGeom prst="rect">
            <a:avLst/>
          </a:prstGeom>
          <a:noFill/>
          <a:ln w="9525">
            <a:noFill/>
            <a:miter lim="800000"/>
            <a:headEnd/>
            <a:tailEnd/>
          </a:ln>
        </p:spPr>
        <p:txBody>
          <a:bodyPr>
            <a:spAutoFit/>
          </a:bodyPr>
          <a:lstStyle/>
          <a:p>
            <a:pPr>
              <a:defRPr/>
            </a:pPr>
            <a:r>
              <a:rPr lang="en-US" sz="3400" b="1" i="1" dirty="0">
                <a:effectLst>
                  <a:outerShdw blurRad="38100" dist="38100" dir="2700000" algn="tl">
                    <a:srgbClr val="000000">
                      <a:alpha val="43137"/>
                    </a:srgbClr>
                  </a:outerShdw>
                </a:effectLst>
                <a:latin typeface="Lucida Calligraphy" pitchFamily="66" charset="0"/>
              </a:rPr>
              <a:t>“A sound in Ramah was heard, 	weeping and much mourning, Rachel lamenting her children;</a:t>
            </a:r>
          </a:p>
          <a:p>
            <a:pPr>
              <a:defRPr/>
            </a:pPr>
            <a:r>
              <a:rPr lang="en-US" sz="3400" b="1" i="1" dirty="0">
                <a:effectLst>
                  <a:outerShdw blurRad="38100" dist="38100" dir="2700000" algn="tl">
                    <a:srgbClr val="000000">
                      <a:alpha val="43137"/>
                    </a:srgbClr>
                  </a:outerShdw>
                </a:effectLst>
                <a:latin typeface="Lucida Calligraphy" pitchFamily="66" charset="0"/>
              </a:rPr>
              <a:t>	 and she was not willing to be 	comforted,</a:t>
            </a:r>
          </a:p>
          <a:p>
            <a:pPr>
              <a:defRPr/>
            </a:pPr>
            <a:r>
              <a:rPr lang="en-US" sz="3400" b="1" i="1" dirty="0">
                <a:effectLst>
                  <a:outerShdw blurRad="38100" dist="38100" dir="2700000" algn="tl">
                    <a:srgbClr val="000000">
                      <a:alpha val="43137"/>
                    </a:srgbClr>
                  </a:outerShdw>
                </a:effectLst>
                <a:latin typeface="Lucida Calligraphy" pitchFamily="66" charset="0"/>
              </a:rPr>
              <a:t>because they are not.”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GospelofJudas">
            <a:extLst>
              <a:ext uri="{FF2B5EF4-FFF2-40B4-BE49-F238E27FC236}">
                <a16:creationId xmlns:a16="http://schemas.microsoft.com/office/drawing/2014/main" id="{37F06293-92B8-5F03-B3A9-B23A66880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7">
            <a:extLst>
              <a:ext uri="{FF2B5EF4-FFF2-40B4-BE49-F238E27FC236}">
                <a16:creationId xmlns:a16="http://schemas.microsoft.com/office/drawing/2014/main" id="{86652C0E-A953-721F-1E4E-3808B362DB56}"/>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Jeremiah 31:15</a:t>
            </a:r>
          </a:p>
        </p:txBody>
      </p:sp>
      <p:sp>
        <p:nvSpPr>
          <p:cNvPr id="62468" name="TextBox 4">
            <a:extLst>
              <a:ext uri="{FF2B5EF4-FFF2-40B4-BE49-F238E27FC236}">
                <a16:creationId xmlns:a16="http://schemas.microsoft.com/office/drawing/2014/main" id="{2B2583AD-39A4-7964-265B-A15246FC5FD6}"/>
              </a:ext>
            </a:extLst>
          </p:cNvPr>
          <p:cNvSpPr txBox="1">
            <a:spLocks noChangeArrowheads="1"/>
          </p:cNvSpPr>
          <p:nvPr/>
        </p:nvSpPr>
        <p:spPr bwMode="auto">
          <a:xfrm>
            <a:off x="762000" y="2286000"/>
            <a:ext cx="762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200" b="1">
                <a:latin typeface="Lucida Calligraphy" panose="03010101010101010101" pitchFamily="66" charset="0"/>
              </a:rPr>
              <a:t>Thus saith the LORD; A voice was heard in Ramah, lamentation, and bitter weeping; Rachel weeping for her children refused to be comforted for her children, because they were not.</a:t>
            </a:r>
          </a:p>
        </p:txBody>
      </p:sp>
      <p:pic>
        <p:nvPicPr>
          <p:cNvPr id="62470" name="Picture 6" descr="Map of Old Testament Israel">
            <a:extLst>
              <a:ext uri="{FF2B5EF4-FFF2-40B4-BE49-F238E27FC236}">
                <a16:creationId xmlns:a16="http://schemas.microsoft.com/office/drawing/2014/main" id="{A7D833E2-C687-70DE-C62F-8407D29DC387}"/>
              </a:ext>
            </a:extLst>
          </p:cNvPr>
          <p:cNvPicPr>
            <a:picLocks noChangeAspect="1" noChangeArrowheads="1"/>
          </p:cNvPicPr>
          <p:nvPr/>
        </p:nvPicPr>
        <p:blipFill>
          <a:blip r:embed="rId4" cstate="print"/>
          <a:srcRect l="2315" t="48746" r="5093" b="1538"/>
          <a:stretch>
            <a:fillRect/>
          </a:stretch>
        </p:blipFill>
        <p:spPr bwMode="auto">
          <a:xfrm>
            <a:off x="3581400" y="1684020"/>
            <a:ext cx="5486400" cy="4183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 Same Side Corner Rectangle 5">
            <a:extLst>
              <a:ext uri="{FF2B5EF4-FFF2-40B4-BE49-F238E27FC236}">
                <a16:creationId xmlns:a16="http://schemas.microsoft.com/office/drawing/2014/main" id="{A90D5A11-93D1-F70E-4D5C-FED6010847FA}"/>
              </a:ext>
            </a:extLst>
          </p:cNvPr>
          <p:cNvSpPr/>
          <p:nvPr/>
        </p:nvSpPr>
        <p:spPr bwMode="auto">
          <a:xfrm>
            <a:off x="5105400" y="2895600"/>
            <a:ext cx="990600" cy="304800"/>
          </a:xfrm>
          <a:prstGeom prst="round2SameRect">
            <a:avLst/>
          </a:prstGeom>
          <a:noFill/>
          <a:ln w="38100" cap="flat" cmpd="sng" algn="ctr">
            <a:solidFill>
              <a:srgbClr val="92D050"/>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diamond(in)">
                                      <p:cBhvr>
                                        <p:cTn id="7" dur="2000"/>
                                        <p:tgtEl>
                                          <p:spTgt spid="62470"/>
                                        </p:tgtEl>
                                      </p:cBhvr>
                                    </p:animEffect>
                                  </p:childTnLst>
                                </p:cTn>
                              </p:par>
                            </p:childTnLst>
                          </p:cTn>
                        </p:par>
                        <p:par>
                          <p:cTn id="8" fill="hold" nodeType="afterGroup">
                            <p:stCondLst>
                              <p:cond delay="20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GospelofJudas">
            <a:extLst>
              <a:ext uri="{FF2B5EF4-FFF2-40B4-BE49-F238E27FC236}">
                <a16:creationId xmlns:a16="http://schemas.microsoft.com/office/drawing/2014/main" id="{96F6D9C1-8DA9-9DDC-B94E-F1EFCD0E7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7">
            <a:extLst>
              <a:ext uri="{FF2B5EF4-FFF2-40B4-BE49-F238E27FC236}">
                <a16:creationId xmlns:a16="http://schemas.microsoft.com/office/drawing/2014/main" id="{55E4A18A-4ACE-686F-39ED-8F7C21442965}"/>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2:19 </a:t>
            </a:r>
          </a:p>
        </p:txBody>
      </p:sp>
      <p:sp>
        <p:nvSpPr>
          <p:cNvPr id="63492" name="TextBox 4">
            <a:extLst>
              <a:ext uri="{FF2B5EF4-FFF2-40B4-BE49-F238E27FC236}">
                <a16:creationId xmlns:a16="http://schemas.microsoft.com/office/drawing/2014/main" id="{491C46F9-5857-79FC-83A2-2D0BCD47F0AA}"/>
              </a:ext>
            </a:extLst>
          </p:cNvPr>
          <p:cNvSpPr txBox="1">
            <a:spLocks noChangeArrowheads="1"/>
          </p:cNvSpPr>
          <p:nvPr/>
        </p:nvSpPr>
        <p:spPr bwMode="auto">
          <a:xfrm>
            <a:off x="533400" y="2286000"/>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600" b="1">
                <a:latin typeface="Lucida Calligraphy" panose="03010101010101010101" pitchFamily="66" charset="0"/>
              </a:rPr>
              <a:t>But after Herod had died, behold, an angel of the Lord did appear in a dream to Joseph in Egypt…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GospelofJudas">
            <a:extLst>
              <a:ext uri="{FF2B5EF4-FFF2-40B4-BE49-F238E27FC236}">
                <a16:creationId xmlns:a16="http://schemas.microsoft.com/office/drawing/2014/main" id="{B4E7B93F-552D-9DF6-75E7-1A9C95FDD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7">
            <a:extLst>
              <a:ext uri="{FF2B5EF4-FFF2-40B4-BE49-F238E27FC236}">
                <a16:creationId xmlns:a16="http://schemas.microsoft.com/office/drawing/2014/main" id="{80B4E127-9626-C23A-C40C-86CE1ED8691F}"/>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2:20 </a:t>
            </a:r>
          </a:p>
        </p:txBody>
      </p:sp>
      <p:sp>
        <p:nvSpPr>
          <p:cNvPr id="64516" name="TextBox 4">
            <a:extLst>
              <a:ext uri="{FF2B5EF4-FFF2-40B4-BE49-F238E27FC236}">
                <a16:creationId xmlns:a16="http://schemas.microsoft.com/office/drawing/2014/main" id="{15544D39-BB3C-2B76-CA5A-C842FC04CC3B}"/>
              </a:ext>
            </a:extLst>
          </p:cNvPr>
          <p:cNvSpPr txBox="1">
            <a:spLocks noChangeArrowheads="1"/>
          </p:cNvSpPr>
          <p:nvPr/>
        </p:nvSpPr>
        <p:spPr bwMode="auto">
          <a:xfrm>
            <a:off x="457200" y="2057400"/>
            <a:ext cx="81534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4000" b="1">
                <a:latin typeface="Lucida Calligraphy" panose="03010101010101010101" pitchFamily="66" charset="0"/>
              </a:rPr>
              <a:t>…and said, “Arise, and take the child and his mother, and journey to the land of Israel, for the ones who were seeking the child's life have died.”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ospelofJudas">
            <a:extLst>
              <a:ext uri="{FF2B5EF4-FFF2-40B4-BE49-F238E27FC236}">
                <a16:creationId xmlns:a16="http://schemas.microsoft.com/office/drawing/2014/main" id="{753EE62C-702D-9C1D-0A82-BF1024C02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7">
            <a:extLst>
              <a:ext uri="{FF2B5EF4-FFF2-40B4-BE49-F238E27FC236}">
                <a16:creationId xmlns:a16="http://schemas.microsoft.com/office/drawing/2014/main" id="{806E918D-1982-E6CA-615A-425166F579D2}"/>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Magi of Medo-Persia</a:t>
            </a:r>
          </a:p>
        </p:txBody>
      </p:sp>
      <p:pic>
        <p:nvPicPr>
          <p:cNvPr id="7172" name="Picture 2">
            <a:extLst>
              <a:ext uri="{FF2B5EF4-FFF2-40B4-BE49-F238E27FC236}">
                <a16:creationId xmlns:a16="http://schemas.microsoft.com/office/drawing/2014/main" id="{AF8BE899-6C0B-4435-BDA5-DBDF8F470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7934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GospelofJudas">
            <a:extLst>
              <a:ext uri="{FF2B5EF4-FFF2-40B4-BE49-F238E27FC236}">
                <a16:creationId xmlns:a16="http://schemas.microsoft.com/office/drawing/2014/main" id="{B0818476-D3B5-4C8E-CA00-316C9E193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7">
            <a:extLst>
              <a:ext uri="{FF2B5EF4-FFF2-40B4-BE49-F238E27FC236}">
                <a16:creationId xmlns:a16="http://schemas.microsoft.com/office/drawing/2014/main" id="{E9C13399-0B5F-083D-0F48-287CD647B768}"/>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2:21 </a:t>
            </a:r>
          </a:p>
        </p:txBody>
      </p:sp>
      <p:sp>
        <p:nvSpPr>
          <p:cNvPr id="65540" name="TextBox 4">
            <a:extLst>
              <a:ext uri="{FF2B5EF4-FFF2-40B4-BE49-F238E27FC236}">
                <a16:creationId xmlns:a16="http://schemas.microsoft.com/office/drawing/2014/main" id="{2C38781E-EE29-E04F-E7E4-ABF9692AC557}"/>
              </a:ext>
            </a:extLst>
          </p:cNvPr>
          <p:cNvSpPr txBox="1">
            <a:spLocks noChangeArrowheads="1"/>
          </p:cNvSpPr>
          <p:nvPr/>
        </p:nvSpPr>
        <p:spPr bwMode="auto">
          <a:xfrm>
            <a:off x="533400" y="2786063"/>
            <a:ext cx="8001000" cy="1938337"/>
          </a:xfrm>
          <a:prstGeom prst="rect">
            <a:avLst/>
          </a:prstGeom>
          <a:noFill/>
          <a:ln w="9525">
            <a:noFill/>
            <a:miter lim="800000"/>
            <a:headEnd/>
            <a:tailEnd/>
          </a:ln>
        </p:spPr>
        <p:txBody>
          <a:bodyPr>
            <a:spAutoFit/>
          </a:bodyPr>
          <a:lstStyle/>
          <a:p>
            <a:pPr>
              <a:defRPr/>
            </a:pPr>
            <a:r>
              <a:rPr lang="en-US" sz="4000" b="1" dirty="0">
                <a:effectLst>
                  <a:outerShdw blurRad="38100" dist="38100" dir="2700000" algn="tl">
                    <a:srgbClr val="000000">
                      <a:alpha val="43137"/>
                    </a:srgbClr>
                  </a:outerShdw>
                </a:effectLst>
                <a:latin typeface="Lucida Calligraphy" pitchFamily="66" charset="0"/>
              </a:rPr>
              <a:t>And he got up and took the child and his mother and entered the land of Israel.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GospelofJudas">
            <a:extLst>
              <a:ext uri="{FF2B5EF4-FFF2-40B4-BE49-F238E27FC236}">
                <a16:creationId xmlns:a16="http://schemas.microsoft.com/office/drawing/2014/main" id="{8AD71157-F291-BF5B-5C71-FC3B51CF6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7">
            <a:extLst>
              <a:ext uri="{FF2B5EF4-FFF2-40B4-BE49-F238E27FC236}">
                <a16:creationId xmlns:a16="http://schemas.microsoft.com/office/drawing/2014/main" id="{0949578E-9464-1D2F-9906-5593D2E1CC41}"/>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2:22 </a:t>
            </a:r>
          </a:p>
        </p:txBody>
      </p:sp>
      <p:sp>
        <p:nvSpPr>
          <p:cNvPr id="66564" name="TextBox 4">
            <a:extLst>
              <a:ext uri="{FF2B5EF4-FFF2-40B4-BE49-F238E27FC236}">
                <a16:creationId xmlns:a16="http://schemas.microsoft.com/office/drawing/2014/main" id="{D41D2D51-69AC-5DF2-8272-D143F23399E9}"/>
              </a:ext>
            </a:extLst>
          </p:cNvPr>
          <p:cNvSpPr txBox="1">
            <a:spLocks noChangeArrowheads="1"/>
          </p:cNvSpPr>
          <p:nvPr/>
        </p:nvSpPr>
        <p:spPr bwMode="auto">
          <a:xfrm>
            <a:off x="533400" y="2057400"/>
            <a:ext cx="8153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3600" b="1">
                <a:latin typeface="Lucida Calligraphy" panose="03010101010101010101" pitchFamily="66" charset="0"/>
              </a:rPr>
              <a:t>But when he heard that Archelaus was reigning over Judea in the place of his father Herod, he was afraid to go back there, and because he had been warned in a dream, he departed into the parts of Galilee…,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GospelofJudas">
            <a:extLst>
              <a:ext uri="{FF2B5EF4-FFF2-40B4-BE49-F238E27FC236}">
                <a16:creationId xmlns:a16="http://schemas.microsoft.com/office/drawing/2014/main" id="{373F17B7-7005-0E74-2F88-337765838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7">
            <a:extLst>
              <a:ext uri="{FF2B5EF4-FFF2-40B4-BE49-F238E27FC236}">
                <a16:creationId xmlns:a16="http://schemas.microsoft.com/office/drawing/2014/main" id="{2D4E8BDD-77B4-EC0D-B972-9E6E12CB993B}"/>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Matthew 2:23 </a:t>
            </a:r>
          </a:p>
        </p:txBody>
      </p:sp>
      <p:sp>
        <p:nvSpPr>
          <p:cNvPr id="67588" name="TextBox 4">
            <a:extLst>
              <a:ext uri="{FF2B5EF4-FFF2-40B4-BE49-F238E27FC236}">
                <a16:creationId xmlns:a16="http://schemas.microsoft.com/office/drawing/2014/main" id="{B020529D-C6DE-4722-FB35-A533A7DFF47B}"/>
              </a:ext>
            </a:extLst>
          </p:cNvPr>
          <p:cNvSpPr txBox="1">
            <a:spLocks noChangeArrowheads="1"/>
          </p:cNvSpPr>
          <p:nvPr/>
        </p:nvSpPr>
        <p:spPr bwMode="auto">
          <a:xfrm>
            <a:off x="533400" y="2209800"/>
            <a:ext cx="815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r>
              <a:rPr lang="en-US" altLang="en-US" sz="4000" b="1">
                <a:latin typeface="Lucida Calligraphy" panose="03010101010101010101" pitchFamily="66" charset="0"/>
              </a:rPr>
              <a:t>…and he went and dwelt in a city called Nazareth, in order that what was spoken through the prophets might be fulfilled for he will be called a Nazarene.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GospelofJudas">
            <a:extLst>
              <a:ext uri="{FF2B5EF4-FFF2-40B4-BE49-F238E27FC236}">
                <a16:creationId xmlns:a16="http://schemas.microsoft.com/office/drawing/2014/main" id="{E8992953-87C2-4180-BEB9-70133150F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7">
            <a:extLst>
              <a:ext uri="{FF2B5EF4-FFF2-40B4-BE49-F238E27FC236}">
                <a16:creationId xmlns:a16="http://schemas.microsoft.com/office/drawing/2014/main" id="{2953E4FC-BF6D-1400-BC69-291649C9476A}"/>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Isaiah 11:1</a:t>
            </a:r>
          </a:p>
        </p:txBody>
      </p:sp>
      <p:sp>
        <p:nvSpPr>
          <p:cNvPr id="68612" name="TextBox 4">
            <a:extLst>
              <a:ext uri="{FF2B5EF4-FFF2-40B4-BE49-F238E27FC236}">
                <a16:creationId xmlns:a16="http://schemas.microsoft.com/office/drawing/2014/main" id="{937D37EA-5C92-3C69-6429-D9378B33E99A}"/>
              </a:ext>
            </a:extLst>
          </p:cNvPr>
          <p:cNvSpPr txBox="1">
            <a:spLocks noChangeArrowheads="1"/>
          </p:cNvSpPr>
          <p:nvPr/>
        </p:nvSpPr>
        <p:spPr bwMode="auto">
          <a:xfrm>
            <a:off x="457200" y="2286000"/>
            <a:ext cx="8305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4400" b="1">
                <a:latin typeface="Lucida Calligraphy" panose="03010101010101010101" pitchFamily="66" charset="0"/>
              </a:rPr>
              <a:t>A shoot will come up from the stump of Jesse; from his roots a Branch will bear fruit.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BSRC\Desktop\Bible\Matthew\Berean Fellowship\Matthew_02_Slideshow\images\Slide071.png">
            <a:extLst>
              <a:ext uri="{FF2B5EF4-FFF2-40B4-BE49-F238E27FC236}">
                <a16:creationId xmlns:a16="http://schemas.microsoft.com/office/drawing/2014/main" id="{620072B4-D0B7-3755-B45B-244EE4160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C27DBE15-B3B0-B977-9E98-D7867A7A77F5}"/>
              </a:ext>
            </a:extLst>
          </p:cNvPr>
          <p:cNvSpPr>
            <a:spLocks noChangeArrowheads="1"/>
          </p:cNvSpPr>
          <p:nvPr/>
        </p:nvSpPr>
        <p:spPr bwMode="auto">
          <a:xfrm>
            <a:off x="4800600" y="4343400"/>
            <a:ext cx="1524000" cy="381000"/>
          </a:xfrm>
          <a:prstGeom prst="rect">
            <a:avLst/>
          </a:prstGeom>
          <a:solidFill>
            <a:schemeClr val="tx1">
              <a:lumMod val="95000"/>
              <a:lumOff val="5000"/>
            </a:schemeClr>
          </a:solidFill>
          <a:ln w="9525" algn="ctr">
            <a:solidFill>
              <a:schemeClr val="tx1"/>
            </a:solidFill>
            <a:round/>
            <a:headEnd/>
            <a:tailEnd/>
          </a:ln>
        </p:spPr>
        <p:txBody>
          <a:bodyPr/>
          <a:lstStyle/>
          <a:p>
            <a:pPr algn="ctr">
              <a:defRPr/>
            </a:pPr>
            <a:r>
              <a:rPr lang="en-US" sz="2800">
                <a:solidFill>
                  <a:srgbClr val="CC9900"/>
                </a:solidFill>
                <a:latin typeface="Arial" charset="0"/>
                <a:cs typeface="Arial" charset="0"/>
              </a:rPr>
              <a:t>Is. 11:1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BSRC\Desktop\Bible\Matthew\Berean Fellowship\Matthew_02_Slideshow\images\Slide072.png">
            <a:extLst>
              <a:ext uri="{FF2B5EF4-FFF2-40B4-BE49-F238E27FC236}">
                <a16:creationId xmlns:a16="http://schemas.microsoft.com/office/drawing/2014/main" id="{AFC2B55F-0AAE-649A-34F0-2CAA1EAED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BE8B1E5-92DE-1E47-B12B-A545EDF3D62B}"/>
              </a:ext>
            </a:extLst>
          </p:cNvPr>
          <p:cNvSpPr/>
          <p:nvPr/>
        </p:nvSpPr>
        <p:spPr bwMode="auto">
          <a:xfrm>
            <a:off x="762000" y="4800600"/>
            <a:ext cx="8229600" cy="1600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r>
              <a:rPr lang="en-US" sz="3200" dirty="0">
                <a:ln>
                  <a:solidFill>
                    <a:srgbClr val="0099FF"/>
                  </a:solidFill>
                </a:ln>
                <a:solidFill>
                  <a:srgbClr val="0099FF"/>
                </a:solidFill>
              </a:rPr>
              <a:t>Of 18 Hebrew words translated “branch,” only one – </a:t>
            </a:r>
            <a:r>
              <a:rPr lang="en-US" sz="3200" i="1" dirty="0" err="1">
                <a:ln>
                  <a:solidFill>
                    <a:srgbClr val="FFFF00"/>
                  </a:solidFill>
                </a:ln>
                <a:solidFill>
                  <a:srgbClr val="FFFF00"/>
                </a:solidFill>
              </a:rPr>
              <a:t>tsemach</a:t>
            </a:r>
            <a:r>
              <a:rPr lang="en-US" sz="3200" i="1" dirty="0">
                <a:ln>
                  <a:solidFill>
                    <a:srgbClr val="FFFF00"/>
                  </a:solidFill>
                </a:ln>
                <a:solidFill>
                  <a:srgbClr val="FFFF00"/>
                </a:solidFill>
              </a:rPr>
              <a:t> </a:t>
            </a:r>
            <a:r>
              <a:rPr lang="en-US" sz="3200" dirty="0">
                <a:ln>
                  <a:solidFill>
                    <a:srgbClr val="0099FF"/>
                  </a:solidFill>
                </a:ln>
                <a:solidFill>
                  <a:srgbClr val="0099FF"/>
                </a:solidFill>
              </a:rPr>
              <a:t>– is used exclusively of the Messiah!</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BSRC\Desktop\Bible\Matthew\Berean Fellowship\Matthew_02_Slideshow\images\Slide073.png">
            <a:extLst>
              <a:ext uri="{FF2B5EF4-FFF2-40B4-BE49-F238E27FC236}">
                <a16:creationId xmlns:a16="http://schemas.microsoft.com/office/drawing/2014/main" id="{2E970F07-C1F0-5D1D-60EB-A0B458F12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BSRC\Desktop\Bible\Matthew\Berean Fellowship\Matthew_02_Slideshow\images\Slide074.png">
            <a:extLst>
              <a:ext uri="{FF2B5EF4-FFF2-40B4-BE49-F238E27FC236}">
                <a16:creationId xmlns:a16="http://schemas.microsoft.com/office/drawing/2014/main" id="{6420A9FE-1457-FDF7-1AC7-9D056D896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GospelofJudas">
            <a:extLst>
              <a:ext uri="{FF2B5EF4-FFF2-40B4-BE49-F238E27FC236}">
                <a16:creationId xmlns:a16="http://schemas.microsoft.com/office/drawing/2014/main" id="{81359B3C-72D0-0C5F-1C23-3003BCBA0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7">
            <a:extLst>
              <a:ext uri="{FF2B5EF4-FFF2-40B4-BE49-F238E27FC236}">
                <a16:creationId xmlns:a16="http://schemas.microsoft.com/office/drawing/2014/main" id="{D6846B09-049C-3FFF-40EC-0E32EEDD4DBF}"/>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6000">
                <a:solidFill>
                  <a:srgbClr val="FFFF00"/>
                </a:solidFill>
                <a:latin typeface="Times New Roman" panose="02020603050405020304" pitchFamily="18" charset="0"/>
                <a:cs typeface="Times New Roman" panose="02020603050405020304" pitchFamily="18" charset="0"/>
              </a:rPr>
              <a:t>Magi of Medo-Persia</a:t>
            </a:r>
          </a:p>
        </p:txBody>
      </p:sp>
      <p:sp>
        <p:nvSpPr>
          <p:cNvPr id="8196" name="TextBox 4">
            <a:extLst>
              <a:ext uri="{FF2B5EF4-FFF2-40B4-BE49-F238E27FC236}">
                <a16:creationId xmlns:a16="http://schemas.microsoft.com/office/drawing/2014/main" id="{CEE15B64-2542-808A-21EE-BA5C6E81E2FC}"/>
              </a:ext>
            </a:extLst>
          </p:cNvPr>
          <p:cNvSpPr txBox="1">
            <a:spLocks noChangeArrowheads="1"/>
          </p:cNvSpPr>
          <p:nvPr/>
        </p:nvSpPr>
        <p:spPr bwMode="auto">
          <a:xfrm>
            <a:off x="457200" y="1752600"/>
            <a:ext cx="8382000" cy="4600575"/>
          </a:xfrm>
          <a:prstGeom prst="rect">
            <a:avLst/>
          </a:prstGeom>
          <a:noFill/>
          <a:ln w="9525">
            <a:noFill/>
            <a:miter lim="800000"/>
            <a:headEnd/>
            <a:tailEnd/>
          </a:ln>
        </p:spPr>
        <p:txBody>
          <a:bodyPr>
            <a:spAutoFit/>
          </a:bodyPr>
          <a:lstStyle/>
          <a:p>
            <a:pPr>
              <a:buFont typeface="Arial" charset="0"/>
              <a:buChar char="•"/>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Oneiromancy</a:t>
            </a:r>
            <a:r>
              <a:rPr lang="en-US" sz="3200" b="1" dirty="0">
                <a:latin typeface="Times New Roman" pitchFamily="18" charset="0"/>
                <a:cs typeface="Times New Roman" pitchFamily="18" charset="0"/>
              </a:rPr>
              <a:t>, not astrology, was their key</a:t>
            </a:r>
          </a:p>
          <a:p>
            <a:pPr>
              <a:defRPr/>
            </a:pPr>
            <a:r>
              <a:rPr lang="en-US" sz="3200" b="1" dirty="0">
                <a:latin typeface="Times New Roman" pitchFamily="18" charset="0"/>
                <a:cs typeface="Times New Roman" pitchFamily="18" charset="0"/>
              </a:rPr>
              <a:t>  skill	  </a:t>
            </a:r>
            <a:r>
              <a:rPr lang="en-US" sz="2200" b="1" dirty="0">
                <a:ln>
                  <a:solidFill>
                    <a:srgbClr val="C00000"/>
                  </a:solidFill>
                </a:ln>
                <a:latin typeface="Times New Roman" pitchFamily="18" charset="0"/>
                <a:cs typeface="Times New Roman" pitchFamily="18" charset="0"/>
              </a:rPr>
              <a:t>Divination by dreams</a:t>
            </a:r>
            <a:r>
              <a:rPr lang="en-US" sz="3200" b="1" dirty="0">
                <a:latin typeface="Times New Roman" pitchFamily="18" charset="0"/>
                <a:cs typeface="Times New Roman" pitchFamily="18" charset="0"/>
              </a:rPr>
              <a:t>    </a:t>
            </a:r>
            <a:r>
              <a:rPr lang="en-US" sz="2000" b="1" dirty="0">
                <a:solidFill>
                  <a:srgbClr val="731B28"/>
                </a:solidFill>
                <a:latin typeface="Times New Roman" pitchFamily="18" charset="0"/>
                <a:cs typeface="Times New Roman" pitchFamily="18" charset="0"/>
              </a:rPr>
              <a:t>Herodotus 1.107, 120; VII.19</a:t>
            </a:r>
            <a:r>
              <a:rPr lang="en-US" sz="2200" b="1" dirty="0">
                <a:solidFill>
                  <a:srgbClr val="731B28"/>
                </a:solidFill>
                <a:latin typeface="Times New Roman" pitchFamily="18" charset="0"/>
                <a:cs typeface="Times New Roman" pitchFamily="18" charset="0"/>
              </a:rPr>
              <a:t> </a:t>
            </a:r>
            <a:r>
              <a:rPr lang="en-US" b="1" dirty="0">
                <a:solidFill>
                  <a:srgbClr val="731B28"/>
                </a:solidFill>
                <a:latin typeface="Times New Roman" pitchFamily="18" charset="0"/>
                <a:cs typeface="Times New Roman" pitchFamily="18" charset="0"/>
              </a:rPr>
              <a:t> </a:t>
            </a:r>
          </a:p>
          <a:p>
            <a:pPr>
              <a:spcBef>
                <a:spcPts val="300"/>
              </a:spcBef>
              <a:buFont typeface="Arial" charset="0"/>
              <a:buChar char="•"/>
              <a:defRPr/>
            </a:pPr>
            <a:r>
              <a:rPr lang="en-US" sz="3200" b="1" dirty="0">
                <a:latin typeface="Times New Roman" pitchFamily="18" charset="0"/>
                <a:cs typeface="Times New Roman" pitchFamily="18" charset="0"/>
              </a:rPr>
              <a:t> Established as the state religion of Persia</a:t>
            </a:r>
          </a:p>
          <a:p>
            <a:pPr>
              <a:defRPr/>
            </a:pPr>
            <a:r>
              <a:rPr lang="en-US" sz="3200" b="1" dirty="0">
                <a:latin typeface="Times New Roman" pitchFamily="18" charset="0"/>
                <a:cs typeface="Times New Roman" pitchFamily="18" charset="0"/>
              </a:rPr>
              <a:t>  by Darius the Great, after some Magi who</a:t>
            </a:r>
          </a:p>
          <a:p>
            <a:pPr>
              <a:defRPr/>
            </a:pPr>
            <a:r>
              <a:rPr lang="en-US" sz="3200" b="1" dirty="0">
                <a:latin typeface="Times New Roman" pitchFamily="18" charset="0"/>
                <a:cs typeface="Times New Roman" pitchFamily="18" charset="0"/>
              </a:rPr>
              <a:t>  were considered to be expert in interpretation</a:t>
            </a:r>
          </a:p>
          <a:p>
            <a:pPr>
              <a:defRPr/>
            </a:pPr>
            <a:r>
              <a:rPr lang="en-US" sz="3200" b="1" dirty="0">
                <a:latin typeface="Times New Roman" pitchFamily="18" charset="0"/>
                <a:cs typeface="Times New Roman" pitchFamily="18" charset="0"/>
              </a:rPr>
              <a:t>  of dreams had been attached to the Median</a:t>
            </a:r>
          </a:p>
          <a:p>
            <a:pPr>
              <a:defRPr/>
            </a:pPr>
            <a:r>
              <a:rPr lang="en-US" sz="3200" b="1" dirty="0">
                <a:latin typeface="Times New Roman" pitchFamily="18" charset="0"/>
                <a:cs typeface="Times New Roman" pitchFamily="18" charset="0"/>
              </a:rPr>
              <a:t>  court.</a:t>
            </a:r>
          </a:p>
          <a:p>
            <a:pPr>
              <a:spcBef>
                <a:spcPts val="300"/>
              </a:spcBef>
              <a:buFont typeface="Arial" charset="0"/>
              <a:buChar char="•"/>
              <a:defRPr/>
            </a:pPr>
            <a:r>
              <a:rPr lang="en-US" sz="3200" b="1" dirty="0">
                <a:latin typeface="Times New Roman" pitchFamily="18" charset="0"/>
                <a:cs typeface="Times New Roman" pitchFamily="18" charset="0"/>
              </a:rPr>
              <a:t> (Not originally followers of Zoroaster)</a:t>
            </a:r>
          </a:p>
          <a:p>
            <a:pPr>
              <a:defRPr/>
            </a:pPr>
            <a:r>
              <a:rPr lang="en-US" sz="3200" b="1" dirty="0">
                <a:latin typeface="Times New Roman" pitchFamily="18" charset="0"/>
                <a:cs typeface="Times New Roman" pitchFamily="18" charset="0"/>
              </a:rPr>
              <a:t>					  </a:t>
            </a:r>
            <a:r>
              <a:rPr lang="en-US" sz="2000" b="1" dirty="0">
                <a:solidFill>
                  <a:srgbClr val="731B28"/>
                </a:solidFill>
                <a:latin typeface="Times New Roman" pitchFamily="18" charset="0"/>
                <a:cs typeface="Times New Roman" pitchFamily="18" charset="0"/>
              </a:rPr>
              <a:t>Encyclopedia Britannica 7:691</a:t>
            </a:r>
          </a:p>
        </p:txBody>
      </p:sp>
      <p:sp>
        <p:nvSpPr>
          <p:cNvPr id="5" name="Rectangle 4">
            <a:extLst>
              <a:ext uri="{FF2B5EF4-FFF2-40B4-BE49-F238E27FC236}">
                <a16:creationId xmlns:a16="http://schemas.microsoft.com/office/drawing/2014/main" id="{A1C9F69C-6987-08D1-B0B5-FB30E1E994EF}"/>
              </a:ext>
            </a:extLst>
          </p:cNvPr>
          <p:cNvSpPr>
            <a:spLocks noChangeArrowheads="1"/>
          </p:cNvSpPr>
          <p:nvPr/>
        </p:nvSpPr>
        <p:spPr bwMode="auto">
          <a:xfrm>
            <a:off x="762000" y="1828800"/>
            <a:ext cx="2514600" cy="457200"/>
          </a:xfrm>
          <a:prstGeom prst="rect">
            <a:avLst/>
          </a:prstGeom>
          <a:noFill/>
          <a:ln w="12700" algn="ctr">
            <a:solidFill>
              <a:srgbClr val="9B253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endParaRPr lang="en-US" altLang="en-US"/>
          </a:p>
        </p:txBody>
      </p:sp>
      <p:cxnSp>
        <p:nvCxnSpPr>
          <p:cNvPr id="7" name="Elbow Connector 6">
            <a:extLst>
              <a:ext uri="{FF2B5EF4-FFF2-40B4-BE49-F238E27FC236}">
                <a16:creationId xmlns:a16="http://schemas.microsoft.com/office/drawing/2014/main" id="{58026ED6-464C-F49D-56C6-EC6EA7BD2282}"/>
              </a:ext>
            </a:extLst>
          </p:cNvPr>
          <p:cNvCxnSpPr>
            <a:cxnSpLocks noChangeShapeType="1"/>
            <a:stCxn id="5" idx="2"/>
          </p:cNvCxnSpPr>
          <p:nvPr/>
        </p:nvCxnSpPr>
        <p:spPr bwMode="auto">
          <a:xfrm rot="16200000" flipH="1">
            <a:off x="2057400" y="2247900"/>
            <a:ext cx="304800" cy="381000"/>
          </a:xfrm>
          <a:prstGeom prst="bentConnector2">
            <a:avLst/>
          </a:prstGeom>
          <a:noFill/>
          <a:ln w="9525" algn="ctr">
            <a:solidFill>
              <a:srgbClr val="9B2536"/>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GospelofJudas">
            <a:extLst>
              <a:ext uri="{FF2B5EF4-FFF2-40B4-BE49-F238E27FC236}">
                <a16:creationId xmlns:a16="http://schemas.microsoft.com/office/drawing/2014/main" id="{B3DABD37-F7B2-25D8-1FFC-B63BBC6C8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7">
            <a:extLst>
              <a:ext uri="{FF2B5EF4-FFF2-40B4-BE49-F238E27FC236}">
                <a16:creationId xmlns:a16="http://schemas.microsoft.com/office/drawing/2014/main" id="{BA2D0EF2-AE7A-3903-2598-7CC9BF8A8F39}"/>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5800">
                <a:solidFill>
                  <a:srgbClr val="FFFF00"/>
                </a:solidFill>
                <a:latin typeface="Times New Roman" panose="02020603050405020304" pitchFamily="18" charset="0"/>
                <a:cs typeface="Times New Roman" panose="02020603050405020304" pitchFamily="18" charset="0"/>
              </a:rPr>
              <a:t>Magian Religion vs. Judaism</a:t>
            </a:r>
          </a:p>
        </p:txBody>
      </p:sp>
      <p:sp>
        <p:nvSpPr>
          <p:cNvPr id="9220" name="TextBox 4">
            <a:extLst>
              <a:ext uri="{FF2B5EF4-FFF2-40B4-BE49-F238E27FC236}">
                <a16:creationId xmlns:a16="http://schemas.microsoft.com/office/drawing/2014/main" id="{B700FC87-1DD3-C7EA-9223-D1F2EE8A79A8}"/>
              </a:ext>
            </a:extLst>
          </p:cNvPr>
          <p:cNvSpPr txBox="1">
            <a:spLocks noChangeArrowheads="1"/>
          </p:cNvSpPr>
          <p:nvPr/>
        </p:nvSpPr>
        <p:spPr bwMode="auto">
          <a:xfrm>
            <a:off x="457200" y="16002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buFont typeface="Arial" panose="020B0604020202020204" pitchFamily="34" charset="0"/>
              <a:buChar char="•"/>
            </a:pPr>
            <a:r>
              <a:rPr lang="en-US" altLang="en-US" sz="2600" b="1">
                <a:latin typeface="Times New Roman" panose="02020603050405020304" pitchFamily="18" charset="0"/>
                <a:cs typeface="Times New Roman" panose="02020603050405020304" pitchFamily="18" charset="0"/>
              </a:rPr>
              <a:t> Each had its monotheistic concept of one beneficent</a:t>
            </a:r>
          </a:p>
          <a:p>
            <a:r>
              <a:rPr lang="en-US" altLang="en-US" sz="2600" b="1">
                <a:latin typeface="Times New Roman" panose="02020603050405020304" pitchFamily="18" charset="0"/>
                <a:cs typeface="Times New Roman" panose="02020603050405020304" pitchFamily="18" charset="0"/>
              </a:rPr>
              <a:t>  creator of all good who in turn was opposed by a</a:t>
            </a:r>
          </a:p>
          <a:p>
            <a:pPr>
              <a:spcAft>
                <a:spcPts val="600"/>
              </a:spcAft>
            </a:pPr>
            <a:r>
              <a:rPr lang="en-US" altLang="en-US" sz="2600" b="1">
                <a:latin typeface="Times New Roman" panose="02020603050405020304" pitchFamily="18" charset="0"/>
                <a:cs typeface="Times New Roman" panose="02020603050405020304" pitchFamily="18" charset="0"/>
              </a:rPr>
              <a:t>  malicious evil spirit.</a:t>
            </a:r>
          </a:p>
          <a:p>
            <a:pPr>
              <a:buFont typeface="Arial" panose="020B0604020202020204" pitchFamily="34" charset="0"/>
              <a:buChar char="•"/>
            </a:pPr>
            <a:r>
              <a:rPr lang="en-US" altLang="en-US" sz="2600" b="1">
                <a:latin typeface="Times New Roman" panose="02020603050405020304" pitchFamily="18" charset="0"/>
                <a:cs typeface="Times New Roman" panose="02020603050405020304" pitchFamily="18" charset="0"/>
              </a:rPr>
              <a:t> Each had its hereditary priesthood which became</a:t>
            </a:r>
          </a:p>
          <a:p>
            <a:r>
              <a:rPr lang="en-US" altLang="en-US" sz="2600" b="1">
                <a:latin typeface="Times New Roman" panose="02020603050405020304" pitchFamily="18" charset="0"/>
                <a:cs typeface="Times New Roman" panose="02020603050405020304" pitchFamily="18" charset="0"/>
              </a:rPr>
              <a:t>  the essential mediator between God and man by virtue</a:t>
            </a:r>
          </a:p>
          <a:p>
            <a:pPr>
              <a:spcAft>
                <a:spcPts val="600"/>
              </a:spcAft>
            </a:pPr>
            <a:r>
              <a:rPr lang="en-US" altLang="en-US" sz="2600" b="1">
                <a:latin typeface="Times New Roman" panose="02020603050405020304" pitchFamily="18" charset="0"/>
                <a:cs typeface="Times New Roman" panose="02020603050405020304" pitchFamily="18" charset="0"/>
              </a:rPr>
              <a:t>  of blood sacrifice.</a:t>
            </a:r>
          </a:p>
          <a:p>
            <a:pPr>
              <a:buFont typeface="Arial" panose="020B0604020202020204" pitchFamily="34" charset="0"/>
              <a:buChar char="•"/>
            </a:pPr>
            <a:r>
              <a:rPr lang="en-US" altLang="en-US" sz="2600" b="1">
                <a:latin typeface="Times New Roman" panose="02020603050405020304" pitchFamily="18" charset="0"/>
                <a:cs typeface="Times New Roman" panose="02020603050405020304" pitchFamily="18" charset="0"/>
              </a:rPr>
              <a:t> Each depended upon the wisdom of the priesthood</a:t>
            </a:r>
          </a:p>
          <a:p>
            <a:pPr>
              <a:spcAft>
                <a:spcPts val="600"/>
              </a:spcAft>
            </a:pPr>
            <a:r>
              <a:rPr lang="en-US" altLang="en-US" sz="2600" b="1">
                <a:latin typeface="Times New Roman" panose="02020603050405020304" pitchFamily="18" charset="0"/>
                <a:cs typeface="Times New Roman" panose="02020603050405020304" pitchFamily="18" charset="0"/>
              </a:rPr>
              <a:t>  in divination.</a:t>
            </a:r>
          </a:p>
          <a:p>
            <a:pPr>
              <a:spcAft>
                <a:spcPts val="600"/>
              </a:spcAft>
              <a:buFont typeface="Arial" panose="020B0604020202020204" pitchFamily="34" charset="0"/>
              <a:buChar char="•"/>
            </a:pPr>
            <a:r>
              <a:rPr lang="en-US" altLang="en-US" sz="2600" b="1">
                <a:latin typeface="Times New Roman" panose="02020603050405020304" pitchFamily="18" charset="0"/>
                <a:cs typeface="Times New Roman" panose="02020603050405020304" pitchFamily="18" charset="0"/>
              </a:rPr>
              <a:t> Each held concepts of clean and unclean forms of life.</a:t>
            </a:r>
          </a:p>
          <a:p>
            <a:pPr>
              <a:buFont typeface="Arial" panose="020B0604020202020204" pitchFamily="34" charset="0"/>
              <a:buChar char="•"/>
            </a:pPr>
            <a:r>
              <a:rPr lang="en-US" altLang="en-US" sz="2600" b="1">
                <a:latin typeface="Times New Roman" panose="02020603050405020304" pitchFamily="18" charset="0"/>
                <a:cs typeface="Times New Roman" panose="02020603050405020304" pitchFamily="18" charset="0"/>
              </a:rPr>
              <a:t> Magi were priestly caste during Seleucid, Parthian, and</a:t>
            </a:r>
          </a:p>
          <a:p>
            <a:r>
              <a:rPr lang="en-US" altLang="en-US" sz="2600" b="1">
                <a:latin typeface="Times New Roman" panose="02020603050405020304" pitchFamily="18" charset="0"/>
                <a:cs typeface="Times New Roman" panose="02020603050405020304" pitchFamily="18" charset="0"/>
              </a:rPr>
              <a:t>  Sasanian (Neo-Persian or Iranian) periods.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GospelofJudas">
            <a:extLst>
              <a:ext uri="{FF2B5EF4-FFF2-40B4-BE49-F238E27FC236}">
                <a16:creationId xmlns:a16="http://schemas.microsoft.com/office/drawing/2014/main" id="{DB3AE54E-9AA4-7203-67E4-48FF5376D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7">
            <a:extLst>
              <a:ext uri="{FF2B5EF4-FFF2-40B4-BE49-F238E27FC236}">
                <a16:creationId xmlns:a16="http://schemas.microsoft.com/office/drawing/2014/main" id="{62A0229E-D0E0-E5FF-C872-2DF44129F729}"/>
              </a:ext>
            </a:extLst>
          </p:cNvPr>
          <p:cNvSpPr txBox="1">
            <a:spLocks noChangeArrowheads="1"/>
          </p:cNvSpPr>
          <p:nvPr/>
        </p:nvSpPr>
        <p:spPr bwMode="auto">
          <a:xfrm>
            <a:off x="0" y="1524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68" charset="-128"/>
              </a:defRPr>
            </a:lvl1pPr>
            <a:lvl2pPr marL="742950" indent="-285750">
              <a:defRPr sz="2400">
                <a:solidFill>
                  <a:schemeClr val="tx1"/>
                </a:solidFill>
                <a:latin typeface="Arial" panose="020B0604020202020204" pitchFamily="34" charset="0"/>
                <a:ea typeface="ヒラギノ角ゴ Pro W3" pitchFamily="68" charset="-128"/>
              </a:defRPr>
            </a:lvl2pPr>
            <a:lvl3pPr marL="1143000" indent="-228600">
              <a:defRPr sz="2400">
                <a:solidFill>
                  <a:schemeClr val="tx1"/>
                </a:solidFill>
                <a:latin typeface="Arial" panose="020B0604020202020204" pitchFamily="34" charset="0"/>
                <a:ea typeface="ヒラギノ角ゴ Pro W3" pitchFamily="68" charset="-128"/>
              </a:defRPr>
            </a:lvl3pPr>
            <a:lvl4pPr marL="1600200" indent="-228600">
              <a:defRPr sz="2400">
                <a:solidFill>
                  <a:schemeClr val="tx1"/>
                </a:solidFill>
                <a:latin typeface="Arial" panose="020B0604020202020204" pitchFamily="34" charset="0"/>
                <a:ea typeface="ヒラギノ角ゴ Pro W3" pitchFamily="68" charset="-128"/>
              </a:defRPr>
            </a:lvl4pPr>
            <a:lvl5pPr marL="2057400" indent="-228600">
              <a:defRPr sz="2400">
                <a:solidFill>
                  <a:schemeClr val="tx1"/>
                </a:solidFill>
                <a:latin typeface="Arial" panose="020B0604020202020204" pitchFamily="34" charset="0"/>
                <a:ea typeface="ヒラギノ角ゴ Pro W3" pitchFamily="6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68" charset="-128"/>
              </a:defRPr>
            </a:lvl9pPr>
          </a:lstStyle>
          <a:p>
            <a:pPr algn="ctr"/>
            <a:r>
              <a:rPr lang="en-US" altLang="en-US" sz="5800">
                <a:solidFill>
                  <a:srgbClr val="FFFF00"/>
                </a:solidFill>
                <a:latin typeface="Times New Roman" panose="02020603050405020304" pitchFamily="18" charset="0"/>
                <a:cs typeface="Times New Roman" panose="02020603050405020304" pitchFamily="18" charset="0"/>
              </a:rPr>
              <a:t>Political Background</a:t>
            </a:r>
          </a:p>
        </p:txBody>
      </p:sp>
      <p:sp>
        <p:nvSpPr>
          <p:cNvPr id="10244" name="TextBox 4">
            <a:extLst>
              <a:ext uri="{FF2B5EF4-FFF2-40B4-BE49-F238E27FC236}">
                <a16:creationId xmlns:a16="http://schemas.microsoft.com/office/drawing/2014/main" id="{CDA529E5-8407-51B0-A110-0826A40E9C99}"/>
              </a:ext>
            </a:extLst>
          </p:cNvPr>
          <p:cNvSpPr txBox="1">
            <a:spLocks noChangeArrowheads="1"/>
          </p:cNvSpPr>
          <p:nvPr/>
        </p:nvSpPr>
        <p:spPr bwMode="auto">
          <a:xfrm>
            <a:off x="457200" y="1524000"/>
            <a:ext cx="8382000" cy="4970463"/>
          </a:xfrm>
          <a:prstGeom prst="rect">
            <a:avLst/>
          </a:prstGeom>
          <a:noFill/>
          <a:ln w="9525">
            <a:noFill/>
            <a:miter lim="800000"/>
            <a:headEnd/>
            <a:tailEnd/>
          </a:ln>
        </p:spPr>
        <p:txBody>
          <a:bodyPr>
            <a:spAutoFit/>
          </a:bodyPr>
          <a:lstStyle/>
          <a:p>
            <a:pPr>
              <a:buFont typeface="Arial" charset="0"/>
              <a:buChar char="•"/>
              <a:defRPr/>
            </a:pPr>
            <a:r>
              <a:rPr lang="en-US" sz="2600" b="1" dirty="0">
                <a:latin typeface="Times New Roman" pitchFamily="18" charset="0"/>
                <a:cs typeface="Times New Roman" pitchFamily="18" charset="0"/>
              </a:rPr>
              <a:t> Since the days of Daniel the fortunes of both the Persia</a:t>
            </a:r>
          </a:p>
          <a:p>
            <a:pPr>
              <a:spcAft>
                <a:spcPts val="300"/>
              </a:spcAft>
              <a:defRPr/>
            </a:pPr>
            <a:r>
              <a:rPr lang="en-US" sz="2600" b="1" dirty="0">
                <a:latin typeface="Times New Roman" pitchFamily="18" charset="0"/>
                <a:cs typeface="Times New Roman" pitchFamily="18" charset="0"/>
              </a:rPr>
              <a:t>  and the Jewish nation had been closely intertwined.</a:t>
            </a:r>
          </a:p>
          <a:p>
            <a:pPr>
              <a:buFont typeface="Arial" charset="0"/>
              <a:buChar char="•"/>
              <a:defRPr/>
            </a:pPr>
            <a:r>
              <a:rPr lang="en-US" sz="2600" b="1" dirty="0">
                <a:latin typeface="Times New Roman" pitchFamily="18" charset="0"/>
                <a:cs typeface="Times New Roman" pitchFamily="18" charset="0"/>
              </a:rPr>
              <a:t> Both nations had in their turn falling under Seleucid</a:t>
            </a:r>
          </a:p>
          <a:p>
            <a:pPr>
              <a:spcAft>
                <a:spcPts val="300"/>
              </a:spcAft>
              <a:defRPr/>
            </a:pPr>
            <a:r>
              <a:rPr lang="en-US" sz="2600" b="1" dirty="0">
                <a:latin typeface="Times New Roman" pitchFamily="18" charset="0"/>
                <a:cs typeface="Times New Roman" pitchFamily="18" charset="0"/>
              </a:rPr>
              <a:t>  domination in the wake of Alexander’s conquests.</a:t>
            </a:r>
          </a:p>
          <a:p>
            <a:pPr>
              <a:buFont typeface="Arial" charset="0"/>
              <a:buChar char="•"/>
              <a:defRPr/>
            </a:pPr>
            <a:r>
              <a:rPr lang="en-US" sz="2600" b="1" dirty="0">
                <a:latin typeface="Times New Roman" pitchFamily="18" charset="0"/>
                <a:cs typeface="Times New Roman" pitchFamily="18" charset="0"/>
              </a:rPr>
              <a:t> Both had regained their independence:</a:t>
            </a:r>
          </a:p>
          <a:p>
            <a:pPr>
              <a:defRPr/>
            </a:pPr>
            <a:r>
              <a:rPr lang="en-US" sz="2600" b="1" dirty="0">
                <a:latin typeface="Times New Roman" pitchFamily="18" charset="0"/>
                <a:cs typeface="Times New Roman" pitchFamily="18" charset="0"/>
              </a:rPr>
              <a:t>  - the Jews under </a:t>
            </a:r>
            <a:r>
              <a:rPr lang="en-US" sz="2600" b="1" dirty="0" err="1">
                <a:latin typeface="Times New Roman" pitchFamily="18" charset="0"/>
                <a:cs typeface="Times New Roman" pitchFamily="18" charset="0"/>
              </a:rPr>
              <a:t>Maccabean</a:t>
            </a:r>
            <a:r>
              <a:rPr lang="en-US" sz="2600" b="1" dirty="0">
                <a:latin typeface="Times New Roman" pitchFamily="18" charset="0"/>
                <a:cs typeface="Times New Roman" pitchFamily="18" charset="0"/>
              </a:rPr>
              <a:t> leadership</a:t>
            </a:r>
          </a:p>
          <a:p>
            <a:pPr>
              <a:defRPr/>
            </a:pPr>
            <a:r>
              <a:rPr lang="en-US" sz="2600" b="1" dirty="0">
                <a:latin typeface="Times New Roman" pitchFamily="18" charset="0"/>
                <a:cs typeface="Times New Roman" pitchFamily="18" charset="0"/>
              </a:rPr>
              <a:t>  - the Persians as the dominating ruling group within the</a:t>
            </a:r>
          </a:p>
          <a:p>
            <a:pPr>
              <a:spcAft>
                <a:spcPts val="300"/>
              </a:spcAft>
              <a:defRPr/>
            </a:pPr>
            <a:r>
              <a:rPr lang="en-US" sz="2600" b="1" dirty="0">
                <a:latin typeface="Times New Roman" pitchFamily="18" charset="0"/>
                <a:cs typeface="Times New Roman" pitchFamily="18" charset="0"/>
              </a:rPr>
              <a:t>    Parthian empire.</a:t>
            </a:r>
          </a:p>
          <a:p>
            <a:pPr>
              <a:buFont typeface="Arial" charset="0"/>
              <a:buChar char="•"/>
              <a:defRPr/>
            </a:pPr>
            <a:r>
              <a:rPr lang="en-US" sz="2600" b="1" dirty="0">
                <a:latin typeface="Times New Roman" pitchFamily="18" charset="0"/>
                <a:cs typeface="Times New Roman" pitchFamily="18" charset="0"/>
              </a:rPr>
              <a:t> </a:t>
            </a:r>
            <a:r>
              <a:rPr lang="en-US" sz="2600" b="1" i="1" dirty="0">
                <a:effectLst>
                  <a:outerShdw blurRad="38100" dist="38100" dir="2700000" algn="tl">
                    <a:srgbClr val="000000">
                      <a:alpha val="43137"/>
                    </a:srgbClr>
                  </a:outerShdw>
                </a:effectLst>
                <a:latin typeface="Times New Roman" pitchFamily="18" charset="0"/>
                <a:cs typeface="Times New Roman" pitchFamily="18" charset="0"/>
              </a:rPr>
              <a:t>It was at this time that the Magi in their dual priestly</a:t>
            </a:r>
          </a:p>
          <a:p>
            <a:pPr>
              <a:defRPr/>
            </a:pPr>
            <a:r>
              <a:rPr lang="en-US" sz="2600" b="1" i="1" dirty="0">
                <a:effectLst>
                  <a:outerShdw blurRad="38100" dist="38100" dir="2700000" algn="tl">
                    <a:srgbClr val="000000">
                      <a:alpha val="43137"/>
                    </a:srgbClr>
                  </a:outerShdw>
                </a:effectLst>
                <a:latin typeface="Times New Roman" pitchFamily="18" charset="0"/>
                <a:cs typeface="Times New Roman" pitchFamily="18" charset="0"/>
              </a:rPr>
              <a:t>  and governmental offices composed the upper house of </a:t>
            </a:r>
          </a:p>
          <a:p>
            <a:pPr>
              <a:defRPr/>
            </a:pPr>
            <a:r>
              <a:rPr lang="en-US" sz="2600" b="1" i="1" dirty="0">
                <a:effectLst>
                  <a:outerShdw blurRad="38100" dist="38100" dir="2700000" algn="tl">
                    <a:srgbClr val="000000">
                      <a:alpha val="43137"/>
                    </a:srgbClr>
                  </a:outerShdw>
                </a:effectLst>
                <a:latin typeface="Times New Roman" pitchFamily="18" charset="0"/>
                <a:cs typeface="Times New Roman" pitchFamily="18" charset="0"/>
              </a:rPr>
              <a:t>  the council of the Magistrates whose duties included the</a:t>
            </a:r>
          </a:p>
          <a:p>
            <a:pPr>
              <a:defRPr/>
            </a:pPr>
            <a:r>
              <a:rPr lang="en-US" sz="2600" b="1" i="1" dirty="0">
                <a:effectLst>
                  <a:outerShdw blurRad="38100" dist="38100" dir="2700000" algn="tl">
                    <a:srgbClr val="000000">
                      <a:alpha val="43137"/>
                    </a:srgbClr>
                  </a:outerShdw>
                </a:effectLst>
                <a:latin typeface="Times New Roman" pitchFamily="18" charset="0"/>
                <a:cs typeface="Times New Roman" pitchFamily="18" charset="0"/>
              </a:rPr>
              <a:t>  absolute choice and election of the king of the realm!</a:t>
            </a:r>
            <a:r>
              <a:rPr lang="en-US" sz="2600" b="1" dirty="0">
                <a:latin typeface="Times New Roman" pitchFamily="18" charset="0"/>
                <a:cs typeface="Times New Roman" pitchFamily="18" charset="0"/>
              </a:rPr>
              <a:t> </a:t>
            </a: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01F14"/>
      </a:hlink>
      <a:folHlink>
        <a:srgbClr val="B0B113"/>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4462</TotalTime>
  <Words>6148</Words>
  <Application>Microsoft Office PowerPoint</Application>
  <PresentationFormat>On-screen Show (4:3)</PresentationFormat>
  <Paragraphs>329</Paragraphs>
  <Slides>67</Slides>
  <Notes>67</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ヒラギノ角ゴ Pro W3</vt:lpstr>
      <vt:lpstr>Times New Roman</vt:lpstr>
      <vt:lpstr>Lucida Calligraphy</vt:lpstr>
      <vt:lpstr>Cloister Black</vt:lpstr>
      <vt:lpstr>TekniaGreek</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Rose Publishing,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Nina Kuberski</cp:lastModifiedBy>
  <cp:revision>164</cp:revision>
  <cp:lastPrinted>2006-06-16T22:23:27Z</cp:lastPrinted>
  <dcterms:created xsi:type="dcterms:W3CDTF">2006-06-16T16:02:30Z</dcterms:created>
  <dcterms:modified xsi:type="dcterms:W3CDTF">2025-07-10T01:50:13Z</dcterms:modified>
</cp:coreProperties>
</file>