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3"/>
  </p:notesMasterIdLst>
  <p:sldIdLst>
    <p:sldId id="323" r:id="rId2"/>
    <p:sldId id="270" r:id="rId3"/>
    <p:sldId id="295"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271"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00CC"/>
    <a:srgbClr val="006600"/>
    <a:srgbClr val="FF66FF"/>
    <a:srgbClr val="996633"/>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28" autoAdjust="0"/>
  </p:normalViewPr>
  <p:slideViewPr>
    <p:cSldViewPr>
      <p:cViewPr>
        <p:scale>
          <a:sx n="100" d="100"/>
          <a:sy n="100" d="100"/>
        </p:scale>
        <p:origin x="-12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06/30/25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06/30/25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06/30/25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06/30/25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06/30/25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06/30/25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06/30/25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06/30/25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06/30/25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06/30/25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06/30/25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06/30/25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06/30/25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1138773"/>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Our Lord’s Ministry in Judea and Perea</a:t>
            </a:r>
          </a:p>
          <a:p>
            <a:pPr algn="ctr"/>
            <a:r>
              <a:rPr lang="en-US" sz="32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19:3-30</a:t>
            </a:r>
            <a:endParaRPr lang="en-US" sz="3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pic>
        <p:nvPicPr>
          <p:cNvPr id="4098" name="Picture 2" descr="Today's Mass: Fear Not, Great Rewards Awaits those who Forsake Riches to  Follow God."/>
          <p:cNvPicPr>
            <a:picLocks noChangeAspect="1" noChangeArrowheads="1"/>
          </p:cNvPicPr>
          <p:nvPr/>
        </p:nvPicPr>
        <p:blipFill>
          <a:blip r:embed="rId2" cstate="print"/>
          <a:srcRect/>
          <a:stretch>
            <a:fillRect/>
          </a:stretch>
        </p:blipFill>
        <p:spPr bwMode="auto">
          <a:xfrm>
            <a:off x="-1" y="1143001"/>
            <a:ext cx="9144000" cy="57150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07831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So let’s be clear and honest:  What is it that destroys marriage?  Sin, a selfish, hard heart of either the husband or the wife (usually both)!  Therefore, this is a sin against God (His Word and will)!</a:t>
            </a: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p>
          <a:p>
            <a:pPr algn="ctr">
              <a:spcAft>
                <a:spcPts val="600"/>
              </a:spcAft>
            </a:pPr>
            <a:r>
              <a:rPr lang="en-US" sz="3600" b="1" dirty="0" smtClean="0">
                <a:ln w="11430">
                  <a:solidFill>
                    <a:srgbClr val="006600"/>
                  </a:solidFill>
                </a:ln>
                <a:solidFill>
                  <a:srgbClr val="00B050"/>
                </a:solidFill>
                <a:effectLst>
                  <a:outerShdw blurRad="50800" dist="39000" dir="5460000" algn="tl">
                    <a:srgbClr val="000000">
                      <a:alpha val="38000"/>
                    </a:srgbClr>
                  </a:outerShdw>
                </a:effectLst>
              </a:rPr>
              <a:t>But now…the Gospel!</a:t>
            </a:r>
          </a:p>
          <a:p>
            <a:pPr>
              <a:spcAft>
                <a:spcPts val="600"/>
              </a:spcAft>
            </a:pPr>
            <a:r>
              <a:rPr lang="en-US" sz="2800" b="1" dirty="0" smtClean="0">
                <a:ln w="11430">
                  <a:solidFill>
                    <a:srgbClr val="006600"/>
                  </a:solidFill>
                </a:ln>
                <a:solidFill>
                  <a:srgbClr val="00B050"/>
                </a:solidFill>
                <a:effectLst>
                  <a:outerShdw blurRad="50800" dist="39000" dir="5460000" algn="tl">
                    <a:srgbClr val="000000">
                      <a:alpha val="38000"/>
                    </a:srgbClr>
                  </a:outerShdw>
                </a:effectLst>
              </a:rPr>
              <a:t>As regards to the disruption, the guilt of either husband, wife, or both; the way of </a:t>
            </a:r>
            <a:r>
              <a:rPr lang="en-US" sz="2800" b="1" i="1" u="sng" dirty="0" smtClean="0">
                <a:ln w="11430">
                  <a:solidFill>
                    <a:srgbClr val="006600"/>
                  </a:solidFill>
                </a:ln>
                <a:solidFill>
                  <a:srgbClr val="00B050"/>
                </a:solidFill>
                <a:effectLst>
                  <a:outerShdw blurRad="50800" dist="39000" dir="5460000" algn="tl">
                    <a:srgbClr val="000000">
                      <a:alpha val="38000"/>
                    </a:srgbClr>
                  </a:outerShdw>
                </a:effectLst>
              </a:rPr>
              <a:t>repentance</a:t>
            </a:r>
            <a:r>
              <a:rPr lang="en-US" sz="2800" b="1" dirty="0" smtClean="0">
                <a:ln w="11430">
                  <a:solidFill>
                    <a:srgbClr val="006600"/>
                  </a:solidFill>
                </a:ln>
                <a:solidFill>
                  <a:srgbClr val="00B050"/>
                </a:solidFill>
                <a:effectLst>
                  <a:outerShdw blurRad="50800" dist="39000" dir="5460000" algn="tl">
                    <a:srgbClr val="000000">
                      <a:alpha val="38000"/>
                    </a:srgbClr>
                  </a:outerShdw>
                </a:effectLst>
              </a:rPr>
              <a:t> is open to both!  Remember, divorce is NOT the unforgiveable sin! </a:t>
            </a:r>
          </a:p>
          <a:p>
            <a:pPr>
              <a:spcAft>
                <a:spcPts val="600"/>
              </a:spcAft>
            </a:pPr>
            <a:r>
              <a:rPr lang="en-US" sz="2800" b="1" dirty="0" smtClean="0">
                <a:ln w="11430">
                  <a:solidFill>
                    <a:srgbClr val="006600"/>
                  </a:solidFill>
                </a:ln>
                <a:solidFill>
                  <a:srgbClr val="00B050"/>
                </a:solidFill>
                <a:effectLst>
                  <a:outerShdw blurRad="50800" dist="39000" dir="5460000" algn="tl">
                    <a:srgbClr val="000000">
                      <a:alpha val="38000"/>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10">
                                            <p:txEl>
                                              <p:pRg st="2" end="2"/>
                                            </p:txEl>
                                          </p:spTgt>
                                        </p:tgtEl>
                                        <p:attrNameLst>
                                          <p:attrName>style.visibility</p:attrName>
                                        </p:attrNameLst>
                                      </p:cBhvr>
                                      <p:to>
                                        <p:strVal val="visible"/>
                                      </p:to>
                                    </p:set>
                                    <p:set>
                                      <p:cBhvr>
                                        <p:cTn id="7" dur="455" fill="hold">
                                          <p:stCondLst>
                                            <p:cond delay="0"/>
                                          </p:stCondLst>
                                        </p:cTn>
                                        <p:tgtEl>
                                          <p:spTgt spid="10">
                                            <p:txEl>
                                              <p:pRg st="2" end="2"/>
                                            </p:txEl>
                                          </p:spTgt>
                                        </p:tgtEl>
                                        <p:attrNameLst>
                                          <p:attrName>style.rotation</p:attrName>
                                        </p:attrNameLst>
                                      </p:cBhvr>
                                      <p:to>
                                        <p:strVal val="-45.0"/>
                                      </p:to>
                                    </p:set>
                                    <p:anim calcmode="lin" valueType="num">
                                      <p:cBhvr>
                                        <p:cTn id="8" dur="455" fill="hold">
                                          <p:stCondLst>
                                            <p:cond delay="455"/>
                                          </p:stCondLst>
                                        </p:cTn>
                                        <p:tgtEl>
                                          <p:spTgt spid="10">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xEl>
                                              <p:pRg st="2" end="2"/>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9000"/>
                            </p:stCondLst>
                            <p:childTnLst>
                              <p:par>
                                <p:cTn id="13" presetID="8" presetClass="entr" presetSubtype="16" fill="hold" nodeType="after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diamond(in)">
                                      <p:cBhvr>
                                        <p:cTn id="15" dur="20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Verses 10-12 are the same subject, but a change of venue.  The disciples are now alone with Jesus </a:t>
            </a: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(St. Mark 10:10)</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They come to the conclusion that it would then not be useful for a man to marry, which reveals that the disciples are still under the influence of Jewish ideals. </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Today, and over the span of history, divorce has been used improperly…certainly due to sin!  Yet, divorce for any and every reason is not in accord with our Lord’s institution of marriage or will!</a:t>
            </a:r>
            <a:r>
              <a:rPr lang="en-US" sz="2800" b="1" dirty="0" smtClean="0">
                <a:ln w="11430">
                  <a:solidFill>
                    <a:srgbClr val="006600"/>
                  </a:solidFill>
                </a:ln>
                <a:solidFill>
                  <a:srgbClr val="00B050"/>
                </a:solidFill>
                <a:effectLst>
                  <a:outerShdw blurRad="50800" dist="39000" dir="5460000" algn="tl">
                    <a:srgbClr val="000000">
                      <a:alpha val="38000"/>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46628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Moreover, Jesus most emphatically declared that marriage is by God’s institution, by His creation, who was made male and female!  “…[T]his saying…” which our Lord refers, isn’t v.10 or v.12; but, rather, He is taking the disciples back to what He has just said to the Pharisees (vv.4-9).  It’s also clear that the disciples do not have room in their hearts to submit!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72464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Verse 12 is a verse that many take out of context and attempt to make it say that it’s expedient to never marry!  Thus, that would make our Lord Jesus a hypocrite by asserting that He is contradicting His Word.  Yet, note that He say,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“on account of the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kingdom of [the] heavens.”</a:t>
            </a:r>
            <a:endParaRPr lang="en-US" sz="3200" b="1" dirty="0" smtClean="0">
              <a:ln w="11430">
                <a:solidFill>
                  <a:schemeClr val="tx1"/>
                </a:solidFill>
              </a:ln>
              <a:effectLst>
                <a:outerShdw blurRad="50800" dist="39000" dir="5460000" algn="tl">
                  <a:srgbClr val="000000">
                    <a:alpha val="38000"/>
                  </a:srgbClr>
                </a:outerShdw>
              </a:effectLst>
            </a:endParaRPr>
          </a:p>
          <a:p>
            <a:pPr>
              <a:spcAft>
                <a:spcPts val="600"/>
              </a:spcAft>
            </a:pPr>
            <a:r>
              <a:rPr lang="en-US" sz="3200" b="1" dirty="0" smtClean="0">
                <a:ln w="11430">
                  <a:solidFill>
                    <a:schemeClr val="tx1"/>
                  </a:solidFill>
                </a:ln>
                <a:solidFill>
                  <a:sysClr val="windowText" lastClr="000000"/>
                </a:solidFill>
                <a:effectLst>
                  <a:outerShdw blurRad="50800" dist="39000" dir="5460000" algn="tl">
                    <a:srgbClr val="000000">
                      <a:alpha val="38000"/>
                    </a:srgbClr>
                  </a:outerShdw>
                </a:effectLst>
              </a:rPr>
              <a:t>In other words, Jesus is pointing out that there is a “special calling” in the kingdom.  Our Lord is not speaking about “</a:t>
            </a:r>
            <a:r>
              <a:rPr lang="en-US" sz="3200" b="1" dirty="0" err="1" smtClean="0">
                <a:ln w="11430">
                  <a:solidFill>
                    <a:schemeClr val="tx1"/>
                  </a:solidFill>
                </a:ln>
                <a:solidFill>
                  <a:sysClr val="windowText" lastClr="000000"/>
                </a:solidFill>
                <a:effectLst>
                  <a:outerShdw blurRad="50800" dist="39000" dir="5460000" algn="tl">
                    <a:srgbClr val="000000">
                      <a:alpha val="38000"/>
                    </a:srgbClr>
                  </a:outerShdw>
                </a:effectLst>
              </a:rPr>
              <a:t>charism</a:t>
            </a:r>
            <a:r>
              <a:rPr lang="en-US" sz="3200" b="1" dirty="0" smtClean="0">
                <a:ln w="11430">
                  <a:solidFill>
                    <a:schemeClr val="tx1"/>
                  </a:solidFill>
                </a:ln>
                <a:solidFill>
                  <a:sysClr val="windowText" lastClr="000000"/>
                </a:solidFill>
                <a:effectLst>
                  <a:outerShdw blurRad="50800" dist="39000" dir="5460000" algn="tl">
                    <a:srgbClr val="000000">
                      <a:alpha val="38000"/>
                    </a:srgbClr>
                  </a:outerShdw>
                </a:effectLst>
              </a:rPr>
              <a:t>” (a special spiritual gift such as celibacy!).</a:t>
            </a:r>
            <a:endPar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33992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Rather, Jesus is speaking of the believer’s self-control</a:t>
            </a:r>
            <a:r>
              <a:rPr lang="en-US" sz="3000" b="1" dirty="0" smtClean="0">
                <a:ln w="11430">
                  <a:solidFill>
                    <a:schemeClr val="tx1"/>
                  </a:solidFill>
                </a:ln>
                <a:effectLst>
                  <a:outerShdw blurRad="50800" dist="39000" dir="5460000" algn="tl">
                    <a:srgbClr val="000000">
                      <a:alpha val="38000"/>
                    </a:srgbClr>
                  </a:outerShdw>
                </a:effectLst>
              </a:rPr>
              <a:t>.  The Greek noun is </a:t>
            </a:r>
            <a:r>
              <a:rPr lang="en-US" sz="3000" b="1" dirty="0" err="1" smtClean="0">
                <a:ln w="11430">
                  <a:solidFill>
                    <a:srgbClr val="006600"/>
                  </a:solidFill>
                </a:ln>
                <a:solidFill>
                  <a:srgbClr val="006600"/>
                </a:solidFill>
                <a:effectLst>
                  <a:outerShdw blurRad="50800" dist="39000" dir="5460000" algn="tl">
                    <a:srgbClr val="000000">
                      <a:alpha val="38000"/>
                    </a:srgbClr>
                  </a:outerShdw>
                </a:effectLst>
                <a:latin typeface="TekniaGreek" pitchFamily="2" charset="0"/>
              </a:rPr>
              <a:t>ejgkravteia</a:t>
            </a:r>
            <a:r>
              <a:rPr lang="en-US" sz="3000" b="1" dirty="0" smtClean="0">
                <a:ln w="11430">
                  <a:solidFill>
                    <a:schemeClr val="tx1"/>
                  </a:solidFill>
                </a:ln>
                <a:effectLst>
                  <a:outerShdw blurRad="50800" dist="39000" dir="5460000" algn="tl">
                    <a:srgbClr val="000000">
                      <a:alpha val="38000"/>
                    </a:srgbClr>
                  </a:outerShdw>
                </a:effectLst>
              </a:rPr>
              <a:t>.  Literally, it </a:t>
            </a:r>
            <a:r>
              <a:rPr lang="en-US" sz="3000" b="1" dirty="0" smtClean="0">
                <a:ln w="11430">
                  <a:solidFill>
                    <a:schemeClr val="tx1"/>
                  </a:solidFill>
                </a:ln>
                <a:effectLst>
                  <a:outerShdw blurRad="50800" dist="39000" dir="5460000" algn="tl">
                    <a:srgbClr val="000000">
                      <a:alpha val="38000"/>
                    </a:srgbClr>
                  </a:outerShdw>
                </a:effectLst>
              </a:rPr>
              <a:t>encapsulates Spirit-enabled discipline that brings thoughts, emotions, and actions under Christ’s rule. Though appearing only four </a:t>
            </a:r>
            <a:r>
              <a:rPr lang="en-US" sz="3000" b="1" dirty="0" smtClean="0">
                <a:ln w="11430">
                  <a:solidFill>
                    <a:schemeClr val="tx1"/>
                  </a:solidFill>
                </a:ln>
                <a:effectLst>
                  <a:outerShdw blurRad="50800" dist="39000" dir="5460000" algn="tl">
                    <a:srgbClr val="000000">
                      <a:alpha val="38000"/>
                    </a:srgbClr>
                  </a:outerShdw>
                </a:effectLst>
              </a:rPr>
              <a:t>times in the NT, </a:t>
            </a:r>
            <a:r>
              <a:rPr lang="en-US" sz="3000" b="1" dirty="0" smtClean="0">
                <a:ln w="11430">
                  <a:solidFill>
                    <a:schemeClr val="tx1"/>
                  </a:solidFill>
                </a:ln>
                <a:effectLst>
                  <a:outerShdw blurRad="50800" dist="39000" dir="5460000" algn="tl">
                    <a:srgbClr val="000000">
                      <a:alpha val="38000"/>
                    </a:srgbClr>
                  </a:outerShdw>
                </a:effectLst>
              </a:rPr>
              <a:t>its reach encompasses every aspect of discipleship. </a:t>
            </a:r>
            <a:r>
              <a:rPr lang="en-US" sz="3000" b="1" dirty="0" smtClean="0">
                <a:ln w="11430">
                  <a:solidFill>
                    <a:schemeClr val="tx1"/>
                  </a:solidFill>
                </a:ln>
                <a:effectLst>
                  <a:outerShdw blurRad="50800" dist="39000" dir="5460000" algn="tl">
                    <a:srgbClr val="000000">
                      <a:alpha val="38000"/>
                    </a:srgbClr>
                  </a:outerShdw>
                </a:effectLst>
              </a:rPr>
              <a:t> Grounded </a:t>
            </a:r>
            <a:r>
              <a:rPr lang="en-US" sz="3000" b="1" dirty="0" smtClean="0">
                <a:ln w="11430">
                  <a:solidFill>
                    <a:schemeClr val="tx1"/>
                  </a:solidFill>
                </a:ln>
                <a:effectLst>
                  <a:outerShdw blurRad="50800" dist="39000" dir="5460000" algn="tl">
                    <a:srgbClr val="000000">
                      <a:alpha val="38000"/>
                    </a:srgbClr>
                  </a:outerShdw>
                </a:effectLst>
              </a:rPr>
              <a:t>in Christ’s </a:t>
            </a:r>
            <a:r>
              <a:rPr lang="en-US" sz="3000" b="1" dirty="0" smtClean="0">
                <a:ln w="11430">
                  <a:solidFill>
                    <a:schemeClr val="tx1"/>
                  </a:solidFill>
                </a:ln>
                <a:effectLst>
                  <a:outerShdw blurRad="50800" dist="39000" dir="5460000" algn="tl">
                    <a:srgbClr val="000000">
                      <a:alpha val="38000"/>
                    </a:srgbClr>
                  </a:outerShdw>
                </a:effectLst>
              </a:rPr>
              <a:t>example and </a:t>
            </a:r>
            <a:r>
              <a:rPr lang="en-US" sz="3000" b="1" dirty="0" smtClean="0">
                <a:ln w="11430">
                  <a:solidFill>
                    <a:schemeClr val="tx1"/>
                  </a:solidFill>
                </a:ln>
                <a:effectLst>
                  <a:outerShdw blurRad="50800" dist="39000" dir="5460000" algn="tl">
                    <a:srgbClr val="000000">
                      <a:alpha val="38000"/>
                    </a:srgbClr>
                  </a:outerShdw>
                </a:effectLst>
              </a:rPr>
              <a:t>essential for personal holiness and public witness, self-control remains a vital virtue for the Church until the day perfect conformity to Christ renders it instinctive.</a:t>
            </a:r>
            <a:endParaRPr lang="en-US" sz="30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441659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What Jesus is pointing out are those who have made themselves “eunuchs” in a spiritual sense; on account of the kingdom of [the] heavens!  As they have done with their other natural desires, so they have put their sexual desires under complete subjection (via self-control) due to their spiritual life in the kingdom.  And, yes, this is onl</a:t>
            </a:r>
            <a:r>
              <a:rPr lang="en-US" sz="3000" b="1" dirty="0" smtClean="0">
                <a:ln w="11430">
                  <a:solidFill>
                    <a:schemeClr val="tx1"/>
                  </a:solidFill>
                </a:ln>
                <a:effectLst>
                  <a:outerShdw blurRad="50800" dist="39000" dir="5460000" algn="tl">
                    <a:srgbClr val="000000">
                      <a:alpha val="38000"/>
                    </a:srgbClr>
                  </a:outerShdw>
                </a:effectLst>
              </a:rPr>
              <a:t>y possible due to the work of the Holy Spirit in the believer’s heart.  </a:t>
            </a:r>
            <a:endParaRPr lang="en-US" sz="30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375487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lgn="ctr">
              <a:spcAft>
                <a:spcPts val="600"/>
              </a:spcAft>
            </a:pPr>
            <a:r>
              <a:rPr lang="en-US" sz="3400" b="1" dirty="0" smtClean="0">
                <a:ln w="11430">
                  <a:solidFill>
                    <a:schemeClr val="tx1"/>
                  </a:solidFill>
                </a:ln>
                <a:effectLst>
                  <a:outerShdw blurRad="50800" dist="39000" dir="5460000" algn="tl">
                    <a:srgbClr val="000000">
                      <a:alpha val="38000"/>
                    </a:srgbClr>
                  </a:outerShdw>
                </a:effectLst>
              </a:rPr>
              <a:t>The bottom line:</a:t>
            </a:r>
          </a:p>
          <a:p>
            <a:pPr>
              <a:spcAft>
                <a:spcPts val="600"/>
              </a:spcAft>
            </a:pPr>
            <a:r>
              <a:rPr lang="en-US" sz="3200" b="1" dirty="0" smtClean="0">
                <a:ln w="11430">
                  <a:solidFill>
                    <a:schemeClr val="tx1"/>
                  </a:solidFill>
                </a:ln>
                <a:effectLst>
                  <a:outerShdw blurRad="50800" dist="39000" dir="5460000" algn="tl">
                    <a:srgbClr val="000000">
                      <a:alpha val="38000"/>
                    </a:srgbClr>
                  </a:outerShdw>
                </a:effectLst>
              </a:rPr>
              <a:t>In marriage, the believer will remain the master of his sexual life, submitting this, too, completely to the Lord and to the Kingdom.  Again, it’s clear that this self-control is by grace (to whom it has been given)!  </a:t>
            </a:r>
            <a:endParaRPr lang="en-US" sz="32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19:13-15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10909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“Little Children”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First marriage, now children…a fitting order</a:t>
            </a:r>
            <a:r>
              <a:rPr lang="en-US" sz="2800" b="1" dirty="0" smtClean="0">
                <a:ln w="11430">
                  <a:solidFill>
                    <a:schemeClr val="tx1"/>
                  </a:solidFill>
                </a:ln>
                <a:effectLst>
                  <a:outerShdw blurRad="50800" dist="39000" dir="5460000" algn="tl">
                    <a:srgbClr val="000000">
                      <a:alpha val="38000"/>
                    </a:srgbClr>
                  </a:outerShdw>
                </a:effectLst>
              </a:rPr>
              <a:t>!  So that you’ll understand, and as Scripture interprets Scripture; St. Mark 10:10 places this pericope in the house.  To “tie” this together, Jesus is in the house and some of the disciples are outside.  As parents are bringing their children to Jesus, they are rebuking them, which Jesus doesn’t “see.”  </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In v.14, Jesus then becomes “aware” and He rebukes His disciples.  They are not to restrain the children!  There is a very important aspect to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“stop restraining.” </a:t>
            </a:r>
            <a:r>
              <a:rPr lang="en-US" sz="2800" b="1" dirty="0" smtClean="0">
                <a:ln w="11430">
                  <a:solidFill>
                    <a:schemeClr val="tx1"/>
                  </a:solidFill>
                </a:ln>
                <a:effectLst>
                  <a:outerShdw blurRad="50800" dist="39000" dir="5460000" algn="tl">
                    <a:srgbClr val="000000">
                      <a:alpha val="38000"/>
                    </a:srgbClr>
                  </a:outerShdw>
                </a:effectLst>
              </a:rPr>
              <a:t>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19:13-15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467820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“Little Children”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The command is to bring the children to Him.  The coming of the children has the same purpose…reception of Jesus, the Messiah, and His Messianic salvation!</a:t>
            </a:r>
            <a:r>
              <a:rPr lang="en-US" sz="2800" b="1" dirty="0" smtClean="0">
                <a:ln w="11430">
                  <a:solidFill>
                    <a:schemeClr val="tx1"/>
                  </a:solidFill>
                </a:ln>
                <a:effectLst>
                  <a:outerShdw blurRad="50800" dist="39000" dir="5460000" algn="tl">
                    <a:srgbClr val="000000">
                      <a:alpha val="38000"/>
                    </a:srgbClr>
                  </a:outerShdw>
                </a:effectLst>
              </a:rPr>
              <a:t>  The need of the children is the same as the adult which is due to inborn (original) sin! </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Please note that these babes is not accomplished without means…their parents…they must be brought to Jesus!  The coming of the children is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“for of such is the kingdom of [the] heavens.” </a:t>
            </a:r>
            <a:r>
              <a:rPr lang="en-US" sz="2800" b="1" dirty="0" smtClean="0">
                <a:ln w="11430">
                  <a:solidFill>
                    <a:schemeClr val="tx1"/>
                  </a:solidFill>
                </a:ln>
                <a:effectLst>
                  <a:outerShdw blurRad="50800" dist="39000" dir="5460000" algn="tl">
                    <a:srgbClr val="000000">
                      <a:alpha val="38000"/>
                    </a:srgbClr>
                  </a:outerShdw>
                </a:effectLst>
              </a:rPr>
              <a:t>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19:13-15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“Little Children”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As Lutherans, we know that the St. </a:t>
            </a:r>
            <a:r>
              <a:rPr lang="en-US" sz="2800" b="1" dirty="0" smtClean="0">
                <a:ln w="11430">
                  <a:solidFill>
                    <a:schemeClr val="tx1"/>
                  </a:solidFill>
                </a:ln>
                <a:effectLst>
                  <a:outerShdw blurRad="50800" dist="39000" dir="5460000" algn="tl">
                    <a:srgbClr val="000000">
                      <a:alpha val="38000"/>
                    </a:srgbClr>
                  </a:outerShdw>
                </a:effectLst>
              </a:rPr>
              <a:t>Mark text (10:13-16) is used for the Sacrament of Holy Baptism.  Whereas St. Mark tells us that Jesus took the children up into His arms, blessed them, and laid His hands upon them; St. Matthew records only the latter. </a:t>
            </a:r>
            <a:r>
              <a:rPr lang="en-US" sz="2800" b="1" dirty="0" smtClean="0">
                <a:ln w="11430">
                  <a:solidFill>
                    <a:schemeClr val="tx1"/>
                  </a:solidFill>
                </a:ln>
                <a:effectLst>
                  <a:outerShdw blurRad="50800" dist="39000" dir="5460000" algn="tl">
                    <a:srgbClr val="000000">
                      <a:alpha val="38000"/>
                    </a:srgbClr>
                  </a:outerShdw>
                </a:effectLst>
              </a:rPr>
              <a:t>These are the </a:t>
            </a:r>
            <a:r>
              <a:rPr lang="en-US" sz="2800" b="1" dirty="0" smtClean="0">
                <a:ln w="11430">
                  <a:solidFill>
                    <a:schemeClr val="tx1"/>
                  </a:solidFill>
                </a:ln>
                <a:effectLst>
                  <a:outerShdw blurRad="50800" dist="39000" dir="5460000" algn="tl">
                    <a:srgbClr val="000000">
                      <a:alpha val="38000"/>
                    </a:srgbClr>
                  </a:outerShdw>
                </a:effectLst>
              </a:rPr>
              <a:t>essentials!   </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Thus, our Lutheran conclusion is justified; children (babes – infants) are to receive baptism.  The early church father, Tertullian makes of this account as a validation of Infant </a:t>
            </a:r>
            <a:r>
              <a:rPr lang="en-US" sz="2800" b="1" dirty="0" smtClean="0">
                <a:ln w="11430">
                  <a:solidFill>
                    <a:schemeClr val="tx1"/>
                  </a:solidFill>
                </a:ln>
                <a:effectLst>
                  <a:outerShdw blurRad="50800" dist="39000" dir="5460000" algn="tl">
                    <a:srgbClr val="000000">
                      <a:alpha val="38000"/>
                    </a:srgbClr>
                  </a:outerShdw>
                </a:effectLst>
              </a:rPr>
              <a:t>B</a:t>
            </a:r>
            <a:r>
              <a:rPr lang="en-US" sz="2800" b="1" dirty="0" smtClean="0">
                <a:ln w="11430">
                  <a:solidFill>
                    <a:schemeClr val="tx1"/>
                  </a:solidFill>
                </a:ln>
                <a:effectLst>
                  <a:outerShdw blurRad="50800" dist="39000" dir="5460000" algn="tl">
                    <a:srgbClr val="000000">
                      <a:alpha val="38000"/>
                    </a:srgbClr>
                  </a:outerShdw>
                </a:effectLst>
              </a:rPr>
              <a:t>aptism is evidence that long prior to his [Tertullian’s] time the Church understood our Lord’s words and actions as a command of Holy Baptism!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Introduction</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As we recall from last week, Jesus has travelled from Galilee and has begun to teach in a region east of Judea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known as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Perea</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which St. Matthew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calls </a:t>
            </a:r>
            <a:r>
              <a:rPr lang="en-US" sz="3000" b="1" i="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“beyond the Jordan</a:t>
            </a:r>
            <a:r>
              <a:rPr lang="en-US" sz="3000" b="1" i="1" dirty="0" smtClean="0">
                <a:ln w="11430">
                  <a:solidFill>
                    <a:schemeClr val="tx1"/>
                  </a:solidFill>
                </a:ln>
                <a:effectLst>
                  <a:outerShdw blurRad="38100" dist="38100" dir="2700000" algn="tl">
                    <a:srgbClr val="000000">
                      <a:alpha val="43137"/>
                    </a:srgbClr>
                  </a:outerShdw>
                </a:effectLst>
              </a:rPr>
              <a:t>.”  </a:t>
            </a:r>
            <a:r>
              <a:rPr lang="en-US" sz="3000" b="1" dirty="0" smtClean="0">
                <a:ln w="11430">
                  <a:solidFill>
                    <a:schemeClr val="tx1"/>
                  </a:solidFill>
                </a:ln>
                <a:effectLst>
                  <a:outerShdw blurRad="38100" dist="38100" dir="2700000" algn="tl">
                    <a:srgbClr val="000000">
                      <a:alpha val="43137"/>
                    </a:srgbClr>
                  </a:outerShdw>
                </a:effectLst>
              </a:rPr>
              <a:t>It was </a:t>
            </a:r>
            <a:r>
              <a:rPr lang="en-US" sz="3000" b="1" dirty="0" smtClean="0">
                <a:ln w="11430">
                  <a:solidFill>
                    <a:schemeClr val="tx1"/>
                  </a:solidFill>
                </a:ln>
                <a:effectLst>
                  <a:outerShdw blurRad="38100" dist="38100" dir="2700000" algn="tl">
                    <a:srgbClr val="000000">
                      <a:alpha val="43137"/>
                    </a:srgbClr>
                  </a:outerShdw>
                </a:effectLst>
              </a:rPr>
              <a:t>about 20 </a:t>
            </a:r>
            <a:r>
              <a:rPr lang="en-US" sz="3000" b="1" dirty="0" smtClean="0">
                <a:ln w="11430">
                  <a:solidFill>
                    <a:schemeClr val="tx1"/>
                  </a:solidFill>
                </a:ln>
                <a:effectLst>
                  <a:outerShdw blurRad="38100" dist="38100" dir="2700000" algn="tl">
                    <a:srgbClr val="000000">
                      <a:alpha val="43137"/>
                    </a:srgbClr>
                  </a:outerShdw>
                </a:effectLst>
              </a:rPr>
              <a:t>miles east of </a:t>
            </a:r>
            <a:r>
              <a:rPr lang="en-US" sz="3000" b="1" dirty="0" smtClean="0">
                <a:ln w="11430">
                  <a:solidFill>
                    <a:schemeClr val="tx1"/>
                  </a:solidFill>
                </a:ln>
                <a:effectLst>
                  <a:outerShdw blurRad="38100" dist="38100" dir="2700000" algn="tl">
                    <a:srgbClr val="000000">
                      <a:alpha val="43137"/>
                    </a:srgbClr>
                  </a:outerShdw>
                </a:effectLst>
              </a:rPr>
              <a:t>Jerusalem…down </a:t>
            </a:r>
            <a:r>
              <a:rPr lang="en-US" sz="3000" b="1" dirty="0" smtClean="0">
                <a:ln w="11430">
                  <a:solidFill>
                    <a:schemeClr val="tx1"/>
                  </a:solidFill>
                </a:ln>
                <a:effectLst>
                  <a:outerShdw blurRad="38100" dist="38100" dir="2700000" algn="tl">
                    <a:srgbClr val="000000">
                      <a:alpha val="43137"/>
                    </a:srgbClr>
                  </a:outerShdw>
                </a:effectLst>
              </a:rPr>
              <a:t>hill!    </a:t>
            </a:r>
          </a:p>
          <a:p>
            <a:pPr>
              <a:spcAft>
                <a:spcPts val="600"/>
              </a:spcAft>
            </a:pPr>
            <a:r>
              <a:rPr lang="en-US" sz="3000" b="1" dirty="0" smtClean="0">
                <a:ln w="11430">
                  <a:solidFill>
                    <a:schemeClr val="tx1"/>
                  </a:solidFill>
                </a:ln>
                <a:effectLst>
                  <a:outerShdw blurRad="38100" dist="38100" dir="2700000" algn="tl">
                    <a:srgbClr val="000000">
                      <a:alpha val="43137"/>
                    </a:srgbClr>
                  </a:outerShdw>
                </a:effectLst>
              </a:rPr>
              <a:t>I seems that as soon as our Lord arrives, He is, once again, confronted by Pharisees.  Their modus operandi is to discredit Jesus before the people by tempting Him to say anything that would violate the Law!  This leads us to verse three and their question concerning…   </a:t>
            </a:r>
            <a:endParaRPr lang="en-US" sz="3000" b="1" dirty="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St. Matthew continues with an important interjection: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“Lo </a:t>
            </a:r>
            <a:r>
              <a:rPr lang="en-US" sz="28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28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ijdou</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a:t>
            </a:r>
            <a:r>
              <a:rPr lang="en-US" sz="2800" b="1" dirty="0" smtClean="0">
                <a:ln w="11430">
                  <a:solidFill>
                    <a:schemeClr val="tx1"/>
                  </a:solidFill>
                </a:ln>
                <a:effectLst>
                  <a:outerShdw blurRad="50800" dist="39000" dir="5460000" algn="tl">
                    <a:srgbClr val="000000">
                      <a:alpha val="38000"/>
                    </a:srgbClr>
                  </a:outerShdw>
                </a:effectLst>
              </a:rPr>
              <a:t> He uses this to show us that now a young man approaches Jesus and what this young man does is quite remarkable.  St. Luke (18:18-30) tells us that he is a ruler; and St. Mark (10:17-31) that he came running and then kneeling. </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It is clear that this young man regards Jesus as a teacher (rabbi) due to the question that he poses to Jesus.  Thus, he is expecting a great answer from Jesus.  Note that his question is not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how</a:t>
            </a:r>
            <a:r>
              <a:rPr lang="en-US" sz="2800" b="1" dirty="0" smtClean="0">
                <a:ln w="11430">
                  <a:solidFill>
                    <a:schemeClr val="tx1"/>
                  </a:solidFill>
                </a:ln>
                <a:effectLst>
                  <a:outerShdw blurRad="50800" dist="39000" dir="5460000" algn="tl">
                    <a:srgbClr val="000000">
                      <a:alpha val="38000"/>
                    </a:srgbClr>
                  </a:outerShdw>
                </a:effectLst>
              </a:rPr>
              <a:t> he may obtain eternal life; he thinks he know, but he wants to know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what</a:t>
            </a:r>
            <a:r>
              <a:rPr lang="en-US" sz="2800" b="1" dirty="0" smtClean="0">
                <a:ln w="11430">
                  <a:solidFill>
                    <a:schemeClr val="tx1"/>
                  </a:solidFill>
                </a:ln>
                <a:effectLst>
                  <a:outerShdw blurRad="50800" dist="39000" dir="5460000" algn="tl">
                    <a:srgbClr val="000000">
                      <a:alpha val="38000"/>
                    </a:srgbClr>
                  </a:outerShdw>
                </a:effectLst>
              </a:rPr>
              <a:t> he must do!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The young man’s question is twisted and wrong!  So Jesus answers by taking him to the Law!  Then Jesus immediately corrects his wrong ideas:  </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“One is [The] Good!”</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 </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However, if he truly desires to have eternal life by way of his own doing, then what good thing he must do has long been established as written in God’s Word – keep the Law!  Thus, Jesus is NOT a teacher (rabbi) who instructs men as to how to obtain salvation by their own efforts or “good” works.  God has already told man what he must do to be saved…keep the Law!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animEffect transition="in" filter="diamond(in)">
                                      <p:cBhvr>
                                        <p:cTn id="11"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Ten Commandments in Hebrew Wooden Sign With the Menorah - Etsy"/>
          <p:cNvPicPr>
            <a:picLocks noChangeAspect="1" noChangeArrowheads="1"/>
          </p:cNvPicPr>
          <p:nvPr/>
        </p:nvPicPr>
        <p:blipFill>
          <a:blip r:embed="rId2" cstate="print"/>
          <a:srcRect l="7389" t="756" r="4620" b="3631"/>
          <a:stretch>
            <a:fillRect/>
          </a:stretch>
        </p:blipFill>
        <p:spPr bwMode="auto">
          <a:xfrm>
            <a:off x="5486400" y="2057400"/>
            <a:ext cx="3657600" cy="4740595"/>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r>
              <a:rPr lang="en-US" sz="2800" b="1" dirty="0" smtClean="0">
                <a:ln w="11430">
                  <a:solidFill>
                    <a:schemeClr val="tx1"/>
                  </a:solidFill>
                </a:ln>
                <a:effectLst>
                  <a:outerShdw blurRad="50800" dist="39000" dir="5460000" algn="tl">
                    <a:srgbClr val="000000">
                      <a:alpha val="38000"/>
                    </a:srgbClr>
                  </a:outerShdw>
                </a:effectLst>
              </a:rPr>
              <a:t>In v.18, Jesus now intends to pile</a:t>
            </a:r>
          </a:p>
          <a:p>
            <a:r>
              <a:rPr lang="en-US" sz="2800" b="1" dirty="0" smtClean="0">
                <a:ln w="11430">
                  <a:solidFill>
                    <a:schemeClr val="tx1"/>
                  </a:solidFill>
                </a:ln>
                <a:effectLst>
                  <a:outerShdw blurRad="50800" dist="39000" dir="5460000" algn="tl">
                    <a:srgbClr val="000000">
                      <a:alpha val="38000"/>
                    </a:srgbClr>
                  </a:outerShdw>
                </a:effectLst>
              </a:rPr>
              <a:t>one commandment upon another!</a:t>
            </a:r>
          </a:p>
          <a:p>
            <a:r>
              <a:rPr lang="en-US" sz="2800" b="1" dirty="0" smtClean="0">
                <a:ln w="11430">
                  <a:solidFill>
                    <a:schemeClr val="tx1"/>
                  </a:solidFill>
                </a:ln>
                <a:effectLst>
                  <a:outerShdw blurRad="50800" dist="39000" dir="5460000" algn="tl">
                    <a:srgbClr val="000000">
                      <a:alpha val="38000"/>
                    </a:srgbClr>
                  </a:outerShdw>
                </a:effectLst>
              </a:rPr>
              <a:t>St. Matthew uses the regular</a:t>
            </a:r>
          </a:p>
          <a:p>
            <a:r>
              <a:rPr lang="en-US" sz="2800" b="1" dirty="0" smtClean="0">
                <a:ln w="11430">
                  <a:solidFill>
                    <a:schemeClr val="tx1"/>
                  </a:solidFill>
                </a:ln>
                <a:effectLst>
                  <a:outerShdw blurRad="50800" dist="39000" dir="5460000" algn="tl">
                    <a:srgbClr val="000000">
                      <a:alpha val="38000"/>
                    </a:srgbClr>
                  </a:outerShdw>
                </a:effectLst>
              </a:rPr>
              <a:t>order:  Fifth to the Eighth.</a:t>
            </a:r>
          </a:p>
          <a:p>
            <a:pPr>
              <a:spcAft>
                <a:spcPts val="1200"/>
              </a:spcAft>
            </a:pPr>
            <a:r>
              <a:rPr lang="en-US" sz="2800" b="1" dirty="0" smtClean="0">
                <a:ln w="11430">
                  <a:solidFill>
                    <a:schemeClr val="tx1"/>
                  </a:solidFill>
                </a:ln>
                <a:effectLst>
                  <a:outerShdw blurRad="50800" dist="39000" dir="5460000" algn="tl">
                    <a:srgbClr val="000000">
                      <a:alpha val="38000"/>
                    </a:srgbClr>
                  </a:outerShdw>
                </a:effectLst>
              </a:rPr>
              <a:t>St. Mark adds the Ninth &amp; Tenth.</a:t>
            </a:r>
            <a:r>
              <a:rPr lang="en-US" sz="2800" b="1" dirty="0" smtClean="0">
                <a:ln w="11430">
                  <a:solidFill>
                    <a:schemeClr val="tx1"/>
                  </a:solidFill>
                </a:ln>
                <a:effectLst>
                  <a:outerShdw blurRad="50800" dist="39000" dir="5460000" algn="tl">
                    <a:srgbClr val="000000">
                      <a:alpha val="38000"/>
                    </a:srgbClr>
                  </a:outerShdw>
                </a:effectLst>
              </a:rPr>
              <a:t> </a:t>
            </a:r>
          </a:p>
          <a:p>
            <a:r>
              <a:rPr lang="en-US" sz="2800" b="1" dirty="0" smtClean="0">
                <a:ln w="11430">
                  <a:solidFill>
                    <a:schemeClr val="tx1"/>
                  </a:solidFill>
                </a:ln>
                <a:effectLst>
                  <a:outerShdw blurRad="50800" dist="39000" dir="5460000" algn="tl">
                    <a:srgbClr val="000000">
                      <a:alpha val="38000"/>
                    </a:srgbClr>
                  </a:outerShdw>
                </a:effectLst>
              </a:rPr>
              <a:t>In v.19, Jesus list the Fourth, and</a:t>
            </a:r>
          </a:p>
          <a:p>
            <a:r>
              <a:rPr lang="en-US" sz="2800" b="1" dirty="0" smtClean="0">
                <a:ln w="11430">
                  <a:solidFill>
                    <a:schemeClr val="tx1"/>
                  </a:solidFill>
                </a:ln>
                <a:effectLst>
                  <a:outerShdw blurRad="50800" dist="39000" dir="5460000" algn="tl">
                    <a:srgbClr val="000000">
                      <a:alpha val="38000"/>
                    </a:srgbClr>
                  </a:outerShdw>
                </a:effectLst>
              </a:rPr>
              <a:t>after that the sum of the entire</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Second Table of the Law!</a:t>
            </a:r>
          </a:p>
          <a:p>
            <a:r>
              <a:rPr lang="en-US" sz="2800" b="1" dirty="0" smtClean="0">
                <a:ln w="11430">
                  <a:solidFill>
                    <a:schemeClr val="tx1"/>
                  </a:solidFill>
                </a:ln>
                <a:effectLst>
                  <a:outerShdw blurRad="50800" dist="39000" dir="5460000" algn="tl">
                    <a:srgbClr val="000000">
                      <a:alpha val="38000"/>
                    </a:srgbClr>
                  </a:outerShdw>
                </a:effectLst>
              </a:rPr>
              <a:t>Why only the Second Table?  It’s </a:t>
            </a:r>
          </a:p>
          <a:p>
            <a:r>
              <a:rPr lang="en-US" sz="2800" b="1" dirty="0" smtClean="0">
                <a:ln w="11430">
                  <a:solidFill>
                    <a:schemeClr val="tx1"/>
                  </a:solidFill>
                </a:ln>
                <a:effectLst>
                  <a:outerShdw blurRad="50800" dist="39000" dir="5460000" algn="tl">
                    <a:srgbClr val="000000">
                      <a:alpha val="38000"/>
                    </a:srgbClr>
                  </a:outerShdw>
                </a:effectLst>
              </a:rPr>
              <a:t>because he thought that he can </a:t>
            </a:r>
          </a:p>
          <a:p>
            <a:r>
              <a:rPr lang="en-US" sz="2800" b="1" dirty="0" smtClean="0">
                <a:ln w="11430">
                  <a:solidFill>
                    <a:schemeClr val="tx1"/>
                  </a:solidFill>
                </a:ln>
                <a:effectLst>
                  <a:outerShdw blurRad="50800" dist="39000" dir="5460000" algn="tl">
                    <a:srgbClr val="000000">
                      <a:alpha val="38000"/>
                    </a:srgbClr>
                  </a:outerShdw>
                </a:effectLst>
              </a:rPr>
              <a:t>keep the Second Table of the Law!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0">
                                            <p:txEl>
                                              <p:pRg st="6" end="6"/>
                                            </p:txEl>
                                          </p:spTgt>
                                        </p:tgtEl>
                                        <p:attrNameLst>
                                          <p:attrName>style.visibility</p:attrName>
                                        </p:attrNameLst>
                                      </p:cBhvr>
                                      <p:to>
                                        <p:strVal val="visible"/>
                                      </p:to>
                                    </p:set>
                                    <p:animEffect transition="in" filter="diamond(in)">
                                      <p:cBhvr>
                                        <p:cTn id="11" dur="20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Ten Commandments in Hebrew Wooden Sign With the Menorah - Etsy"/>
          <p:cNvPicPr>
            <a:picLocks noChangeAspect="1" noChangeArrowheads="1"/>
          </p:cNvPicPr>
          <p:nvPr/>
        </p:nvPicPr>
        <p:blipFill>
          <a:blip r:embed="rId2" cstate="print"/>
          <a:srcRect l="7389" t="756" r="4620" b="3631"/>
          <a:stretch>
            <a:fillRect/>
          </a:stretch>
        </p:blipFill>
        <p:spPr bwMode="auto">
          <a:xfrm>
            <a:off x="5867400" y="2709980"/>
            <a:ext cx="3200400" cy="4148020"/>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61692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r>
              <a:rPr lang="en-US" sz="2800" b="1" dirty="0" smtClean="0">
                <a:ln w="11430">
                  <a:solidFill>
                    <a:schemeClr val="tx1"/>
                  </a:solidFill>
                </a:ln>
                <a:effectLst>
                  <a:outerShdw blurRad="50800" dist="39000" dir="5460000" algn="tl">
                    <a:srgbClr val="000000">
                      <a:alpha val="38000"/>
                    </a:srgbClr>
                  </a:outerShdw>
                </a:effectLst>
              </a:rPr>
              <a:t>With out blinking an eye, the rich young man confirms that he has kept the Second Table.  </a:t>
            </a:r>
            <a:r>
              <a:rPr lang="en-US" sz="2800" b="1" dirty="0" smtClean="0">
                <a:ln w="11430">
                  <a:solidFill>
                    <a:schemeClr val="tx1"/>
                  </a:solidFill>
                </a:ln>
                <a:effectLst>
                  <a:outerShdw blurRad="50800" dist="39000" dir="5460000" algn="tl">
                    <a:srgbClr val="000000">
                      <a:alpha val="38000"/>
                    </a:srgbClr>
                  </a:outerShdw>
                </a:effectLst>
              </a:rPr>
              <a:t>The Law has no terror for him; he has fulfilled the Law!  And</a:t>
            </a:r>
          </a:p>
          <a:p>
            <a:pPr>
              <a:spcAft>
                <a:spcPts val="1200"/>
              </a:spcAft>
            </a:pPr>
            <a:r>
              <a:rPr lang="en-US" sz="2800" b="1" dirty="0" smtClean="0">
                <a:ln w="11430">
                  <a:solidFill>
                    <a:schemeClr val="tx1"/>
                  </a:solidFill>
                </a:ln>
                <a:effectLst>
                  <a:outerShdw blurRad="50800" dist="39000" dir="5460000" algn="tl">
                    <a:srgbClr val="000000">
                      <a:alpha val="38000"/>
                    </a:srgbClr>
                  </a:outerShdw>
                </a:effectLst>
              </a:rPr>
              <a:t>this is due to his Pharisaic training!</a:t>
            </a:r>
          </a:p>
          <a:p>
            <a:r>
              <a:rPr lang="en-US" sz="2800" b="1" dirty="0" smtClean="0">
                <a:ln w="11430">
                  <a:solidFill>
                    <a:schemeClr val="tx1"/>
                  </a:solidFill>
                </a:ln>
                <a:effectLst>
                  <a:outerShdw blurRad="50800" dist="39000" dir="5460000" algn="tl">
                    <a:srgbClr val="000000">
                      <a:alpha val="38000"/>
                    </a:srgbClr>
                  </a:outerShdw>
                </a:effectLst>
              </a:rPr>
              <a:t>Such an attitude nullifies what God</a:t>
            </a:r>
          </a:p>
          <a:p>
            <a:r>
              <a:rPr lang="en-US" sz="2800" b="1" dirty="0" smtClean="0">
                <a:ln w="11430">
                  <a:solidFill>
                    <a:schemeClr val="tx1"/>
                  </a:solidFill>
                </a:ln>
                <a:effectLst>
                  <a:outerShdw blurRad="50800" dist="39000" dir="5460000" algn="tl">
                    <a:srgbClr val="000000">
                      <a:alpha val="38000"/>
                    </a:srgbClr>
                  </a:outerShdw>
                </a:effectLst>
              </a:rPr>
              <a:t>intends the Law to produce:  a</a:t>
            </a:r>
          </a:p>
          <a:p>
            <a:r>
              <a:rPr lang="en-US" sz="2800" b="1" dirty="0" smtClean="0">
                <a:ln w="11430">
                  <a:solidFill>
                    <a:schemeClr val="tx1"/>
                  </a:solidFill>
                </a:ln>
                <a:effectLst>
                  <a:outerShdw blurRad="50800" dist="39000" dir="5460000" algn="tl">
                    <a:srgbClr val="000000">
                      <a:alpha val="38000"/>
                    </a:srgbClr>
                  </a:outerShdw>
                </a:effectLst>
              </a:rPr>
              <a:t>broken and contrite heart!  Thus,</a:t>
            </a:r>
          </a:p>
          <a:p>
            <a:r>
              <a:rPr lang="en-US" sz="2800" b="1" dirty="0" smtClean="0">
                <a:ln w="11430">
                  <a:solidFill>
                    <a:schemeClr val="tx1"/>
                  </a:solidFill>
                </a:ln>
                <a:effectLst>
                  <a:outerShdw blurRad="50800" dist="39000" dir="5460000" algn="tl">
                    <a:srgbClr val="000000">
                      <a:alpha val="38000"/>
                    </a:srgbClr>
                  </a:outerShdw>
                </a:effectLst>
              </a:rPr>
              <a:t>what we have here is a self-righteous</a:t>
            </a:r>
          </a:p>
          <a:p>
            <a:r>
              <a:rPr lang="en-US" sz="2800" b="1" dirty="0" smtClean="0">
                <a:ln w="11430">
                  <a:solidFill>
                    <a:schemeClr val="tx1"/>
                  </a:solidFill>
                </a:ln>
                <a:effectLst>
                  <a:outerShdw blurRad="50800" dist="39000" dir="5460000" algn="tl">
                    <a:srgbClr val="000000">
                      <a:alpha val="38000"/>
                    </a:srgbClr>
                  </a:outerShdw>
                </a:effectLst>
              </a:rPr>
              <a:t>young man.  And he makes it even</a:t>
            </a:r>
          </a:p>
          <a:p>
            <a:r>
              <a:rPr lang="en-US" sz="2800" b="1" dirty="0" smtClean="0">
                <a:ln w="11430">
                  <a:solidFill>
                    <a:schemeClr val="tx1"/>
                  </a:solidFill>
                </a:ln>
                <a:effectLst>
                  <a:outerShdw blurRad="50800" dist="39000" dir="5460000" algn="tl">
                    <a:srgbClr val="000000">
                      <a:alpha val="38000"/>
                    </a:srgbClr>
                  </a:outerShdw>
                </a:effectLst>
              </a:rPr>
              <a:t>worse by saying to Jesus, </a:t>
            </a:r>
            <a:r>
              <a:rPr lang="en-US" sz="2800" b="1" i="1" dirty="0" smtClean="0">
                <a:ln w="11430">
                  <a:solidFill>
                    <a:schemeClr val="tx1"/>
                  </a:solidFill>
                </a:ln>
                <a:effectLst>
                  <a:outerShdw blurRad="50800" dist="39000" dir="5460000" algn="tl">
                    <a:srgbClr val="000000">
                      <a:alpha val="38000"/>
                    </a:srgbClr>
                  </a:outerShdw>
                </a:effectLst>
              </a:rPr>
              <a:t>“As to</a:t>
            </a:r>
          </a:p>
          <a:p>
            <a:r>
              <a:rPr lang="en-US" sz="2800" b="1" i="1" dirty="0" smtClean="0">
                <a:ln w="11430">
                  <a:solidFill>
                    <a:schemeClr val="tx1"/>
                  </a:solidFill>
                </a:ln>
                <a:effectLst>
                  <a:outerShdw blurRad="50800" dist="39000" dir="5460000" algn="tl">
                    <a:srgbClr val="000000">
                      <a:alpha val="38000"/>
                    </a:srgbClr>
                  </a:outerShdw>
                </a:effectLst>
              </a:rPr>
              <a:t>what am I yet behind?”</a:t>
            </a:r>
            <a:r>
              <a:rPr lang="en-US" sz="2800" b="1" dirty="0" smtClean="0">
                <a:ln w="11430">
                  <a:solidFill>
                    <a:schemeClr val="tx1"/>
                  </a:solidFill>
                </a:ln>
                <a:effectLst>
                  <a:outerShdw blurRad="50800" dist="39000" dir="5460000" algn="tl">
                    <a:srgbClr val="000000">
                      <a:alpha val="38000"/>
                    </a:srgbClr>
                  </a:outerShdw>
                </a:effectLst>
              </a:rPr>
              <a:t> </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Ten Commandments in Hebrew Wooden Sign With the Menorah - Etsy"/>
          <p:cNvPicPr>
            <a:picLocks noChangeAspect="1" noChangeArrowheads="1"/>
          </p:cNvPicPr>
          <p:nvPr/>
        </p:nvPicPr>
        <p:blipFill>
          <a:blip r:embed="rId2" cstate="print"/>
          <a:srcRect l="7389" t="756" r="4620" b="3631"/>
          <a:stretch>
            <a:fillRect/>
          </a:stretch>
        </p:blipFill>
        <p:spPr bwMode="auto">
          <a:xfrm>
            <a:off x="5867400" y="2709980"/>
            <a:ext cx="3200400" cy="4148020"/>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475514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r>
              <a:rPr lang="en-US" sz="2800" b="1" dirty="0" smtClean="0">
                <a:ln w="11430">
                  <a:solidFill>
                    <a:schemeClr val="tx1"/>
                  </a:solidFill>
                </a:ln>
                <a:effectLst>
                  <a:outerShdw blurRad="50800" dist="39000" dir="5460000" algn="tl">
                    <a:srgbClr val="000000">
                      <a:alpha val="38000"/>
                    </a:srgbClr>
                  </a:outerShdw>
                </a:effectLst>
              </a:rPr>
              <a:t>Jesus agrees with him!  He does lack, he is behind!  Due to our Lord’s love for him, Jesus tells him!  The answer is quite surprising to the young man, and</a:t>
            </a:r>
          </a:p>
          <a:p>
            <a:pPr>
              <a:spcAft>
                <a:spcPts val="1200"/>
              </a:spcAft>
            </a:pPr>
            <a:r>
              <a:rPr lang="en-US" sz="2800" b="1" dirty="0" smtClean="0">
                <a:ln w="11430">
                  <a:solidFill>
                    <a:schemeClr val="tx1"/>
                  </a:solidFill>
                </a:ln>
                <a:effectLst>
                  <a:outerShdw blurRad="50800" dist="39000" dir="5460000" algn="tl">
                    <a:srgbClr val="000000">
                      <a:alpha val="38000"/>
                    </a:srgbClr>
                  </a:outerShdw>
                </a:effectLst>
              </a:rPr>
              <a:t>it’s no different than today!  </a:t>
            </a:r>
          </a:p>
          <a:p>
            <a:r>
              <a:rPr lang="en-US" sz="2800" b="1" dirty="0" smtClean="0">
                <a:ln w="11430">
                  <a:solidFill>
                    <a:schemeClr val="tx1"/>
                  </a:solidFill>
                </a:ln>
                <a:effectLst>
                  <a:outerShdw blurRad="50800" dist="39000" dir="5460000" algn="tl">
                    <a:srgbClr val="000000">
                      <a:alpha val="38000"/>
                    </a:srgbClr>
                  </a:outerShdw>
                </a:effectLst>
              </a:rPr>
              <a:t>What he lacks begins with discovery</a:t>
            </a:r>
          </a:p>
          <a:p>
            <a:r>
              <a:rPr lang="en-US" sz="2800" b="1" dirty="0" smtClean="0">
                <a:ln w="11430">
                  <a:solidFill>
                    <a:schemeClr val="tx1"/>
                  </a:solidFill>
                </a:ln>
                <a:effectLst>
                  <a:outerShdw blurRad="50800" dist="39000" dir="5460000" algn="tl">
                    <a:srgbClr val="000000">
                      <a:alpha val="38000"/>
                    </a:srgbClr>
                  </a:outerShdw>
                </a:effectLst>
              </a:rPr>
              <a:t>and thus with the realization that</a:t>
            </a:r>
          </a:p>
          <a:p>
            <a:r>
              <a:rPr lang="en-US" sz="2800" b="1" dirty="0" smtClean="0">
                <a:ln w="11430">
                  <a:solidFill>
                    <a:schemeClr val="tx1"/>
                  </a:solidFill>
                </a:ln>
                <a:effectLst>
                  <a:outerShdw blurRad="50800" dist="39000" dir="5460000" algn="tl">
                    <a:srgbClr val="000000">
                      <a:alpha val="38000"/>
                    </a:srgbClr>
                  </a:outerShdw>
                </a:effectLst>
              </a:rPr>
              <a:t>what he needs is completely an </a:t>
            </a:r>
          </a:p>
          <a:p>
            <a:r>
              <a:rPr lang="en-US" sz="2800" b="1" dirty="0" smtClean="0">
                <a:ln w="11430">
                  <a:solidFill>
                    <a:schemeClr val="tx1"/>
                  </a:solidFill>
                </a:ln>
                <a:effectLst>
                  <a:outerShdw blurRad="50800" dist="39000" dir="5460000" algn="tl">
                    <a:srgbClr val="000000">
                      <a:alpha val="38000"/>
                    </a:srgbClr>
                  </a:outerShdw>
                </a:effectLst>
              </a:rPr>
              <a:t>inward change!  And this change, </a:t>
            </a:r>
          </a:p>
          <a:p>
            <a:r>
              <a:rPr lang="en-US" sz="2800" b="1" dirty="0" smtClean="0">
                <a:ln w="11430">
                  <a:solidFill>
                    <a:schemeClr val="tx1"/>
                  </a:solidFill>
                </a:ln>
                <a:effectLst>
                  <a:outerShdw blurRad="50800" dist="39000" dir="5460000" algn="tl">
                    <a:srgbClr val="000000">
                      <a:alpha val="38000"/>
                    </a:srgbClr>
                  </a:outerShdw>
                </a:effectLst>
              </a:rPr>
              <a:t>our Lord Jesus explains – in detail!</a:t>
            </a:r>
            <a:endParaRPr lang="en-US" sz="28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Today's Mass: Fear Not, Great Rewards Awaits those who Forsake Riches to  Follow God."/>
          <p:cNvPicPr>
            <a:picLocks noChangeAspect="1" noChangeArrowheads="1"/>
          </p:cNvPicPr>
          <p:nvPr/>
        </p:nvPicPr>
        <p:blipFill>
          <a:blip r:embed="rId2" cstate="print"/>
          <a:srcRect/>
          <a:stretch>
            <a:fillRect/>
          </a:stretch>
        </p:blipFill>
        <p:spPr bwMode="auto">
          <a:xfrm>
            <a:off x="-1" y="1638300"/>
            <a:ext cx="2743200" cy="1714500"/>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61692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			When Jesus tells this self-righteous 				young man to go and sell his 					possessions and give to the 					poor…Jesus is clearly revealing to him the chief sin in his heart</a:t>
            </a:r>
            <a:r>
              <a:rPr lang="en-US" sz="2800" b="1" dirty="0" smtClean="0">
                <a:ln w="11430">
                  <a:solidFill>
                    <a:schemeClr val="tx1"/>
                  </a:solidFill>
                </a:ln>
                <a:effectLst>
                  <a:outerShdw blurRad="50800" dist="39000" dir="5460000" algn="tl">
                    <a:srgbClr val="000000">
                      <a:alpha val="38000"/>
                    </a:srgbClr>
                  </a:outerShdw>
                </a:effectLst>
              </a:rPr>
              <a:t> </a:t>
            </a:r>
            <a:r>
              <a:rPr lang="en-US" sz="2800" b="1" dirty="0" smtClean="0">
                <a:ln w="11430">
                  <a:solidFill>
                    <a:schemeClr val="tx1"/>
                  </a:solidFill>
                </a:ln>
                <a:effectLst>
                  <a:outerShdw blurRad="50800" dist="39000" dir="5460000" algn="tl">
                    <a:srgbClr val="000000">
                      <a:alpha val="38000"/>
                    </a:srgbClr>
                  </a:outerShdw>
                </a:effectLst>
              </a:rPr>
              <a:t>– the love of his god, Mammon!</a:t>
            </a: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Thus, Jesus is telling him that the condition of his heart is the sin…therefore…he must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repent</a:t>
            </a:r>
            <a:r>
              <a:rPr lang="en-US" sz="2800" b="1" dirty="0" smtClean="0">
                <a:ln w="11430">
                  <a:solidFill>
                    <a:schemeClr val="tx1"/>
                  </a:solidFill>
                </a:ln>
                <a:effectLst>
                  <a:outerShdw blurRad="50800" dist="39000" dir="5460000" algn="tl">
                    <a:srgbClr val="000000">
                      <a:alpha val="38000"/>
                    </a:srgbClr>
                  </a:outerShdw>
                </a:effectLst>
              </a:rPr>
              <a:t>, there must be a change of heart a </a:t>
            </a:r>
            <a:r>
              <a:rPr lang="en-US" sz="2800" b="1" dirty="0" err="1" smtClean="0">
                <a:ln w="11430">
                  <a:solidFill>
                    <a:srgbClr val="6600CC"/>
                  </a:solidFill>
                </a:ln>
                <a:effectLst>
                  <a:outerShdw blurRad="50800" dist="39000" dir="5460000" algn="tl">
                    <a:srgbClr val="000000">
                      <a:alpha val="38000"/>
                    </a:srgbClr>
                  </a:outerShdw>
                </a:effectLst>
                <a:latin typeface="TekniaGreek" pitchFamily="2" charset="0"/>
              </a:rPr>
              <a:t>metavnoia</a:t>
            </a:r>
            <a:r>
              <a:rPr lang="en-US" sz="2800" b="1" dirty="0" smtClean="0">
                <a:ln w="11430">
                  <a:solidFill>
                    <a:schemeClr val="tx1"/>
                  </a:solidFill>
                </a:ln>
                <a:effectLst>
                  <a:outerShdw blurRad="50800" dist="39000" dir="5460000" algn="tl">
                    <a:srgbClr val="000000">
                      <a:alpha val="38000"/>
                    </a:srgbClr>
                  </a:outerShdw>
                </a:effectLst>
              </a:rPr>
              <a:t>! </a:t>
            </a:r>
          </a:p>
          <a:p>
            <a:r>
              <a:rPr lang="en-US" sz="2800" b="1" dirty="0" smtClean="0">
                <a:ln w="11430">
                  <a:solidFill>
                    <a:schemeClr val="tx1"/>
                  </a:solidFill>
                </a:ln>
                <a:effectLst>
                  <a:outerShdw blurRad="50800" dist="39000" dir="5460000" algn="tl">
                    <a:srgbClr val="000000">
                      <a:alpha val="38000"/>
                    </a:srgbClr>
                  </a:outerShdw>
                </a:effectLst>
              </a:rPr>
              <a:t>Jesus isn’t telling him to take a vow of poverty or to live an ascetic life!  Rather, He is pointing to that which is in clear violation of the First Commandment!  Repent!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Today's Mass: Fear Not, Great Rewards Awaits those who Forsake Riches to  Follow God."/>
          <p:cNvPicPr>
            <a:picLocks noChangeAspect="1" noChangeArrowheads="1"/>
          </p:cNvPicPr>
          <p:nvPr/>
        </p:nvPicPr>
        <p:blipFill>
          <a:blip r:embed="rId2" cstate="print"/>
          <a:srcRect/>
          <a:stretch>
            <a:fillRect/>
          </a:stretch>
        </p:blipFill>
        <p:spPr bwMode="auto">
          <a:xfrm>
            <a:off x="-1" y="1638300"/>
            <a:ext cx="2743200" cy="1714500"/>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19:16-22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03214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600"/>
              </a:spcAft>
            </a:pPr>
            <a:r>
              <a:rPr lang="en-US" sz="2800" b="1" dirty="0" smtClean="0">
                <a:ln w="11430">
                  <a:solidFill>
                    <a:schemeClr val="tx1"/>
                  </a:solidFill>
                </a:ln>
                <a:effectLst>
                  <a:outerShdw blurRad="50800" dist="39000" dir="5460000" algn="tl">
                    <a:srgbClr val="000000">
                      <a:alpha val="38000"/>
                    </a:srgbClr>
                  </a:outerShdw>
                </a:effectLst>
              </a:rPr>
              <a:t>			</a:t>
            </a:r>
            <a:r>
              <a:rPr lang="en-US" sz="3000" b="1" dirty="0" smtClean="0">
                <a:ln w="11430">
                  <a:solidFill>
                    <a:schemeClr val="tx1"/>
                  </a:solidFill>
                </a:ln>
                <a:effectLst>
                  <a:outerShdw blurRad="50800" dist="39000" dir="5460000" algn="tl">
                    <a:srgbClr val="000000">
                      <a:alpha val="38000"/>
                    </a:srgbClr>
                  </a:outerShdw>
                </a:effectLst>
              </a:rPr>
              <a:t>Thus, true repentance will be 				evident by his outward change!  Sell 			and follow!  And the result?</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			Jesus struck the </a:t>
            </a:r>
            <a:r>
              <a:rPr lang="en-US" sz="3000" b="1" i="1" dirty="0" smtClean="0">
                <a:ln w="11430">
                  <a:solidFill>
                    <a:srgbClr val="FF0000"/>
                  </a:solidFill>
                </a:ln>
                <a:solidFill>
                  <a:srgbClr val="FF0000"/>
                </a:solidFill>
                <a:effectLst>
                  <a:outerShdw blurRad="50800" dist="39000" dir="5460000" algn="tl">
                    <a:srgbClr val="000000">
                      <a:alpha val="38000"/>
                    </a:srgbClr>
                  </a:outerShdw>
                </a:effectLst>
              </a:rPr>
              <a:t>“</a:t>
            </a:r>
            <a:r>
              <a:rPr lang="en-US" sz="3000" b="1" i="1" u="sng" dirty="0" smtClean="0">
                <a:ln w="11430">
                  <a:solidFill>
                    <a:srgbClr val="FF0000"/>
                  </a:solidFill>
                </a:ln>
                <a:solidFill>
                  <a:srgbClr val="FF0000"/>
                </a:solidFill>
                <a:effectLst>
                  <a:outerShdw blurRad="50800" dist="39000" dir="5460000" algn="tl">
                    <a:srgbClr val="000000">
                      <a:alpha val="38000"/>
                    </a:srgbClr>
                  </a:outerShdw>
                </a:effectLst>
              </a:rPr>
              <a:t>heart</a:t>
            </a:r>
            <a:r>
              <a:rPr lang="en-US" sz="3000" b="1" i="1" dirty="0" smtClean="0">
                <a:ln w="11430">
                  <a:solidFill>
                    <a:srgbClr val="FF0000"/>
                  </a:solidFill>
                </a:ln>
                <a:solidFill>
                  <a:srgbClr val="FF0000"/>
                </a:solidFill>
                <a:effectLst>
                  <a:outerShdw blurRad="50800" dist="39000" dir="5460000" algn="tl">
                    <a:srgbClr val="000000">
                      <a:alpha val="38000"/>
                    </a:srgbClr>
                  </a:outerShdw>
                </a:effectLst>
              </a:rPr>
              <a:t>” </a:t>
            </a:r>
            <a:r>
              <a:rPr lang="en-US" sz="3000" b="1" dirty="0" smtClean="0">
                <a:ln w="11430">
                  <a:solidFill>
                    <a:schemeClr val="tx1"/>
                  </a:solidFill>
                </a:ln>
                <a:effectLst>
                  <a:outerShdw blurRad="50800" dist="39000" dir="5460000" algn="tl">
                    <a:srgbClr val="000000">
                      <a:alpha val="38000"/>
                    </a:srgbClr>
                  </a:outerShdw>
                </a:effectLst>
              </a:rPr>
              <a:t>of the matter and the rich young man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“…went away, being aggrieved….” </a:t>
            </a:r>
          </a:p>
          <a:p>
            <a:r>
              <a:rPr lang="en-US" sz="3000" b="1" dirty="0" smtClean="0">
                <a:ln w="11430">
                  <a:solidFill>
                    <a:schemeClr val="tx1"/>
                  </a:solidFill>
                </a:ln>
                <a:effectLst>
                  <a:outerShdw blurRad="50800" dist="39000" dir="5460000" algn="tl">
                    <a:srgbClr val="000000">
                      <a:alpha val="38000"/>
                    </a:srgbClr>
                  </a:outerShdw>
                </a:effectLst>
              </a:rPr>
              <a:t>This self-righteous, Pharisaic young man slinks away from our Lord; yet, the Word of the Lord went with him.  The Gospels do not tells us the final result!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Passing Through The Eye of the Needle"/>
          <p:cNvPicPr>
            <a:picLocks noChangeAspect="1" noChangeArrowheads="1"/>
          </p:cNvPicPr>
          <p:nvPr/>
        </p:nvPicPr>
        <p:blipFill>
          <a:blip r:embed="rId2" cstate="print"/>
          <a:srcRect l="5000" r="6667" b="5000"/>
          <a:stretch>
            <a:fillRect/>
          </a:stretch>
        </p:blipFill>
        <p:spPr bwMode="auto">
          <a:xfrm>
            <a:off x="6400800" y="3886200"/>
            <a:ext cx="2743200" cy="2950236"/>
          </a:xfrm>
          <a:prstGeom prst="rect">
            <a:avLst/>
          </a:prstGeom>
          <a:noFill/>
        </p:spPr>
      </p:pic>
      <p:pic>
        <p:nvPicPr>
          <p:cNvPr id="5" name="Picture 2" descr="Today's Mass: Fear Not, Great Rewards Awaits those who Forsake Riches to  Follow God."/>
          <p:cNvPicPr>
            <a:picLocks noChangeAspect="1" noChangeArrowheads="1"/>
          </p:cNvPicPr>
          <p:nvPr/>
        </p:nvPicPr>
        <p:blipFill>
          <a:blip r:embed="rId3" cstate="print"/>
          <a:srcRect/>
          <a:stretch>
            <a:fillRect/>
          </a:stretch>
        </p:blipFill>
        <p:spPr bwMode="auto">
          <a:xfrm>
            <a:off x="-1" y="1714500"/>
            <a:ext cx="2743200" cy="1714500"/>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19:23-30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8015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 - Epilogue”</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r>
              <a:rPr lang="en-US" sz="2800" b="1" dirty="0" smtClean="0">
                <a:ln w="11430">
                  <a:solidFill>
                    <a:schemeClr val="tx1"/>
                  </a:solidFill>
                </a:ln>
                <a:effectLst>
                  <a:outerShdw blurRad="50800" dist="39000" dir="5460000" algn="tl">
                    <a:srgbClr val="000000">
                      <a:alpha val="38000"/>
                    </a:srgbClr>
                  </a:outerShdw>
                </a:effectLst>
              </a:rPr>
              <a:t>			</a:t>
            </a:r>
            <a:r>
              <a:rPr lang="en-US" sz="3000" b="1" dirty="0" smtClean="0">
                <a:ln w="11430">
                  <a:solidFill>
                    <a:schemeClr val="tx1"/>
                  </a:solidFill>
                </a:ln>
                <a:effectLst>
                  <a:outerShdw blurRad="50800" dist="39000" dir="5460000" algn="tl">
                    <a:srgbClr val="000000">
                      <a:alpha val="38000"/>
                    </a:srgbClr>
                  </a:outerShdw>
                </a:effectLst>
              </a:rPr>
              <a:t>What Jesus says to His disciples 				cannot be separated from vv. 16-22.  			Both treat the way of salvation, and 			both deal with the one great obstacle, the one great “stumbling” block –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Mammon!</a:t>
            </a:r>
            <a:r>
              <a:rPr lang="en-US" sz="3000" b="1" dirty="0" smtClean="0">
                <a:ln w="11430">
                  <a:solidFill>
                    <a:schemeClr val="tx1"/>
                  </a:solidFill>
                </a:ln>
                <a:effectLst>
                  <a:outerShdw blurRad="50800" dist="39000" dir="5460000" algn="tl">
                    <a:srgbClr val="000000">
                      <a:alpha val="38000"/>
                    </a:srgbClr>
                  </a:outerShdw>
                </a:effectLst>
              </a:rPr>
              <a:t>  However, Jesus is clear…</a:t>
            </a:r>
          </a:p>
          <a:p>
            <a:r>
              <a:rPr lang="en-US" sz="3000" b="1" dirty="0" smtClean="0">
                <a:ln w="11430">
                  <a:solidFill>
                    <a:schemeClr val="tx1"/>
                  </a:solidFill>
                </a:ln>
                <a:effectLst>
                  <a:outerShdw blurRad="50800" dist="39000" dir="5460000" algn="tl">
                    <a:srgbClr val="000000">
                      <a:alpha val="38000"/>
                    </a:srgbClr>
                  </a:outerShdw>
                </a:effectLst>
              </a:rPr>
              <a:t>God’s grace alone is able to save this</a:t>
            </a:r>
          </a:p>
          <a:p>
            <a:r>
              <a:rPr lang="en-US" sz="3000" b="1" dirty="0" smtClean="0">
                <a:ln w="11430">
                  <a:solidFill>
                    <a:schemeClr val="tx1"/>
                  </a:solidFill>
                </a:ln>
                <a:effectLst>
                  <a:outerShdw blurRad="50800" dist="39000" dir="5460000" algn="tl">
                    <a:srgbClr val="000000">
                      <a:alpha val="38000"/>
                    </a:srgbClr>
                  </a:outerShdw>
                </a:effectLst>
              </a:rPr>
              <a:t>rich young man.  Though a camel</a:t>
            </a:r>
          </a:p>
          <a:p>
            <a:r>
              <a:rPr lang="en-US" sz="3000" b="1" dirty="0" smtClean="0">
                <a:ln w="11430">
                  <a:solidFill>
                    <a:schemeClr val="tx1"/>
                  </a:solidFill>
                </a:ln>
                <a:effectLst>
                  <a:outerShdw blurRad="50800" dist="39000" dir="5460000" algn="tl">
                    <a:srgbClr val="000000">
                      <a:alpha val="38000"/>
                    </a:srgbClr>
                  </a:outerShdw>
                </a:effectLst>
              </a:rPr>
              <a:t>cannot pass through the eye of a</a:t>
            </a:r>
          </a:p>
          <a:p>
            <a:r>
              <a:rPr lang="en-US" sz="3000" b="1" dirty="0" smtClean="0">
                <a:ln w="11430">
                  <a:solidFill>
                    <a:schemeClr val="tx1"/>
                  </a:solidFill>
                </a:ln>
                <a:effectLst>
                  <a:outerShdw blurRad="50800" dist="39000" dir="5460000" algn="tl">
                    <a:srgbClr val="000000">
                      <a:alpha val="38000"/>
                    </a:srgbClr>
                  </a:outerShdw>
                </a:effectLst>
              </a:rPr>
              <a:t>needle; God, in His grace and mercy,</a:t>
            </a:r>
          </a:p>
          <a:p>
            <a:r>
              <a:rPr lang="en-US" sz="3000" b="1" dirty="0" smtClean="0">
                <a:ln w="11430">
                  <a:solidFill>
                    <a:schemeClr val="tx1"/>
                  </a:solidFill>
                </a:ln>
                <a:effectLst>
                  <a:outerShdw blurRad="50800" dist="39000" dir="5460000" algn="tl">
                    <a:srgbClr val="000000">
                      <a:alpha val="38000"/>
                    </a:srgbClr>
                  </a:outerShdw>
                </a:effectLst>
              </a:rPr>
              <a:t>is able to save the self-righteous!  </a:t>
            </a:r>
            <a:endParaRPr lang="en-US" sz="30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19:23-30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69806"/>
            <a:ext cx="8839200" cy="441659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 - Epilogue”</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r>
              <a:rPr lang="en-US" sz="3000" b="1" dirty="0" smtClean="0">
                <a:ln w="11430">
                  <a:solidFill>
                    <a:schemeClr val="tx1"/>
                  </a:solidFill>
                </a:ln>
                <a:effectLst>
                  <a:outerShdw blurRad="50800" dist="39000" dir="5460000" algn="tl">
                    <a:srgbClr val="000000">
                      <a:alpha val="38000"/>
                    </a:srgbClr>
                  </a:outerShdw>
                </a:effectLst>
              </a:rPr>
              <a:t>Lastly, vv. 27-30, is another example of the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“little-faith one” </a:t>
            </a:r>
            <a:r>
              <a:rPr lang="en-US" sz="3000" b="1" dirty="0" smtClean="0">
                <a:ln w="11430">
                  <a:solidFill>
                    <a:schemeClr val="tx1"/>
                  </a:solidFill>
                </a:ln>
                <a:effectLst>
                  <a:outerShdw blurRad="50800" dist="39000" dir="5460000" algn="tl">
                    <a:srgbClr val="000000">
                      <a:alpha val="38000"/>
                    </a:srgbClr>
                  </a:outerShdw>
                </a:effectLst>
              </a:rPr>
              <a:t>Peter, speaking in behalf of the other eleven!  The disciples are looking for the reassurance that they will not only be saved, but that they will have a place of prominence in the Kingdom.  Sadly, here in another example of the old spirit of work-righteousness…the more WE do, the more WE earn, and the more God OWES us!  </a:t>
            </a:r>
            <a:endParaRPr lang="en-US" sz="30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a:t>
            </a:r>
            <a:r>
              <a:rPr lang="en-US" sz="6600" b="1" dirty="0" smtClean="0">
                <a:ln w="11430">
                  <a:solidFill>
                    <a:sysClr val="windowText" lastClr="000000"/>
                  </a:solidFill>
                </a:ln>
                <a:effectLst>
                  <a:outerShdw blurRad="50800" dist="39000" dir="5460000" algn="tl">
                    <a:srgbClr val="000000">
                      <a:alpha val="38000"/>
                    </a:srgbClr>
                  </a:outerShdw>
                </a:effectLst>
                <a:latin typeface="+mj-lt"/>
              </a:rPr>
              <a:t>19:23-30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69806"/>
            <a:ext cx="8839200" cy="503214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“The Rich Young Man - Epilogue”</a:t>
            </a:r>
            <a:endParaRPr lang="en-US" sz="3600" b="1" dirty="0" smtClean="0">
              <a:ln w="11430">
                <a:solidFill>
                  <a:srgbClr val="6600CC"/>
                </a:solidFill>
              </a:ln>
              <a:solidFill>
                <a:srgbClr val="6600CC"/>
              </a:solidFill>
              <a:effectLst>
                <a:outerShdw blurRad="50800" dist="39000" dir="5460000" algn="tl">
                  <a:srgbClr val="000000">
                    <a:alpha val="38000"/>
                  </a:srgbClr>
                </a:outerShdw>
              </a:effectLst>
            </a:endParaRPr>
          </a:p>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Yes, Jesus, in His grace, reassures the Twelve with a promise; then in v.30, a necessary warning.  Th</a:t>
            </a:r>
            <a:r>
              <a:rPr lang="en-US" sz="3000" b="1" dirty="0" smtClean="0">
                <a:ln w="11430">
                  <a:solidFill>
                    <a:schemeClr val="tx1"/>
                  </a:solidFill>
                </a:ln>
                <a:effectLst>
                  <a:outerShdw blurRad="50800" dist="39000" dir="5460000" algn="tl">
                    <a:srgbClr val="000000">
                      <a:alpha val="38000"/>
                    </a:srgbClr>
                  </a:outerShdw>
                </a:effectLst>
              </a:rPr>
              <a:t>e proper understanding of what Jesus is saying to His disciples, then and today, is of vital importance.  Our Lord purpose is to show how so many first will be last; that is outside the Kingdom.  And the last; will be first in the Kingdom.  </a:t>
            </a:r>
          </a:p>
          <a:p>
            <a:r>
              <a:rPr lang="en-US" sz="3000" b="1" dirty="0" smtClean="0">
                <a:ln w="11430">
                  <a:solidFill>
                    <a:schemeClr val="tx1"/>
                  </a:solidFill>
                </a:ln>
                <a:effectLst>
                  <a:outerShdw blurRad="50800" dist="39000" dir="5460000" algn="tl">
                    <a:srgbClr val="000000">
                      <a:alpha val="38000"/>
                    </a:srgbClr>
                  </a:outerShdw>
                </a:effectLst>
              </a:rPr>
              <a:t>This all ties back to what Jesus has said to the rich young man and the condition of one’s heart! </a:t>
            </a:r>
            <a:r>
              <a:rPr lang="en-US" sz="3000" b="1" dirty="0" smtClean="0">
                <a:ln w="11430">
                  <a:solidFill>
                    <a:schemeClr val="tx1"/>
                  </a:solidFill>
                </a:ln>
                <a:effectLst>
                  <a:outerShdw blurRad="50800" dist="39000" dir="5460000" algn="tl">
                    <a:srgbClr val="000000">
                      <a:alpha val="38000"/>
                    </a:srgbClr>
                  </a:outerShdw>
                </a:effectLst>
              </a:rPr>
              <a:t>  </a:t>
            </a:r>
            <a:endParaRPr lang="en-US" sz="3000" b="1"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8015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 question that is raised by the Pharisees was a question that was debated even by Jewish Rabbis. There were two schools of thought:</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1.  Of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Shammai</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 that taught that Dt. 24:1 meant that a man cannot divorce his wife unless he can prove that she has committed an indecent act (violated God’s Law; esp. the 6</a:t>
            </a:r>
            <a:r>
              <a:rPr lang="en-US" sz="3000" b="1" baseline="30000"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Commandment).</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2.  Of Hillel – that taught that Dt. 24:1 meant that a man can divorce for any reason…even burning his supper!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fade">
                                      <p:cBhvr>
                                        <p:cTn id="31" dur="2000"/>
                                        <p:tgtEl>
                                          <p:spTgt spid="10">
                                            <p:txEl>
                                              <p:pRg st="3" end="3"/>
                                            </p:txEl>
                                          </p:spTgt>
                                        </p:tgtEl>
                                      </p:cBhvr>
                                    </p:animEffect>
                                    <p:anim calcmode="lin" valueType="num">
                                      <p:cBhvr>
                                        <p:cTn id="32"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091892"/>
            <a:ext cx="8686800" cy="553997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b="1" dirty="0" smtClean="0">
                <a:ln w="11430">
                  <a:solidFill>
                    <a:srgbClr val="6600CC"/>
                  </a:solidFill>
                </a:ln>
                <a:solidFill>
                  <a:srgbClr val="6600CC"/>
                </a:solidFill>
                <a:cs typeface="Times New Roman" pitchFamily="18" charset="0"/>
              </a:rPr>
              <a:t>VII. </a:t>
            </a:r>
            <a:r>
              <a:rPr lang="en-US" sz="2600" b="1" dirty="0" smtClean="0">
                <a:ln>
                  <a:solidFill>
                    <a:srgbClr val="6600CC"/>
                  </a:solidFill>
                </a:ln>
                <a:solidFill>
                  <a:srgbClr val="6600CC"/>
                </a:solidFill>
                <a:cs typeface="Times New Roman" pitchFamily="18" charset="0"/>
              </a:rPr>
              <a:t>Our Lord’s Ministry in Judea and Perea </a:t>
            </a:r>
            <a:r>
              <a:rPr lang="en-US" sz="2400" b="1" dirty="0" smtClean="0">
                <a:ln>
                  <a:solidFill>
                    <a:srgbClr val="6600CC"/>
                  </a:solidFill>
                </a:ln>
                <a:solidFill>
                  <a:srgbClr val="6600CC"/>
                </a:solidFill>
                <a:cs typeface="Times New Roman" pitchFamily="18" charset="0"/>
              </a:rPr>
              <a:t>(19:3 – 20:34)</a:t>
            </a:r>
          </a:p>
          <a:p>
            <a:pPr marL="914400" lvl="1" indent="-457200">
              <a:buFont typeface="+mj-lt"/>
              <a:buAutoNum type="alphaUcPeriod"/>
            </a:pPr>
            <a:r>
              <a:rPr lang="en-US" sz="2200" strike="sngStrike" dirty="0" smtClean="0">
                <a:ln>
                  <a:solidFill>
                    <a:schemeClr val="tx1"/>
                  </a:solidFill>
                </a:ln>
                <a:latin typeface="Times New Roman" pitchFamily="18" charset="0"/>
                <a:cs typeface="Times New Roman" pitchFamily="18" charset="0"/>
              </a:rPr>
              <a:t>Teaching on Marriage and Divorce (19:3-12)</a:t>
            </a:r>
            <a:r>
              <a:rPr lang="en-US" sz="2200" strike="sngStrike" dirty="0" smtClean="0">
                <a:ln>
                  <a:solidFill>
                    <a:schemeClr val="tx1"/>
                  </a:solidFill>
                </a:ln>
              </a:rPr>
              <a:t> (7/6)</a:t>
            </a:r>
            <a:endParaRPr lang="en-US" sz="22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200" strike="sngStrike" dirty="0" smtClean="0">
                <a:ln>
                  <a:solidFill>
                    <a:schemeClr val="tx1"/>
                  </a:solidFill>
                </a:ln>
                <a:latin typeface="Times New Roman" pitchFamily="18" charset="0"/>
                <a:cs typeface="Times New Roman" pitchFamily="18" charset="0"/>
              </a:rPr>
              <a:t>Teaching Concerning Little Children (19:13-15)</a:t>
            </a:r>
            <a:r>
              <a:rPr lang="en-US" sz="2200" strike="sngStrike" dirty="0" smtClean="0">
                <a:ln>
                  <a:solidFill>
                    <a:schemeClr val="tx1"/>
                  </a:solidFill>
                </a:ln>
              </a:rPr>
              <a:t> (7/6)</a:t>
            </a:r>
            <a:endParaRPr lang="en-US" sz="22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200" strike="sngStrike" dirty="0" smtClean="0">
                <a:ln>
                  <a:solidFill>
                    <a:schemeClr val="tx1"/>
                  </a:solidFill>
                </a:ln>
                <a:latin typeface="Times New Roman" pitchFamily="18" charset="0"/>
                <a:cs typeface="Times New Roman" pitchFamily="18" charset="0"/>
              </a:rPr>
              <a:t>The Rich Young Man (19:16-30)</a:t>
            </a:r>
            <a:r>
              <a:rPr lang="en-US" sz="2200" strike="sngStrike" dirty="0" smtClean="0">
                <a:ln>
                  <a:solidFill>
                    <a:schemeClr val="tx1"/>
                  </a:solidFill>
                </a:ln>
              </a:rPr>
              <a:t> (7/6)</a:t>
            </a:r>
            <a:endParaRPr lang="en-US" sz="2200" strike="sngStrike" dirty="0" smtClean="0">
              <a:ln>
                <a:solidFill>
                  <a:schemeClr val="tx1"/>
                </a:solidFill>
              </a:ln>
              <a:latin typeface="Times New Roman" pitchFamily="18" charset="0"/>
              <a:cs typeface="Times New Roman" pitchFamily="18" charset="0"/>
            </a:endParaRPr>
          </a:p>
          <a:p>
            <a:pPr marL="914400" lvl="1" indent="-457200">
              <a:buFont typeface="+mj-lt"/>
              <a:buAutoNum type="alphaUcPeriod"/>
            </a:pPr>
            <a:r>
              <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The Parable of the Workers in the Vineyard (20:1-16)</a:t>
            </a:r>
            <a:r>
              <a:rPr lang="en-US" sz="2200" b="1" dirty="0" smtClean="0">
                <a:ln>
                  <a:solidFill>
                    <a:srgbClr val="0070C0"/>
                  </a:solidFill>
                </a:ln>
                <a:solidFill>
                  <a:srgbClr val="006600"/>
                </a:solidFill>
                <a:effectLst>
                  <a:outerShdw blurRad="38100" dist="38100" dir="2700000" algn="tl">
                    <a:srgbClr val="000000">
                      <a:alpha val="43137"/>
                    </a:srgbClr>
                  </a:outerShdw>
                </a:effectLst>
              </a:rPr>
              <a:t> (7/13)</a:t>
            </a:r>
            <a:endPar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pPr marL="914400" lvl="1" indent="-457200">
              <a:buFont typeface="+mj-lt"/>
              <a:buAutoNum type="alphaUcPeriod"/>
            </a:pPr>
            <a:r>
              <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Prophecy of His Death (#3) (20:17-19)</a:t>
            </a:r>
            <a:r>
              <a:rPr lang="en-US" sz="2200" b="1" dirty="0" smtClean="0">
                <a:ln>
                  <a:solidFill>
                    <a:srgbClr val="0070C0"/>
                  </a:solidFill>
                </a:ln>
                <a:solidFill>
                  <a:srgbClr val="006600"/>
                </a:solidFill>
                <a:effectLst>
                  <a:outerShdw blurRad="38100" dist="38100" dir="2700000" algn="tl">
                    <a:srgbClr val="000000">
                      <a:alpha val="43137"/>
                    </a:srgbClr>
                  </a:outerShdw>
                </a:effectLst>
              </a:rPr>
              <a:t> (7/13)</a:t>
            </a:r>
            <a:endPar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pPr marL="914400" lvl="1" indent="-457200">
              <a:buFont typeface="+mj-lt"/>
              <a:buAutoNum type="alphaUcPeriod"/>
            </a:pPr>
            <a:r>
              <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Salome’s Request (20:20-28)</a:t>
            </a:r>
            <a:r>
              <a:rPr lang="en-US" sz="2200" b="1" dirty="0" smtClean="0">
                <a:ln>
                  <a:solidFill>
                    <a:srgbClr val="0070C0"/>
                  </a:solidFill>
                </a:ln>
                <a:solidFill>
                  <a:srgbClr val="006600"/>
                </a:solidFill>
                <a:effectLst>
                  <a:outerShdw blurRad="38100" dist="38100" dir="2700000" algn="tl">
                    <a:srgbClr val="000000">
                      <a:alpha val="43137"/>
                    </a:srgbClr>
                  </a:outerShdw>
                </a:effectLst>
              </a:rPr>
              <a:t> (7/13)</a:t>
            </a:r>
            <a:endPar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pPr marL="914400" lvl="1" indent="-457200">
              <a:spcAft>
                <a:spcPts val="1200"/>
              </a:spcAft>
              <a:buFont typeface="+mj-lt"/>
              <a:buAutoNum type="alphaUcPeriod"/>
            </a:pPr>
            <a:r>
              <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Restoration of Sight at Jericho (20:29-34)</a:t>
            </a:r>
            <a:r>
              <a:rPr lang="en-US" sz="2200" b="1" dirty="0" smtClean="0">
                <a:ln>
                  <a:solidFill>
                    <a:srgbClr val="0070C0"/>
                  </a:solidFill>
                </a:ln>
                <a:solidFill>
                  <a:srgbClr val="006600"/>
                </a:solidFill>
                <a:effectLst>
                  <a:outerShdw blurRad="38100" dist="38100" dir="2700000" algn="tl">
                    <a:srgbClr val="000000">
                      <a:alpha val="43137"/>
                    </a:srgbClr>
                  </a:outerShdw>
                </a:effectLst>
              </a:rPr>
              <a:t> (7/13)</a:t>
            </a:r>
            <a:endParaRPr lang="en-US" sz="22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pPr marL="571500" indent="-571500">
              <a:buAutoNum type="romanUcPeriod" startAt="8"/>
            </a:pPr>
            <a:r>
              <a:rPr lang="en-US" sz="2600" dirty="0" smtClean="0">
                <a:ln>
                  <a:solidFill>
                    <a:srgbClr val="C00000"/>
                  </a:solidFill>
                </a:ln>
                <a:solidFill>
                  <a:srgbClr val="6600CC"/>
                </a:solidFill>
                <a:effectLst>
                  <a:outerShdw blurRad="38100" dist="38100" dir="2700000" algn="tl">
                    <a:srgbClr val="000000">
                      <a:alpha val="43137"/>
                    </a:srgbClr>
                  </a:outerShdw>
                </a:effectLst>
              </a:rPr>
              <a:t>Passion Week </a:t>
            </a:r>
            <a:r>
              <a:rPr lang="en-US" sz="2400" dirty="0" smtClean="0">
                <a:ln>
                  <a:solidFill>
                    <a:srgbClr val="C00000"/>
                  </a:solidFill>
                </a:ln>
                <a:solidFill>
                  <a:srgbClr val="6600CC"/>
                </a:solidFill>
                <a:effectLst>
                  <a:outerShdw blurRad="38100" dist="38100" dir="2700000" algn="tl">
                    <a:srgbClr val="000000">
                      <a:alpha val="43137"/>
                    </a:srgbClr>
                  </a:outerShdw>
                </a:effectLst>
              </a:rPr>
              <a:t>(Chapters 21:1 – 27:66)</a:t>
            </a:r>
            <a:endParaRPr lang="en-US" sz="2600" b="1" dirty="0" smtClean="0">
              <a:ln>
                <a:solidFill>
                  <a:srgbClr val="C00000"/>
                </a:solidFill>
              </a:ln>
              <a:solidFill>
                <a:srgbClr val="0070C0"/>
              </a:solidFill>
              <a:effectLst>
                <a:outerShdw blurRad="38100" dist="38100" dir="2700000" algn="tl">
                  <a:srgbClr val="000000">
                    <a:alpha val="43137"/>
                  </a:srgbClr>
                </a:outerShdw>
              </a:effectLst>
            </a:endParaRPr>
          </a:p>
          <a:p>
            <a:pPr marL="514350" indent="-514350"/>
            <a:r>
              <a:rPr lang="en-US" sz="2600" b="1" dirty="0" smtClean="0">
                <a:ln>
                  <a:solidFill>
                    <a:srgbClr val="C00000"/>
                  </a:solid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dirty="0" smtClean="0">
                <a:latin typeface="Times New Roman" pitchFamily="18" charset="0"/>
                <a:cs typeface="Times New Roman" pitchFamily="18" charset="0"/>
              </a:rPr>
              <a:t>A.  The Triumphal Entry (21:1-11) </a:t>
            </a:r>
            <a:r>
              <a:rPr lang="en-US" sz="2200" b="1" dirty="0" smtClean="0">
                <a:ln>
                  <a:solidFill>
                    <a:srgbClr val="6600CC"/>
                  </a:solidFill>
                </a:ln>
                <a:solidFill>
                  <a:srgbClr val="6600CC"/>
                </a:solidFill>
                <a:effectLst>
                  <a:outerShdw blurRad="38100" dist="38100" dir="2700000" algn="tl">
                    <a:srgbClr val="000000">
                      <a:alpha val="43137"/>
                    </a:srgbClr>
                  </a:outerShdw>
                </a:effectLst>
              </a:rPr>
              <a:t>(7/20)</a:t>
            </a:r>
            <a:endParaRPr lang="en-US" sz="2200" dirty="0" smtClean="0">
              <a:ln>
                <a:solidFill>
                  <a:srgbClr val="6600CC"/>
                </a:solidFill>
              </a:ln>
              <a:solidFill>
                <a:srgbClr val="6600CC"/>
              </a:solidFill>
              <a:latin typeface="Times New Roman" pitchFamily="18" charset="0"/>
              <a:cs typeface="Times New Roman" pitchFamily="18" charset="0"/>
            </a:endParaRPr>
          </a:p>
          <a:p>
            <a:pPr marL="514350" indent="-514350"/>
            <a:r>
              <a:rPr lang="en-US" sz="2200" dirty="0" smtClean="0">
                <a:ln>
                  <a:solidFill>
                    <a:srgbClr val="6600CC"/>
                  </a:solidFill>
                </a:ln>
                <a:solidFill>
                  <a:srgbClr val="6600CC"/>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B.  The Cleansing of the Temple (21:12-17)</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6600CC"/>
                  </a:solidFill>
                </a:ln>
                <a:solidFill>
                  <a:srgbClr val="6600CC"/>
                </a:solidFill>
                <a:effectLst>
                  <a:outerShdw blurRad="38100" dist="38100" dir="2700000" algn="tl">
                    <a:srgbClr val="000000">
                      <a:alpha val="43137"/>
                    </a:srgbClr>
                  </a:outerShdw>
                </a:effectLst>
              </a:rPr>
              <a:t>(7/20)</a:t>
            </a:r>
          </a:p>
          <a:p>
            <a:pPr marL="514350" indent="-514350"/>
            <a:r>
              <a:rPr lang="en-US" sz="22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dirty="0" smtClean="0">
                <a:latin typeface="Times New Roman" pitchFamily="18" charset="0"/>
                <a:cs typeface="Times New Roman" pitchFamily="18" charset="0"/>
              </a:rPr>
              <a:t>C.  The Last Controversies with the Jewish Leaders (21:18 – 22:46)</a:t>
            </a:r>
          </a:p>
          <a:p>
            <a:r>
              <a:rPr lang="en-US" sz="2400" dirty="0" smtClean="0"/>
              <a:t>	</a:t>
            </a:r>
            <a:r>
              <a:rPr lang="en-US" sz="2200" dirty="0" smtClean="0">
                <a:latin typeface="Times New Roman" pitchFamily="18" charset="0"/>
                <a:cs typeface="Times New Roman" pitchFamily="18" charset="0"/>
              </a:rPr>
              <a:t>1.  Cursing of the Fig Tree (21:18-22)</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dirty="0" smtClean="0">
              <a:ln>
                <a:solidFill>
                  <a:srgbClr val="00B050"/>
                </a:solidFill>
              </a:ln>
              <a:solidFill>
                <a:srgbClr val="00B050"/>
              </a:solidFill>
              <a:latin typeface="Times New Roman" pitchFamily="18" charset="0"/>
              <a:cs typeface="Times New Roman" pitchFamily="18" charset="0"/>
            </a:endParaRPr>
          </a:p>
          <a:p>
            <a:r>
              <a:rPr lang="en-US" sz="2200" dirty="0" smtClean="0">
                <a:latin typeface="Times New Roman" pitchFamily="18" charset="0"/>
                <a:cs typeface="Times New Roman" pitchFamily="18" charset="0"/>
              </a:rPr>
              <a:t>	2.  Authority of our Lord is Questioned (21:23-32)</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dirty="0" smtClean="0">
              <a:ln>
                <a:solidFill>
                  <a:srgbClr val="00B050"/>
                </a:solidFill>
              </a:ln>
              <a:solidFill>
                <a:srgbClr val="00B050"/>
              </a:solidFill>
              <a:latin typeface="Times New Roman" pitchFamily="18" charset="0"/>
              <a:cs typeface="Times New Roman" pitchFamily="18" charset="0"/>
            </a:endParaRPr>
          </a:p>
          <a:p>
            <a:r>
              <a:rPr lang="en-US" sz="2200" dirty="0" smtClean="0">
                <a:latin typeface="Times New Roman" pitchFamily="18" charset="0"/>
                <a:cs typeface="Times New Roman" pitchFamily="18" charset="0"/>
              </a:rPr>
              <a:t>	3.  The Parable of the Vineyard (21:33-46)</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b="1" dirty="0" smtClean="0">
              <a:ln>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Rectangle 2"/>
          <p:cNvSpPr/>
          <p:nvPr/>
        </p:nvSpPr>
        <p:spPr>
          <a:xfrm>
            <a:off x="0" y="76200"/>
            <a:ext cx="9144000" cy="923330"/>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tx1"/>
                  </a:solidFill>
                </a:ln>
              </a:rPr>
              <a:t>July Class Schedule</a:t>
            </a:r>
            <a:endParaRPr lang="en-US" sz="5400" b="1" dirty="0">
              <a:ln w="50800">
                <a:solidFill>
                  <a:schemeClr val="tx1"/>
                </a:solidFill>
              </a:ln>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1138773"/>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Our Lord’s Ministry in Judea and Perea</a:t>
            </a:r>
          </a:p>
          <a:p>
            <a:pPr algn="ctr"/>
            <a:r>
              <a:rPr lang="en-US" sz="32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a:t>
            </a:r>
            <a:r>
              <a:rPr lang="en-US" sz="32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20:1-34</a:t>
            </a:r>
            <a:endParaRPr lang="en-US" sz="3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pic>
        <p:nvPicPr>
          <p:cNvPr id="10242" name="Picture 2" descr="When God made up the rules- Wednesday, 20th week in ordinary time- Matthew  20: 1- 16"/>
          <p:cNvPicPr>
            <a:picLocks noChangeAspect="1" noChangeArrowheads="1"/>
          </p:cNvPicPr>
          <p:nvPr/>
        </p:nvPicPr>
        <p:blipFill>
          <a:blip r:embed="rId2" cstate="print"/>
          <a:srcRect/>
          <a:stretch>
            <a:fillRect/>
          </a:stretch>
        </p:blipFill>
        <p:spPr bwMode="auto">
          <a:xfrm>
            <a:off x="0" y="1095374"/>
            <a:ext cx="9144000" cy="5768798"/>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03214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Thus with these two schools of thought; one strict and the other lax, which is easier, to be strict or lax?</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Since it is much, much easier to be lax…Hillel’s views were followed by the Jews!  Therefore, this is the temptation of the Pharisee’s question.  Do you, Jesus follow Hillel or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Shammai</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Thus, if Jesus says He supports Hillel (lax), they will immediate support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Shammai’s</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teaching and accuse Jesus of being morality lax!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2000"/>
                                        <p:tgtEl>
                                          <p:spTgt spid="10">
                                            <p:txEl>
                                              <p:pRg st="3" end="3"/>
                                            </p:txEl>
                                          </p:spTgt>
                                        </p:tgtEl>
                                      </p:cBhvr>
                                    </p:animEffect>
                                    <p:anim calcmode="lin" valueType="num">
                                      <p:cBhvr>
                                        <p:cTn id="16"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95520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However, if He sided with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Shammai’s</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teaching (strict), then they could accuse Him of being shameful in His interactions with sinners (not a rabbi – a fraud)!</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Thirdly, and this is the position of which they are actually hoping, if our Lord says He does not support either school; then they could charge Jesus with contradicting the Law (Dt. 24:1)!  They were probably quite sure of themselves that they have finally entrapped Jesus into an impossible position!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54924"/>
            <a:ext cx="8839200" cy="561692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Before we discuss our Lord’s response in verses 4-6; it’s important for you to know that the Pharisees consider marriage/divorce as a matter of legislation (“is it lawful?”).  They are hoping that Jesus will enter into a debate concerning Dt. 24:1.  So, let’s re-read verses 4-6.</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Do you see how Jesus’ response is a rebuke?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He destroys their temptation by asking His own question concerning Gen 1:27…and then extends it to Gen 2:24!  In the creative act is the institution of marriage…and Gen 2:24 interprets Gen 1:27!  Verse 5 is our Lord’s interpretation of marriage!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Effect transition="in" filter="fade">
                                      <p:cBhvr>
                                        <p:cTn id="23" dur="2000"/>
                                        <p:tgtEl>
                                          <p:spTgt spid="10">
                                            <p:txEl>
                                              <p:pRg st="3" end="3"/>
                                            </p:txEl>
                                          </p:spTgt>
                                        </p:tgtEl>
                                      </p:cBhvr>
                                    </p:animEffect>
                                    <p:anim calcmode="lin" valueType="num">
                                      <p:cBhvr>
                                        <p:cTn id="24"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54924"/>
            <a:ext cx="88392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What exactly is Jesus teaching?  Our society doesn’t like hearing this, but this is what marriage means to the Creator!  </a:t>
            </a:r>
          </a:p>
          <a:p>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  Physical sexual union consummated in marriage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makes the “one flesh” of the two!</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  This union is permanent!</a:t>
            </a:r>
          </a:p>
          <a:p>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  What God has done in marriage (joined together);</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man has no authority to separate!</a:t>
            </a:r>
          </a:p>
          <a:p>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  When man does separate, they oppose God and His</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holy will!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97086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 Pharisees now respond in v.7 with a false idea.   They present their idea as though Moses “did command.”  Thus, divorce was originally contemplated by God for a sufficient cause, since Moses allowed a writ of divorce.  </a:t>
            </a:r>
          </a:p>
          <a:p>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So Jesus immediately corrects their false idea (v.8)!  Moses’ writ of divorce was only a permission and nothing more.  It was because something intervened…sin!  Sin, thus, wreaks havoc in the marriage relationship established by God.  So the writ of divorce was a concession to man’s evil, hard heart!</a:t>
            </a:r>
          </a:p>
          <a:p>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Do you want to know God’s will concerning marriage… Gen 1:17 &amp; 2:24!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2000"/>
                                        <p:tgtEl>
                                          <p:spTgt spid="10">
                                            <p:txEl>
                                              <p:pRg st="3" end="3"/>
                                            </p:txEl>
                                          </p:spTgt>
                                        </p:tgtEl>
                                      </p:cBhvr>
                                    </p:animEffect>
                                    <p:anim calcmode="lin" valueType="num">
                                      <p:cBhvr>
                                        <p:cTn id="16"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19:3-12</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37540"/>
            <a:ext cx="8839200" cy="460126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“Marriage and Divorce”</a:t>
            </a:r>
          </a:p>
          <a:p>
            <a:pPr>
              <a:spcAft>
                <a:spcPts val="600"/>
              </a:spcAft>
            </a:pP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now corrects the Pharisaic perversion of Dt. 24:1 in verse 9!  And He, again, goes back to Creation (Gen. 1:27/2:24).  Jesus is very clear that if a man divorces his wife for any reason other than adultery (fornication) he commits a grave sin against God, against his wife, and the other man, if she remarries!  [By the way, this also pertains to the wife (cf. St. Mark 10:11-12)].  Yes, this is all law and for good reason, since Jesus is correcting the false and evil perversion of God’s institution of marriage.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6901</TotalTime>
  <Words>2729</Words>
  <Application>Microsoft Office PowerPoint</Application>
  <PresentationFormat>On-screen Show (4:3)</PresentationFormat>
  <Paragraphs>165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Jeff</cp:lastModifiedBy>
  <cp:revision>711</cp:revision>
  <dcterms:created xsi:type="dcterms:W3CDTF">2006-08-16T00:00:00Z</dcterms:created>
  <dcterms:modified xsi:type="dcterms:W3CDTF">2025-06-30T15:25:36Z</dcterms:modified>
</cp:coreProperties>
</file>