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26"/>
  </p:notesMasterIdLst>
  <p:sldIdLst>
    <p:sldId id="306" r:id="rId2"/>
    <p:sldId id="270" r:id="rId3"/>
    <p:sldId id="295" r:id="rId4"/>
    <p:sldId id="307" r:id="rId5"/>
    <p:sldId id="308" r:id="rId6"/>
    <p:sldId id="309" r:id="rId7"/>
    <p:sldId id="310" r:id="rId8"/>
    <p:sldId id="296" r:id="rId9"/>
    <p:sldId id="297"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05" r:id="rId23"/>
    <p:sldId id="271"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6600"/>
    <a:srgbClr val="6600CC"/>
    <a:srgbClr val="FF66FF"/>
    <a:srgbClr val="996633"/>
    <a:srgbClr val="00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2" autoAdjust="0"/>
    <p:restoredTop sz="94628" autoAdjust="0"/>
  </p:normalViewPr>
  <p:slideViewPr>
    <p:cSldViewPr>
      <p:cViewPr>
        <p:scale>
          <a:sx n="100" d="100"/>
          <a:sy n="100" d="100"/>
        </p:scale>
        <p:origin x="-12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CE0A2-89D6-49FA-9E4A-7A2A8AE52F6E}" type="datetimeFigureOut">
              <a:rPr lang="en-US" smtClean="0"/>
              <a:pPr/>
              <a:t>06/29/25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A47D50-E87B-48E8-9309-3486EE8F82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06/29/25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06/29/25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06/29/25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06/29/25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06/29/25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06/29/25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06/29/25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06/29/25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06/29/25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06/29/25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06/29/25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atthew 18:21-35"/>
          <p:cNvPicPr>
            <a:picLocks noChangeAspect="1" noChangeArrowheads="1"/>
          </p:cNvPicPr>
          <p:nvPr/>
        </p:nvPicPr>
        <p:blipFill>
          <a:blip r:embed="rId2" cstate="print"/>
          <a:srcRect/>
          <a:stretch>
            <a:fillRect/>
          </a:stretch>
        </p:blipFill>
        <p:spPr bwMode="auto">
          <a:xfrm>
            <a:off x="0" y="9524"/>
            <a:ext cx="9144000" cy="6879956"/>
          </a:xfrm>
          <a:prstGeom prst="rect">
            <a:avLst/>
          </a:prstGeom>
          <a:noFill/>
        </p:spPr>
      </p:pic>
      <p:sp>
        <p:nvSpPr>
          <p:cNvPr id="5" name="TextBox 4"/>
          <p:cNvSpPr txBox="1"/>
          <p:nvPr/>
        </p:nvSpPr>
        <p:spPr>
          <a:xfrm>
            <a:off x="304800" y="152400"/>
            <a:ext cx="8382000" cy="181588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dirty="0" smtClean="0">
                <a:ln w="11430">
                  <a:solidFill>
                    <a:srgbClr val="FFC000"/>
                  </a:solidFill>
                </a:ln>
                <a:solidFill>
                  <a:srgbClr val="FFFF00"/>
                </a:solidFill>
                <a:effectLst>
                  <a:outerShdw blurRad="80000" dist="40000" dir="5040000" algn="tl">
                    <a:srgbClr val="000000">
                      <a:alpha val="30000"/>
                    </a:srgbClr>
                  </a:outerShdw>
                </a:effectLst>
                <a:latin typeface="Algerian" pitchFamily="82" charset="0"/>
              </a:rPr>
              <a:t>St. Matthew 18:1 – 19:2</a:t>
            </a:r>
          </a:p>
          <a:p>
            <a:pPr algn="ctr"/>
            <a:r>
              <a:rPr lang="en-US" sz="3600" b="1" dirty="0" smtClean="0">
                <a:ln w="11430">
                  <a:solidFill>
                    <a:srgbClr val="FFC000"/>
                  </a:solidFill>
                </a:ln>
                <a:solidFill>
                  <a:srgbClr val="FFFF00"/>
                </a:solidFill>
                <a:effectLst>
                  <a:outerShdw blurRad="80000" dist="40000" dir="5040000" algn="tl">
                    <a:srgbClr val="000000">
                      <a:alpha val="30000"/>
                    </a:srgbClr>
                  </a:outerShdw>
                </a:effectLst>
                <a:latin typeface="Algerian" pitchFamily="82" charset="0"/>
              </a:rPr>
              <a:t>The fourth discourse:</a:t>
            </a:r>
          </a:p>
          <a:p>
            <a:pPr algn="ctr"/>
            <a:r>
              <a:rPr lang="en-US" sz="3600" b="1" dirty="0" smtClean="0">
                <a:ln w="11430">
                  <a:solidFill>
                    <a:srgbClr val="FFC000"/>
                  </a:solidFill>
                </a:ln>
                <a:solidFill>
                  <a:srgbClr val="FFFF00"/>
                </a:solidFill>
                <a:effectLst>
                  <a:outerShdw blurRad="80000" dist="40000" dir="5040000" algn="tl">
                    <a:srgbClr val="000000">
                      <a:alpha val="30000"/>
                    </a:srgbClr>
                  </a:outerShdw>
                </a:effectLst>
                <a:latin typeface="Algerian" pitchFamily="82" charset="0"/>
              </a:rPr>
              <a:t>life in the kingdom</a:t>
            </a:r>
            <a:endParaRPr lang="en-US" sz="3600" b="1" dirty="0">
              <a:ln w="11430">
                <a:solidFill>
                  <a:srgbClr val="FFC000"/>
                </a:solidFill>
              </a:ln>
              <a:solidFill>
                <a:srgbClr val="FFFF00"/>
              </a:solidFill>
              <a:effectLst>
                <a:outerShdw blurRad="80000" dist="40000" dir="5040000" algn="tl">
                  <a:srgbClr val="000000">
                    <a:alpha val="30000"/>
                  </a:srgbClr>
                </a:outerShdw>
              </a:effectLst>
              <a:latin typeface="Algerian" pitchFamily="82"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18:10-14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10909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50"/>
                  </a:solidFill>
                </a:ln>
                <a:solidFill>
                  <a:srgbClr val="006600"/>
                </a:solidFill>
                <a:effectLst>
                  <a:outerShdw blurRad="50800" dist="39000" dir="5460000" algn="tl">
                    <a:srgbClr val="000000">
                      <a:alpha val="38000"/>
                    </a:srgbClr>
                  </a:outerShdw>
                </a:effectLst>
              </a:rPr>
              <a:t>Lost Sheep</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It must be said that every disciple (yes, each of you) is a little one; all of you are poor in spirit in relation to the Lord (cf</a:t>
            </a:r>
            <a:r>
              <a:rPr lang="en-US" sz="2800" b="1" dirty="0" smtClean="0">
                <a:ln w="11430">
                  <a:solidFill>
                    <a:schemeClr val="tx1"/>
                  </a:solidFill>
                </a:ln>
                <a:effectLst>
                  <a:outerShdw blurRad="38100" dist="38100" dir="2700000" algn="tl">
                    <a:srgbClr val="000000">
                      <a:alpha val="43137"/>
                    </a:srgbClr>
                  </a:outerShdw>
                </a:effectLst>
              </a:rPr>
              <a:t>. 5:3) and equally in need of His blessing!  </a:t>
            </a:r>
          </a:p>
          <a:p>
            <a:pPr>
              <a:spcAft>
                <a:spcPts val="600"/>
              </a:spcAft>
            </a:pPr>
            <a:r>
              <a:rPr lang="en-US" sz="2800" b="1" dirty="0" smtClean="0">
                <a:ln w="11430">
                  <a:solidFill>
                    <a:schemeClr val="tx1"/>
                  </a:solidFill>
                </a:ln>
                <a:effectLst>
                  <a:outerShdw blurRad="38100" dist="38100" dir="2700000" algn="tl">
                    <a:srgbClr val="000000">
                      <a:alpha val="43137"/>
                    </a:srgbClr>
                  </a:outerShdw>
                </a:effectLst>
              </a:rPr>
              <a:t>Additionally, it must also be noted that Jesus gives this teaching in response to the question in v.1 </a:t>
            </a:r>
            <a:r>
              <a:rPr lang="en-US" sz="2800" b="1" dirty="0" smtClean="0">
                <a:ln w="11430">
                  <a:solidFill>
                    <a:schemeClr val="tx1"/>
                  </a:solidFill>
                </a:ln>
                <a:effectLst>
                  <a:outerShdw blurRad="38100" dist="38100" dir="2700000" algn="tl">
                    <a:srgbClr val="000000">
                      <a:alpha val="43137"/>
                    </a:srgbClr>
                  </a:outerShdw>
                </a:effectLst>
              </a:rPr>
              <a:t>that </a:t>
            </a:r>
            <a:r>
              <a:rPr lang="en-US" sz="2800" b="1" dirty="0" smtClean="0">
                <a:ln w="11430">
                  <a:solidFill>
                    <a:schemeClr val="tx1"/>
                  </a:solidFill>
                </a:ln>
                <a:effectLst>
                  <a:outerShdw blurRad="38100" dist="38100" dir="2700000" algn="tl">
                    <a:srgbClr val="000000">
                      <a:alpha val="43137"/>
                    </a:srgbClr>
                  </a:outerShdw>
                </a:effectLst>
              </a:rPr>
              <a:t>illumines the error of the disciple’s thinking.  Thus, greatest isn’t in according with worldly thinking…it not a competition.  God’s thinking and heart is quite different and must be understood by His children:  </a:t>
            </a:r>
            <a:r>
              <a:rPr lang="en-US" sz="2800" b="1" dirty="0" smtClean="0">
                <a:ln w="11430">
                  <a:solidFill>
                    <a:srgbClr val="FF0000"/>
                  </a:solidFill>
                </a:ln>
                <a:effectLst>
                  <a:outerShdw blurRad="38100" dist="38100" dir="2700000" algn="tl">
                    <a:srgbClr val="000000">
                      <a:alpha val="43137"/>
                    </a:srgbClr>
                  </a:outerShdw>
                </a:effectLst>
              </a:rPr>
              <a:t>the most vulnerable are not to be despised! </a:t>
            </a:r>
            <a:r>
              <a:rPr lang="en-US" sz="2800" b="1" dirty="0" smtClean="0">
                <a:ln w="11430">
                  <a:solidFill>
                    <a:schemeClr val="tx1"/>
                  </a:solidFill>
                </a:ln>
                <a:effectLst>
                  <a:outerShdw blurRad="38100" dist="38100" dir="2700000" algn="tl">
                    <a:srgbClr val="000000">
                      <a:alpha val="43137"/>
                    </a:srgbClr>
                  </a:outerShdw>
                </a:effectLst>
              </a:rPr>
              <a:t>  </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2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18:10-14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50"/>
                  </a:solidFill>
                </a:ln>
                <a:solidFill>
                  <a:srgbClr val="006600"/>
                </a:solidFill>
                <a:effectLst>
                  <a:outerShdw blurRad="50800" dist="39000" dir="5460000" algn="tl">
                    <a:srgbClr val="000000">
                      <a:alpha val="38000"/>
                    </a:srgbClr>
                  </a:outerShdw>
                </a:effectLst>
              </a:rPr>
              <a:t>Lost Sheep</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Does Jesus teach that each of us has a “guardian angel?”  Note that Jesus says, </a:t>
            </a:r>
            <a:r>
              <a:rPr lang="en-US" sz="2800" b="1" dirty="0" smtClean="0">
                <a:ln w="11430">
                  <a:solidFill>
                    <a:srgbClr val="6600CC"/>
                  </a:solidFill>
                </a:ln>
                <a:solidFill>
                  <a:srgbClr val="6600CC"/>
                </a:solidFill>
                <a:effectLst>
                  <a:outerShdw blurRad="38100" dist="38100" dir="2700000" algn="tl">
                    <a:srgbClr val="000000">
                      <a:alpha val="43137"/>
                    </a:srgbClr>
                  </a:outerShdw>
                </a:effectLst>
              </a:rPr>
              <a:t>“</a:t>
            </a:r>
            <a:r>
              <a:rPr lang="en-US" sz="2800" b="1" i="1" dirty="0" smtClean="0">
                <a:ln w="11430">
                  <a:solidFill>
                    <a:srgbClr val="6600CC"/>
                  </a:solidFill>
                </a:ln>
                <a:solidFill>
                  <a:srgbClr val="6600CC"/>
                </a:solidFill>
                <a:effectLst>
                  <a:outerShdw blurRad="38100" dist="38100" dir="2700000" algn="tl">
                    <a:srgbClr val="000000">
                      <a:alpha val="43137"/>
                    </a:srgbClr>
                  </a:outerShdw>
                </a:effectLst>
              </a:rPr>
              <a:t>their</a:t>
            </a:r>
            <a:r>
              <a:rPr lang="en-US" sz="2800" b="1" dirty="0" smtClean="0">
                <a:ln w="11430">
                  <a:solidFill>
                    <a:srgbClr val="6600CC"/>
                  </a:solidFill>
                </a:ln>
                <a:solidFill>
                  <a:srgbClr val="6600CC"/>
                </a:solidFill>
                <a:effectLst>
                  <a:outerShdw blurRad="38100" dist="38100" dir="2700000" algn="tl">
                    <a:srgbClr val="000000">
                      <a:alpha val="43137"/>
                    </a:srgbClr>
                  </a:outerShdw>
                </a:effectLst>
              </a:rPr>
              <a:t> angels.”</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r>
              <a:rPr lang="en-US" sz="2800" b="1" dirty="0" smtClean="0">
                <a:ln w="11430">
                  <a:solidFill>
                    <a:schemeClr val="tx1"/>
                  </a:solidFill>
                </a:ln>
                <a:effectLst>
                  <a:outerShdw blurRad="38100" dist="38100" dir="2700000" algn="tl">
                    <a:srgbClr val="000000">
                      <a:alpha val="43137"/>
                    </a:srgbClr>
                  </a:outerShdw>
                </a:effectLst>
              </a:rPr>
              <a:t>This is the only Biblical support for this concept; no where in Holy Scripture does the Holy Spirit tell us that there is a particular angel assigned to guard you.  So what is Jesus really saying?</a:t>
            </a:r>
          </a:p>
          <a:p>
            <a:pPr>
              <a:spcAft>
                <a:spcPts val="600"/>
              </a:spcAft>
            </a:pPr>
            <a:r>
              <a:rPr lang="en-US" sz="2800" b="1" dirty="0" smtClean="0">
                <a:ln w="11430">
                  <a:solidFill>
                    <a:schemeClr val="tx1"/>
                  </a:solidFill>
                </a:ln>
                <a:solidFill>
                  <a:sysClr val="windowText" lastClr="000000"/>
                </a:solidFill>
                <a:effectLst>
                  <a:outerShdw blurRad="38100" dist="38100" dir="2700000" algn="tl">
                    <a:srgbClr val="000000">
                      <a:alpha val="43137"/>
                    </a:srgbClr>
                  </a:outerShdw>
                </a:effectLst>
              </a:rPr>
              <a:t>We must confess that that we know nothing definitive beyond this text that could help us flesh out what our Lord Jesus is teaching.  What is more important is that our Lord Jesus watches over us and as He has promised, </a:t>
            </a:r>
            <a:r>
              <a:rPr lang="en-US" sz="2800" b="1" dirty="0" smtClean="0">
                <a:ln w="11430">
                  <a:solidFill>
                    <a:srgbClr val="6600CC"/>
                  </a:solidFill>
                </a:ln>
                <a:solidFill>
                  <a:srgbClr val="6600CC"/>
                </a:solidFill>
                <a:effectLst>
                  <a:outerShdw blurRad="38100" dist="38100" dir="2700000" algn="tl">
                    <a:srgbClr val="000000">
                      <a:alpha val="43137"/>
                    </a:srgbClr>
                  </a:outerShdw>
                </a:effectLst>
              </a:rPr>
              <a:t>“Lo, I am with you </a:t>
            </a:r>
            <a:r>
              <a:rPr lang="en-US" sz="2800" b="1" u="sng" dirty="0" smtClean="0">
                <a:ln w="11430">
                  <a:solidFill>
                    <a:srgbClr val="6600CC"/>
                  </a:solidFill>
                </a:ln>
                <a:solidFill>
                  <a:srgbClr val="6600CC"/>
                </a:solidFill>
                <a:effectLst>
                  <a:outerShdw blurRad="38100" dist="38100" dir="2700000" algn="tl">
                    <a:srgbClr val="000000">
                      <a:alpha val="43137"/>
                    </a:srgbClr>
                  </a:outerShdw>
                </a:effectLst>
              </a:rPr>
              <a:t>always</a:t>
            </a:r>
            <a:r>
              <a:rPr lang="en-US" sz="2800" b="1" dirty="0" smtClean="0">
                <a:ln w="11430">
                  <a:solidFill>
                    <a:srgbClr val="6600CC"/>
                  </a:solidFill>
                </a:ln>
                <a:solidFill>
                  <a:srgbClr val="6600CC"/>
                </a:solidFill>
                <a:effectLst>
                  <a:outerShdw blurRad="38100" dist="38100" dir="2700000" algn="tl">
                    <a:srgbClr val="000000">
                      <a:alpha val="43137"/>
                    </a:srgbClr>
                  </a:outerShdw>
                </a:effectLst>
              </a:rPr>
              <a:t>, to the close of the age” </a:t>
            </a:r>
            <a:r>
              <a:rPr lang="en-US" sz="2800" b="1" baseline="30000" dirty="0" smtClean="0">
                <a:ln w="11430">
                  <a:solidFill>
                    <a:srgbClr val="6600CC"/>
                  </a:solidFill>
                </a:ln>
                <a:solidFill>
                  <a:srgbClr val="6600CC"/>
                </a:solidFill>
                <a:effectLst>
                  <a:outerShdw blurRad="38100" dist="38100" dir="2700000" algn="tl">
                    <a:srgbClr val="000000">
                      <a:alpha val="43137"/>
                    </a:srgbClr>
                  </a:outerShdw>
                </a:effectLst>
              </a:rPr>
              <a:t>(28:20b)</a:t>
            </a:r>
            <a:r>
              <a:rPr lang="en-US" sz="2800" b="1" dirty="0" smtClean="0">
                <a:ln w="11430">
                  <a:solidFill>
                    <a:srgbClr val="6600CC"/>
                  </a:solidFill>
                </a:ln>
                <a:solidFill>
                  <a:srgbClr val="6600CC"/>
                </a:solidFill>
                <a:effectLst>
                  <a:outerShdw blurRad="38100" dist="38100" dir="2700000" algn="tl">
                    <a:srgbClr val="000000">
                      <a:alpha val="43137"/>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2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Good Shepherd - Today's Catholic"/>
          <p:cNvPicPr>
            <a:picLocks noChangeAspect="1" noChangeArrowheads="1"/>
          </p:cNvPicPr>
          <p:nvPr/>
        </p:nvPicPr>
        <p:blipFill>
          <a:blip r:embed="rId2" cstate="print"/>
          <a:srcRect/>
          <a:stretch>
            <a:fillRect/>
          </a:stretch>
        </p:blipFill>
        <p:spPr bwMode="auto">
          <a:xfrm>
            <a:off x="6309360" y="2689414"/>
            <a:ext cx="2834640" cy="4168586"/>
          </a:xfrm>
          <a:prstGeom prst="rect">
            <a:avLst/>
          </a:prstGeom>
          <a:noFill/>
        </p:spPr>
      </p:pic>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18:10-14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8015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50"/>
                  </a:solidFill>
                </a:ln>
                <a:solidFill>
                  <a:srgbClr val="006600"/>
                </a:solidFill>
                <a:effectLst>
                  <a:outerShdw blurRad="50800" dist="39000" dir="5460000" algn="tl">
                    <a:srgbClr val="000000">
                      <a:alpha val="38000"/>
                    </a:srgbClr>
                  </a:outerShdw>
                </a:effectLst>
              </a:rPr>
              <a:t>Lost Sheep</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last section of this pericope concerns </a:t>
            </a:r>
            <a:r>
              <a:rPr lang="en-US" sz="30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“straying sheep.”  </a:t>
            </a: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Please remember the context; Jesus is teaching in connection with not</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bringing harm to or neglecting those</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who are </a:t>
            </a:r>
            <a:r>
              <a:rPr lang="en-US" sz="30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“little ones”</a:t>
            </a: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in their faith.</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St. Matthew’s purpose is show that</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Jesus IS the Shepherd of Israel (2:6;</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9:36; 26:31), primarily for pastoral</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purposes and as an exhortation that</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fellow disciples should also care for</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little ones in their midst.</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endParaRPr lang="en-US" sz="2800" b="1" i="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18:15-20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21681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F0"/>
                  </a:solidFill>
                </a:ln>
                <a:solidFill>
                  <a:srgbClr val="0070C0"/>
                </a:solidFill>
                <a:effectLst>
                  <a:outerShdw blurRad="50800" dist="39000" dir="5460000" algn="tl">
                    <a:srgbClr val="000000">
                      <a:alpha val="38000"/>
                    </a:srgbClr>
                  </a:outerShdw>
                </a:effectLst>
              </a:rPr>
              <a:t>Discipline</a:t>
            </a:r>
          </a:p>
          <a:p>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structure of this section can be depicted as such:</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(vv.15-17) – Five conditional sentences in rapid order.</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1.  </a:t>
            </a:r>
            <a:r>
              <a:rPr lang="en-US" sz="28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“…if your brother sins against you…”</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2.  </a:t>
            </a:r>
            <a:r>
              <a:rPr lang="en-US" sz="28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“…If he hears you…”</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3.  </a:t>
            </a:r>
            <a:r>
              <a:rPr lang="en-US" sz="28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“…If he does not hear [you]…”</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4.  </a:t>
            </a:r>
            <a:r>
              <a:rPr lang="en-US" sz="28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“…if he ignores them…”</a:t>
            </a:r>
          </a:p>
          <a:p>
            <a:pPr>
              <a:spcAft>
                <a:spcPts val="12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5.  </a:t>
            </a:r>
            <a:r>
              <a:rPr lang="en-US" sz="28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“…if he even ignores the church…” </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This section is dominated by second person </a:t>
            </a:r>
            <a:r>
              <a:rPr lang="en-US" sz="2800" b="1" i="1" u="sng"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singular </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pronouns and verbs; the emphasis being upon person-to-person interaction.</a:t>
            </a:r>
            <a:endParaRPr lang="en-US" sz="28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2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wipe(down)">
                                      <p:cBhvr>
                                        <p:cTn id="19" dur="580">
                                          <p:stCondLst>
                                            <p:cond delay="0"/>
                                          </p:stCondLst>
                                        </p:cTn>
                                        <p:tgtEl>
                                          <p:spTgt spid="10">
                                            <p:txEl>
                                              <p:pRg st="2" end="2"/>
                                            </p:txEl>
                                          </p:spTgt>
                                        </p:tgtEl>
                                      </p:cBhvr>
                                    </p:animEffect>
                                    <p:anim calcmode="lin" valueType="num">
                                      <p:cBhvr>
                                        <p:cTn id="20" dur="1822" tmFilter="0,0; 0.14,0.36; 0.43,0.73; 0.71,0.91; 1.0,1.0">
                                          <p:stCondLst>
                                            <p:cond delay="0"/>
                                          </p:stCondLst>
                                        </p:cTn>
                                        <p:tgtEl>
                                          <p:spTgt spid="10">
                                            <p:txEl>
                                              <p:pRg st="2" end="2"/>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
                                            <p:txEl>
                                              <p:pRg st="2" end="2"/>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
                                            <p:txEl>
                                              <p:pRg st="2" end="2"/>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
                                            <p:txEl>
                                              <p:pRg st="2" end="2"/>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
                                            <p:txEl>
                                              <p:pRg st="2" end="2"/>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10">
                                            <p:txEl>
                                              <p:pRg st="2" end="2"/>
                                            </p:txEl>
                                          </p:spTgt>
                                        </p:tgtEl>
                                      </p:cBhvr>
                                      <p:to x="100000" y="60000"/>
                                    </p:animScale>
                                    <p:animScale>
                                      <p:cBhvr>
                                        <p:cTn id="26" dur="166" decel="50000">
                                          <p:stCondLst>
                                            <p:cond delay="676"/>
                                          </p:stCondLst>
                                        </p:cTn>
                                        <p:tgtEl>
                                          <p:spTgt spid="10">
                                            <p:txEl>
                                              <p:pRg st="2" end="2"/>
                                            </p:txEl>
                                          </p:spTgt>
                                        </p:tgtEl>
                                      </p:cBhvr>
                                      <p:to x="100000" y="100000"/>
                                    </p:animScale>
                                    <p:animScale>
                                      <p:cBhvr>
                                        <p:cTn id="27" dur="26">
                                          <p:stCondLst>
                                            <p:cond delay="1312"/>
                                          </p:stCondLst>
                                        </p:cTn>
                                        <p:tgtEl>
                                          <p:spTgt spid="10">
                                            <p:txEl>
                                              <p:pRg st="2" end="2"/>
                                            </p:txEl>
                                          </p:spTgt>
                                        </p:tgtEl>
                                      </p:cBhvr>
                                      <p:to x="100000" y="80000"/>
                                    </p:animScale>
                                    <p:animScale>
                                      <p:cBhvr>
                                        <p:cTn id="28" dur="166" decel="50000">
                                          <p:stCondLst>
                                            <p:cond delay="1338"/>
                                          </p:stCondLst>
                                        </p:cTn>
                                        <p:tgtEl>
                                          <p:spTgt spid="10">
                                            <p:txEl>
                                              <p:pRg st="2" end="2"/>
                                            </p:txEl>
                                          </p:spTgt>
                                        </p:tgtEl>
                                      </p:cBhvr>
                                      <p:to x="100000" y="100000"/>
                                    </p:animScale>
                                    <p:animScale>
                                      <p:cBhvr>
                                        <p:cTn id="29" dur="26">
                                          <p:stCondLst>
                                            <p:cond delay="1642"/>
                                          </p:stCondLst>
                                        </p:cTn>
                                        <p:tgtEl>
                                          <p:spTgt spid="10">
                                            <p:txEl>
                                              <p:pRg st="2" end="2"/>
                                            </p:txEl>
                                          </p:spTgt>
                                        </p:tgtEl>
                                      </p:cBhvr>
                                      <p:to x="100000" y="90000"/>
                                    </p:animScale>
                                    <p:animScale>
                                      <p:cBhvr>
                                        <p:cTn id="30" dur="166" decel="50000">
                                          <p:stCondLst>
                                            <p:cond delay="1668"/>
                                          </p:stCondLst>
                                        </p:cTn>
                                        <p:tgtEl>
                                          <p:spTgt spid="10">
                                            <p:txEl>
                                              <p:pRg st="2" end="2"/>
                                            </p:txEl>
                                          </p:spTgt>
                                        </p:tgtEl>
                                      </p:cBhvr>
                                      <p:to x="100000" y="100000"/>
                                    </p:animScale>
                                    <p:animScale>
                                      <p:cBhvr>
                                        <p:cTn id="31" dur="26">
                                          <p:stCondLst>
                                            <p:cond delay="1808"/>
                                          </p:stCondLst>
                                        </p:cTn>
                                        <p:tgtEl>
                                          <p:spTgt spid="10">
                                            <p:txEl>
                                              <p:pRg st="2" end="2"/>
                                            </p:txEl>
                                          </p:spTgt>
                                        </p:tgtEl>
                                      </p:cBhvr>
                                      <p:to x="100000" y="95000"/>
                                    </p:animScale>
                                    <p:animScale>
                                      <p:cBhvr>
                                        <p:cTn id="32" dur="166" decel="50000">
                                          <p:stCondLst>
                                            <p:cond delay="1834"/>
                                          </p:stCondLst>
                                        </p:cTn>
                                        <p:tgtEl>
                                          <p:spTgt spid="10">
                                            <p:txEl>
                                              <p:pRg st="2" end="2"/>
                                            </p:txEl>
                                          </p:spTgt>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diamond(in)">
                                      <p:cBhvr>
                                        <p:cTn id="37" dur="20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5" presetClass="entr" presetSubtype="0" fill="hold" nodeType="clickEffect">
                                  <p:stCondLst>
                                    <p:cond delay="0"/>
                                  </p:stCondLst>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fade">
                                      <p:cBhvr>
                                        <p:cTn id="42" dur="2000"/>
                                        <p:tgtEl>
                                          <p:spTgt spid="10">
                                            <p:txEl>
                                              <p:pRg st="4" end="4"/>
                                            </p:txEl>
                                          </p:spTgt>
                                        </p:tgtEl>
                                      </p:cBhvr>
                                    </p:animEffect>
                                    <p:anim calcmode="lin" valueType="num">
                                      <p:cBhvr>
                                        <p:cTn id="43" dur="2000" fill="hold"/>
                                        <p:tgtEl>
                                          <p:spTgt spid="10">
                                            <p:txEl>
                                              <p:pRg st="4" end="4"/>
                                            </p:txEl>
                                          </p:spTgt>
                                        </p:tgtEl>
                                        <p:attrNameLst>
                                          <p:attrName>style.rotation</p:attrName>
                                        </p:attrNameLst>
                                      </p:cBhvr>
                                      <p:tavLst>
                                        <p:tav tm="0">
                                          <p:val>
                                            <p:fltVal val="720"/>
                                          </p:val>
                                        </p:tav>
                                        <p:tav tm="100000">
                                          <p:val>
                                            <p:fltVal val="0"/>
                                          </p:val>
                                        </p:tav>
                                      </p:tavLst>
                                    </p:anim>
                                    <p:anim calcmode="lin" valueType="num">
                                      <p:cBhvr>
                                        <p:cTn id="44" dur="2000" fill="hold"/>
                                        <p:tgtEl>
                                          <p:spTgt spid="10">
                                            <p:txEl>
                                              <p:pRg st="4" end="4"/>
                                            </p:txEl>
                                          </p:spTgt>
                                        </p:tgtEl>
                                        <p:attrNameLst>
                                          <p:attrName>ppt_h</p:attrName>
                                        </p:attrNameLst>
                                      </p:cBhvr>
                                      <p:tavLst>
                                        <p:tav tm="0">
                                          <p:val>
                                            <p:fltVal val="0"/>
                                          </p:val>
                                        </p:tav>
                                        <p:tav tm="100000">
                                          <p:val>
                                            <p:strVal val="#ppt_h"/>
                                          </p:val>
                                        </p:tav>
                                      </p:tavLst>
                                    </p:anim>
                                    <p:anim calcmode="lin" valueType="num">
                                      <p:cBhvr>
                                        <p:cTn id="45" dur="2000" fill="hold"/>
                                        <p:tgtEl>
                                          <p:spTgt spid="10">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0">
                                            <p:txEl>
                                              <p:pRg st="5" end="5"/>
                                            </p:txEl>
                                          </p:spTgt>
                                        </p:tgtEl>
                                        <p:attrNameLst>
                                          <p:attrName>style.visibility</p:attrName>
                                        </p:attrNameLst>
                                      </p:cBhvr>
                                      <p:to>
                                        <p:strVal val="visible"/>
                                      </p:to>
                                    </p:set>
                                    <p:animEffect transition="in" filter="fade">
                                      <p:cBhvr>
                                        <p:cTn id="50" dur="2000"/>
                                        <p:tgtEl>
                                          <p:spTgt spid="10">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nodeType="clickEffect">
                                  <p:stCondLst>
                                    <p:cond delay="0"/>
                                  </p:stCondLst>
                                  <p:childTnLst>
                                    <p:set>
                                      <p:cBhvr>
                                        <p:cTn id="54" dur="1" fill="hold">
                                          <p:stCondLst>
                                            <p:cond delay="0"/>
                                          </p:stCondLst>
                                        </p:cTn>
                                        <p:tgtEl>
                                          <p:spTgt spid="10">
                                            <p:txEl>
                                              <p:pRg st="6" end="6"/>
                                            </p:txEl>
                                          </p:spTgt>
                                        </p:tgtEl>
                                        <p:attrNameLst>
                                          <p:attrName>style.visibility</p:attrName>
                                        </p:attrNameLst>
                                      </p:cBhvr>
                                      <p:to>
                                        <p:strVal val="visible"/>
                                      </p:to>
                                    </p:set>
                                    <p:anim calcmode="lin" valueType="num">
                                      <p:cBhvr>
                                        <p:cTn id="55" dur="1000" fill="hold"/>
                                        <p:tgtEl>
                                          <p:spTgt spid="10">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10">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10">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0">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10">
                                            <p:txEl>
                                              <p:pRg st="7" end="7"/>
                                            </p:txEl>
                                          </p:spTgt>
                                        </p:tgtEl>
                                        <p:attrNameLst>
                                          <p:attrName>style.visibility</p:attrName>
                                        </p:attrNameLst>
                                      </p:cBhvr>
                                      <p:to>
                                        <p:strVal val="visible"/>
                                      </p:to>
                                    </p:set>
                                    <p:animEffect transition="in" filter="blinds(horizontal)">
                                      <p:cBhvr>
                                        <p:cTn id="63" dur="500"/>
                                        <p:tgtEl>
                                          <p:spTgt spid="10">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10">
                                            <p:txEl>
                                              <p:pRg st="8" end="8"/>
                                            </p:txEl>
                                          </p:spTgt>
                                        </p:tgtEl>
                                        <p:attrNameLst>
                                          <p:attrName>style.visibility</p:attrName>
                                        </p:attrNameLst>
                                      </p:cBhvr>
                                      <p:to>
                                        <p:strVal val="visible"/>
                                      </p:to>
                                    </p:set>
                                    <p:anim calcmode="lin" valueType="num">
                                      <p:cBhvr additive="base">
                                        <p:cTn id="68"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18:15-20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F0"/>
                  </a:solidFill>
                </a:ln>
                <a:solidFill>
                  <a:srgbClr val="0070C0"/>
                </a:solidFill>
                <a:effectLst>
                  <a:outerShdw blurRad="50800" dist="39000" dir="5460000" algn="tl">
                    <a:srgbClr val="000000">
                      <a:alpha val="38000"/>
                    </a:srgbClr>
                  </a:outerShdw>
                </a:effectLst>
              </a:rPr>
              <a:t>Discipline</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second part of this unit (18-20) consists of two major promises that undergird the conditional sentences : </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(vv.18-20) – Two major promises.</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1.  </a:t>
            </a:r>
            <a:r>
              <a:rPr lang="en-US" sz="2800" b="1" i="1" dirty="0" smtClean="0">
                <a:ln w="11430">
                  <a:solidFill>
                    <a:srgbClr val="6600CC"/>
                  </a:solidFill>
                </a:ln>
                <a:solidFill>
                  <a:srgbClr val="6600CC"/>
                </a:solidFill>
                <a:effectLst>
                  <a:outerShdw blurRad="38100" dist="38100" dir="2700000" algn="tl">
                    <a:srgbClr val="000000">
                      <a:alpha val="43137"/>
                    </a:srgbClr>
                  </a:outerShdw>
                </a:effectLst>
              </a:rPr>
              <a:t>“…truly I say to you…”</a:t>
            </a:r>
          </a:p>
          <a:p>
            <a:pPr>
              <a:spcAft>
                <a:spcPts val="12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2.  </a:t>
            </a:r>
            <a:r>
              <a:rPr lang="en-US" sz="2800" b="1" i="1" dirty="0" smtClean="0">
                <a:ln w="11430">
                  <a:solidFill>
                    <a:srgbClr val="6600CC"/>
                  </a:solidFill>
                </a:ln>
                <a:solidFill>
                  <a:srgbClr val="6600CC"/>
                </a:solidFill>
                <a:effectLst>
                  <a:outerShdw blurRad="38100" dist="38100" dir="2700000" algn="tl">
                    <a:srgbClr val="000000">
                      <a:alpha val="43137"/>
                    </a:srgbClr>
                  </a:outerShdw>
                </a:effectLst>
              </a:rPr>
              <a:t>“…again I say to you…”</a:t>
            </a:r>
          </a:p>
          <a:p>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Note that this section is dominated by second person PLURAL pronouns and verbs.  This second part makes it abundantly clear that the human actions that are described in part one are not human actions only!  The promise of the Father’s answers to prayer and of our Lord Jesus’ presence binds heaven and earth together.  </a:t>
            </a:r>
            <a:endParaRPr lang="en-US" sz="28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2000"/>
                                        <p:tgtEl>
                                          <p:spTgt spid="10">
                                            <p:txEl>
                                              <p:pRg st="2" end="2"/>
                                            </p:txEl>
                                          </p:spTgt>
                                        </p:tgtEl>
                                      </p:cBhvr>
                                    </p:animEffect>
                                    <p:anim calcmode="lin" valueType="num">
                                      <p:cBhvr>
                                        <p:cTn id="14"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5"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diamond(in)">
                                      <p:cBhvr>
                                        <p:cTn id="21" dur="2000"/>
                                        <p:tgtEl>
                                          <p:spTgt spid="10">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nodeType="clickEffect">
                                  <p:stCondLst>
                                    <p:cond delay="0"/>
                                  </p:stCondLst>
                                  <p:childTnLst>
                                    <p:set>
                                      <p:cBhvr>
                                        <p:cTn id="25" dur="1" fill="hold">
                                          <p:stCondLst>
                                            <p:cond delay="0"/>
                                          </p:stCondLst>
                                        </p:cTn>
                                        <p:tgtEl>
                                          <p:spTgt spid="10">
                                            <p:txEl>
                                              <p:pRg st="4" end="4"/>
                                            </p:txEl>
                                          </p:spTgt>
                                        </p:tgtEl>
                                        <p:attrNameLst>
                                          <p:attrName>style.visibility</p:attrName>
                                        </p:attrNameLst>
                                      </p:cBhvr>
                                      <p:to>
                                        <p:strVal val="visible"/>
                                      </p:to>
                                    </p:set>
                                    <p:animEffect transition="in" filter="diamond(in)">
                                      <p:cBhvr>
                                        <p:cTn id="26" dur="2000"/>
                                        <p:tgtEl>
                                          <p:spTgt spid="10">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18:15-20</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F0"/>
                  </a:solidFill>
                </a:ln>
                <a:solidFill>
                  <a:srgbClr val="0070C0"/>
                </a:solidFill>
                <a:effectLst>
                  <a:outerShdw blurRad="50800" dist="39000" dir="5460000" algn="tl">
                    <a:srgbClr val="000000">
                      <a:alpha val="38000"/>
                    </a:srgbClr>
                  </a:outerShdw>
                </a:effectLst>
              </a:rPr>
              <a:t>Discipline</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This pericope is (don’t gasp) NOT primarily about executing church discipline!  Neither is it a “checklist” that need to be followed with dealing with flagrant sinners!  And even less, it’s not about how to “weed out” or removing inactive members.  </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Instead, this pericope is about one thing only:  caring for a needy, wandering, sinner brother or sister in Christ.  Thus, we are not called to abuse our Lord’s teaching in legalism or apathy.  Rather, we are to look out for each other in Christian love for one another!  We are to be concerned if a fellow Christian is lapsing into unbelief!   </a:t>
            </a:r>
            <a:endParaRPr lang="en-US" sz="28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Scale>
                                      <p:cBhvr>
                                        <p:cTn id="13" dur="1000" decel="50000" fill="hold">
                                          <p:stCondLst>
                                            <p:cond delay="0"/>
                                          </p:stCondLst>
                                        </p:cTn>
                                        <p:tgtEl>
                                          <p:spTgt spid="10">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10">
                                            <p:txEl>
                                              <p:pRg st="2" end="2"/>
                                            </p:txEl>
                                          </p:spTgt>
                                        </p:tgtEl>
                                        <p:attrNameLst>
                                          <p:attrName>ppt_x</p:attrName>
                                          <p:attrName>ppt_y</p:attrName>
                                        </p:attrNameLst>
                                      </p:cBhvr>
                                    </p:animMotion>
                                    <p:animEffect transition="in" filter="fade">
                                      <p:cBhvr>
                                        <p:cTn id="15" dur="1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09370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This concluding pericope of the Fourth Discourse is the crescendo of caring for the greatest in the reign of heaven!  Once again, it’s Peter, in his “smallness” of faith and understanding raises this issue (v.21).  Jesus, however, tells an extensive and Divinely crafted Parable of the Unforgiving Servant (23-35).  Your Lord’s purpose is to reinforce His teaching on greatness and forgiveness; additionally, He also provides the context of truth and reality that can actually enable you to begin to carry out His teaching on forgiveness!!!     </a:t>
            </a:r>
            <a:endParaRPr lang="en-US" sz="28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2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1706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So Peter ask a question of Jesus concerning forgiveness!  Peter is </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willing </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to count of to seven; however, Jesus totally destroys Peter’s perceived willingness to forgive seven-fold!  Jesus declares that forgiveness eschews all moral arithmetic and keeping of ANY record.  Now Jesus says that, in effect, there can be </a:t>
            </a:r>
            <a:r>
              <a:rPr lang="en-US" sz="2800" b="1" u="sng"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NO</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limit to the forgiveness given and received between those who are His disciples. </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Jesus reveals His meaning in one of His most “famous” parables.  We are familiar with this parable, so let summarize it:      </a:t>
            </a:r>
            <a:endParaRPr lang="en-US" sz="28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2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37070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lgn="ctr">
              <a:spcAft>
                <a:spcPts val="600"/>
              </a:spcAft>
            </a:pP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Parable of the Unforgiving (Steward) Servant</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Jesus introduces the parable in verse 23 and gives a concluding interpretation in verse 35.  In between are three intriguing scenes:</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r>
              <a:rPr lang="en-US" sz="24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1.  The Master’s compassion for a hopelessly indebted 	 	      servant (24-27);</a:t>
            </a:r>
          </a:p>
          <a:p>
            <a:pPr>
              <a:spcAft>
                <a:spcPts val="600"/>
              </a:spcAft>
            </a:pPr>
            <a:r>
              <a:rPr lang="en-US" sz="24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2.  The forgiven servant’s refusal to show mercy (to forgive) 	      an indebted fellow servant who had a very small debt 	      (28-30); and,</a:t>
            </a:r>
          </a:p>
          <a:p>
            <a:r>
              <a:rPr lang="en-US" sz="24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3.  The Master’s angry reaction to His forgiveness and the 	      subsequent punishment of the unforgiving servant.</a:t>
            </a:r>
            <a:endParaRPr lang="en-US" sz="24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 calcmode="lin" valueType="num">
                                      <p:cBhvr additive="base">
                                        <p:cTn id="15" dur="2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wipe(down)">
                                      <p:cBhvr>
                                        <p:cTn id="21" dur="580">
                                          <p:stCondLst>
                                            <p:cond delay="0"/>
                                          </p:stCondLst>
                                        </p:cTn>
                                        <p:tgtEl>
                                          <p:spTgt spid="10">
                                            <p:txEl>
                                              <p:pRg st="3" end="3"/>
                                            </p:txEl>
                                          </p:spTgt>
                                        </p:tgtEl>
                                      </p:cBhvr>
                                    </p:animEffect>
                                    <p:anim calcmode="lin" valueType="num">
                                      <p:cBhvr>
                                        <p:cTn id="22" dur="1822" tmFilter="0,0; 0.14,0.36; 0.43,0.73; 0.71,0.91; 1.0,1.0">
                                          <p:stCondLst>
                                            <p:cond delay="0"/>
                                          </p:stCondLst>
                                        </p:cTn>
                                        <p:tgtEl>
                                          <p:spTgt spid="10">
                                            <p:txEl>
                                              <p:pRg st="3" end="3"/>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0">
                                            <p:txEl>
                                              <p:pRg st="3" end="3"/>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0">
                                            <p:txEl>
                                              <p:pRg st="3" end="3"/>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0">
                                            <p:txEl>
                                              <p:pRg st="3" end="3"/>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0">
                                            <p:txEl>
                                              <p:pRg st="3" end="3"/>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10">
                                            <p:txEl>
                                              <p:pRg st="3" end="3"/>
                                            </p:txEl>
                                          </p:spTgt>
                                        </p:tgtEl>
                                      </p:cBhvr>
                                      <p:to x="100000" y="60000"/>
                                    </p:animScale>
                                    <p:animScale>
                                      <p:cBhvr>
                                        <p:cTn id="28" dur="166" decel="50000">
                                          <p:stCondLst>
                                            <p:cond delay="676"/>
                                          </p:stCondLst>
                                        </p:cTn>
                                        <p:tgtEl>
                                          <p:spTgt spid="10">
                                            <p:txEl>
                                              <p:pRg st="3" end="3"/>
                                            </p:txEl>
                                          </p:spTgt>
                                        </p:tgtEl>
                                      </p:cBhvr>
                                      <p:to x="100000" y="100000"/>
                                    </p:animScale>
                                    <p:animScale>
                                      <p:cBhvr>
                                        <p:cTn id="29" dur="26">
                                          <p:stCondLst>
                                            <p:cond delay="1312"/>
                                          </p:stCondLst>
                                        </p:cTn>
                                        <p:tgtEl>
                                          <p:spTgt spid="10">
                                            <p:txEl>
                                              <p:pRg st="3" end="3"/>
                                            </p:txEl>
                                          </p:spTgt>
                                        </p:tgtEl>
                                      </p:cBhvr>
                                      <p:to x="100000" y="80000"/>
                                    </p:animScale>
                                    <p:animScale>
                                      <p:cBhvr>
                                        <p:cTn id="30" dur="166" decel="50000">
                                          <p:stCondLst>
                                            <p:cond delay="1338"/>
                                          </p:stCondLst>
                                        </p:cTn>
                                        <p:tgtEl>
                                          <p:spTgt spid="10">
                                            <p:txEl>
                                              <p:pRg st="3" end="3"/>
                                            </p:txEl>
                                          </p:spTgt>
                                        </p:tgtEl>
                                      </p:cBhvr>
                                      <p:to x="100000" y="100000"/>
                                    </p:animScale>
                                    <p:animScale>
                                      <p:cBhvr>
                                        <p:cTn id="31" dur="26">
                                          <p:stCondLst>
                                            <p:cond delay="1642"/>
                                          </p:stCondLst>
                                        </p:cTn>
                                        <p:tgtEl>
                                          <p:spTgt spid="10">
                                            <p:txEl>
                                              <p:pRg st="3" end="3"/>
                                            </p:txEl>
                                          </p:spTgt>
                                        </p:tgtEl>
                                      </p:cBhvr>
                                      <p:to x="100000" y="90000"/>
                                    </p:animScale>
                                    <p:animScale>
                                      <p:cBhvr>
                                        <p:cTn id="32" dur="166" decel="50000">
                                          <p:stCondLst>
                                            <p:cond delay="1668"/>
                                          </p:stCondLst>
                                        </p:cTn>
                                        <p:tgtEl>
                                          <p:spTgt spid="10">
                                            <p:txEl>
                                              <p:pRg st="3" end="3"/>
                                            </p:txEl>
                                          </p:spTgt>
                                        </p:tgtEl>
                                      </p:cBhvr>
                                      <p:to x="100000" y="100000"/>
                                    </p:animScale>
                                    <p:animScale>
                                      <p:cBhvr>
                                        <p:cTn id="33" dur="26">
                                          <p:stCondLst>
                                            <p:cond delay="1808"/>
                                          </p:stCondLst>
                                        </p:cTn>
                                        <p:tgtEl>
                                          <p:spTgt spid="10">
                                            <p:txEl>
                                              <p:pRg st="3" end="3"/>
                                            </p:txEl>
                                          </p:spTgt>
                                        </p:tgtEl>
                                      </p:cBhvr>
                                      <p:to x="100000" y="95000"/>
                                    </p:animScale>
                                    <p:animScale>
                                      <p:cBhvr>
                                        <p:cTn id="34" dur="166" decel="50000">
                                          <p:stCondLst>
                                            <p:cond delay="1834"/>
                                          </p:stCondLst>
                                        </p:cTn>
                                        <p:tgtEl>
                                          <p:spTgt spid="10">
                                            <p:txEl>
                                              <p:pRg st="3" end="3"/>
                                            </p:txEl>
                                          </p:spTgt>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animEffect transition="in" filter="wipe(down)">
                                      <p:cBhvr>
                                        <p:cTn id="39" dur="580">
                                          <p:stCondLst>
                                            <p:cond delay="0"/>
                                          </p:stCondLst>
                                        </p:cTn>
                                        <p:tgtEl>
                                          <p:spTgt spid="10">
                                            <p:txEl>
                                              <p:pRg st="4" end="4"/>
                                            </p:txEl>
                                          </p:spTgt>
                                        </p:tgtEl>
                                      </p:cBhvr>
                                    </p:animEffect>
                                    <p:anim calcmode="lin" valueType="num">
                                      <p:cBhvr>
                                        <p:cTn id="40" dur="1822" tmFilter="0,0; 0.14,0.36; 0.43,0.73; 0.71,0.91; 1.0,1.0">
                                          <p:stCondLst>
                                            <p:cond delay="0"/>
                                          </p:stCondLst>
                                        </p:cTn>
                                        <p:tgtEl>
                                          <p:spTgt spid="10">
                                            <p:txEl>
                                              <p:pRg st="4" end="4"/>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
                                            <p:txEl>
                                              <p:pRg st="4" end="4"/>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
                                            <p:txEl>
                                              <p:pRg st="4" end="4"/>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
                                            <p:txEl>
                                              <p:pRg st="4" end="4"/>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
                                            <p:txEl>
                                              <p:pRg st="4" end="4"/>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10">
                                            <p:txEl>
                                              <p:pRg st="4" end="4"/>
                                            </p:txEl>
                                          </p:spTgt>
                                        </p:tgtEl>
                                      </p:cBhvr>
                                      <p:to x="100000" y="60000"/>
                                    </p:animScale>
                                    <p:animScale>
                                      <p:cBhvr>
                                        <p:cTn id="46" dur="166" decel="50000">
                                          <p:stCondLst>
                                            <p:cond delay="676"/>
                                          </p:stCondLst>
                                        </p:cTn>
                                        <p:tgtEl>
                                          <p:spTgt spid="10">
                                            <p:txEl>
                                              <p:pRg st="4" end="4"/>
                                            </p:txEl>
                                          </p:spTgt>
                                        </p:tgtEl>
                                      </p:cBhvr>
                                      <p:to x="100000" y="100000"/>
                                    </p:animScale>
                                    <p:animScale>
                                      <p:cBhvr>
                                        <p:cTn id="47" dur="26">
                                          <p:stCondLst>
                                            <p:cond delay="1312"/>
                                          </p:stCondLst>
                                        </p:cTn>
                                        <p:tgtEl>
                                          <p:spTgt spid="10">
                                            <p:txEl>
                                              <p:pRg st="4" end="4"/>
                                            </p:txEl>
                                          </p:spTgt>
                                        </p:tgtEl>
                                      </p:cBhvr>
                                      <p:to x="100000" y="80000"/>
                                    </p:animScale>
                                    <p:animScale>
                                      <p:cBhvr>
                                        <p:cTn id="48" dur="166" decel="50000">
                                          <p:stCondLst>
                                            <p:cond delay="1338"/>
                                          </p:stCondLst>
                                        </p:cTn>
                                        <p:tgtEl>
                                          <p:spTgt spid="10">
                                            <p:txEl>
                                              <p:pRg st="4" end="4"/>
                                            </p:txEl>
                                          </p:spTgt>
                                        </p:tgtEl>
                                      </p:cBhvr>
                                      <p:to x="100000" y="100000"/>
                                    </p:animScale>
                                    <p:animScale>
                                      <p:cBhvr>
                                        <p:cTn id="49" dur="26">
                                          <p:stCondLst>
                                            <p:cond delay="1642"/>
                                          </p:stCondLst>
                                        </p:cTn>
                                        <p:tgtEl>
                                          <p:spTgt spid="10">
                                            <p:txEl>
                                              <p:pRg st="4" end="4"/>
                                            </p:txEl>
                                          </p:spTgt>
                                        </p:tgtEl>
                                      </p:cBhvr>
                                      <p:to x="100000" y="90000"/>
                                    </p:animScale>
                                    <p:animScale>
                                      <p:cBhvr>
                                        <p:cTn id="50" dur="166" decel="50000">
                                          <p:stCondLst>
                                            <p:cond delay="1668"/>
                                          </p:stCondLst>
                                        </p:cTn>
                                        <p:tgtEl>
                                          <p:spTgt spid="10">
                                            <p:txEl>
                                              <p:pRg st="4" end="4"/>
                                            </p:txEl>
                                          </p:spTgt>
                                        </p:tgtEl>
                                      </p:cBhvr>
                                      <p:to x="100000" y="100000"/>
                                    </p:animScale>
                                    <p:animScale>
                                      <p:cBhvr>
                                        <p:cTn id="51" dur="26">
                                          <p:stCondLst>
                                            <p:cond delay="1808"/>
                                          </p:stCondLst>
                                        </p:cTn>
                                        <p:tgtEl>
                                          <p:spTgt spid="10">
                                            <p:txEl>
                                              <p:pRg st="4" end="4"/>
                                            </p:txEl>
                                          </p:spTgt>
                                        </p:tgtEl>
                                      </p:cBhvr>
                                      <p:to x="100000" y="95000"/>
                                    </p:animScale>
                                    <p:animScale>
                                      <p:cBhvr>
                                        <p:cTn id="52" dur="166" decel="50000">
                                          <p:stCondLst>
                                            <p:cond delay="1834"/>
                                          </p:stCondLst>
                                        </p:cTn>
                                        <p:tgtEl>
                                          <p:spTgt spid="10">
                                            <p:txEl>
                                              <p:pRg st="4" end="4"/>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10">
                                            <p:txEl>
                                              <p:pRg st="5" end="5"/>
                                            </p:txEl>
                                          </p:spTgt>
                                        </p:tgtEl>
                                        <p:attrNameLst>
                                          <p:attrName>style.visibility</p:attrName>
                                        </p:attrNameLst>
                                      </p:cBhvr>
                                      <p:to>
                                        <p:strVal val="visible"/>
                                      </p:to>
                                    </p:set>
                                    <p:animEffect transition="in" filter="wipe(down)">
                                      <p:cBhvr>
                                        <p:cTn id="57" dur="580">
                                          <p:stCondLst>
                                            <p:cond delay="0"/>
                                          </p:stCondLst>
                                        </p:cTn>
                                        <p:tgtEl>
                                          <p:spTgt spid="10">
                                            <p:txEl>
                                              <p:pRg st="5" end="5"/>
                                            </p:txEl>
                                          </p:spTgt>
                                        </p:tgtEl>
                                      </p:cBhvr>
                                    </p:animEffect>
                                    <p:anim calcmode="lin" valueType="num">
                                      <p:cBhvr>
                                        <p:cTn id="58" dur="1822" tmFilter="0,0; 0.14,0.36; 0.43,0.73; 0.71,0.91; 1.0,1.0">
                                          <p:stCondLst>
                                            <p:cond delay="0"/>
                                          </p:stCondLst>
                                        </p:cTn>
                                        <p:tgtEl>
                                          <p:spTgt spid="10">
                                            <p:txEl>
                                              <p:pRg st="5" end="5"/>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0">
                                            <p:txEl>
                                              <p:pRg st="5" end="5"/>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0">
                                            <p:txEl>
                                              <p:pRg st="5" end="5"/>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0">
                                            <p:txEl>
                                              <p:pRg st="5" end="5"/>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0">
                                            <p:txEl>
                                              <p:pRg st="5" end="5"/>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10">
                                            <p:txEl>
                                              <p:pRg st="5" end="5"/>
                                            </p:txEl>
                                          </p:spTgt>
                                        </p:tgtEl>
                                      </p:cBhvr>
                                      <p:to x="100000" y="60000"/>
                                    </p:animScale>
                                    <p:animScale>
                                      <p:cBhvr>
                                        <p:cTn id="64" dur="166" decel="50000">
                                          <p:stCondLst>
                                            <p:cond delay="676"/>
                                          </p:stCondLst>
                                        </p:cTn>
                                        <p:tgtEl>
                                          <p:spTgt spid="10">
                                            <p:txEl>
                                              <p:pRg st="5" end="5"/>
                                            </p:txEl>
                                          </p:spTgt>
                                        </p:tgtEl>
                                      </p:cBhvr>
                                      <p:to x="100000" y="100000"/>
                                    </p:animScale>
                                    <p:animScale>
                                      <p:cBhvr>
                                        <p:cTn id="65" dur="26">
                                          <p:stCondLst>
                                            <p:cond delay="1312"/>
                                          </p:stCondLst>
                                        </p:cTn>
                                        <p:tgtEl>
                                          <p:spTgt spid="10">
                                            <p:txEl>
                                              <p:pRg st="5" end="5"/>
                                            </p:txEl>
                                          </p:spTgt>
                                        </p:tgtEl>
                                      </p:cBhvr>
                                      <p:to x="100000" y="80000"/>
                                    </p:animScale>
                                    <p:animScale>
                                      <p:cBhvr>
                                        <p:cTn id="66" dur="166" decel="50000">
                                          <p:stCondLst>
                                            <p:cond delay="1338"/>
                                          </p:stCondLst>
                                        </p:cTn>
                                        <p:tgtEl>
                                          <p:spTgt spid="10">
                                            <p:txEl>
                                              <p:pRg st="5" end="5"/>
                                            </p:txEl>
                                          </p:spTgt>
                                        </p:tgtEl>
                                      </p:cBhvr>
                                      <p:to x="100000" y="100000"/>
                                    </p:animScale>
                                    <p:animScale>
                                      <p:cBhvr>
                                        <p:cTn id="67" dur="26">
                                          <p:stCondLst>
                                            <p:cond delay="1642"/>
                                          </p:stCondLst>
                                        </p:cTn>
                                        <p:tgtEl>
                                          <p:spTgt spid="10">
                                            <p:txEl>
                                              <p:pRg st="5" end="5"/>
                                            </p:txEl>
                                          </p:spTgt>
                                        </p:tgtEl>
                                      </p:cBhvr>
                                      <p:to x="100000" y="90000"/>
                                    </p:animScale>
                                    <p:animScale>
                                      <p:cBhvr>
                                        <p:cTn id="68" dur="166" decel="50000">
                                          <p:stCondLst>
                                            <p:cond delay="1668"/>
                                          </p:stCondLst>
                                        </p:cTn>
                                        <p:tgtEl>
                                          <p:spTgt spid="10">
                                            <p:txEl>
                                              <p:pRg st="5" end="5"/>
                                            </p:txEl>
                                          </p:spTgt>
                                        </p:tgtEl>
                                      </p:cBhvr>
                                      <p:to x="100000" y="100000"/>
                                    </p:animScale>
                                    <p:animScale>
                                      <p:cBhvr>
                                        <p:cTn id="69" dur="26">
                                          <p:stCondLst>
                                            <p:cond delay="1808"/>
                                          </p:stCondLst>
                                        </p:cTn>
                                        <p:tgtEl>
                                          <p:spTgt spid="10">
                                            <p:txEl>
                                              <p:pRg st="5" end="5"/>
                                            </p:txEl>
                                          </p:spTgt>
                                        </p:tgtEl>
                                      </p:cBhvr>
                                      <p:to x="100000" y="95000"/>
                                    </p:animScale>
                                    <p:animScale>
                                      <p:cBhvr>
                                        <p:cTn id="70" dur="166" decel="50000">
                                          <p:stCondLst>
                                            <p:cond delay="1834"/>
                                          </p:stCondLst>
                                        </p:cTn>
                                        <p:tgtEl>
                                          <p:spTgt spid="10">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lgn="ct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Parable of the Unforgiving (Steward) Servant</a:t>
            </a:r>
          </a:p>
          <a:p>
            <a:pPr algn="ctr">
              <a:spcAft>
                <a:spcPts val="1200"/>
              </a:spcAft>
            </a:pP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A Summary</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First, God (the Master) takes the initiative, in Christ Jesus!  Thus, God’s forgiveness is always first and foundational.  His forgiveness is never, ever earned or merited!</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Second, the decision to forgive another and the internal emotion(s) that a Christian may or may not experience in relation to another.  To forgive </a:t>
            </a:r>
            <a:r>
              <a:rPr lang="en-US" sz="2600" b="1" dirty="0" smtClean="0">
                <a:ln w="11430">
                  <a:solidFill>
                    <a:srgbClr val="006600"/>
                  </a:solidFill>
                </a:ln>
                <a:solidFill>
                  <a:srgbClr val="006600"/>
                </a:solidFill>
                <a:effectLst>
                  <a:outerShdw blurRad="38100" dist="38100" dir="2700000" algn="tl">
                    <a:srgbClr val="000000">
                      <a:alpha val="43137"/>
                    </a:srgbClr>
                  </a:outerShdw>
                </a:effectLst>
              </a:rPr>
              <a:t>(</a:t>
            </a:r>
            <a:r>
              <a:rPr lang="en-US" sz="2600" b="1" dirty="0" err="1" smtClean="0">
                <a:ln w="11430">
                  <a:solidFill>
                    <a:srgbClr val="006600"/>
                  </a:solidFill>
                </a:ln>
                <a:solidFill>
                  <a:srgbClr val="006600"/>
                </a:solidFill>
                <a:effectLst>
                  <a:outerShdw blurRad="38100" dist="38100" dir="2700000" algn="tl">
                    <a:srgbClr val="000000">
                      <a:alpha val="43137"/>
                    </a:srgbClr>
                  </a:outerShdw>
                </a:effectLst>
                <a:latin typeface="TekniaGreek" pitchFamily="2" charset="0"/>
              </a:rPr>
              <a:t>ajfivh</a:t>
            </a:r>
            <a:r>
              <a:rPr lang="en-US" sz="2600" b="1" dirty="0" smtClean="0">
                <a:ln w="11430">
                  <a:solidFill>
                    <a:srgbClr val="006600"/>
                  </a:solidFill>
                </a:ln>
                <a:solidFill>
                  <a:srgbClr val="006600"/>
                </a:solidFill>
                <a:effectLst>
                  <a:outerShdw blurRad="38100" dist="38100" dir="2700000" algn="tl">
                    <a:srgbClr val="000000">
                      <a:alpha val="43137"/>
                    </a:srgbClr>
                  </a:outerShdw>
                </a:effectLst>
                <a:latin typeface="TekniaGreek" pitchFamily="2" charset="0"/>
              </a:rPr>
              <a:t>/mi</a:t>
            </a:r>
            <a:r>
              <a:rPr lang="en-US" sz="2600" b="1" dirty="0" smtClean="0">
                <a:ln w="11430">
                  <a:solidFill>
                    <a:srgbClr val="006600"/>
                  </a:solidFill>
                </a:ln>
                <a:solidFill>
                  <a:srgbClr val="006600"/>
                </a:solidFill>
                <a:effectLst>
                  <a:outerShdw blurRad="38100" dist="38100" dir="2700000" algn="tl">
                    <a:srgbClr val="000000">
                      <a:alpha val="43137"/>
                    </a:srgbClr>
                  </a:outerShdw>
                </a:effectLst>
              </a:rPr>
              <a:t>)</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has to do with releasing!  To forgive is to release someone else from the retribution and retaliation that, according to human relationships, and even God’s Law, may very well be deserved!  </a:t>
            </a:r>
            <a:endParaRPr lang="en-US" sz="24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 calcmode="lin" valueType="num">
                                      <p:cBhvr additive="base">
                                        <p:cTn id="7" dur="20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anim calcmode="lin" valueType="num">
                                      <p:cBhvr additive="base">
                                        <p:cTn id="13" dur="20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Introduction</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78619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This chapter is the Fourth Discourse of St</a:t>
            </a:r>
            <a:r>
              <a:rPr lang="en-US" sz="3000" b="1" dirty="0" smtClean="0">
                <a:ln w="11430">
                  <a:solidFill>
                    <a:schemeClr val="tx1"/>
                  </a:solidFill>
                </a:ln>
                <a:effectLst>
                  <a:outerShdw blurRad="38100" dist="38100" dir="2700000" algn="tl">
                    <a:srgbClr val="000000">
                      <a:alpha val="43137"/>
                    </a:srgbClr>
                  </a:outerShdw>
                </a:effectLst>
              </a:rPr>
              <a:t>. Matthew and is an extended and corrective teaching of Jesus after His second passion prophecy.  Closely joined to the Fourth Discourse, is our Lord’s teaching in which He reveals that He and His disciples need not pay the Temple tax; since, by right, He is the Son of God and His </a:t>
            </a:r>
            <a:r>
              <a:rPr lang="en-US" sz="3000" b="1" dirty="0" smtClean="0">
                <a:ln w="11430">
                  <a:solidFill>
                    <a:schemeClr val="tx1"/>
                  </a:solidFill>
                </a:ln>
                <a:effectLst>
                  <a:outerShdw blurRad="38100" dist="38100" dir="2700000" algn="tl">
                    <a:srgbClr val="000000">
                      <a:alpha val="43137"/>
                    </a:srgbClr>
                  </a:outerShdw>
                </a:effectLst>
              </a:rPr>
              <a:t>disciples, by faith, are </a:t>
            </a:r>
            <a:r>
              <a:rPr lang="en-US" sz="3000" b="1" dirty="0" smtClean="0">
                <a:ln w="11430">
                  <a:solidFill>
                    <a:schemeClr val="tx1"/>
                  </a:solidFill>
                </a:ln>
                <a:effectLst>
                  <a:outerShdw blurRad="38100" dist="38100" dir="2700000" algn="tl">
                    <a:srgbClr val="000000">
                      <a:alpha val="43137"/>
                    </a:srgbClr>
                  </a:outerShdw>
                </a:effectLst>
              </a:rPr>
              <a:t>God’s </a:t>
            </a:r>
            <a:r>
              <a:rPr lang="en-US" sz="3000" b="1" dirty="0" smtClean="0">
                <a:ln w="11430">
                  <a:solidFill>
                    <a:schemeClr val="tx1"/>
                  </a:solidFill>
                </a:ln>
                <a:effectLst>
                  <a:outerShdw blurRad="38100" dist="38100" dir="2700000" algn="tl">
                    <a:srgbClr val="000000">
                      <a:alpha val="43137"/>
                    </a:srgbClr>
                  </a:outerShdw>
                </a:effectLst>
              </a:rPr>
              <a:t>sons (17:24-27).</a:t>
            </a:r>
            <a:endParaRPr lang="en-US" sz="3000" b="1" dirty="0" smtClean="0">
              <a:ln w="11430">
                <a:solidFill>
                  <a:schemeClr val="tx1"/>
                </a:solidFill>
              </a:ln>
              <a:effectLst>
                <a:outerShdw blurRad="38100" dist="38100" dir="2700000" algn="tl">
                  <a:srgbClr val="000000">
                    <a:alpha val="43137"/>
                  </a:srgbClr>
                </a:outerShdw>
              </a:effectLst>
            </a:endParaRPr>
          </a:p>
          <a:p>
            <a:pPr>
              <a:spcAft>
                <a:spcPts val="600"/>
              </a:spcAft>
            </a:pPr>
            <a:r>
              <a:rPr lang="en-US" sz="3000" b="1" dirty="0" smtClean="0">
                <a:ln w="11430">
                  <a:solidFill>
                    <a:schemeClr val="tx1"/>
                  </a:solidFill>
                </a:ln>
                <a:effectLst>
                  <a:outerShdw blurRad="38100" dist="38100" dir="2700000" algn="tl">
                    <a:srgbClr val="000000">
                      <a:alpha val="43137"/>
                    </a:srgbClr>
                  </a:outerShdw>
                </a:effectLst>
              </a:rPr>
              <a:t>After His teaching, the disciples approach Jesus </a:t>
            </a:r>
            <a:r>
              <a:rPr lang="en-US" sz="3000" b="1" i="1" dirty="0" smtClean="0">
                <a:ln w="11430">
                  <a:solidFill>
                    <a:schemeClr val="tx1"/>
                  </a:solidFill>
                </a:ln>
                <a:effectLst>
                  <a:outerShdw blurRad="38100" dist="38100" dir="2700000" algn="tl">
                    <a:srgbClr val="000000">
                      <a:alpha val="43137"/>
                    </a:srgbClr>
                  </a:outerShdw>
                </a:effectLst>
              </a:rPr>
              <a:t>“in that hour” </a:t>
            </a:r>
            <a:r>
              <a:rPr lang="en-US" sz="3000" b="1" dirty="0" smtClean="0">
                <a:ln w="11430">
                  <a:solidFill>
                    <a:schemeClr val="tx1"/>
                  </a:solidFill>
                </a:ln>
                <a:effectLst>
                  <a:outerShdw blurRad="38100" dist="38100" dir="2700000" algn="tl">
                    <a:srgbClr val="000000">
                      <a:alpha val="43137"/>
                    </a:srgbClr>
                  </a:outerShdw>
                </a:effectLst>
              </a:rPr>
              <a:t>(18:1) and our Lord will, therefore, define greatness as </a:t>
            </a:r>
            <a:r>
              <a:rPr lang="en-US" sz="3000" b="1" i="1" dirty="0" smtClean="0">
                <a:ln w="11430">
                  <a:solidFill>
                    <a:schemeClr val="tx1"/>
                  </a:solidFill>
                </a:ln>
                <a:effectLst>
                  <a:outerShdw blurRad="38100" dist="38100" dir="2700000" algn="tl">
                    <a:srgbClr val="000000">
                      <a:alpha val="43137"/>
                    </a:srgbClr>
                  </a:outerShdw>
                </a:effectLst>
              </a:rPr>
              <a:t>lowly, childlike neediness</a:t>
            </a:r>
            <a:r>
              <a:rPr lang="en-US" sz="3000" b="1" dirty="0" smtClean="0">
                <a:ln w="11430">
                  <a:solidFill>
                    <a:schemeClr val="tx1"/>
                  </a:solidFill>
                </a:ln>
                <a:effectLst>
                  <a:outerShdw blurRad="38100" dist="38100" dir="2700000" algn="tl">
                    <a:srgbClr val="000000">
                      <a:alpha val="43137"/>
                    </a:srgbClr>
                  </a:outerShdw>
                </a:effectLst>
              </a:rPr>
              <a:t> and will invite His disciples, both then and now, to a radically different way of thinking and living!   </a:t>
            </a:r>
            <a:endParaRPr lang="en-US" sz="3000" b="1" dirty="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8785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lgn="ct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Parable of the Unforgiving (Steward) Servant</a:t>
            </a:r>
          </a:p>
          <a:p>
            <a:pPr algn="ctr">
              <a:spcAft>
                <a:spcPts val="1200"/>
              </a:spcAft>
            </a:pP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A Summary</a:t>
            </a:r>
          </a:p>
          <a:p>
            <a:pPr>
              <a:spcAft>
                <a:spcPts val="600"/>
              </a:spcAft>
            </a:pPr>
            <a:r>
              <a:rPr lang="en-US" sz="2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Second, the decision to forgive another and the internal emotion(s) that a Christian may or may not experience in relation to another.  To forgive </a:t>
            </a:r>
            <a:r>
              <a:rPr lang="en-US" sz="2000" b="1" dirty="0" smtClean="0">
                <a:ln w="11430">
                  <a:solidFill>
                    <a:srgbClr val="006600"/>
                  </a:solidFill>
                </a:ln>
                <a:solidFill>
                  <a:srgbClr val="006600"/>
                </a:solidFill>
                <a:effectLst>
                  <a:outerShdw blurRad="38100" dist="38100" dir="2700000" algn="tl">
                    <a:srgbClr val="000000">
                      <a:alpha val="43137"/>
                    </a:srgbClr>
                  </a:outerShdw>
                </a:effectLst>
              </a:rPr>
              <a:t>(</a:t>
            </a:r>
            <a:r>
              <a:rPr lang="en-US" sz="2000" b="1" dirty="0" err="1" smtClean="0">
                <a:ln w="11430">
                  <a:solidFill>
                    <a:srgbClr val="006600"/>
                  </a:solidFill>
                </a:ln>
                <a:solidFill>
                  <a:srgbClr val="006600"/>
                </a:solidFill>
                <a:effectLst>
                  <a:outerShdw blurRad="38100" dist="38100" dir="2700000" algn="tl">
                    <a:srgbClr val="000000">
                      <a:alpha val="43137"/>
                    </a:srgbClr>
                  </a:outerShdw>
                </a:effectLst>
                <a:latin typeface="TekniaGreek" pitchFamily="2" charset="0"/>
              </a:rPr>
              <a:t>ajfivh</a:t>
            </a:r>
            <a:r>
              <a:rPr lang="en-US" sz="2000" b="1" dirty="0" smtClean="0">
                <a:ln w="11430">
                  <a:solidFill>
                    <a:srgbClr val="006600"/>
                  </a:solidFill>
                </a:ln>
                <a:solidFill>
                  <a:srgbClr val="006600"/>
                </a:solidFill>
                <a:effectLst>
                  <a:outerShdw blurRad="38100" dist="38100" dir="2700000" algn="tl">
                    <a:srgbClr val="000000">
                      <a:alpha val="43137"/>
                    </a:srgbClr>
                  </a:outerShdw>
                </a:effectLst>
                <a:latin typeface="TekniaGreek" pitchFamily="2" charset="0"/>
              </a:rPr>
              <a:t>/mi</a:t>
            </a:r>
            <a:r>
              <a:rPr lang="en-US" sz="2000" b="1" dirty="0" smtClean="0">
                <a:ln w="11430">
                  <a:solidFill>
                    <a:srgbClr val="006600"/>
                  </a:solidFill>
                </a:ln>
                <a:solidFill>
                  <a:srgbClr val="006600"/>
                </a:solidFill>
                <a:effectLst>
                  <a:outerShdw blurRad="38100" dist="38100" dir="2700000" algn="tl">
                    <a:srgbClr val="000000">
                      <a:alpha val="43137"/>
                    </a:srgbClr>
                  </a:outerShdw>
                </a:effectLst>
              </a:rPr>
              <a:t>)</a:t>
            </a:r>
            <a:r>
              <a:rPr lang="en-US" sz="2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has to do with releasing!  To forgive is to release someone else from the retribution and retaliation that, according to human relationships, and even God’s Law, may very well be deserved!</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above can only be accomplished by the believer, via the power of the Holy Spirit!  In other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words,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forgiveness can only be readily seen as a Spirit-led choice; an act of a regenerated will of a disciple of Christ Jesus!  Yes, the emotion of anger and hurt that lasts is actually an </a:t>
            </a:r>
            <a:r>
              <a:rPr lang="en-US" sz="2600" b="1" i="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“unnecessary”</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distress!  Why?  </a:t>
            </a:r>
            <a:r>
              <a:rPr lang="en-US" sz="2600" b="1" i="1" dirty="0" smtClean="0">
                <a:ln w="11430">
                  <a:solidFill>
                    <a:srgbClr val="6600CC"/>
                  </a:solidFill>
                </a:ln>
                <a:solidFill>
                  <a:srgbClr val="6600CC"/>
                </a:solidFill>
                <a:effectLst>
                  <a:outerShdw blurRad="38100" dist="38100" dir="2700000" algn="tl">
                    <a:srgbClr val="000000">
                      <a:alpha val="43137"/>
                    </a:srgbClr>
                  </a:outerShdw>
                </a:effectLst>
              </a:rPr>
              <a:t>God’s forgiveness cannot be “trumped” by emotions!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endParaRPr lang="en-US" sz="24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4" end="4"/>
                                            </p:txEl>
                                          </p:spTgt>
                                        </p:tgtEl>
                                        <p:attrNameLst>
                                          <p:attrName>style.visibility</p:attrName>
                                        </p:attrNameLst>
                                      </p:cBhvr>
                                      <p:to>
                                        <p:strVal val="visible"/>
                                      </p:to>
                                    </p:set>
                                    <p:anim calcmode="lin" valueType="num">
                                      <p:cBhvr additive="base">
                                        <p:cTn id="7" dur="20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18:21-35</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94008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4000" b="1" dirty="0" smtClean="0">
                <a:ln w="11430">
                  <a:solidFill>
                    <a:srgbClr val="006600"/>
                  </a:solidFill>
                </a:ln>
                <a:solidFill>
                  <a:srgbClr val="006600"/>
                </a:solidFill>
                <a:effectLst>
                  <a:outerShdw blurRad="50800" dist="39000" dir="5460000" algn="tl">
                    <a:srgbClr val="000000">
                      <a:alpha val="38000"/>
                    </a:srgbClr>
                  </a:outerShdw>
                </a:effectLst>
              </a:rPr>
              <a:t>Forgiveness</a:t>
            </a:r>
          </a:p>
          <a:p>
            <a:pPr algn="ct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 Parable of the Unforgiving (Steward) Servant</a:t>
            </a:r>
          </a:p>
          <a:p>
            <a:pPr algn="ctr">
              <a:spcAft>
                <a:spcPts val="600"/>
              </a:spcAft>
            </a:pPr>
            <a:r>
              <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A Summary</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Third, God’s Holy Word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is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filled with assurances that when the Lord forgives, He forgives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completely:  </a:t>
            </a:r>
            <a:r>
              <a:rPr lang="en-US" sz="2600" b="1" dirty="0" smtClean="0">
                <a:ln w="11430">
                  <a:solidFill>
                    <a:srgbClr val="6600CC"/>
                  </a:solidFill>
                </a:ln>
                <a:solidFill>
                  <a:srgbClr val="6600CC"/>
                </a:solidFill>
                <a:effectLst>
                  <a:outerShdw blurRad="38100" dist="38100" dir="2700000" algn="tl">
                    <a:srgbClr val="000000">
                      <a:alpha val="43137"/>
                    </a:srgbClr>
                  </a:outerShdw>
                </a:effectLst>
              </a:rPr>
              <a:t>Ps. </a:t>
            </a:r>
            <a:r>
              <a:rPr lang="en-US" sz="2600" b="1" dirty="0" smtClean="0">
                <a:ln w="11430">
                  <a:solidFill>
                    <a:srgbClr val="6600CC"/>
                  </a:solidFill>
                </a:ln>
                <a:solidFill>
                  <a:srgbClr val="6600CC"/>
                </a:solidFill>
                <a:effectLst>
                  <a:outerShdw blurRad="38100" dist="38100" dir="2700000" algn="tl">
                    <a:srgbClr val="000000">
                      <a:alpha val="43137"/>
                    </a:srgbClr>
                  </a:outerShdw>
                </a:effectLst>
              </a:rPr>
              <a:t>103:11-12</a:t>
            </a:r>
            <a:r>
              <a:rPr lang="en-US" sz="2600" b="1" dirty="0" smtClean="0">
                <a:ln w="11430">
                  <a:solidFill>
                    <a:srgbClr val="6600CC"/>
                  </a:solidFill>
                </a:ln>
                <a:solidFill>
                  <a:srgbClr val="6600CC"/>
                </a:solidFill>
                <a:effectLst>
                  <a:outerShdw blurRad="38100" dist="38100" dir="2700000" algn="tl">
                    <a:srgbClr val="000000">
                      <a:alpha val="43137"/>
                    </a:srgbClr>
                  </a:outerShdw>
                </a:effectLst>
              </a:rPr>
              <a:t>!</a:t>
            </a:r>
          </a:p>
          <a:p>
            <a:pPr>
              <a:spcAft>
                <a:spcPts val="6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Although our consciences and acquaintances may keep reminding us of our sin against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someone else,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there is absolutely NO need for our Lord God to forgive that sin over and over again; Christ Jesus died once for all time.  Let’s review </a:t>
            </a:r>
            <a:r>
              <a:rPr lang="en-US" sz="2600" b="1" dirty="0" smtClean="0">
                <a:ln w="11430">
                  <a:solidFill>
                    <a:srgbClr val="006600"/>
                  </a:solidFill>
                </a:ln>
                <a:solidFill>
                  <a:srgbClr val="006600"/>
                </a:solidFill>
                <a:effectLst>
                  <a:outerShdw blurRad="38100" dist="38100" dir="2700000" algn="tl">
                    <a:srgbClr val="000000">
                      <a:alpha val="43137"/>
                    </a:srgbClr>
                  </a:outerShdw>
                </a:effectLst>
              </a:rPr>
              <a:t>Romans 6:10</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and </a:t>
            </a:r>
            <a:r>
              <a:rPr lang="en-US" sz="2600" b="1" dirty="0" smtClean="0">
                <a:ln w="11430">
                  <a:solidFill>
                    <a:srgbClr val="00B0F0"/>
                  </a:solidFill>
                </a:ln>
                <a:solidFill>
                  <a:srgbClr val="00B0F0"/>
                </a:solidFill>
                <a:effectLst>
                  <a:outerShdw blurRad="38100" dist="38100" dir="2700000" algn="tl">
                    <a:srgbClr val="000000">
                      <a:alpha val="43137"/>
                    </a:srgbClr>
                  </a:outerShdw>
                </a:effectLst>
              </a:rPr>
              <a:t>Hebrews 7:27</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a:t>
            </a:r>
          </a:p>
          <a:p>
            <a:pPr>
              <a:spcAft>
                <a:spcPts val="1200"/>
              </a:spcAft>
            </a:pP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Lastly, to steadfastly </a:t>
            </a:r>
            <a:r>
              <a:rPr lang="en-US" sz="2600" b="1" u="sng"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refuse</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to forgive </a:t>
            </a:r>
            <a:r>
              <a:rPr lang="en-US" sz="26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is unjust, wicked and will be punished!  This is the final warning that Jesus gives in verses 34-35!</a:t>
            </a:r>
            <a:endParaRPr lang="en-US" sz="2400" b="1" dirty="0" smtClean="0">
              <a:ln w="11430">
                <a:solidFill>
                  <a:schemeClr val="tx1"/>
                </a:solidFill>
              </a:ln>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 calcmode="lin" valueType="num">
                                      <p:cBhvr additive="base">
                                        <p:cTn id="7" dur="20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anim calcmode="lin" valueType="num">
                                      <p:cBhvr additive="base">
                                        <p:cTn id="13" dur="2000" fill="hold"/>
                                        <p:tgtEl>
                                          <p:spTgt spid="10">
                                            <p:txEl>
                                              <p:pRg st="4" end="4"/>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anim calcmode="lin" valueType="num">
                                      <p:cBhvr additive="base">
                                        <p:cTn id="19" dur="2000" fill="hold"/>
                                        <p:tgtEl>
                                          <p:spTgt spid="10">
                                            <p:txEl>
                                              <p:pRg st="5" end="5"/>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387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tx1"/>
                  </a:solidFill>
                </a:ln>
                <a:effectLst>
                  <a:outerShdw blurRad="50800" dist="39000" dir="5460000" algn="tl">
                    <a:srgbClr val="000000">
                      <a:alpha val="38000"/>
                    </a:srgbClr>
                  </a:outerShdw>
                </a:effectLst>
                <a:cs typeface="Times New Roman" pitchFamily="18" charset="0"/>
              </a:rPr>
              <a:t>Jesus Travels to Judea, Beyond the Jordan </a:t>
            </a:r>
            <a:r>
              <a:rPr lang="en-US" sz="3200" b="1" dirty="0" smtClean="0">
                <a:ln w="11430">
                  <a:solidFill>
                    <a:schemeClr val="tx1"/>
                  </a:solidFill>
                </a:ln>
                <a:effectLst>
                  <a:outerShdw blurRad="50800" dist="39000" dir="5460000" algn="tl">
                    <a:srgbClr val="000000">
                      <a:alpha val="38000"/>
                    </a:srgbClr>
                  </a:outerShdw>
                </a:effectLst>
                <a:cs typeface="Times New Roman" pitchFamily="18" charset="0"/>
              </a:rPr>
              <a:t>(19:1-2)</a:t>
            </a:r>
            <a:endParaRPr lang="en-US" sz="3200" b="1" dirty="0">
              <a:ln w="11430">
                <a:solidFill>
                  <a:sysClr val="windowText" lastClr="000000"/>
                </a:solidFill>
              </a:ln>
              <a:effectLst>
                <a:outerShdw blurRad="50800" dist="39000" dir="5460000" algn="tl">
                  <a:srgbClr val="000000">
                    <a:alpha val="38000"/>
                  </a:srgbClr>
                </a:outerShdw>
              </a:effectLst>
            </a:endParaRPr>
          </a:p>
        </p:txBody>
      </p:sp>
      <p:sp>
        <p:nvSpPr>
          <p:cNvPr id="10" name="TextBox 9"/>
          <p:cNvSpPr txBox="1"/>
          <p:nvPr/>
        </p:nvSpPr>
        <p:spPr>
          <a:xfrm>
            <a:off x="152400" y="1045488"/>
            <a:ext cx="8839200" cy="500136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chemeClr val="tx1"/>
                  </a:solidFill>
                </a:ln>
                <a:effectLst>
                  <a:outerShdw blurRad="50800" dist="39000" dir="5460000" algn="tl">
                    <a:srgbClr val="000000">
                      <a:alpha val="38000"/>
                    </a:srgbClr>
                  </a:outerShdw>
                </a:effectLst>
              </a:rPr>
              <a:t>Verses 1 and 2 introduce that Jesus has now left Galilee, for the final time, and has crossed the road “beyond the Jordan” as He now begins His journey to Jerusalem, Golgotha, and His glorious resurrection!</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St. Matthew give this information for the benefit for Jews who knew the geography very well and also knew that Jews of Galilee would avoid travelling through Samaria. </a:t>
            </a:r>
          </a:p>
          <a:p>
            <a:pPr>
              <a:spcAft>
                <a:spcPts val="600"/>
              </a:spcAft>
            </a:pPr>
            <a:r>
              <a:rPr lang="en-US" sz="3000" b="1" dirty="0" smtClean="0">
                <a:ln w="11430">
                  <a:solidFill>
                    <a:schemeClr val="tx1"/>
                  </a:solidFill>
                </a:ln>
                <a:effectLst>
                  <a:outerShdw blurRad="50800" dist="39000" dir="5460000" algn="tl">
                    <a:srgbClr val="000000">
                      <a:alpha val="38000"/>
                    </a:srgbClr>
                  </a:outerShdw>
                </a:effectLst>
              </a:rPr>
              <a:t>So next Sunday we will begin to study:  </a:t>
            </a:r>
            <a:r>
              <a:rPr lang="en-US" sz="3200" b="1" dirty="0" smtClean="0">
                <a:ln>
                  <a:solidFill>
                    <a:srgbClr val="6600CC"/>
                  </a:solidFill>
                </a:ln>
                <a:solidFill>
                  <a:srgbClr val="6600CC"/>
                </a:solidFill>
              </a:rPr>
              <a:t>Our Lord’s Ministry in Judea and Perea</a:t>
            </a:r>
            <a:r>
              <a:rPr lang="en-US" sz="3000" b="1" dirty="0" smtClean="0">
                <a:ln w="11430">
                  <a:solidFill>
                    <a:schemeClr val="tx1"/>
                  </a:solidFill>
                </a:ln>
                <a:effectLst>
                  <a:outerShdw blurRad="50800" dist="39000" dir="5460000" algn="tl">
                    <a:srgbClr val="000000">
                      <a:alpha val="38000"/>
                    </a:srgbClr>
                  </a:outerShdw>
                </a:effectLst>
              </a:rPr>
              <a:t>      </a:t>
            </a:r>
            <a:r>
              <a:rPr lang="en-US" sz="3000" b="1" dirty="0" smtClean="0">
                <a:ln w="11430">
                  <a:solidFill>
                    <a:srgbClr val="002060"/>
                  </a:solidFill>
                </a:ln>
                <a:solidFill>
                  <a:srgbClr val="002060"/>
                </a:solidFill>
                <a:effectLst>
                  <a:outerShdw blurRad="38100" dist="38100" dir="2700000" algn="tl">
                    <a:srgbClr val="000000">
                      <a:alpha val="43137"/>
                    </a:srgbClr>
                  </a:outerShdw>
                </a:effectLst>
              </a:rPr>
              <a:t>    </a:t>
            </a:r>
          </a:p>
        </p:txBody>
      </p:sp>
      <p:pic>
        <p:nvPicPr>
          <p:cNvPr id="3074" name="Picture 2" descr="The Living Water – John 4 – The Jordan Valley"/>
          <p:cNvPicPr>
            <a:picLocks noChangeAspect="1" noChangeArrowheads="1"/>
          </p:cNvPicPr>
          <p:nvPr/>
        </p:nvPicPr>
        <p:blipFill>
          <a:blip r:embed="rId2" cstate="print"/>
          <a:srcRect/>
          <a:stretch>
            <a:fillRect/>
          </a:stretch>
        </p:blipFill>
        <p:spPr bwMode="auto">
          <a:xfrm>
            <a:off x="1143000" y="21798"/>
            <a:ext cx="6477000" cy="6815174"/>
          </a:xfrm>
          <a:prstGeom prst="rect">
            <a:avLst/>
          </a:prstGeom>
          <a:noFill/>
        </p:spPr>
      </p:pic>
      <p:sp>
        <p:nvSpPr>
          <p:cNvPr id="5" name="Plus 4"/>
          <p:cNvSpPr/>
          <p:nvPr/>
        </p:nvSpPr>
        <p:spPr>
          <a:xfrm>
            <a:off x="6248400" y="5638800"/>
            <a:ext cx="457200" cy="457200"/>
          </a:xfrm>
          <a:prstGeom prst="mathPlus">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amond(in)">
                                      <p:cBhvr>
                                        <p:cTn id="7" dur="20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2000"/>
                                        <p:tgtEl>
                                          <p:spTgt spid="10">
                                            <p:txEl>
                                              <p:pRg st="2" end="2"/>
                                            </p:txEl>
                                          </p:spTgt>
                                        </p:tgtEl>
                                      </p:cBhvr>
                                    </p:animEffect>
                                    <p:anim calcmode="lin" valueType="num">
                                      <p:cBhvr>
                                        <p:cTn id="13"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14"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5"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fade">
                                      <p:cBhvr>
                                        <p:cTn id="20" dur="5000"/>
                                        <p:tgtEl>
                                          <p:spTgt spid="3074"/>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091892"/>
            <a:ext cx="8686800" cy="553997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b="1" dirty="0" smtClean="0">
                <a:ln w="11430">
                  <a:solidFill>
                    <a:srgbClr val="6600CC"/>
                  </a:solidFill>
                </a:ln>
                <a:solidFill>
                  <a:srgbClr val="6600CC"/>
                </a:solidFill>
                <a:cs typeface="Times New Roman" pitchFamily="18" charset="0"/>
              </a:rPr>
              <a:t>VII. </a:t>
            </a:r>
            <a:r>
              <a:rPr lang="en-US" sz="2600" b="1" dirty="0" smtClean="0">
                <a:ln>
                  <a:solidFill>
                    <a:srgbClr val="6600CC"/>
                  </a:solidFill>
                </a:ln>
                <a:solidFill>
                  <a:srgbClr val="6600CC"/>
                </a:solidFill>
                <a:cs typeface="Times New Roman" pitchFamily="18" charset="0"/>
              </a:rPr>
              <a:t>Our Lord’s Ministry in Judea and Perea </a:t>
            </a:r>
            <a:r>
              <a:rPr lang="en-US" sz="2400" b="1" dirty="0" smtClean="0">
                <a:ln>
                  <a:solidFill>
                    <a:srgbClr val="6600CC"/>
                  </a:solidFill>
                </a:ln>
                <a:solidFill>
                  <a:srgbClr val="6600CC"/>
                </a:solidFill>
                <a:cs typeface="Times New Roman" pitchFamily="18" charset="0"/>
              </a:rPr>
              <a:t>(19:3 – 20:34)</a:t>
            </a:r>
          </a:p>
          <a:p>
            <a:pPr marL="914400" lvl="1" indent="-457200">
              <a:buFont typeface="+mj-lt"/>
              <a:buAutoNum type="alphaUcPeriod"/>
            </a:pPr>
            <a:r>
              <a:rPr lang="en-US" sz="2200" b="1" dirty="0" smtClean="0">
                <a:ln>
                  <a:solidFill>
                    <a:srgbClr val="00B0F0"/>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Teaching on Marriage and Divorce (19:3-12)</a:t>
            </a:r>
            <a:r>
              <a:rPr lang="en-US" sz="2200" b="1" dirty="0" smtClean="0">
                <a:ln>
                  <a:solidFill>
                    <a:srgbClr val="00B0F0"/>
                  </a:solidFill>
                </a:ln>
                <a:solidFill>
                  <a:schemeClr val="bg1"/>
                </a:solidFill>
                <a:effectLst>
                  <a:outerShdw blurRad="38100" dist="38100" dir="2700000" algn="tl">
                    <a:srgbClr val="000000">
                      <a:alpha val="43137"/>
                    </a:srgbClr>
                  </a:outerShdw>
                </a:effectLst>
              </a:rPr>
              <a:t> (7/6)</a:t>
            </a:r>
            <a:endParaRPr lang="en-US" sz="2200" b="1" dirty="0" smtClean="0">
              <a:ln>
                <a:solidFill>
                  <a:srgbClr val="00B0F0"/>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914400" lvl="1" indent="-457200">
              <a:buFont typeface="+mj-lt"/>
              <a:buAutoNum type="alphaUcPeriod"/>
            </a:pPr>
            <a:r>
              <a:rPr lang="en-US" sz="2200" b="1" dirty="0" smtClean="0">
                <a:ln>
                  <a:solidFill>
                    <a:srgbClr val="00B0F0"/>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Teaching Concerning Little Children (19:13-15)</a:t>
            </a:r>
            <a:r>
              <a:rPr lang="en-US" sz="2200" b="1" dirty="0" smtClean="0">
                <a:ln>
                  <a:solidFill>
                    <a:srgbClr val="00B0F0"/>
                  </a:solidFill>
                </a:ln>
                <a:solidFill>
                  <a:schemeClr val="bg1"/>
                </a:solidFill>
                <a:effectLst>
                  <a:outerShdw blurRad="38100" dist="38100" dir="2700000" algn="tl">
                    <a:srgbClr val="000000">
                      <a:alpha val="43137"/>
                    </a:srgbClr>
                  </a:outerShdw>
                </a:effectLst>
              </a:rPr>
              <a:t> (7/6)</a:t>
            </a:r>
            <a:endParaRPr lang="en-US" sz="2200" b="1" dirty="0" smtClean="0">
              <a:ln>
                <a:solidFill>
                  <a:srgbClr val="00B0F0"/>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914400" lvl="1" indent="-457200">
              <a:buFont typeface="+mj-lt"/>
              <a:buAutoNum type="alphaUcPeriod"/>
            </a:pPr>
            <a:r>
              <a:rPr lang="en-US" sz="2200" b="1" dirty="0" smtClean="0">
                <a:ln>
                  <a:solidFill>
                    <a:srgbClr val="00B0F0"/>
                  </a:solid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Rich Young Man (19:16-30)</a:t>
            </a:r>
            <a:r>
              <a:rPr lang="en-US" sz="2200" b="1" dirty="0" smtClean="0">
                <a:ln>
                  <a:solidFill>
                    <a:srgbClr val="00B0F0"/>
                  </a:solidFill>
                </a:ln>
                <a:solidFill>
                  <a:schemeClr val="bg1"/>
                </a:solidFill>
                <a:effectLst>
                  <a:outerShdw blurRad="38100" dist="38100" dir="2700000" algn="tl">
                    <a:srgbClr val="000000">
                      <a:alpha val="43137"/>
                    </a:srgbClr>
                  </a:outerShdw>
                </a:effectLst>
              </a:rPr>
              <a:t> (7/6)</a:t>
            </a:r>
            <a:endParaRPr lang="en-US" sz="2200" dirty="0" smtClean="0">
              <a:ln>
                <a:solidFill>
                  <a:srgbClr val="00B0F0"/>
                </a:solidFill>
              </a:ln>
              <a:solidFill>
                <a:schemeClr val="bg1"/>
              </a:solidFill>
              <a:latin typeface="Times New Roman" pitchFamily="18" charset="0"/>
              <a:cs typeface="Times New Roman" pitchFamily="18" charset="0"/>
            </a:endParaRPr>
          </a:p>
          <a:p>
            <a:pPr marL="914400" lvl="1" indent="-457200">
              <a:buFont typeface="+mj-lt"/>
              <a:buAutoNum type="alphaUcPeriod"/>
            </a:pPr>
            <a:r>
              <a:rPr lang="en-US" sz="2200" dirty="0" smtClean="0">
                <a:latin typeface="Times New Roman" pitchFamily="18" charset="0"/>
                <a:cs typeface="Times New Roman" pitchFamily="18" charset="0"/>
              </a:rPr>
              <a:t>The Parable of the Workers in the Vineyard (20:1-16)</a:t>
            </a:r>
            <a:r>
              <a:rPr lang="en-US" sz="2200" b="1" dirty="0" smtClean="0">
                <a:ln>
                  <a:solidFill>
                    <a:srgbClr val="0070C0"/>
                  </a:solidFill>
                </a:ln>
                <a:solidFill>
                  <a:srgbClr val="0070C0"/>
                </a:solidFill>
                <a:effectLst>
                  <a:outerShdw blurRad="38100" dist="38100" dir="2700000" algn="tl">
                    <a:srgbClr val="000000">
                      <a:alpha val="43137"/>
                    </a:srgbClr>
                  </a:outerShdw>
                </a:effectLst>
              </a:rPr>
              <a:t> (7/13)</a:t>
            </a:r>
            <a:endParaRPr lang="en-US" sz="2200" dirty="0" smtClean="0">
              <a:latin typeface="Times New Roman" pitchFamily="18" charset="0"/>
              <a:cs typeface="Times New Roman" pitchFamily="18" charset="0"/>
            </a:endParaRPr>
          </a:p>
          <a:p>
            <a:pPr marL="914400" lvl="1" indent="-457200">
              <a:buFont typeface="+mj-lt"/>
              <a:buAutoNum type="alphaUcPeriod"/>
            </a:pPr>
            <a:r>
              <a:rPr lang="en-US" sz="2200" dirty="0" smtClean="0">
                <a:latin typeface="Times New Roman" pitchFamily="18" charset="0"/>
                <a:cs typeface="Times New Roman" pitchFamily="18" charset="0"/>
              </a:rPr>
              <a:t>Prophecy of His Death (#3) (20:17-19)</a:t>
            </a:r>
            <a:r>
              <a:rPr lang="en-US" sz="2200" b="1" dirty="0" smtClean="0">
                <a:ln>
                  <a:solidFill>
                    <a:srgbClr val="0070C0"/>
                  </a:solidFill>
                </a:ln>
                <a:solidFill>
                  <a:srgbClr val="0070C0"/>
                </a:solidFill>
                <a:effectLst>
                  <a:outerShdw blurRad="38100" dist="38100" dir="2700000" algn="tl">
                    <a:srgbClr val="000000">
                      <a:alpha val="43137"/>
                    </a:srgbClr>
                  </a:outerShdw>
                </a:effectLst>
              </a:rPr>
              <a:t> (7/13)</a:t>
            </a:r>
            <a:endParaRPr lang="en-US" sz="2200" dirty="0" smtClean="0">
              <a:latin typeface="Times New Roman" pitchFamily="18" charset="0"/>
              <a:cs typeface="Times New Roman" pitchFamily="18" charset="0"/>
            </a:endParaRPr>
          </a:p>
          <a:p>
            <a:pPr marL="914400" lvl="1" indent="-457200">
              <a:buFont typeface="+mj-lt"/>
              <a:buAutoNum type="alphaUcPeriod"/>
            </a:pPr>
            <a:r>
              <a:rPr lang="en-US" sz="2200" dirty="0" smtClean="0">
                <a:latin typeface="Times New Roman" pitchFamily="18" charset="0"/>
                <a:cs typeface="Times New Roman" pitchFamily="18" charset="0"/>
              </a:rPr>
              <a:t>Salome’s Request (20:20-28)</a:t>
            </a:r>
            <a:r>
              <a:rPr lang="en-US" sz="2200" b="1" dirty="0" smtClean="0">
                <a:ln>
                  <a:solidFill>
                    <a:srgbClr val="0070C0"/>
                  </a:solidFill>
                </a:ln>
                <a:solidFill>
                  <a:srgbClr val="0070C0"/>
                </a:solidFill>
                <a:effectLst>
                  <a:outerShdw blurRad="38100" dist="38100" dir="2700000" algn="tl">
                    <a:srgbClr val="000000">
                      <a:alpha val="43137"/>
                    </a:srgbClr>
                  </a:outerShdw>
                </a:effectLst>
              </a:rPr>
              <a:t> (7/13)</a:t>
            </a:r>
            <a:endParaRPr lang="en-US" sz="2200" dirty="0" smtClean="0">
              <a:latin typeface="Times New Roman" pitchFamily="18" charset="0"/>
              <a:cs typeface="Times New Roman" pitchFamily="18" charset="0"/>
            </a:endParaRPr>
          </a:p>
          <a:p>
            <a:pPr marL="914400" lvl="1" indent="-457200">
              <a:spcAft>
                <a:spcPts val="1200"/>
              </a:spcAft>
              <a:buFont typeface="+mj-lt"/>
              <a:buAutoNum type="alphaUcPeriod"/>
            </a:pPr>
            <a:r>
              <a:rPr lang="en-US" sz="2200" dirty="0" smtClean="0">
                <a:latin typeface="Times New Roman" pitchFamily="18" charset="0"/>
                <a:cs typeface="Times New Roman" pitchFamily="18" charset="0"/>
              </a:rPr>
              <a:t>Restoration of Sight at Jericho (20:29-34)</a:t>
            </a:r>
            <a:r>
              <a:rPr lang="en-US" sz="2200" b="1" dirty="0" smtClean="0">
                <a:ln>
                  <a:solidFill>
                    <a:srgbClr val="0070C0"/>
                  </a:solidFill>
                </a:ln>
                <a:solidFill>
                  <a:srgbClr val="0070C0"/>
                </a:solidFill>
                <a:effectLst>
                  <a:outerShdw blurRad="38100" dist="38100" dir="2700000" algn="tl">
                    <a:srgbClr val="000000">
                      <a:alpha val="43137"/>
                    </a:srgbClr>
                  </a:outerShdw>
                </a:effectLst>
              </a:rPr>
              <a:t> (7/13)</a:t>
            </a:r>
            <a:endParaRPr lang="en-US" sz="2200" dirty="0" smtClean="0">
              <a:latin typeface="Times New Roman" pitchFamily="18" charset="0"/>
              <a:cs typeface="Times New Roman" pitchFamily="18" charset="0"/>
            </a:endParaRPr>
          </a:p>
          <a:p>
            <a:pPr marL="571500" indent="-571500">
              <a:buAutoNum type="romanUcPeriod" startAt="8"/>
            </a:pPr>
            <a:r>
              <a:rPr lang="en-US" sz="2600" dirty="0" smtClean="0">
                <a:ln>
                  <a:solidFill>
                    <a:srgbClr val="C00000"/>
                  </a:solidFill>
                </a:ln>
                <a:solidFill>
                  <a:srgbClr val="6600CC"/>
                </a:solidFill>
                <a:effectLst>
                  <a:outerShdw blurRad="38100" dist="38100" dir="2700000" algn="tl">
                    <a:srgbClr val="000000">
                      <a:alpha val="43137"/>
                    </a:srgbClr>
                  </a:outerShdw>
                </a:effectLst>
              </a:rPr>
              <a:t>Passion Week </a:t>
            </a:r>
            <a:r>
              <a:rPr lang="en-US" sz="2400" dirty="0" smtClean="0">
                <a:ln>
                  <a:solidFill>
                    <a:srgbClr val="C00000"/>
                  </a:solidFill>
                </a:ln>
                <a:solidFill>
                  <a:srgbClr val="6600CC"/>
                </a:solidFill>
                <a:effectLst>
                  <a:outerShdw blurRad="38100" dist="38100" dir="2700000" algn="tl">
                    <a:srgbClr val="000000">
                      <a:alpha val="43137"/>
                    </a:srgbClr>
                  </a:outerShdw>
                </a:effectLst>
              </a:rPr>
              <a:t>(Chapters 21:1 – 27:66)</a:t>
            </a:r>
            <a:endParaRPr lang="en-US" sz="2600" b="1" dirty="0" smtClean="0">
              <a:ln>
                <a:solidFill>
                  <a:srgbClr val="C00000"/>
                </a:solidFill>
              </a:ln>
              <a:solidFill>
                <a:srgbClr val="0070C0"/>
              </a:solidFill>
              <a:effectLst>
                <a:outerShdw blurRad="38100" dist="38100" dir="2700000" algn="tl">
                  <a:srgbClr val="000000">
                    <a:alpha val="43137"/>
                  </a:srgbClr>
                </a:outerShdw>
              </a:effectLst>
            </a:endParaRPr>
          </a:p>
          <a:p>
            <a:pPr marL="514350" indent="-514350"/>
            <a:r>
              <a:rPr lang="en-US" sz="2600" b="1" dirty="0" smtClean="0">
                <a:ln>
                  <a:solidFill>
                    <a:srgbClr val="C00000"/>
                  </a:solid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dirty="0" smtClean="0">
                <a:latin typeface="Times New Roman" pitchFamily="18" charset="0"/>
                <a:cs typeface="Times New Roman" pitchFamily="18" charset="0"/>
              </a:rPr>
              <a:t>A.  The Triumphal Entry (21:1-11) </a:t>
            </a:r>
            <a:r>
              <a:rPr lang="en-US" sz="2200" b="1" dirty="0" smtClean="0">
                <a:ln>
                  <a:solidFill>
                    <a:srgbClr val="6600CC"/>
                  </a:solidFill>
                </a:ln>
                <a:solidFill>
                  <a:srgbClr val="6600CC"/>
                </a:solidFill>
                <a:effectLst>
                  <a:outerShdw blurRad="38100" dist="38100" dir="2700000" algn="tl">
                    <a:srgbClr val="000000">
                      <a:alpha val="43137"/>
                    </a:srgbClr>
                  </a:outerShdw>
                </a:effectLst>
              </a:rPr>
              <a:t>(7/20)</a:t>
            </a:r>
            <a:endParaRPr lang="en-US" sz="2200" dirty="0" smtClean="0">
              <a:ln>
                <a:solidFill>
                  <a:srgbClr val="6600CC"/>
                </a:solidFill>
              </a:ln>
              <a:solidFill>
                <a:srgbClr val="6600CC"/>
              </a:solidFill>
              <a:latin typeface="Times New Roman" pitchFamily="18" charset="0"/>
              <a:cs typeface="Times New Roman" pitchFamily="18" charset="0"/>
            </a:endParaRPr>
          </a:p>
          <a:p>
            <a:pPr marL="514350" indent="-514350"/>
            <a:r>
              <a:rPr lang="en-US" sz="2200" dirty="0" smtClean="0">
                <a:ln>
                  <a:solidFill>
                    <a:srgbClr val="6600CC"/>
                  </a:solidFill>
                </a:ln>
                <a:solidFill>
                  <a:srgbClr val="6600CC"/>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B.  The Cleansing of the Temple (21:12-17)</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6600CC"/>
                  </a:solidFill>
                </a:ln>
                <a:solidFill>
                  <a:srgbClr val="6600CC"/>
                </a:solidFill>
                <a:effectLst>
                  <a:outerShdw blurRad="38100" dist="38100" dir="2700000" algn="tl">
                    <a:srgbClr val="000000">
                      <a:alpha val="43137"/>
                    </a:srgbClr>
                  </a:outerShdw>
                </a:effectLst>
              </a:rPr>
              <a:t>(7/20)</a:t>
            </a:r>
          </a:p>
          <a:p>
            <a:pPr marL="514350" indent="-514350"/>
            <a:r>
              <a:rPr lang="en-US" sz="2200" b="1" dirty="0" smtClean="0">
                <a:ln>
                  <a:solidFill>
                    <a:srgbClr val="6600CC"/>
                  </a:solidFill>
                </a:ln>
                <a:solidFill>
                  <a:srgbClr val="6600C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dirty="0" smtClean="0">
                <a:latin typeface="Times New Roman" pitchFamily="18" charset="0"/>
                <a:cs typeface="Times New Roman" pitchFamily="18" charset="0"/>
              </a:rPr>
              <a:t>C.  The Last Controversies with the Jewish Leaders (21:18 – 22:46)</a:t>
            </a:r>
          </a:p>
          <a:p>
            <a:r>
              <a:rPr lang="en-US" sz="2400" dirty="0" smtClean="0"/>
              <a:t>	</a:t>
            </a:r>
            <a:r>
              <a:rPr lang="en-US" sz="2200" dirty="0" smtClean="0">
                <a:latin typeface="Times New Roman" pitchFamily="18" charset="0"/>
                <a:cs typeface="Times New Roman" pitchFamily="18" charset="0"/>
              </a:rPr>
              <a:t>1.  Cursing of the Fig Tree (21:18-22)</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dirty="0" smtClean="0">
              <a:ln>
                <a:solidFill>
                  <a:srgbClr val="00B050"/>
                </a:solidFill>
              </a:ln>
              <a:solidFill>
                <a:srgbClr val="00B050"/>
              </a:solidFill>
              <a:latin typeface="Times New Roman" pitchFamily="18" charset="0"/>
              <a:cs typeface="Times New Roman" pitchFamily="18" charset="0"/>
            </a:endParaRPr>
          </a:p>
          <a:p>
            <a:r>
              <a:rPr lang="en-US" sz="2200" dirty="0" smtClean="0">
                <a:latin typeface="Times New Roman" pitchFamily="18" charset="0"/>
                <a:cs typeface="Times New Roman" pitchFamily="18" charset="0"/>
              </a:rPr>
              <a:t>	2.  Authority of our Lord is Questioned (21:23-32)</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dirty="0" smtClean="0">
              <a:ln>
                <a:solidFill>
                  <a:srgbClr val="00B050"/>
                </a:solidFill>
              </a:ln>
              <a:solidFill>
                <a:srgbClr val="00B050"/>
              </a:solidFill>
              <a:latin typeface="Times New Roman" pitchFamily="18" charset="0"/>
              <a:cs typeface="Times New Roman" pitchFamily="18" charset="0"/>
            </a:endParaRPr>
          </a:p>
          <a:p>
            <a:r>
              <a:rPr lang="en-US" sz="2200" dirty="0" smtClean="0">
                <a:latin typeface="Times New Roman" pitchFamily="18" charset="0"/>
                <a:cs typeface="Times New Roman" pitchFamily="18" charset="0"/>
              </a:rPr>
              <a:t>	3.  The Parable of the Vineyard (21:33-46)</a:t>
            </a:r>
            <a:r>
              <a:rPr lang="en-US" sz="2200" b="1" dirty="0" smtClean="0">
                <a:ln>
                  <a:solidFill>
                    <a:srgbClr val="0070C0"/>
                  </a:solidFill>
                </a:ln>
                <a:solidFill>
                  <a:srgbClr val="0070C0"/>
                </a:solidFill>
                <a:effectLst>
                  <a:outerShdw blurRad="38100" dist="38100" dir="2700000" algn="tl">
                    <a:srgbClr val="000000">
                      <a:alpha val="43137"/>
                    </a:srgbClr>
                  </a:outerShdw>
                </a:effectLst>
              </a:rPr>
              <a:t> </a:t>
            </a:r>
            <a:r>
              <a:rPr lang="en-US" sz="2200" b="1" dirty="0" smtClean="0">
                <a:ln>
                  <a:solidFill>
                    <a:srgbClr val="00B050"/>
                  </a:solidFill>
                </a:ln>
                <a:solidFill>
                  <a:srgbClr val="00B050"/>
                </a:solidFill>
                <a:effectLst>
                  <a:outerShdw blurRad="38100" dist="38100" dir="2700000" algn="tl">
                    <a:srgbClr val="000000">
                      <a:alpha val="43137"/>
                    </a:srgbClr>
                  </a:outerShdw>
                </a:effectLst>
              </a:rPr>
              <a:t>(7/27)</a:t>
            </a:r>
            <a:endParaRPr lang="en-US" sz="2200" b="1" dirty="0" smtClean="0">
              <a:ln>
                <a:solidFill>
                  <a:srgbClr val="00B050"/>
                </a:solidFill>
              </a:ln>
              <a:solidFill>
                <a:srgbClr val="00B05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Rectangle 2"/>
          <p:cNvSpPr/>
          <p:nvPr/>
        </p:nvSpPr>
        <p:spPr>
          <a:xfrm>
            <a:off x="0" y="76200"/>
            <a:ext cx="9144000" cy="923330"/>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tx1"/>
                  </a:solidFill>
                </a:ln>
              </a:rPr>
              <a:t>July Class Schedule</a:t>
            </a:r>
            <a:endParaRPr lang="en-US" sz="5400" b="1" dirty="0">
              <a:ln w="50800">
                <a:solidFill>
                  <a:schemeClr val="tx1"/>
                </a:solidFill>
              </a:ln>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1138773"/>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Our Lord’s Ministry in Judea and Perea</a:t>
            </a:r>
          </a:p>
          <a:p>
            <a:pPr algn="ctr"/>
            <a:r>
              <a:rPr lang="en-US" sz="3200" b="1" dirty="0" smtClean="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rPr>
              <a:t>St. Matthew 19:3-30</a:t>
            </a:r>
            <a:endParaRPr lang="en-US" sz="3400" b="1" dirty="0">
              <a:ln w="11430">
                <a:solidFill>
                  <a:srgbClr val="6600CC"/>
                </a:solidFill>
              </a:ln>
              <a:solidFill>
                <a:srgbClr val="6600CC"/>
              </a:solidFill>
              <a:effectLst>
                <a:outerShdw blurRad="80000" dist="40000" dir="5040000" algn="tl">
                  <a:srgbClr val="000000">
                    <a:alpha val="30000"/>
                  </a:srgbClr>
                </a:outerShdw>
              </a:effectLst>
              <a:latin typeface="Arial Rounded MT Bold" pitchFamily="34" charset="0"/>
            </a:endParaRPr>
          </a:p>
        </p:txBody>
      </p:sp>
      <p:pic>
        <p:nvPicPr>
          <p:cNvPr id="4098" name="Picture 2" descr="Today's Mass: Fear Not, Great Rewards Awaits those who Forsake Riches to  Follow God."/>
          <p:cNvPicPr>
            <a:picLocks noChangeAspect="1" noChangeArrowheads="1"/>
          </p:cNvPicPr>
          <p:nvPr/>
        </p:nvPicPr>
        <p:blipFill>
          <a:blip r:embed="rId2" cstate="print"/>
          <a:srcRect/>
          <a:stretch>
            <a:fillRect/>
          </a:stretch>
        </p:blipFill>
        <p:spPr bwMode="auto">
          <a:xfrm>
            <a:off x="-1" y="1143001"/>
            <a:ext cx="9144000" cy="571500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73975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“True Greatness”</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Our Lord, contrary to His disciples misguided question, declares that the person who acknowledges his utter dependence on God is greatest in </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their </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present situation.  Thus, if a disciple receives positively, because of our Lord’s name, </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as a </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lowly child who needs support and nurture, then that disciple is actually receiving the Lord Jesus!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2000"/>
                                        <p:tgtEl>
                                          <p:spTgt spid="10">
                                            <p:txEl>
                                              <p:pRg st="1" end="1"/>
                                            </p:txEl>
                                          </p:spTgt>
                                        </p:tgtEl>
                                      </p:cBhvr>
                                    </p:animEffect>
                                    <p:anim calcmode="lin" valueType="num">
                                      <p:cBhvr>
                                        <p:cTn id="8" dur="2000" fill="hold"/>
                                        <p:tgtEl>
                                          <p:spTgt spid="1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“True Greatness”</a:t>
            </a:r>
          </a:p>
          <a:p>
            <a:pPr>
              <a:spcAft>
                <a:spcPts val="12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is proclaiming that the greatest in the Kingdom of God is the one who is, in fact, in a condition of lowly powerlessness and who willingly acknowledges his own emptiness and utter inability in spiritual things.</a:t>
            </a:r>
          </a:p>
          <a:p>
            <a:pPr>
              <a:spcAft>
                <a:spcPts val="600"/>
              </a:spcAft>
            </a:pP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This sense of </a:t>
            </a:r>
            <a:r>
              <a:rPr lang="en-US" sz="3200" b="1" i="1" dirty="0" smtClean="0">
                <a:ln w="11430">
                  <a:solidFill>
                    <a:srgbClr val="00B050"/>
                  </a:solidFill>
                </a:ln>
                <a:solidFill>
                  <a:srgbClr val="00B050"/>
                </a:solidFill>
                <a:effectLst>
                  <a:outerShdw blurRad="50800" dist="39000" dir="5460000" algn="tl">
                    <a:srgbClr val="000000">
                      <a:alpha val="38000"/>
                    </a:srgbClr>
                  </a:outerShdw>
                </a:effectLst>
              </a:rPr>
              <a:t>“to humble oneself”</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or </a:t>
            </a:r>
            <a:r>
              <a:rPr lang="en-US" sz="3200" b="1" i="1" dirty="0" smtClean="0">
                <a:ln w="11430">
                  <a:solidFill>
                    <a:srgbClr val="00B050"/>
                  </a:solidFill>
                </a:ln>
                <a:solidFill>
                  <a:srgbClr val="00B050"/>
                </a:solidFill>
                <a:effectLst>
                  <a:outerShdw blurRad="50800" dist="39000" dir="5460000" algn="tl">
                    <a:srgbClr val="000000">
                      <a:alpha val="38000"/>
                    </a:srgbClr>
                  </a:outerShdw>
                </a:effectLst>
              </a:rPr>
              <a:t>“to be humbled”</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is the more common one in the NT </a:t>
            </a:r>
            <a:r>
              <a:rPr lang="en-US" sz="28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(cf. St. Luke 14:11; 18:14; Phil 4:12; James 4:10; 1 Peter 5:6 and also 2 Cor. 12:21)</a:t>
            </a:r>
            <a:r>
              <a:rPr lang="en-US" sz="32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endParaRPr lang="en-US" sz="30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81697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“True Greatness”</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 Holy Spirit, through James (2:1-7) and 1 Cor. (12:12-26), reinforces our Lord’s teaching by using two examples that you should be of aware and even practice.</a:t>
            </a:r>
          </a:p>
          <a:p>
            <a:pPr>
              <a:spcAft>
                <a:spcPts val="600"/>
              </a:spcAft>
            </a:pPr>
            <a:r>
              <a:rPr lang="en-US" sz="2800" b="1" dirty="0" smtClean="0">
                <a:ln w="11430">
                  <a:solidFill>
                    <a:srgbClr val="006600"/>
                  </a:solidFill>
                </a:ln>
                <a:solidFill>
                  <a:srgbClr val="006600"/>
                </a:solidFill>
                <a:effectLst>
                  <a:outerShdw blurRad="50800" dist="39000" dir="5460000" algn="tl">
                    <a:srgbClr val="000000">
                      <a:alpha val="38000"/>
                    </a:srgbClr>
                  </a:outerShdw>
                </a:effectLst>
              </a:rPr>
              <a:t>(James 2:1-7):  James castigates his readers for giving preferential treatment to the very wealthy in the congregation and, thus, dishonor Jesus. </a:t>
            </a:r>
          </a:p>
          <a:p>
            <a:pPr>
              <a:spcAft>
                <a:spcPts val="1200"/>
              </a:spcAft>
            </a:pPr>
            <a:r>
              <a:rPr lang="en-US" sz="2800" b="1" dirty="0" smtClean="0">
                <a:ln w="11430">
                  <a:solidFill>
                    <a:srgbClr val="0070C0"/>
                  </a:solidFill>
                </a:ln>
                <a:solidFill>
                  <a:srgbClr val="0070C0"/>
                </a:solidFill>
                <a:effectLst>
                  <a:outerShdw blurRad="50800" dist="39000" dir="5460000" algn="tl">
                    <a:srgbClr val="000000">
                      <a:alpha val="38000"/>
                    </a:srgbClr>
                  </a:outerShdw>
                </a:effectLst>
              </a:rPr>
              <a:t>(1 Cor. 12:12-26):  St. Paul combats the Corinthians’ error about the status and power and calls them to give greater honor to the members of the body that are, by worldly standards, the least honorable and the weakest!     </a:t>
            </a:r>
            <a:endParaRPr lang="en-US" sz="2800" b="1" dirty="0" smtClean="0">
              <a:ln w="11430">
                <a:solidFill>
                  <a:srgbClr val="0070C0"/>
                </a:solidFill>
              </a:ln>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2000"/>
                                        <p:tgtEl>
                                          <p:spTgt spid="10">
                                            <p:txEl>
                                              <p:pRg st="2" end="2"/>
                                            </p:txEl>
                                          </p:spTgt>
                                        </p:tgtEl>
                                      </p:cBhvr>
                                    </p:animEffect>
                                    <p:anim calcmode="lin" valueType="num">
                                      <p:cBhvr>
                                        <p:cTn id="8" dur="2000" fill="hold"/>
                                        <p:tgtEl>
                                          <p:spTgt spid="10">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0">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0">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2000"/>
                                        <p:tgtEl>
                                          <p:spTgt spid="10">
                                            <p:txEl>
                                              <p:pRg st="3" end="3"/>
                                            </p:txEl>
                                          </p:spTgt>
                                        </p:tgtEl>
                                      </p:cBhvr>
                                    </p:animEffect>
                                    <p:anim calcmode="lin" valueType="num">
                                      <p:cBhvr>
                                        <p:cTn id="16" dur="2000" fill="hold"/>
                                        <p:tgtEl>
                                          <p:spTgt spid="10">
                                            <p:txEl>
                                              <p:pRg st="3" end="3"/>
                                            </p:txEl>
                                          </p:spTgt>
                                        </p:tgtEl>
                                        <p:attrNameLst>
                                          <p:attrName>style.rotation</p:attrName>
                                        </p:attrNameLst>
                                      </p:cBhvr>
                                      <p:tavLst>
                                        <p:tav tm="0">
                                          <p:val>
                                            <p:fltVal val="720"/>
                                          </p:val>
                                        </p:tav>
                                        <p:tav tm="100000">
                                          <p:val>
                                            <p:fltVal val="0"/>
                                          </p:val>
                                        </p:tav>
                                      </p:tavLst>
                                    </p:anim>
                                    <p:anim calcmode="lin" valueType="num">
                                      <p:cBhvr>
                                        <p:cTn id="17" dur="2000" fill="hold"/>
                                        <p:tgtEl>
                                          <p:spTgt spid="10">
                                            <p:txEl>
                                              <p:pRg st="3" end="3"/>
                                            </p:txEl>
                                          </p:spTgt>
                                        </p:tgtEl>
                                        <p:attrNameLst>
                                          <p:attrName>ppt_h</p:attrName>
                                        </p:attrNameLst>
                                      </p:cBhvr>
                                      <p:tavLst>
                                        <p:tav tm="0">
                                          <p:val>
                                            <p:fltVal val="0"/>
                                          </p:val>
                                        </p:tav>
                                        <p:tav tm="100000">
                                          <p:val>
                                            <p:strVal val="#ppt_h"/>
                                          </p:val>
                                        </p:tav>
                                      </p:tavLst>
                                    </p:anim>
                                    <p:anim calcmode="lin" valueType="num">
                                      <p:cBhvr>
                                        <p:cTn id="18" dur="2000" fill="hold"/>
                                        <p:tgtEl>
                                          <p:spTgt spid="10">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03187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“True Greatness”</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Therefore, in congregations today, the greatest in the reign in heaven are the newest and least catechized </a:t>
            </a:r>
            <a:r>
              <a:rPr lang="en-US" sz="30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rPr>
              <a:t>beleivers</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those subject to the gravest of life’s crises, and those who are struggling with temptation and fear.  To receive such and to care for them is the most important work of all; it is to receive and care for Jesus! </a:t>
            </a:r>
            <a:endParaRPr lang="en-US" sz="2800" b="1" dirty="0" smtClean="0">
              <a:ln w="11430">
                <a:solidFill>
                  <a:srgbClr val="0070C0"/>
                </a:solidFill>
              </a:ln>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18:1-6</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1200"/>
              </a:spcAft>
            </a:pPr>
            <a:r>
              <a:rPr lang="en-US" sz="3600" b="1" dirty="0" smtClean="0">
                <a:ln w="11430">
                  <a:solidFill>
                    <a:srgbClr val="6600CC"/>
                  </a:solidFill>
                </a:ln>
                <a:solidFill>
                  <a:srgbClr val="6600CC"/>
                </a:solidFill>
                <a:effectLst>
                  <a:outerShdw blurRad="50800" dist="39000" dir="5460000" algn="tl">
                    <a:srgbClr val="000000">
                      <a:alpha val="38000"/>
                    </a:srgbClr>
                  </a:outerShdw>
                </a:effectLst>
              </a:rPr>
              <a:t>“True Greatness”</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Verse 6 is a transition verse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that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uses to lead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His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disciples into His next teaching!  This verse is often misused, so let’s briefly discuss.</a:t>
            </a:r>
          </a:p>
          <a:p>
            <a:pPr marL="514350" indent="-514350">
              <a:spcAft>
                <a:spcPts val="600"/>
              </a:spcAft>
              <a:buAutoNum type="arabicPeriod"/>
            </a:pPr>
            <a:r>
              <a:rPr lang="en-US" sz="2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uses the Greek verb </a:t>
            </a:r>
            <a:r>
              <a:rPr lang="en-US" sz="26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skandalivsh</a:t>
            </a:r>
            <a:r>
              <a:rPr lang="en-US" sz="26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a:t>
            </a:r>
            <a:r>
              <a:rPr lang="en-US" sz="2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that is followed by a conditional relative sentence:  </a:t>
            </a:r>
            <a:r>
              <a:rPr lang="en-US" sz="2600" b="1" i="1" dirty="0" smtClean="0">
                <a:ln w="11430">
                  <a:solidFill>
                    <a:srgbClr val="6600CC"/>
                  </a:solidFill>
                </a:ln>
                <a:solidFill>
                  <a:srgbClr val="6600CC"/>
                </a:solidFill>
                <a:effectLst>
                  <a:outerShdw blurRad="50800" dist="39000" dir="5460000" algn="tl">
                    <a:srgbClr val="000000">
                      <a:alpha val="38000"/>
                    </a:srgbClr>
                  </a:outerShdw>
                </a:effectLst>
              </a:rPr>
              <a:t>“that a donkey millstone be hung around his neck and that he be drowned in the depth of the sea is better for him.”</a:t>
            </a:r>
            <a:r>
              <a:rPr lang="en-US" sz="2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a:t>
            </a:r>
          </a:p>
          <a:p>
            <a:pPr marL="457200" indent="-457200">
              <a:spcAft>
                <a:spcPts val="600"/>
              </a:spcAft>
              <a:buAutoNum type="arabicPeriod"/>
            </a:pPr>
            <a:r>
              <a:rPr lang="en-US" sz="2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Thus, the kind of worldly, comparing , judging attitude that produced the disciples’ original question in v.1 can, if unchecked, inflict devastating spiritual damage on other Christians!</a:t>
            </a:r>
            <a:endParaRPr lang="en-US" sz="2600" b="1" dirty="0" smtClean="0">
              <a:ln w="11430">
                <a:solidFill>
                  <a:srgbClr val="0070C0"/>
                </a:solidFill>
              </a:ln>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diamond(in)">
                                      <p:cBhvr>
                                        <p:cTn id="7" dur="20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diamond(in)">
                                      <p:cBhvr>
                                        <p:cTn id="12" dur="20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18:7-9</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914400"/>
            <a:ext cx="8839200" cy="58785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C00000"/>
                  </a:solidFill>
                </a:ln>
                <a:effectLst>
                  <a:outerShdw blurRad="50800" dist="39000" dir="5460000" algn="tl">
                    <a:srgbClr val="000000">
                      <a:alpha val="38000"/>
                    </a:srgbClr>
                  </a:outerShdw>
                </a:effectLst>
                <a:cs typeface="Times New Roman" pitchFamily="18" charset="0"/>
              </a:rPr>
              <a:t>Warnings of Hell</a:t>
            </a:r>
            <a:endParaRPr lang="en-US" sz="3600" b="1" dirty="0" smtClean="0">
              <a:ln w="11430">
                <a:solidFill>
                  <a:srgbClr val="C00000"/>
                </a:solidFill>
              </a:ln>
              <a:effectLst>
                <a:outerShdw blurRad="50800" dist="39000" dir="5460000" algn="tl">
                  <a:srgbClr val="000000">
                    <a:alpha val="38000"/>
                  </a:srgbClr>
                </a:outerShdw>
              </a:effectLst>
            </a:endParaRP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Note that Jesus does say that causes for stumbling are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a </a:t>
            </a:r>
            <a:r>
              <a:rPr lang="en-US" sz="3000" b="1" i="1" dirty="0" smtClean="0">
                <a:ln w="11430">
                  <a:solidFill>
                    <a:srgbClr val="6600CC"/>
                  </a:solidFill>
                </a:ln>
                <a:solidFill>
                  <a:srgbClr val="6600CC"/>
                </a:solidFill>
                <a:effectLst>
                  <a:outerShdw blurRad="50800" dist="39000" dir="5460000" algn="tl">
                    <a:srgbClr val="000000">
                      <a:alpha val="38000"/>
                    </a:srgbClr>
                  </a:outerShdw>
                </a:effectLst>
              </a:rPr>
              <a:t>certainty” </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(v.7).  Yet, this isn’t an excuse and there is no hiding place, even the depth of the sea, for the Christian who causes the spiritual destruction of another Christian!  Jesus makes His point by using the Greek word </a:t>
            </a:r>
            <a:r>
              <a:rPr lang="en-US" sz="3000" b="1" dirty="0" err="1"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oujai</a:t>
            </a:r>
            <a:r>
              <a:rPr lang="en-US" sz="3000" b="1" dirty="0" smtClean="0">
                <a:ln w="11430">
                  <a:solidFill>
                    <a:srgbClr val="6600CC"/>
                  </a:solidFill>
                </a:ln>
                <a:solidFill>
                  <a:srgbClr val="6600CC"/>
                </a:solidFill>
                <a:effectLst>
                  <a:outerShdw blurRad="50800" dist="39000" dir="5460000" algn="tl">
                    <a:srgbClr val="000000">
                      <a:alpha val="38000"/>
                    </a:srgbClr>
                  </a:outerShdw>
                </a:effectLst>
                <a:latin typeface="TekniaGreek" pitchFamily="2" charset="0"/>
              </a:rPr>
              <a:t>; </a:t>
            </a:r>
            <a:r>
              <a:rPr lang="en-US" sz="3000" b="1" dirty="0" smtClean="0">
                <a:ln w="11430">
                  <a:solidFill>
                    <a:srgbClr val="6600CC"/>
                  </a:solidFill>
                </a:ln>
                <a:solidFill>
                  <a:srgbClr val="6600CC"/>
                </a:solidFill>
                <a:effectLst>
                  <a:outerShdw blurRad="50800" dist="39000" dir="5460000" algn="tl">
                    <a:srgbClr val="000000">
                      <a:alpha val="38000"/>
                    </a:srgbClr>
                  </a:outerShdw>
                </a:effectLst>
              </a:rPr>
              <a:t>“woe”</a:t>
            </a: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 twice!  </a:t>
            </a:r>
          </a:p>
          <a:p>
            <a:pPr>
              <a:spcAft>
                <a:spcPts val="600"/>
              </a:spcAft>
            </a:pPr>
            <a:r>
              <a:rPr lang="en-US" sz="30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rPr>
              <a:t>Jesus follows His warning by using an exhortation in vv.8-9.  Jesus reminds His disciples that all must live vigilantly as they follow in His way!  They must always be aware that they too will encounter causes  of stumbling!  </a:t>
            </a:r>
            <a:endParaRPr lang="en-US" sz="3000" b="1" dirty="0" smtClean="0">
              <a:ln w="11430">
                <a:solidFill>
                  <a:srgbClr val="00B050"/>
                </a:solidFill>
              </a:ln>
              <a:solidFill>
                <a:srgbClr val="00B05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10799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smtClean="0">
                <a:ln w="11430">
                  <a:solidFill>
                    <a:sysClr val="windowText" lastClr="000000"/>
                  </a:solidFill>
                </a:ln>
                <a:effectLst>
                  <a:outerShdw blurRad="50800" dist="39000" dir="5460000" algn="tl">
                    <a:srgbClr val="000000">
                      <a:alpha val="38000"/>
                    </a:srgbClr>
                  </a:outerShdw>
                </a:effectLst>
                <a:latin typeface="+mj-lt"/>
              </a:rPr>
              <a:t>St.  Matthew 18:10-14</a:t>
            </a:r>
            <a:endParaRPr lang="en-US" sz="6000" b="1" dirty="0">
              <a:ln w="11430">
                <a:solidFill>
                  <a:sysClr val="windowText" lastClr="000000"/>
                </a:solidFill>
              </a:ln>
              <a:effectLst>
                <a:outerShdw blurRad="50800" dist="39000" dir="5460000" algn="tl">
                  <a:srgbClr val="000000">
                    <a:alpha val="38000"/>
                  </a:srgbClr>
                </a:outerShdw>
              </a:effectLst>
              <a:latin typeface="+mj-lt"/>
            </a:endParaRPr>
          </a:p>
        </p:txBody>
      </p:sp>
      <p:sp>
        <p:nvSpPr>
          <p:cNvPr id="10" name="TextBox 9"/>
          <p:cNvSpPr txBox="1"/>
          <p:nvPr/>
        </p:nvSpPr>
        <p:spPr>
          <a:xfrm>
            <a:off x="152400" y="1045488"/>
            <a:ext cx="8839200" cy="467820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Aft>
                <a:spcPts val="600"/>
              </a:spcAft>
            </a:pPr>
            <a:r>
              <a:rPr lang="en-US" sz="3600" b="1" dirty="0" smtClean="0">
                <a:ln w="11430">
                  <a:solidFill>
                    <a:srgbClr val="00B050"/>
                  </a:solidFill>
                </a:ln>
                <a:solidFill>
                  <a:srgbClr val="006600"/>
                </a:solidFill>
                <a:effectLst>
                  <a:outerShdw blurRad="50800" dist="39000" dir="5460000" algn="tl">
                    <a:srgbClr val="000000">
                      <a:alpha val="38000"/>
                    </a:srgbClr>
                  </a:outerShdw>
                </a:effectLst>
              </a:rPr>
              <a:t>Lost Sheep</a:t>
            </a:r>
          </a:p>
          <a:p>
            <a:pPr>
              <a:spcAft>
                <a:spcPts val="600"/>
              </a:spcAft>
            </a:pP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Verse 10 is used by our Lord as a summary and also to capture the spirit of His teaching in vv.6-9.  What is very distinctive about this verse is His phrase:  </a:t>
            </a:r>
            <a:r>
              <a:rPr lang="en-US" sz="2800" b="1" i="1" dirty="0" smtClean="0">
                <a:ln w="11430">
                  <a:solidFill>
                    <a:srgbClr val="6600CC"/>
                  </a:solidFill>
                </a:ln>
                <a:solidFill>
                  <a:srgbClr val="6600CC"/>
                </a:solidFill>
                <a:effectLst>
                  <a:outerShdw blurRad="38100" dist="38100" dir="2700000" algn="tl">
                    <a:srgbClr val="000000">
                      <a:alpha val="43137"/>
                    </a:srgbClr>
                  </a:outerShdw>
                </a:effectLst>
              </a:rPr>
              <a:t>“for I say to you that their angels constantly see in the heaven the face of my Father who is in heaven.”</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p>
          <a:p>
            <a:pPr>
              <a:spcAft>
                <a:spcPts val="600"/>
              </a:spcAft>
            </a:pPr>
            <a:r>
              <a:rPr lang="en-US" sz="2800" b="1" dirty="0" smtClean="0">
                <a:ln w="11430">
                  <a:solidFill>
                    <a:schemeClr val="tx1"/>
                  </a:solidFill>
                </a:ln>
                <a:effectLst>
                  <a:outerShdw blurRad="38100" dist="38100" dir="2700000" algn="tl">
                    <a:srgbClr val="000000">
                      <a:alpha val="43137"/>
                    </a:srgbClr>
                  </a:outerShdw>
                </a:effectLst>
              </a:rPr>
              <a:t>The easiest conclusion to draw is the most important!  </a:t>
            </a:r>
            <a:r>
              <a:rPr lang="en-US" sz="2800" b="1" dirty="0" smtClean="0">
                <a:ln w="11430">
                  <a:solidFill>
                    <a:schemeClr val="tx1"/>
                  </a:solidFill>
                </a:ln>
                <a:effectLst>
                  <a:outerShdw blurRad="38100" dist="38100" dir="2700000" algn="tl">
                    <a:srgbClr val="000000">
                      <a:alpha val="43137"/>
                    </a:srgbClr>
                  </a:outerShdw>
                </a:effectLst>
              </a:rPr>
              <a:t>His </a:t>
            </a:r>
            <a:r>
              <a:rPr lang="en-US" sz="2800" b="1" dirty="0" smtClean="0">
                <a:ln w="11430">
                  <a:solidFill>
                    <a:schemeClr val="tx1"/>
                  </a:solidFill>
                </a:ln>
                <a:effectLst>
                  <a:outerShdw blurRad="38100" dist="38100" dir="2700000" algn="tl">
                    <a:srgbClr val="000000">
                      <a:alpha val="43137"/>
                    </a:srgbClr>
                  </a:outerShdw>
                </a:effectLst>
              </a:rPr>
              <a:t>teaching in this verse </a:t>
            </a:r>
            <a:r>
              <a:rPr lang="en-US" sz="2800" b="1" dirty="0" smtClean="0">
                <a:ln w="11430">
                  <a:solidFill>
                    <a:schemeClr val="tx1"/>
                  </a:solidFill>
                </a:ln>
                <a:effectLst>
                  <a:outerShdw blurRad="38100" dist="38100" dir="2700000" algn="tl">
                    <a:srgbClr val="000000">
                      <a:alpha val="43137"/>
                    </a:srgbClr>
                  </a:outerShdw>
                </a:effectLst>
              </a:rPr>
              <a:t>clearly says </a:t>
            </a:r>
            <a:r>
              <a:rPr lang="en-US" sz="2800" b="1" dirty="0" smtClean="0">
                <a:ln w="11430">
                  <a:solidFill>
                    <a:schemeClr val="tx1"/>
                  </a:solidFill>
                </a:ln>
                <a:effectLst>
                  <a:outerShdw blurRad="38100" dist="38100" dir="2700000" algn="tl">
                    <a:srgbClr val="000000">
                      <a:alpha val="43137"/>
                    </a:srgbClr>
                  </a:outerShdw>
                </a:effectLst>
              </a:rPr>
              <a:t>that the Father’s heart is always open to the most vulnerable, to those most in need and </a:t>
            </a:r>
            <a:r>
              <a:rPr lang="en-US" sz="2800" b="1" dirty="0" smtClean="0">
                <a:ln w="11430">
                  <a:solidFill>
                    <a:schemeClr val="tx1"/>
                  </a:solidFill>
                </a:ln>
                <a:effectLst>
                  <a:outerShdw blurRad="38100" dist="38100" dir="2700000" algn="tl">
                    <a:srgbClr val="000000">
                      <a:alpha val="43137"/>
                    </a:srgbClr>
                  </a:outerShdw>
                </a:effectLst>
              </a:rPr>
              <a:t>who cannot </a:t>
            </a:r>
            <a:r>
              <a:rPr lang="en-US" sz="2800" b="1" dirty="0" smtClean="0">
                <a:ln w="11430">
                  <a:solidFill>
                    <a:schemeClr val="tx1"/>
                  </a:solidFill>
                </a:ln>
                <a:effectLst>
                  <a:outerShdw blurRad="38100" dist="38100" dir="2700000" algn="tl">
                    <a:srgbClr val="000000">
                      <a:alpha val="43137"/>
                    </a:srgbClr>
                  </a:outerShdw>
                </a:effectLst>
              </a:rPr>
              <a:t>provide of themselves.  </a:t>
            </a:r>
            <a:r>
              <a:rPr lang="en-US" sz="2800" b="1" dirty="0" smtClean="0">
                <a:ln w="11430">
                  <a:solidFill>
                    <a:sysClr val="windowText" lastClr="000000"/>
                  </a:solidFill>
                </a:ln>
                <a:solidFill>
                  <a:sysClr val="windowText" lastClr="000000"/>
                </a:solidFill>
                <a:effectLst>
                  <a:outerShdw blurRad="38100" dist="38100" dir="2700000" algn="tl">
                    <a:srgbClr val="000000">
                      <a:alpha val="43137"/>
                    </a:srgbClr>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2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2000" fill="hold"/>
                                        <p:tgtEl>
                                          <p:spTgt spid="10">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2000" fill="hold"/>
                                        <p:tgtEl>
                                          <p:spTgt spid="10">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6301</TotalTime>
  <Words>2191</Words>
  <Application>Microsoft Office PowerPoint</Application>
  <PresentationFormat>On-screen Show (4:3)</PresentationFormat>
  <Paragraphs>129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LUKE 2:22-40</dc:title>
  <dc:creator>Jeff</dc:creator>
  <cp:lastModifiedBy>Jeff</cp:lastModifiedBy>
  <cp:revision>682</cp:revision>
  <dcterms:created xsi:type="dcterms:W3CDTF">2006-08-16T00:00:00Z</dcterms:created>
  <dcterms:modified xsi:type="dcterms:W3CDTF">2025-06-29T13:02:10Z</dcterms:modified>
</cp:coreProperties>
</file>