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17"/>
  </p:notesMasterIdLst>
  <p:sldIdLst>
    <p:sldId id="294" r:id="rId2"/>
    <p:sldId id="270" r:id="rId3"/>
    <p:sldId id="295" r:id="rId4"/>
    <p:sldId id="296" r:id="rId5"/>
    <p:sldId id="297" r:id="rId6"/>
    <p:sldId id="298" r:id="rId7"/>
    <p:sldId id="299" r:id="rId8"/>
    <p:sldId id="300" r:id="rId9"/>
    <p:sldId id="301" r:id="rId10"/>
    <p:sldId id="302" r:id="rId11"/>
    <p:sldId id="303" r:id="rId12"/>
    <p:sldId id="304" r:id="rId13"/>
    <p:sldId id="305"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00CC"/>
    <a:srgbClr val="996633"/>
    <a:srgbClr val="FF66FF"/>
    <a:srgbClr val="006600"/>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4628" autoAdjust="0"/>
  </p:normalViewPr>
  <p:slideViewPr>
    <p:cSldViewPr>
      <p:cViewPr>
        <p:scale>
          <a:sx n="100" d="100"/>
          <a:sy n="100" d="100"/>
        </p:scale>
        <p:origin x="-1944"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CE0A2-89D6-49FA-9E4A-7A2A8AE52F6E}" type="datetimeFigureOut">
              <a:rPr lang="en-US" smtClean="0"/>
              <a:pPr/>
              <a:t>06/23/25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47D50-E87B-48E8-9309-3486EE8F82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06/23/25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06/23/25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06/23/25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06/23/25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06/23/25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06/23/25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06/23/25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06/23/25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06/23/25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06/23/25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06/23/25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06/23/25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Temple Tax"/>
          <p:cNvPicPr>
            <a:picLocks noChangeAspect="1" noChangeArrowheads="1"/>
          </p:cNvPicPr>
          <p:nvPr/>
        </p:nvPicPr>
        <p:blipFill>
          <a:blip r:embed="rId2" cstate="print"/>
          <a:srcRect/>
          <a:stretch>
            <a:fillRect/>
          </a:stretch>
        </p:blipFill>
        <p:spPr bwMode="auto">
          <a:xfrm>
            <a:off x="0" y="28566"/>
            <a:ext cx="9144000" cy="6829434"/>
          </a:xfrm>
          <a:prstGeom prst="rect">
            <a:avLst/>
          </a:prstGeom>
          <a:noFill/>
        </p:spPr>
      </p:pic>
      <p:sp>
        <p:nvSpPr>
          <p:cNvPr id="4" name="Rectangle 3"/>
          <p:cNvSpPr/>
          <p:nvPr/>
        </p:nvSpPr>
        <p:spPr>
          <a:xfrm>
            <a:off x="76200" y="76200"/>
            <a:ext cx="5638800" cy="553997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Our Lord’s Last Ministry in Galilee (17:22-27)</a:t>
            </a:r>
          </a:p>
          <a:p>
            <a:pPr algn="ctr"/>
            <a:endParaRPr lang="en-US" sz="600" b="1" dirty="0" smtClean="0">
              <a:ln w="11430">
                <a:solidFill>
                  <a:srgbClr val="C00000"/>
                </a:solidFill>
              </a:ln>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a:p>
            <a:r>
              <a:rPr lang="en-US" sz="4000"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His Passion Foretold </a:t>
            </a:r>
            <a:r>
              <a:rPr lang="en-US" sz="4000" b="1"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000" b="1"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#2</a:t>
            </a:r>
            <a:r>
              <a:rPr lang="en-US"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r>
              <a:rPr lang="en-US" sz="2600" b="1" dirty="0" smtClean="0">
                <a:ln w="11430">
                  <a:solidFill>
                    <a:srgbClr val="FF66FF"/>
                  </a:solidFill>
                </a:ln>
                <a:solidFill>
                  <a:srgbClr val="FF66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000" b="1" dirty="0" smtClean="0">
                <a:ln w="11430">
                  <a:solidFill>
                    <a:srgbClr val="FF66FF"/>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and</a:t>
            </a:r>
            <a:endParaRPr lang="en-US" sz="2600" b="1" dirty="0" smtClean="0">
              <a:ln w="11430">
                <a:solidFill>
                  <a:srgbClr val="FF66FF"/>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en-US" sz="4000" b="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The Temple Tax</a:t>
            </a:r>
            <a:endParaRPr lang="en-US" sz="2600" b="1" dirty="0">
              <a:ln w="11430">
                <a:solidFill>
                  <a:srgbClr val="FFFF00"/>
                </a:solidFill>
              </a:ln>
              <a:solidFill>
                <a:srgbClr val="FFFF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17:24-27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10909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400" b="1" dirty="0" smtClean="0">
                <a:ln w="11430">
                  <a:solidFill>
                    <a:srgbClr val="6600CC"/>
                  </a:solidFill>
                </a:ln>
                <a:solidFill>
                  <a:srgbClr val="6600CC"/>
                </a:solidFill>
                <a:effectLst>
                  <a:outerShdw blurRad="50800" dist="39000" dir="5460000" algn="tl">
                    <a:srgbClr val="000000">
                      <a:alpha val="38000"/>
                    </a:srgbClr>
                  </a:outerShdw>
                </a:effectLst>
              </a:rPr>
              <a:t>So why pay the Double Drachma?</a:t>
            </a:r>
          </a:p>
          <a:p>
            <a:pPr>
              <a:spcAft>
                <a:spcPts val="600"/>
              </a:spcAft>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The principle that our Lord follows in consenting to pay the Temple tax is the same employed in 3:15; 5:17; and indicated in 8:4!</a:t>
            </a:r>
          </a:p>
          <a:p>
            <a:pPr>
              <a:spcAft>
                <a:spcPts val="600"/>
              </a:spcAft>
            </a:pPr>
            <a:r>
              <a:rPr lang="en-US" sz="2600" b="1" i="1" dirty="0" smtClean="0">
                <a:ln>
                  <a:solidFill>
                    <a:srgbClr val="6600CC"/>
                  </a:solidFill>
                </a:ln>
                <a:solidFill>
                  <a:srgbClr val="6600CC"/>
                </a:solidFill>
                <a:effectLst>
                  <a:outerShdw blurRad="38100" dist="38100" dir="2700000" algn="tl">
                    <a:srgbClr val="000000">
                      <a:alpha val="43137"/>
                    </a:srgbClr>
                  </a:outerShdw>
                </a:effectLst>
              </a:rPr>
              <a:t>“Permit it to be so now, for thus it is fitting for us to fulfill all righteousness” </a:t>
            </a:r>
            <a:r>
              <a:rPr lang="en-US" sz="2600" b="1" dirty="0" smtClean="0">
                <a:ln>
                  <a:solidFill>
                    <a:srgbClr val="6600CC"/>
                  </a:solidFill>
                </a:ln>
                <a:solidFill>
                  <a:srgbClr val="6600CC"/>
                </a:solidFill>
                <a:effectLst>
                  <a:outerShdw blurRad="38100" dist="38100" dir="2700000" algn="tl">
                    <a:srgbClr val="000000">
                      <a:alpha val="43137"/>
                    </a:srgbClr>
                  </a:outerShdw>
                </a:effectLst>
              </a:rPr>
              <a:t>(3:15).</a:t>
            </a:r>
          </a:p>
          <a:p>
            <a:pPr>
              <a:spcAft>
                <a:spcPts val="600"/>
              </a:spcAft>
            </a:pPr>
            <a:r>
              <a:rPr lang="en-US" sz="2600" b="1" i="1" dirty="0" smtClean="0">
                <a:ln>
                  <a:solidFill>
                    <a:srgbClr val="6600CC"/>
                  </a:solidFill>
                </a:ln>
                <a:solidFill>
                  <a:srgbClr val="6600CC"/>
                </a:solidFill>
                <a:effectLst>
                  <a:outerShdw blurRad="38100" dist="38100" dir="2700000" algn="tl">
                    <a:srgbClr val="000000">
                      <a:alpha val="43137"/>
                    </a:srgbClr>
                  </a:outerShdw>
                </a:effectLst>
              </a:rPr>
              <a:t>“Do not think that I came to destroy the Law or the Prophets. I did not come to destroy but to fulfill”</a:t>
            </a:r>
            <a:r>
              <a:rPr lang="en-US" sz="2600" b="1" dirty="0" smtClean="0">
                <a:ln>
                  <a:solidFill>
                    <a:srgbClr val="6600CC"/>
                  </a:solidFill>
                </a:ln>
                <a:solidFill>
                  <a:srgbClr val="6600CC"/>
                </a:solidFill>
                <a:effectLst>
                  <a:outerShdw blurRad="38100" dist="38100" dir="2700000" algn="tl">
                    <a:srgbClr val="000000">
                      <a:alpha val="43137"/>
                    </a:srgbClr>
                  </a:outerShdw>
                </a:effectLst>
              </a:rPr>
              <a:t> (5:17).</a:t>
            </a:r>
          </a:p>
          <a:p>
            <a:pPr>
              <a:spcAft>
                <a:spcPts val="600"/>
              </a:spcAft>
            </a:pPr>
            <a:r>
              <a:rPr lang="en-US" sz="2600" b="1" i="1" dirty="0" smtClean="0">
                <a:ln>
                  <a:solidFill>
                    <a:srgbClr val="6600CC"/>
                  </a:solidFill>
                </a:ln>
                <a:solidFill>
                  <a:srgbClr val="6600CC"/>
                </a:solidFill>
                <a:effectLst>
                  <a:outerShdw blurRad="38100" dist="38100" dir="2700000" algn="tl">
                    <a:srgbClr val="000000">
                      <a:alpha val="43137"/>
                    </a:srgbClr>
                  </a:outerShdw>
                </a:effectLst>
              </a:rPr>
              <a:t>“See that you tell no one; but go your way, show yourself to the priest, and offer the gift that Moses commanded, as a testimony to them” </a:t>
            </a:r>
            <a:r>
              <a:rPr lang="en-US" sz="2600" b="1" dirty="0" smtClean="0">
                <a:ln>
                  <a:solidFill>
                    <a:srgbClr val="6600CC"/>
                  </a:solidFill>
                </a:ln>
                <a:solidFill>
                  <a:srgbClr val="6600CC"/>
                </a:solidFill>
                <a:effectLst>
                  <a:outerShdw blurRad="38100" dist="38100" dir="2700000" algn="tl">
                    <a:srgbClr val="000000">
                      <a:alpha val="43137"/>
                    </a:srgbClr>
                  </a:outerShdw>
                </a:effectLst>
              </a:rPr>
              <a:t>(8:4).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20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diamond(in)">
                                      <p:cBhvr>
                                        <p:cTn id="13" dur="20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diamond(in)">
                                      <p:cBhvr>
                                        <p:cTn id="18" dur="2000"/>
                                        <p:tgtEl>
                                          <p:spTgt spid="1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down)">
                                      <p:cBhvr>
                                        <p:cTn id="23" dur="580">
                                          <p:stCondLst>
                                            <p:cond delay="0"/>
                                          </p:stCondLst>
                                        </p:cTn>
                                        <p:tgtEl>
                                          <p:spTgt spid="10">
                                            <p:txEl>
                                              <p:pRg st="4" end="4"/>
                                            </p:txEl>
                                          </p:spTgt>
                                        </p:tgtEl>
                                      </p:cBhvr>
                                    </p:animEffect>
                                    <p:anim calcmode="lin" valueType="num">
                                      <p:cBhvr>
                                        <p:cTn id="24" dur="1822" tmFilter="0,0; 0.14,0.36; 0.43,0.73; 0.71,0.91; 1.0,1.0">
                                          <p:stCondLst>
                                            <p:cond delay="0"/>
                                          </p:stCondLst>
                                        </p:cTn>
                                        <p:tgtEl>
                                          <p:spTgt spid="10">
                                            <p:txEl>
                                              <p:pRg st="4" end="4"/>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xEl>
                                              <p:pRg st="4" end="4"/>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xEl>
                                              <p:pRg st="4" end="4"/>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xEl>
                                              <p:pRg st="4" end="4"/>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xEl>
                                              <p:pRg st="4" end="4"/>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xEl>
                                              <p:pRg st="4" end="4"/>
                                            </p:txEl>
                                          </p:spTgt>
                                        </p:tgtEl>
                                      </p:cBhvr>
                                      <p:to x="100000" y="60000"/>
                                    </p:animScale>
                                    <p:animScale>
                                      <p:cBhvr>
                                        <p:cTn id="30" dur="166" decel="50000">
                                          <p:stCondLst>
                                            <p:cond delay="676"/>
                                          </p:stCondLst>
                                        </p:cTn>
                                        <p:tgtEl>
                                          <p:spTgt spid="10">
                                            <p:txEl>
                                              <p:pRg st="4" end="4"/>
                                            </p:txEl>
                                          </p:spTgt>
                                        </p:tgtEl>
                                      </p:cBhvr>
                                      <p:to x="100000" y="100000"/>
                                    </p:animScale>
                                    <p:animScale>
                                      <p:cBhvr>
                                        <p:cTn id="31" dur="26">
                                          <p:stCondLst>
                                            <p:cond delay="1312"/>
                                          </p:stCondLst>
                                        </p:cTn>
                                        <p:tgtEl>
                                          <p:spTgt spid="10">
                                            <p:txEl>
                                              <p:pRg st="4" end="4"/>
                                            </p:txEl>
                                          </p:spTgt>
                                        </p:tgtEl>
                                      </p:cBhvr>
                                      <p:to x="100000" y="80000"/>
                                    </p:animScale>
                                    <p:animScale>
                                      <p:cBhvr>
                                        <p:cTn id="32" dur="166" decel="50000">
                                          <p:stCondLst>
                                            <p:cond delay="1338"/>
                                          </p:stCondLst>
                                        </p:cTn>
                                        <p:tgtEl>
                                          <p:spTgt spid="10">
                                            <p:txEl>
                                              <p:pRg st="4" end="4"/>
                                            </p:txEl>
                                          </p:spTgt>
                                        </p:tgtEl>
                                      </p:cBhvr>
                                      <p:to x="100000" y="100000"/>
                                    </p:animScale>
                                    <p:animScale>
                                      <p:cBhvr>
                                        <p:cTn id="33" dur="26">
                                          <p:stCondLst>
                                            <p:cond delay="1642"/>
                                          </p:stCondLst>
                                        </p:cTn>
                                        <p:tgtEl>
                                          <p:spTgt spid="10">
                                            <p:txEl>
                                              <p:pRg st="4" end="4"/>
                                            </p:txEl>
                                          </p:spTgt>
                                        </p:tgtEl>
                                      </p:cBhvr>
                                      <p:to x="100000" y="90000"/>
                                    </p:animScale>
                                    <p:animScale>
                                      <p:cBhvr>
                                        <p:cTn id="34" dur="166" decel="50000">
                                          <p:stCondLst>
                                            <p:cond delay="1668"/>
                                          </p:stCondLst>
                                        </p:cTn>
                                        <p:tgtEl>
                                          <p:spTgt spid="10">
                                            <p:txEl>
                                              <p:pRg st="4" end="4"/>
                                            </p:txEl>
                                          </p:spTgt>
                                        </p:tgtEl>
                                      </p:cBhvr>
                                      <p:to x="100000" y="100000"/>
                                    </p:animScale>
                                    <p:animScale>
                                      <p:cBhvr>
                                        <p:cTn id="35" dur="26">
                                          <p:stCondLst>
                                            <p:cond delay="1808"/>
                                          </p:stCondLst>
                                        </p:cTn>
                                        <p:tgtEl>
                                          <p:spTgt spid="10">
                                            <p:txEl>
                                              <p:pRg st="4" end="4"/>
                                            </p:txEl>
                                          </p:spTgt>
                                        </p:tgtEl>
                                      </p:cBhvr>
                                      <p:to x="100000" y="95000"/>
                                    </p:animScale>
                                    <p:animScale>
                                      <p:cBhvr>
                                        <p:cTn id="36" dur="166" decel="50000">
                                          <p:stCondLst>
                                            <p:cond delay="1834"/>
                                          </p:stCondLst>
                                        </p:cTn>
                                        <p:tgtEl>
                                          <p:spTgt spid="10">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17:24-27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32453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3000" b="1" dirty="0" smtClean="0">
                <a:ln>
                  <a:solidFill>
                    <a:schemeClr val="tx1"/>
                  </a:solidFill>
                </a:ln>
                <a:effectLst>
                  <a:outerShdw blurRad="38100" dist="38100" dir="2700000" algn="tl">
                    <a:srgbClr val="000000">
                      <a:alpha val="43137"/>
                    </a:srgbClr>
                  </a:outerShdw>
                </a:effectLst>
              </a:rPr>
              <a:t>It is the consideration for others as imposed by their great mutual calling that prompts Jesus also in this matter, </a:t>
            </a:r>
            <a:r>
              <a:rPr lang="en-US" sz="3000" b="1" i="1" dirty="0" smtClean="0">
                <a:ln>
                  <a:solidFill>
                    <a:srgbClr val="6600CC"/>
                  </a:solidFill>
                </a:ln>
                <a:solidFill>
                  <a:srgbClr val="6600CC"/>
                </a:solidFill>
                <a:effectLst>
                  <a:outerShdw blurRad="38100" dist="38100" dir="2700000" algn="tl">
                    <a:srgbClr val="000000">
                      <a:alpha val="43137"/>
                    </a:srgbClr>
                  </a:outerShdw>
                </a:effectLst>
              </a:rPr>
              <a:t>“we not offend them” </a:t>
            </a:r>
            <a:r>
              <a:rPr lang="en-US" sz="3000" b="1" dirty="0" smtClean="0">
                <a:ln>
                  <a:solidFill>
                    <a:srgbClr val="6600CC"/>
                  </a:solidFill>
                </a:ln>
                <a:solidFill>
                  <a:srgbClr val="6600CC"/>
                </a:solidFill>
                <a:effectLst>
                  <a:outerShdw blurRad="38100" dist="38100" dir="2700000" algn="tl">
                    <a:srgbClr val="000000">
                      <a:alpha val="43137"/>
                    </a:srgbClr>
                  </a:outerShdw>
                </a:effectLst>
                <a:latin typeface="TekniaGreek" pitchFamily="2" charset="0"/>
              </a:rPr>
              <a:t>(</a:t>
            </a:r>
            <a:r>
              <a:rPr lang="en-US" sz="3000" b="1" dirty="0" err="1" smtClean="0">
                <a:ln>
                  <a:solidFill>
                    <a:srgbClr val="6600CC"/>
                  </a:solidFill>
                </a:ln>
                <a:solidFill>
                  <a:srgbClr val="6600CC"/>
                </a:solidFill>
                <a:effectLst>
                  <a:outerShdw blurRad="38100" dist="38100" dir="2700000" algn="tl">
                    <a:srgbClr val="000000">
                      <a:alpha val="43137"/>
                    </a:srgbClr>
                  </a:outerShdw>
                </a:effectLst>
                <a:latin typeface="TekniaGreek" pitchFamily="2" charset="0"/>
              </a:rPr>
              <a:t>mh</a:t>
            </a:r>
            <a:r>
              <a:rPr lang="en-US" sz="3000" b="1" dirty="0" smtClean="0">
                <a:ln>
                  <a:solidFill>
                    <a:srgbClr val="6600CC"/>
                  </a:solidFill>
                </a:ln>
                <a:solidFill>
                  <a:srgbClr val="6600CC"/>
                </a:solidFill>
                <a:effectLst>
                  <a:outerShdw blurRad="38100" dist="38100" dir="2700000" algn="tl">
                    <a:srgbClr val="000000">
                      <a:alpha val="43137"/>
                    </a:srgbClr>
                  </a:outerShdw>
                </a:effectLst>
                <a:latin typeface="TekniaGreek" pitchFamily="2" charset="0"/>
              </a:rPr>
              <a:t>; </a:t>
            </a:r>
            <a:r>
              <a:rPr lang="en-US" sz="3000" b="1" dirty="0" err="1" smtClean="0">
                <a:ln>
                  <a:solidFill>
                    <a:srgbClr val="6600CC"/>
                  </a:solidFill>
                </a:ln>
                <a:solidFill>
                  <a:srgbClr val="6600CC"/>
                </a:solidFill>
                <a:effectLst>
                  <a:outerShdw blurRad="38100" dist="38100" dir="2700000" algn="tl">
                    <a:srgbClr val="000000">
                      <a:alpha val="43137"/>
                    </a:srgbClr>
                  </a:outerShdw>
                </a:effectLst>
                <a:latin typeface="TekniaGreek" pitchFamily="2" charset="0"/>
              </a:rPr>
              <a:t>skandalivswmen</a:t>
            </a:r>
            <a:r>
              <a:rPr lang="en-US" sz="3000" b="1" dirty="0" smtClean="0">
                <a:ln>
                  <a:solidFill>
                    <a:srgbClr val="6600CC"/>
                  </a:solidFill>
                </a:ln>
                <a:solidFill>
                  <a:srgbClr val="6600CC"/>
                </a:solidFill>
                <a:effectLst>
                  <a:outerShdw blurRad="38100" dist="38100" dir="2700000" algn="tl">
                    <a:srgbClr val="000000">
                      <a:alpha val="43137"/>
                    </a:srgbClr>
                  </a:outerShdw>
                </a:effectLst>
                <a:latin typeface="TekniaGreek" pitchFamily="2" charset="0"/>
              </a:rPr>
              <a:t> </a:t>
            </a:r>
            <a:r>
              <a:rPr lang="en-US" sz="3000" b="1" dirty="0" err="1" smtClean="0">
                <a:ln>
                  <a:solidFill>
                    <a:srgbClr val="6600CC"/>
                  </a:solidFill>
                </a:ln>
                <a:solidFill>
                  <a:srgbClr val="6600CC"/>
                </a:solidFill>
                <a:effectLst>
                  <a:outerShdw blurRad="38100" dist="38100" dir="2700000" algn="tl">
                    <a:srgbClr val="000000">
                      <a:alpha val="43137"/>
                    </a:srgbClr>
                  </a:outerShdw>
                </a:effectLst>
                <a:latin typeface="TekniaGreek" pitchFamily="2" charset="0"/>
              </a:rPr>
              <a:t>aujtouvV</a:t>
            </a:r>
            <a:r>
              <a:rPr lang="en-US" sz="3000" b="1" dirty="0" smtClean="0">
                <a:ln>
                  <a:solidFill>
                    <a:srgbClr val="6600CC"/>
                  </a:solidFill>
                </a:ln>
                <a:solidFill>
                  <a:srgbClr val="6600CC"/>
                </a:solidFill>
                <a:effectLst>
                  <a:outerShdw blurRad="38100" dist="38100" dir="2700000" algn="tl">
                    <a:srgbClr val="000000">
                      <a:alpha val="43137"/>
                    </a:srgbClr>
                  </a:outerShdw>
                </a:effectLst>
                <a:latin typeface="TekniaGreek" pitchFamily="2" charset="0"/>
              </a:rPr>
              <a:t>)</a:t>
            </a:r>
            <a:r>
              <a:rPr lang="en-US" sz="3000" b="1" dirty="0" smtClean="0">
                <a:ln w="11430">
                  <a:solidFill>
                    <a:srgbClr val="6600CC"/>
                  </a:solidFill>
                </a:ln>
                <a:solidFill>
                  <a:srgbClr val="6600CC"/>
                </a:solidFill>
                <a:effectLst>
                  <a:outerShdw blurRad="38100" dist="38100" dir="2700000" algn="tl">
                    <a:srgbClr val="000000">
                      <a:alpha val="43137"/>
                    </a:srgbClr>
                  </a:outerShdw>
                </a:effectLst>
              </a:rPr>
              <a:t> . </a:t>
            </a:r>
            <a:r>
              <a:rPr lang="en-US" sz="3000" b="1" dirty="0" smtClean="0">
                <a:ln w="11430">
                  <a:solidFill>
                    <a:schemeClr val="tx1"/>
                  </a:solidFill>
                </a:ln>
                <a:effectLst>
                  <a:outerShdw blurRad="38100" dist="38100" dir="2700000" algn="tl">
                    <a:srgbClr val="000000">
                      <a:alpha val="43137"/>
                    </a:srgbClr>
                  </a:outerShdw>
                </a:effectLst>
              </a:rPr>
              <a:t>The use of this important Greek verb goes beyond the idea of causing someone to stumble, but actually means to </a:t>
            </a:r>
            <a:r>
              <a:rPr lang="en-US" sz="3000" b="1" i="1" dirty="0" smtClean="0">
                <a:ln w="11430">
                  <a:solidFill>
                    <a:schemeClr val="tx1"/>
                  </a:solidFill>
                </a:ln>
                <a:effectLst>
                  <a:outerShdw blurRad="38100" dist="38100" dir="2700000" algn="tl">
                    <a:srgbClr val="000000">
                      <a:alpha val="43137"/>
                    </a:srgbClr>
                  </a:outerShdw>
                </a:effectLst>
              </a:rPr>
              <a:t>“entrap” </a:t>
            </a:r>
            <a:r>
              <a:rPr lang="en-US" sz="3000" b="1" dirty="0" smtClean="0">
                <a:ln w="11430">
                  <a:solidFill>
                    <a:schemeClr val="tx1"/>
                  </a:solidFill>
                </a:ln>
                <a:effectLst>
                  <a:outerShdw blurRad="38100" dist="38100" dir="2700000" algn="tl">
                    <a:srgbClr val="000000">
                      <a:alpha val="43137"/>
                    </a:srgbClr>
                  </a:outerShdw>
                </a:effectLst>
              </a:rPr>
              <a:t>in the sense of being fatal. </a:t>
            </a:r>
          </a:p>
          <a:p>
            <a:pPr>
              <a:spcAft>
                <a:spcPts val="600"/>
              </a:spcAft>
            </a:pPr>
            <a:r>
              <a:rPr lang="en-US" sz="3000" b="1" dirty="0" smtClean="0">
                <a:ln w="11430">
                  <a:solidFill>
                    <a:schemeClr val="tx1"/>
                  </a:solidFill>
                </a:ln>
                <a:effectLst>
                  <a:outerShdw blurRad="38100" dist="38100" dir="2700000" algn="tl">
                    <a:srgbClr val="000000">
                      <a:alpha val="43137"/>
                    </a:srgbClr>
                  </a:outerShdw>
                </a:effectLst>
              </a:rPr>
              <a:t>Thus, if our Lord and His disciples refuse to pay the tax, the people would not understand and conclude, falsely, that Jesus and His disciples despise the Temple and its worship!  They would thus reject Jesus, and His disciples, and their Gospel message!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17:24-27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990600"/>
            <a:ext cx="8839200" cy="475514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rPr>
              <a:t>Pay the Double Drachma!</a:t>
            </a:r>
          </a:p>
          <a:p>
            <a:pPr>
              <a:spcAft>
                <a:spcPts val="1200"/>
              </a:spcAft>
            </a:pPr>
            <a:r>
              <a:rPr lang="en-US" sz="2800" b="1" dirty="0" smtClean="0">
                <a:ln>
                  <a:solidFill>
                    <a:schemeClr val="tx1"/>
                  </a:solidFill>
                </a:ln>
                <a:effectLst>
                  <a:outerShdw blurRad="38100" dist="38100" dir="2700000" algn="tl">
                    <a:srgbClr val="000000">
                      <a:alpha val="43137"/>
                    </a:srgbClr>
                  </a:outerShdw>
                </a:effectLst>
              </a:rPr>
              <a:t>The method that our Lord uses to pay the Double Drachma is miraculous</a:t>
            </a:r>
            <a:r>
              <a:rPr lang="en-US" sz="2800" b="1" dirty="0" smtClean="0">
                <a:ln w="11430">
                  <a:solidFill>
                    <a:schemeClr val="tx1"/>
                  </a:solidFill>
                </a:ln>
                <a:effectLst>
                  <a:outerShdw blurRad="38100" dist="38100" dir="2700000" algn="tl">
                    <a:srgbClr val="000000">
                      <a:alpha val="43137"/>
                    </a:srgbClr>
                  </a:outerShdw>
                </a:effectLst>
              </a:rPr>
              <a:t>!  How our Lord provides the money, once again, proves His Divine Sonship as well as  the connection of Peter and the other eleven.  </a:t>
            </a:r>
          </a:p>
          <a:p>
            <a:pPr>
              <a:spcAft>
                <a:spcPts val="1200"/>
              </a:spcAft>
            </a:pPr>
            <a:r>
              <a:rPr lang="en-US" sz="2800" b="1" dirty="0" smtClean="0">
                <a:ln w="11430">
                  <a:solidFill>
                    <a:schemeClr val="tx1"/>
                  </a:solidFill>
                </a:ln>
                <a:effectLst>
                  <a:outerShdw blurRad="38100" dist="38100" dir="2700000" algn="tl">
                    <a:srgbClr val="000000">
                      <a:alpha val="43137"/>
                    </a:srgbClr>
                  </a:outerShdw>
                </a:effectLst>
              </a:rPr>
              <a:t>Peter is to only catch one fish with “a hook,” not a net!  The fish that Peter is to catch will have a </a:t>
            </a:r>
            <a:r>
              <a:rPr lang="en-US" sz="2800" b="1" i="1" dirty="0" smtClean="0">
                <a:ln w="11430">
                  <a:solidFill>
                    <a:srgbClr val="6600CC"/>
                  </a:solidFill>
                </a:ln>
                <a:solidFill>
                  <a:srgbClr val="6600CC"/>
                </a:solidFill>
                <a:effectLst>
                  <a:outerShdw blurRad="38100" dist="38100" dir="2700000" algn="tl">
                    <a:srgbClr val="000000">
                      <a:alpha val="43137"/>
                    </a:srgbClr>
                  </a:outerShdw>
                </a:effectLst>
              </a:rPr>
              <a:t>“</a:t>
            </a:r>
            <a:r>
              <a:rPr lang="en-US" sz="2800" b="1" i="1" dirty="0" err="1" smtClean="0">
                <a:ln w="11430">
                  <a:solidFill>
                    <a:srgbClr val="6600CC"/>
                  </a:solidFill>
                </a:ln>
                <a:solidFill>
                  <a:srgbClr val="6600CC"/>
                </a:solidFill>
                <a:effectLst>
                  <a:outerShdw blurRad="38100" dist="38100" dir="2700000" algn="tl">
                    <a:srgbClr val="000000">
                      <a:alpha val="43137"/>
                    </a:srgbClr>
                  </a:outerShdw>
                </a:effectLst>
              </a:rPr>
              <a:t>stater</a:t>
            </a:r>
            <a:r>
              <a:rPr lang="en-US" sz="2800" b="1" i="1" dirty="0" smtClean="0">
                <a:ln w="11430">
                  <a:solidFill>
                    <a:srgbClr val="6600CC"/>
                  </a:solidFill>
                </a:ln>
                <a:solidFill>
                  <a:srgbClr val="6600CC"/>
                </a:solidFill>
                <a:effectLst>
                  <a:outerShdw blurRad="38100" dist="38100" dir="2700000" algn="tl">
                    <a:srgbClr val="000000">
                      <a:alpha val="43137"/>
                    </a:srgbClr>
                  </a:outerShdw>
                </a:effectLst>
              </a:rPr>
              <a:t>”</a:t>
            </a:r>
            <a:r>
              <a:rPr lang="en-US" sz="2800" b="1" dirty="0" smtClean="0">
                <a:ln w="11430">
                  <a:solidFill>
                    <a:schemeClr val="tx1"/>
                  </a:solidFill>
                </a:ln>
                <a:effectLst>
                  <a:outerShdw blurRad="38100" dist="38100" dir="2700000" algn="tl">
                    <a:srgbClr val="000000">
                      <a:alpha val="43137"/>
                    </a:srgbClr>
                  </a:outerShdw>
                </a:effectLst>
              </a:rPr>
              <a:t> in its mouth.  A </a:t>
            </a:r>
            <a:r>
              <a:rPr lang="en-US" sz="2800" b="1" i="1" dirty="0" smtClean="0">
                <a:ln w="11430">
                  <a:solidFill>
                    <a:srgbClr val="6600CC"/>
                  </a:solidFill>
                </a:ln>
                <a:solidFill>
                  <a:srgbClr val="6600CC"/>
                </a:solidFill>
                <a:effectLst>
                  <a:outerShdw blurRad="38100" dist="38100" dir="2700000" algn="tl">
                    <a:srgbClr val="000000">
                      <a:alpha val="43137"/>
                    </a:srgbClr>
                  </a:outerShdw>
                </a:effectLst>
              </a:rPr>
              <a:t>“</a:t>
            </a:r>
            <a:r>
              <a:rPr lang="en-US" sz="2800" b="1" i="1" dirty="0" err="1" smtClean="0">
                <a:ln w="11430">
                  <a:solidFill>
                    <a:srgbClr val="6600CC"/>
                  </a:solidFill>
                </a:ln>
                <a:solidFill>
                  <a:srgbClr val="6600CC"/>
                </a:solidFill>
                <a:effectLst>
                  <a:outerShdw blurRad="38100" dist="38100" dir="2700000" algn="tl">
                    <a:srgbClr val="000000">
                      <a:alpha val="43137"/>
                    </a:srgbClr>
                  </a:outerShdw>
                </a:effectLst>
              </a:rPr>
              <a:t>stater</a:t>
            </a:r>
            <a:r>
              <a:rPr lang="en-US" sz="2800" b="1" i="1" dirty="0" smtClean="0">
                <a:ln w="11430">
                  <a:solidFill>
                    <a:srgbClr val="6600CC"/>
                  </a:solidFill>
                </a:ln>
                <a:solidFill>
                  <a:srgbClr val="6600CC"/>
                </a:solidFill>
                <a:effectLst>
                  <a:outerShdw blurRad="38100" dist="38100" dir="2700000" algn="tl">
                    <a:srgbClr val="000000">
                      <a:alpha val="43137"/>
                    </a:srgbClr>
                  </a:outerShdw>
                </a:effectLst>
              </a:rPr>
              <a:t>” </a:t>
            </a:r>
            <a:r>
              <a:rPr lang="en-US" sz="2800" b="1" dirty="0" smtClean="0">
                <a:ln w="11430">
                  <a:solidFill>
                    <a:srgbClr val="6600CC"/>
                  </a:solidFill>
                </a:ln>
                <a:solidFill>
                  <a:srgbClr val="6600CC"/>
                </a:solidFill>
                <a:effectLst>
                  <a:outerShdw blurRad="38100" dist="38100" dir="2700000" algn="tl">
                    <a:srgbClr val="000000">
                      <a:alpha val="43137"/>
                    </a:srgbClr>
                  </a:outerShdw>
                </a:effectLst>
                <a:latin typeface="TekniaGreek" pitchFamily="2" charset="0"/>
              </a:rPr>
              <a:t>(</a:t>
            </a:r>
            <a:r>
              <a:rPr lang="en-US" sz="2800" b="1" dirty="0" err="1" smtClean="0">
                <a:ln w="11430">
                  <a:solidFill>
                    <a:srgbClr val="6600CC"/>
                  </a:solidFill>
                </a:ln>
                <a:solidFill>
                  <a:srgbClr val="6600CC"/>
                </a:solidFill>
                <a:effectLst>
                  <a:outerShdw blurRad="38100" dist="38100" dir="2700000" algn="tl">
                    <a:srgbClr val="000000">
                      <a:alpha val="43137"/>
                    </a:srgbClr>
                  </a:outerShdw>
                </a:effectLst>
                <a:latin typeface="TekniaGreek" pitchFamily="2" charset="0"/>
              </a:rPr>
              <a:t>stath:ra</a:t>
            </a:r>
            <a:r>
              <a:rPr lang="en-US" sz="2800" b="1" dirty="0" smtClean="0">
                <a:ln w="11430">
                  <a:solidFill>
                    <a:srgbClr val="6600CC"/>
                  </a:solidFill>
                </a:ln>
                <a:solidFill>
                  <a:srgbClr val="6600CC"/>
                </a:solidFill>
                <a:effectLst>
                  <a:outerShdw blurRad="38100" dist="38100" dir="2700000" algn="tl">
                    <a:srgbClr val="000000">
                      <a:alpha val="43137"/>
                    </a:srgbClr>
                  </a:outerShdw>
                </a:effectLst>
                <a:latin typeface="TekniaGreek" pitchFamily="2" charset="0"/>
              </a:rPr>
              <a:t>)</a:t>
            </a:r>
            <a:r>
              <a:rPr lang="en-US" sz="2800" b="1" dirty="0" smtClean="0">
                <a:ln w="11430">
                  <a:solidFill>
                    <a:schemeClr val="tx1"/>
                  </a:solidFill>
                </a:ln>
                <a:effectLst>
                  <a:outerShdw blurRad="38100" dist="38100" dir="2700000" algn="tl">
                    <a:srgbClr val="000000">
                      <a:alpha val="43137"/>
                    </a:srgbClr>
                  </a:outerShdw>
                </a:effectLst>
              </a:rPr>
              <a:t> is equal to four drachma, hence it is also called a </a:t>
            </a:r>
            <a:r>
              <a:rPr lang="en-US" sz="2800" b="1" i="1" dirty="0" smtClean="0">
                <a:ln w="11430">
                  <a:solidFill>
                    <a:schemeClr val="tx1"/>
                  </a:solidFill>
                </a:ln>
                <a:effectLst>
                  <a:outerShdw blurRad="38100" dist="38100" dir="2700000" algn="tl">
                    <a:srgbClr val="000000">
                      <a:alpha val="43137"/>
                    </a:srgbClr>
                  </a:outerShdw>
                </a:effectLst>
              </a:rPr>
              <a:t>“</a:t>
            </a:r>
            <a:r>
              <a:rPr lang="en-US" sz="2800" b="1" i="1" dirty="0" err="1" smtClean="0">
                <a:ln w="11430">
                  <a:solidFill>
                    <a:schemeClr val="tx1"/>
                  </a:solidFill>
                </a:ln>
                <a:effectLst>
                  <a:outerShdw blurRad="38100" dist="38100" dir="2700000" algn="tl">
                    <a:srgbClr val="000000">
                      <a:alpha val="43137"/>
                    </a:srgbClr>
                  </a:outerShdw>
                </a:effectLst>
              </a:rPr>
              <a:t>tetradrachmon</a:t>
            </a:r>
            <a:r>
              <a:rPr lang="en-US" sz="2800" b="1" i="1" dirty="0" smtClean="0">
                <a:ln w="11430">
                  <a:solidFill>
                    <a:schemeClr val="tx1"/>
                  </a:solidFill>
                </a:ln>
                <a:effectLst>
                  <a:outerShdw blurRad="38100" dist="38100" dir="2700000" algn="tl">
                    <a:srgbClr val="000000">
                      <a:alpha val="43137"/>
                    </a:srgbClr>
                  </a:outerShdw>
                </a:effectLst>
              </a:rPr>
              <a:t>” (a four drachma coin), </a:t>
            </a:r>
            <a:r>
              <a:rPr lang="en-US" sz="2800" b="1" dirty="0" smtClean="0">
                <a:ln w="11430">
                  <a:solidFill>
                    <a:schemeClr val="tx1"/>
                  </a:solidFill>
                </a:ln>
                <a:effectLst>
                  <a:outerShdw blurRad="38100" dist="38100" dir="2700000" algn="tl">
                    <a:srgbClr val="000000">
                      <a:alpha val="43137"/>
                    </a:srgbClr>
                  </a:outerShdw>
                </a:effectLst>
              </a:rPr>
              <a:t>that is the exact tax for two people.</a:t>
            </a:r>
          </a:p>
        </p:txBody>
      </p:sp>
      <p:sp>
        <p:nvSpPr>
          <p:cNvPr id="5" name="TextBox 4"/>
          <p:cNvSpPr txBox="1"/>
          <p:nvPr/>
        </p:nvSpPr>
        <p:spPr>
          <a:xfrm>
            <a:off x="0" y="5562600"/>
            <a:ext cx="63246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B050"/>
                  </a:solidFill>
                </a:ln>
                <a:solidFill>
                  <a:srgbClr val="00B050"/>
                </a:solidFill>
                <a:effectLst>
                  <a:outerShdw blurRad="50800" dist="39000" dir="5460000" algn="tl">
                    <a:srgbClr val="000000">
                      <a:alpha val="38000"/>
                    </a:srgbClr>
                  </a:outerShdw>
                </a:effectLst>
              </a:rPr>
              <a:t>An imprint of a Phoenician Eagle from </a:t>
            </a:r>
            <a:r>
              <a:rPr lang="en-US" sz="2000" b="1" dirty="0" err="1" smtClean="0">
                <a:ln w="11430">
                  <a:solidFill>
                    <a:srgbClr val="00B050"/>
                  </a:solidFill>
                </a:ln>
                <a:solidFill>
                  <a:srgbClr val="00B050"/>
                </a:solidFill>
                <a:effectLst>
                  <a:outerShdw blurRad="50800" dist="39000" dir="5460000" algn="tl">
                    <a:srgbClr val="000000">
                      <a:alpha val="38000"/>
                    </a:srgbClr>
                  </a:outerShdw>
                </a:effectLst>
              </a:rPr>
              <a:t>Tyre</a:t>
            </a:r>
            <a:r>
              <a:rPr lang="en-US" sz="2000" b="1" dirty="0" smtClean="0">
                <a:ln w="11430">
                  <a:solidFill>
                    <a:srgbClr val="00B050"/>
                  </a:solidFill>
                </a:ln>
                <a:solidFill>
                  <a:srgbClr val="00B050"/>
                </a:solidFill>
                <a:effectLst>
                  <a:outerShdw blurRad="50800" dist="39000" dir="5460000" algn="tl">
                    <a:srgbClr val="000000">
                      <a:alpha val="38000"/>
                    </a:srgbClr>
                  </a:outerShdw>
                </a:effectLst>
              </a:rPr>
              <a:t>.  A Greek coin allowed by the Romans for the Jews to pay the Temple tax.  The inscription reads:  “</a:t>
            </a:r>
            <a:r>
              <a:rPr lang="el-GR" sz="2000" b="1" dirty="0" smtClean="0">
                <a:ln w="11430">
                  <a:solidFill>
                    <a:srgbClr val="00B050"/>
                  </a:solidFill>
                </a:ln>
                <a:solidFill>
                  <a:srgbClr val="00B050"/>
                </a:solidFill>
                <a:effectLst>
                  <a:outerShdw blurRad="50800" dist="39000" dir="5460000" algn="tl">
                    <a:srgbClr val="000000">
                      <a:alpha val="38000"/>
                    </a:srgbClr>
                  </a:outerShdw>
                </a:effectLst>
              </a:rPr>
              <a:t>ΤΥ</a:t>
            </a:r>
            <a:r>
              <a:rPr lang="en-US" sz="2000" b="1" dirty="0" smtClean="0">
                <a:ln w="11430">
                  <a:solidFill>
                    <a:srgbClr val="00B050"/>
                  </a:solidFill>
                </a:ln>
                <a:solidFill>
                  <a:srgbClr val="00B050"/>
                </a:solidFill>
                <a:effectLst>
                  <a:outerShdw blurRad="50800" dist="39000" dir="5460000" algn="tl">
                    <a:srgbClr val="000000">
                      <a:alpha val="38000"/>
                    </a:srgbClr>
                  </a:outerShdw>
                </a:effectLst>
              </a:rPr>
              <a:t>P</a:t>
            </a:r>
            <a:r>
              <a:rPr lang="el-GR" sz="2000" b="1" dirty="0" smtClean="0">
                <a:ln w="11430">
                  <a:solidFill>
                    <a:srgbClr val="00B050"/>
                  </a:solidFill>
                </a:ln>
                <a:solidFill>
                  <a:srgbClr val="00B050"/>
                </a:solidFill>
                <a:effectLst>
                  <a:outerShdw blurRad="50800" dist="39000" dir="5460000" algn="tl">
                    <a:srgbClr val="000000">
                      <a:alpha val="38000"/>
                    </a:srgbClr>
                  </a:outerShdw>
                </a:effectLst>
              </a:rPr>
              <a:t>ΟΥ ΙΕΡΑΣ ΚΑΙ ΑΣΥΛΟΥ</a:t>
            </a:r>
            <a:r>
              <a:rPr lang="en-US" sz="2000" b="1" dirty="0" smtClean="0">
                <a:ln w="11430">
                  <a:solidFill>
                    <a:srgbClr val="00B050"/>
                  </a:solidFill>
                </a:ln>
                <a:solidFill>
                  <a:srgbClr val="00B050"/>
                </a:solidFill>
                <a:effectLst>
                  <a:outerShdw blurRad="50800" dist="39000" dir="5460000" algn="tl">
                    <a:srgbClr val="000000">
                      <a:alpha val="38000"/>
                    </a:srgbClr>
                  </a:outerShdw>
                </a:effectLst>
              </a:rPr>
              <a:t>”</a:t>
            </a:r>
          </a:p>
          <a:p>
            <a:pPr algn="ctr"/>
            <a:r>
              <a:rPr lang="en-US" sz="2000" b="1" dirty="0" smtClean="0">
                <a:ln w="11430">
                  <a:solidFill>
                    <a:srgbClr val="00B050"/>
                  </a:solidFill>
                </a:ln>
                <a:solidFill>
                  <a:srgbClr val="00B050"/>
                </a:solidFill>
                <a:effectLst>
                  <a:outerShdw blurRad="50800" dist="39000" dir="5460000" algn="tl">
                    <a:srgbClr val="000000">
                      <a:alpha val="38000"/>
                    </a:srgbClr>
                  </a:outerShdw>
                </a:effectLst>
              </a:rPr>
              <a:t>                                              </a:t>
            </a:r>
            <a:r>
              <a:rPr lang="en-US" b="1" i="1" dirty="0" smtClean="0">
                <a:ln w="11430">
                  <a:solidFill>
                    <a:srgbClr val="00B050"/>
                  </a:solidFill>
                </a:ln>
                <a:solidFill>
                  <a:srgbClr val="00B050"/>
                </a:solidFill>
                <a:effectLst>
                  <a:outerShdw blurRad="50800" dist="39000" dir="5460000" algn="tl">
                    <a:srgbClr val="000000">
                      <a:alpha val="38000"/>
                    </a:srgbClr>
                  </a:outerShdw>
                </a:effectLst>
              </a:rPr>
              <a:t>(TYRE:  HOLY AND SAFE)</a:t>
            </a:r>
            <a:endParaRPr lang="en-US" b="1" i="1" dirty="0">
              <a:ln w="11430">
                <a:solidFill>
                  <a:srgbClr val="00B050"/>
                </a:solidFill>
              </a:ln>
              <a:solidFill>
                <a:srgbClr val="00B050"/>
              </a:solidFill>
              <a:effectLst>
                <a:outerShdw blurRad="50800" dist="39000" dir="5460000" algn="tl">
                  <a:srgbClr val="000000">
                    <a:alpha val="38000"/>
                  </a:srgbClr>
                </a:outerShdw>
              </a:effectLst>
            </a:endParaRPr>
          </a:p>
        </p:txBody>
      </p:sp>
      <p:pic>
        <p:nvPicPr>
          <p:cNvPr id="48132" name="Picture 4" descr="Phoenicia, Shekel, 98-97 BC, Tyre, Silver, , HGC:10-357 | Greek Coins"/>
          <p:cNvPicPr>
            <a:picLocks noChangeAspect="1" noChangeArrowheads="1"/>
          </p:cNvPicPr>
          <p:nvPr/>
        </p:nvPicPr>
        <p:blipFill>
          <a:blip r:embed="rId2" cstate="print"/>
          <a:srcRect/>
          <a:stretch>
            <a:fillRect/>
          </a:stretch>
        </p:blipFill>
        <p:spPr bwMode="auto">
          <a:xfrm>
            <a:off x="0" y="0"/>
            <a:ext cx="6400800" cy="5638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amond(in)">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8132"/>
                                        </p:tgtEl>
                                        <p:attrNameLst>
                                          <p:attrName>style.visibility</p:attrName>
                                        </p:attrNameLst>
                                      </p:cBhvr>
                                      <p:to>
                                        <p:strVal val="visible"/>
                                      </p:to>
                                    </p:set>
                                    <p:animEffect transition="in" filter="diamond(in)">
                                      <p:cBhvr>
                                        <p:cTn id="17" dur="2000"/>
                                        <p:tgtEl>
                                          <p:spTgt spid="48132"/>
                                        </p:tgtEl>
                                      </p:cBhvr>
                                    </p:animEffect>
                                  </p:childTnLst>
                                </p:cTn>
                              </p:par>
                              <p:par>
                                <p:cTn id="18" presetID="26"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Conclusion</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8785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000" b="1" dirty="0" smtClean="0">
                <a:ln w="11430">
                  <a:solidFill>
                    <a:schemeClr val="tx1"/>
                  </a:solidFill>
                </a:ln>
                <a:effectLst>
                  <a:outerShdw blurRad="50800" dist="39000" dir="5460000" algn="tl">
                    <a:srgbClr val="000000">
                      <a:alpha val="38000"/>
                    </a:srgbClr>
                  </a:outerShdw>
                </a:effectLst>
              </a:rPr>
              <a:t>Peter caught the fish and used the </a:t>
            </a:r>
            <a:r>
              <a:rPr lang="en-US" sz="3000" b="1" dirty="0" smtClean="0">
                <a:ln w="11430">
                  <a:solidFill>
                    <a:srgbClr val="6600CC"/>
                  </a:solidFill>
                </a:ln>
                <a:solidFill>
                  <a:srgbClr val="6600CC"/>
                </a:solidFill>
                <a:effectLst>
                  <a:outerShdw blurRad="50800" dist="39000" dir="5460000" algn="tl">
                    <a:srgbClr val="000000">
                      <a:alpha val="38000"/>
                    </a:srgbClr>
                  </a:outerShdw>
                </a:effectLst>
              </a:rPr>
              <a:t>“</a:t>
            </a:r>
            <a:r>
              <a:rPr lang="en-US" sz="3000" b="1" dirty="0" err="1" smtClean="0">
                <a:ln w="11430">
                  <a:solidFill>
                    <a:srgbClr val="6600CC"/>
                  </a:solidFill>
                </a:ln>
                <a:solidFill>
                  <a:srgbClr val="6600CC"/>
                </a:solidFill>
                <a:effectLst>
                  <a:outerShdw blurRad="50800" dist="39000" dir="5460000" algn="tl">
                    <a:srgbClr val="000000">
                      <a:alpha val="38000"/>
                    </a:srgbClr>
                  </a:outerShdw>
                </a:effectLst>
              </a:rPr>
              <a:t>stater</a:t>
            </a:r>
            <a:r>
              <a:rPr lang="en-US" sz="3000" b="1" dirty="0" smtClean="0">
                <a:ln w="11430">
                  <a:solidFill>
                    <a:srgbClr val="6600CC"/>
                  </a:solidFill>
                </a:ln>
                <a:solidFill>
                  <a:srgbClr val="6600CC"/>
                </a:solidFill>
                <a:effectLst>
                  <a:outerShdw blurRad="50800" dist="39000" dir="5460000" algn="tl">
                    <a:srgbClr val="000000">
                      <a:alpha val="38000"/>
                    </a:srgbClr>
                  </a:outerShdw>
                </a:effectLst>
              </a:rPr>
              <a:t>” </a:t>
            </a:r>
            <a:r>
              <a:rPr lang="en-US" sz="3000" b="1" dirty="0" smtClean="0">
                <a:ln w="11430">
                  <a:solidFill>
                    <a:schemeClr val="tx1"/>
                  </a:solidFill>
                </a:ln>
                <a:effectLst>
                  <a:outerShdw blurRad="50800" dist="39000" dir="5460000" algn="tl">
                    <a:srgbClr val="000000">
                      <a:alpha val="38000"/>
                    </a:srgbClr>
                  </a:outerShdw>
                </a:effectLst>
              </a:rPr>
              <a:t>to pay the Temple tax as directed by Jesus</a:t>
            </a:r>
            <a:r>
              <a:rPr lang="en-US" sz="3000" b="1" dirty="0" smtClean="0">
                <a:ln w="11430">
                  <a:solidFill>
                    <a:schemeClr val="tx1"/>
                  </a:solidFill>
                </a:ln>
                <a:effectLst>
                  <a:outerShdw blurRad="38100" dist="38100" dir="2700000" algn="tl">
                    <a:srgbClr val="000000">
                      <a:alpha val="43137"/>
                    </a:srgbClr>
                  </a:outerShdw>
                </a:effectLst>
              </a:rPr>
              <a:t>.  Note that St. Matthew does not need to elaborate, proving that his audience would clearly know the subject matter (remember this Gospel letter was written to the Jews).  The bottom line of this </a:t>
            </a:r>
            <a:r>
              <a:rPr lang="en-US" sz="3000" b="1" dirty="0" err="1" smtClean="0">
                <a:ln w="11430">
                  <a:solidFill>
                    <a:schemeClr val="tx1"/>
                  </a:solidFill>
                </a:ln>
                <a:effectLst>
                  <a:outerShdw blurRad="38100" dist="38100" dir="2700000" algn="tl">
                    <a:srgbClr val="000000">
                      <a:alpha val="43137"/>
                    </a:srgbClr>
                  </a:outerShdw>
                </a:effectLst>
              </a:rPr>
              <a:t>pericope</a:t>
            </a:r>
            <a:r>
              <a:rPr lang="en-US" sz="3000" b="1" dirty="0" smtClean="0">
                <a:ln w="11430">
                  <a:solidFill>
                    <a:schemeClr val="tx1"/>
                  </a:solidFill>
                </a:ln>
                <a:effectLst>
                  <a:outerShdw blurRad="38100" dist="38100" dir="2700000" algn="tl">
                    <a:srgbClr val="000000">
                      <a:alpha val="43137"/>
                    </a:srgbClr>
                  </a:outerShdw>
                </a:effectLst>
              </a:rPr>
              <a:t> is that disciples of our Lord Jesus are to obey the law and pay one’s taxes in order to not give offense (to the Lord; to His Church and to the state).</a:t>
            </a:r>
          </a:p>
          <a:p>
            <a:pPr algn="ctr"/>
            <a:r>
              <a:rPr lang="en-US" sz="3200" b="1" dirty="0" smtClean="0">
                <a:ln w="11430">
                  <a:solidFill>
                    <a:srgbClr val="002060"/>
                  </a:solidFill>
                </a:ln>
                <a:solidFill>
                  <a:srgbClr val="002060"/>
                </a:solidFill>
                <a:effectLst>
                  <a:outerShdw blurRad="38100" dist="38100" dir="2700000" algn="tl">
                    <a:srgbClr val="000000">
                      <a:alpha val="43137"/>
                    </a:srgbClr>
                  </a:outerShdw>
                </a:effectLst>
              </a:rPr>
              <a:t>Next week, the disciples approach Jesus with their next question that will lead us to</a:t>
            </a:r>
          </a:p>
          <a:p>
            <a:pPr algn="ctr"/>
            <a:r>
              <a:rPr lang="en-US" sz="3200" b="1" dirty="0" smtClean="0">
                <a:ln w="11430">
                  <a:solidFill>
                    <a:srgbClr val="002060"/>
                  </a:solidFill>
                </a:ln>
                <a:solidFill>
                  <a:srgbClr val="002060"/>
                </a:solidFill>
                <a:effectLst>
                  <a:outerShdw blurRad="38100" dist="38100" dir="2700000" algn="tl">
                    <a:srgbClr val="000000">
                      <a:alpha val="43137"/>
                    </a:srgbClr>
                  </a:outerShdw>
                </a:effectLst>
              </a:rPr>
              <a:t>The Fourth Discourse!</a:t>
            </a:r>
            <a:r>
              <a:rPr lang="en-US" sz="3000" b="1" dirty="0" smtClean="0">
                <a:ln w="11430">
                  <a:solidFill>
                    <a:srgbClr val="002060"/>
                  </a:solidFill>
                </a:ln>
                <a:solidFill>
                  <a:srgbClr val="002060"/>
                </a:solidFill>
                <a:effectLst>
                  <a:outerShdw blurRad="38100" dist="38100" dir="2700000" algn="tl">
                    <a:srgbClr val="000000">
                      <a:alpha val="43137"/>
                    </a:srgbClr>
                  </a:outerShdw>
                </a:effectLs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2000"/>
                                        <p:tgtEl>
                                          <p:spTgt spid="10">
                                            <p:txEl>
                                              <p:pRg st="1" end="1"/>
                                            </p:txEl>
                                          </p:spTgt>
                                        </p:tgtEl>
                                      </p:cBhvr>
                                    </p:animEffect>
                                    <p:anim calcmode="lin" valueType="num">
                                      <p:cBhvr>
                                        <p:cTn id="8" dur="2000" fill="hold"/>
                                        <p:tgtEl>
                                          <p:spTgt spid="10">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10">
                                            <p:txEl>
                                              <p:pRg st="1" end="1"/>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2000"/>
                                        <p:tgtEl>
                                          <p:spTgt spid="10">
                                            <p:txEl>
                                              <p:pRg st="2" end="2"/>
                                            </p:txEl>
                                          </p:spTgt>
                                        </p:tgtEl>
                                      </p:cBhvr>
                                    </p:animEffect>
                                    <p:anim calcmode="lin" valueType="num">
                                      <p:cBhvr>
                                        <p:cTn id="14" dur="2000" fill="hold"/>
                                        <p:tgtEl>
                                          <p:spTgt spid="10">
                                            <p:txEl>
                                              <p:pRg st="2" end="2"/>
                                            </p:txEl>
                                          </p:spTgt>
                                        </p:tgtEl>
                                        <p:attrNameLst>
                                          <p:attrName>style.rotation</p:attrName>
                                        </p:attrNameLst>
                                      </p:cBhvr>
                                      <p:tavLst>
                                        <p:tav tm="0">
                                          <p:val>
                                            <p:fltVal val="720"/>
                                          </p:val>
                                        </p:tav>
                                        <p:tav tm="100000">
                                          <p:val>
                                            <p:fltVal val="0"/>
                                          </p:val>
                                        </p:tav>
                                      </p:tavLst>
                                    </p:anim>
                                    <p:anim calcmode="lin" valueType="num">
                                      <p:cBhvr>
                                        <p:cTn id="15" dur="2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16" dur="2000" fill="hold"/>
                                        <p:tgtEl>
                                          <p:spTgt spid="10">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091892"/>
            <a:ext cx="8686800" cy="280076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VI. </a:t>
            </a:r>
            <a:r>
              <a:rPr lang="en-US" sz="2400" b="1" u="sng"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The Fourth Discourse</a:t>
            </a:r>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Life in the Kingdom (18:1 – 19:2) </a:t>
            </a:r>
            <a:r>
              <a:rPr lang="en-US" sz="1600" b="1" dirty="0" smtClean="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(6/29)</a:t>
            </a:r>
            <a:endParaRPr lang="en-US" sz="2400" b="1" dirty="0" smtClean="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endParaRPr>
          </a:p>
          <a:p>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   Sayings on Humility and Forgiveness (18:1-35) </a:t>
            </a:r>
          </a:p>
          <a:p>
            <a:r>
              <a:rPr lang="en-US" sz="2000" b="1" dirty="0" smtClean="0">
                <a:ln w="11430">
                  <a:solidFill>
                    <a:schemeClr val="tx1"/>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smtClean="0">
                <a:ln w="11430">
                  <a:solidFill>
                    <a:srgbClr val="00B050"/>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1.  True Greatness (1-6)</a:t>
            </a:r>
          </a:p>
          <a:p>
            <a:r>
              <a:rPr lang="en-US" sz="2000" b="1" dirty="0" smtClean="0">
                <a:ln w="11430">
                  <a:solidFill>
                    <a:srgbClr val="00B050"/>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	2.  Warnings of Hell (7-9)</a:t>
            </a:r>
          </a:p>
          <a:p>
            <a:r>
              <a:rPr lang="en-US" sz="2000" b="1" dirty="0" smtClean="0">
                <a:ln w="11430">
                  <a:solidFill>
                    <a:srgbClr val="00B050"/>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	3.  The Lost Sheep (10-14)</a:t>
            </a:r>
          </a:p>
          <a:p>
            <a:r>
              <a:rPr lang="en-US" sz="2000" b="1" dirty="0" smtClean="0">
                <a:ln w="11430">
                  <a:solidFill>
                    <a:srgbClr val="00B050"/>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	4.  Discipline (15-20)</a:t>
            </a:r>
          </a:p>
          <a:p>
            <a:r>
              <a:rPr lang="en-US" sz="2000" b="1" dirty="0" smtClean="0">
                <a:ln w="11430">
                  <a:solidFill>
                    <a:srgbClr val="00B050"/>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	5.  Forgiveness (21-35)</a:t>
            </a:r>
          </a:p>
          <a:p>
            <a:pPr>
              <a:spcAft>
                <a:spcPts val="24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B.   Jesus Travels to Judea, Beyond the Jordan (19:1-2)</a:t>
            </a:r>
            <a:endParaRPr lang="en-US" sz="22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tthew 18:21-35"/>
          <p:cNvPicPr>
            <a:picLocks noChangeAspect="1" noChangeArrowheads="1"/>
          </p:cNvPicPr>
          <p:nvPr/>
        </p:nvPicPr>
        <p:blipFill>
          <a:blip r:embed="rId2" cstate="print"/>
          <a:srcRect/>
          <a:stretch>
            <a:fillRect/>
          </a:stretch>
        </p:blipFill>
        <p:spPr bwMode="auto">
          <a:xfrm>
            <a:off x="0" y="9524"/>
            <a:ext cx="9144000" cy="6879956"/>
          </a:xfrm>
          <a:prstGeom prst="rect">
            <a:avLst/>
          </a:prstGeom>
          <a:noFill/>
        </p:spPr>
      </p:pic>
      <p:sp>
        <p:nvSpPr>
          <p:cNvPr id="5" name="TextBox 4"/>
          <p:cNvSpPr txBox="1"/>
          <p:nvPr/>
        </p:nvSpPr>
        <p:spPr>
          <a:xfrm>
            <a:off x="304800" y="152400"/>
            <a:ext cx="8382000" cy="181588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solidFill>
                    <a:srgbClr val="FFC000"/>
                  </a:solidFill>
                </a:ln>
                <a:solidFill>
                  <a:srgbClr val="FFFF00"/>
                </a:solidFill>
                <a:effectLst>
                  <a:outerShdw blurRad="80000" dist="40000" dir="5040000" algn="tl">
                    <a:srgbClr val="000000">
                      <a:alpha val="30000"/>
                    </a:srgbClr>
                  </a:outerShdw>
                </a:effectLst>
                <a:latin typeface="Algerian" pitchFamily="82" charset="0"/>
              </a:rPr>
              <a:t>St. Matthew 18:1 – 19:2</a:t>
            </a:r>
          </a:p>
          <a:p>
            <a:pPr algn="ctr"/>
            <a:r>
              <a:rPr lang="en-US" sz="3600" b="1" dirty="0" smtClean="0">
                <a:ln w="11430">
                  <a:solidFill>
                    <a:srgbClr val="FFC000"/>
                  </a:solidFill>
                </a:ln>
                <a:solidFill>
                  <a:srgbClr val="FFFF00"/>
                </a:solidFill>
                <a:effectLst>
                  <a:outerShdw blurRad="80000" dist="40000" dir="5040000" algn="tl">
                    <a:srgbClr val="000000">
                      <a:alpha val="30000"/>
                    </a:srgbClr>
                  </a:outerShdw>
                </a:effectLst>
                <a:latin typeface="Algerian" pitchFamily="82" charset="0"/>
              </a:rPr>
              <a:t>The fourth discourse:</a:t>
            </a:r>
          </a:p>
          <a:p>
            <a:pPr algn="ctr"/>
            <a:r>
              <a:rPr lang="en-US" sz="3600" b="1" dirty="0" smtClean="0">
                <a:ln w="11430">
                  <a:solidFill>
                    <a:srgbClr val="FFC000"/>
                  </a:solidFill>
                </a:ln>
                <a:solidFill>
                  <a:srgbClr val="FFFF00"/>
                </a:solidFill>
                <a:effectLst>
                  <a:outerShdw blurRad="80000" dist="40000" dir="5040000" algn="tl">
                    <a:srgbClr val="000000">
                      <a:alpha val="30000"/>
                    </a:srgbClr>
                  </a:outerShdw>
                </a:effectLst>
                <a:latin typeface="Algerian" pitchFamily="82" charset="0"/>
              </a:rPr>
              <a:t>life in the kingdom</a:t>
            </a:r>
            <a:endParaRPr lang="en-US" sz="3600" b="1" dirty="0">
              <a:ln w="11430">
                <a:solidFill>
                  <a:srgbClr val="FFC000"/>
                </a:solidFill>
              </a:ln>
              <a:solidFill>
                <a:srgbClr val="FFFF00"/>
              </a:solidFill>
              <a:effectLst>
                <a:outerShdw blurRad="80000" dist="40000" dir="5040000" algn="tl">
                  <a:srgbClr val="000000">
                    <a:alpha val="30000"/>
                  </a:srgbClr>
                </a:outerShdw>
              </a:effectLst>
              <a:latin typeface="Algerian" pitchFamily="82"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Introduction</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24759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Our Lord Jesus and His disciples now return from Caesarea Philippi to Galilee.  As St. Luke 9:52 tells us, </a:t>
            </a:r>
            <a:r>
              <a:rPr lang="en-US" sz="3000" b="1" i="1" dirty="0" smtClean="0">
                <a:ln w="11430">
                  <a:solidFill>
                    <a:srgbClr val="6600CC"/>
                  </a:solidFill>
                </a:ln>
                <a:solidFill>
                  <a:srgbClr val="6600CC"/>
                </a:solidFill>
                <a:effectLst>
                  <a:outerShdw blurRad="38100" dist="38100" dir="2700000" algn="tl">
                    <a:srgbClr val="000000">
                      <a:alpha val="43137"/>
                    </a:srgbClr>
                  </a:outerShdw>
                </a:effectLst>
              </a:rPr>
              <a:t>“</a:t>
            </a:r>
            <a:r>
              <a:rPr lang="en-US" sz="3000" b="1" i="1" dirty="0" smtClean="0">
                <a:ln>
                  <a:solidFill>
                    <a:srgbClr val="6600CC"/>
                  </a:solidFill>
                </a:ln>
                <a:solidFill>
                  <a:srgbClr val="6600CC"/>
                </a:solidFill>
                <a:effectLst>
                  <a:outerShdw blurRad="38100" dist="38100" dir="2700000" algn="tl">
                    <a:srgbClr val="000000">
                      <a:alpha val="43137"/>
                    </a:srgbClr>
                  </a:outerShdw>
                </a:effectLst>
              </a:rPr>
              <a:t>Now it came to pass, when the time had come for Him to be received up, that He steadfastly set His face to go to Jerusalem</a:t>
            </a:r>
            <a:r>
              <a:rPr lang="en-US" sz="3000" b="1" i="1" dirty="0" smtClean="0">
                <a:ln w="11430">
                  <a:solidFill>
                    <a:srgbClr val="6600CC"/>
                  </a:solidFill>
                </a:ln>
                <a:solidFill>
                  <a:srgbClr val="6600CC"/>
                </a:solidFill>
                <a:effectLst>
                  <a:outerShdw blurRad="38100" dist="38100" dir="2700000" algn="tl">
                    <a:srgbClr val="000000">
                      <a:alpha val="43137"/>
                    </a:srgbClr>
                  </a:outerShdw>
                </a:effectLst>
              </a:rPr>
              <a:t>!”</a:t>
            </a:r>
          </a:p>
          <a:p>
            <a:pPr>
              <a:spcAft>
                <a:spcPts val="600"/>
              </a:spcAft>
            </a:pPr>
            <a:r>
              <a:rPr lang="en-US" sz="3000" b="1" dirty="0" smtClean="0">
                <a:ln w="11430">
                  <a:solidFill>
                    <a:schemeClr val="tx1"/>
                  </a:solidFill>
                </a:ln>
                <a:effectLst>
                  <a:outerShdw blurRad="38100" dist="38100" dir="2700000" algn="tl">
                    <a:srgbClr val="000000">
                      <a:alpha val="43137"/>
                    </a:srgbClr>
                  </a:outerShdw>
                </a:effectLst>
              </a:rPr>
              <a:t>Note that St. Matthew does not tell us where Jesus announces, for the second time, His impending arrest, suffering, death, and resurrection.  All that we are told is that they are now back in Galilee.  So let’s take a closer look at His Second Passion Prophecy and the paying of the Temple tax. </a:t>
            </a:r>
            <a:endParaRPr lang="en-US" sz="3000" b="1" dirty="0">
              <a:ln w="11430">
                <a:solidFill>
                  <a:schemeClr val="tx1"/>
                </a:solidFill>
              </a:ln>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anim calcmode="lin" valueType="num">
                                      <p:cBhvr>
                                        <p:cTn id="8" dur="2000" fill="hold"/>
                                        <p:tgtEl>
                                          <p:spTgt spid="10">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0">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diamond(in)">
                                      <p:cBhvr>
                                        <p:cTn id="15"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17:22-23</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240065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Jesus repeats His announcement from 16:21, although, this time He calls Himself, </a:t>
            </a: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“the Son of Man”</a:t>
            </a: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and says that </a:t>
            </a: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“he is about to be delivered into the hands of men,” </a:t>
            </a: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which He named in 16:21, the Sanhedrin (elders and chief priests and scribes). </a:t>
            </a:r>
            <a:endParaRPr lang="en-US" sz="3000" b="1" i="1" dirty="0" smtClean="0">
              <a:ln w="11430">
                <a:solidFill>
                  <a:srgbClr val="6600CC"/>
                </a:solidFill>
              </a:ln>
              <a:solidFill>
                <a:srgbClr val="6600CC"/>
              </a:solidFill>
              <a:effectLst>
                <a:outerShdw blurRad="38100" dist="38100" dir="2700000" algn="tl">
                  <a:srgbClr val="000000">
                    <a:alpha val="43137"/>
                  </a:srgbClr>
                </a:outerShdw>
              </a:effectLst>
            </a:endParaRPr>
          </a:p>
        </p:txBody>
      </p:sp>
      <p:pic>
        <p:nvPicPr>
          <p:cNvPr id="1028" name="Picture 4" descr="Media — Watchtower ONLINE LIBRAR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5410200" y="164068"/>
            <a:ext cx="1656223" cy="369332"/>
          </a:xfrm>
          <a:prstGeom prst="rect">
            <a:avLst/>
          </a:prstGeom>
          <a:noFill/>
        </p:spPr>
        <p:txBody>
          <a:bodyPr wrap="none" rtlCol="0">
            <a:spAutoFit/>
          </a:bodyPr>
          <a:lstStyle/>
          <a:p>
            <a:r>
              <a:rPr lang="en-US" b="1" dirty="0" smtClean="0">
                <a:ln>
                  <a:solidFill>
                    <a:schemeClr val="bg1"/>
                  </a:solidFill>
                </a:ln>
                <a:solidFill>
                  <a:schemeClr val="bg1"/>
                </a:solidFill>
                <a:effectLst>
                  <a:outerShdw blurRad="38100" dist="38100" dir="2700000" algn="tl">
                    <a:srgbClr val="000000">
                      <a:alpha val="43137"/>
                    </a:srgbClr>
                  </a:outerShdw>
                </a:effectLst>
              </a:rPr>
              <a:t>The High Priest</a:t>
            </a:r>
            <a:endParaRPr lang="en-US" b="1" dirty="0">
              <a:ln>
                <a:solidFill>
                  <a:schemeClr val="bg1"/>
                </a:solidFill>
              </a:ln>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76200" y="1764268"/>
            <a:ext cx="1439561" cy="369332"/>
          </a:xfrm>
          <a:prstGeom prst="rect">
            <a:avLst/>
          </a:prstGeom>
          <a:noFill/>
        </p:spPr>
        <p:txBody>
          <a:bodyPr wrap="none" rtlCol="0">
            <a:spAutoFit/>
          </a:bodyPr>
          <a:lstStyle/>
          <a:p>
            <a:r>
              <a:rPr lang="en-US" b="1" dirty="0" smtClean="0">
                <a:ln>
                  <a:solidFill>
                    <a:schemeClr val="bg1"/>
                  </a:solidFill>
                </a:ln>
                <a:solidFill>
                  <a:schemeClr val="bg1"/>
                </a:solidFill>
                <a:effectLst>
                  <a:outerShdw blurRad="38100" dist="38100" dir="2700000" algn="tl">
                    <a:srgbClr val="000000">
                      <a:alpha val="43137"/>
                    </a:srgbClr>
                  </a:outerShdw>
                </a:effectLst>
              </a:rPr>
              <a:t>35 Members</a:t>
            </a:r>
            <a:endParaRPr lang="en-US" b="1" dirty="0">
              <a:ln>
                <a:solidFill>
                  <a:schemeClr val="bg1"/>
                </a:solidFill>
              </a:ln>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7696200" y="1764268"/>
            <a:ext cx="1439561" cy="369332"/>
          </a:xfrm>
          <a:prstGeom prst="rect">
            <a:avLst/>
          </a:prstGeom>
          <a:noFill/>
        </p:spPr>
        <p:txBody>
          <a:bodyPr wrap="none" rtlCol="0">
            <a:spAutoFit/>
          </a:bodyPr>
          <a:lstStyle/>
          <a:p>
            <a:r>
              <a:rPr lang="en-US" b="1" dirty="0" smtClean="0">
                <a:ln>
                  <a:solidFill>
                    <a:schemeClr val="bg1"/>
                  </a:solidFill>
                </a:ln>
                <a:solidFill>
                  <a:schemeClr val="bg1"/>
                </a:solidFill>
                <a:effectLst>
                  <a:outerShdw blurRad="38100" dist="38100" dir="2700000" algn="tl">
                    <a:srgbClr val="000000">
                      <a:alpha val="43137"/>
                    </a:srgbClr>
                  </a:outerShdw>
                </a:effectLst>
              </a:rPr>
              <a:t>35 Members</a:t>
            </a:r>
            <a:endParaRPr lang="en-US" b="1" dirty="0">
              <a:ln>
                <a:solidFill>
                  <a:schemeClr val="bg1"/>
                </a:solidFill>
              </a:ln>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962400" y="4507468"/>
            <a:ext cx="1413720" cy="369332"/>
          </a:xfrm>
          <a:prstGeom prst="rect">
            <a:avLst/>
          </a:prstGeom>
          <a:noFill/>
        </p:spPr>
        <p:txBody>
          <a:bodyPr wrap="none" rtlCol="0">
            <a:spAutoFit/>
          </a:bodyPr>
          <a:lstStyle/>
          <a:p>
            <a:r>
              <a:rPr lang="en-US" b="1" dirty="0" smtClean="0">
                <a:ln>
                  <a:solidFill>
                    <a:schemeClr val="tx1"/>
                  </a:solidFill>
                </a:ln>
                <a:effectLst>
                  <a:outerShdw blurRad="38100" dist="38100" dir="2700000" algn="tl">
                    <a:srgbClr val="000000">
                      <a:alpha val="43137"/>
                    </a:srgbClr>
                  </a:outerShdw>
                </a:effectLst>
              </a:rPr>
              <a:t>The Accused</a:t>
            </a:r>
            <a:endParaRPr lang="en-US" b="1" dirty="0">
              <a:ln>
                <a:solidFill>
                  <a:schemeClr val="tx1"/>
                </a:solidFill>
              </a:ln>
              <a:effectLst>
                <a:outerShdw blurRad="38100" dist="38100" dir="2700000" algn="tl">
                  <a:srgbClr val="000000">
                    <a:alpha val="43137"/>
                  </a:srgbClr>
                </a:outerShdw>
              </a:effectLst>
            </a:endParaRPr>
          </a:p>
        </p:txBody>
      </p:sp>
      <p:sp>
        <p:nvSpPr>
          <p:cNvPr id="11" name="TextBox 10"/>
          <p:cNvSpPr txBox="1"/>
          <p:nvPr/>
        </p:nvSpPr>
        <p:spPr>
          <a:xfrm>
            <a:off x="3976975" y="6172200"/>
            <a:ext cx="1204625" cy="369332"/>
          </a:xfrm>
          <a:prstGeom prst="rect">
            <a:avLst/>
          </a:prstGeom>
          <a:noFill/>
        </p:spPr>
        <p:txBody>
          <a:bodyPr wrap="none" rtlCol="0">
            <a:spAutoFit/>
          </a:bodyPr>
          <a:lstStyle/>
          <a:p>
            <a:r>
              <a:rPr lang="en-US" b="1" dirty="0" smtClean="0">
                <a:ln>
                  <a:solidFill>
                    <a:schemeClr val="tx1"/>
                  </a:solidFill>
                </a:ln>
                <a:effectLst>
                  <a:outerShdw blurRad="38100" dist="38100" dir="2700000" algn="tl">
                    <a:srgbClr val="000000">
                      <a:alpha val="43137"/>
                    </a:srgbClr>
                  </a:outerShdw>
                </a:effectLst>
              </a:rPr>
              <a:t>The Clerks</a:t>
            </a:r>
            <a:endParaRPr lang="en-US" b="1" dirty="0">
              <a:ln>
                <a:solidFill>
                  <a:schemeClr val="tx1"/>
                </a:solidFill>
              </a:ln>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anim calcmode="lin" valueType="num">
                                      <p:cBhvr>
                                        <p:cTn id="8" dur="2000" fill="hold"/>
                                        <p:tgtEl>
                                          <p:spTgt spid="10">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0">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diamond(in)">
                                      <p:cBhvr>
                                        <p:cTn id="15" dur="20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0"/>
                                        <p:tgtEl>
                                          <p:spTgt spid="7"/>
                                        </p:tgtEl>
                                      </p:cBhvr>
                                    </p:animEffect>
                                    <p:anim calcmode="lin" valueType="num">
                                      <p:cBhvr>
                                        <p:cTn id="39" dur="2000" fill="hold"/>
                                        <p:tgtEl>
                                          <p:spTgt spid="7"/>
                                        </p:tgtEl>
                                        <p:attrNameLst>
                                          <p:attrName>style.rotation</p:attrName>
                                        </p:attrNameLst>
                                      </p:cBhvr>
                                      <p:tavLst>
                                        <p:tav tm="0">
                                          <p:val>
                                            <p:fltVal val="720"/>
                                          </p:val>
                                        </p:tav>
                                        <p:tav tm="100000">
                                          <p:val>
                                            <p:fltVal val="0"/>
                                          </p:val>
                                        </p:tav>
                                      </p:tavLst>
                                    </p:anim>
                                    <p:anim calcmode="lin" valueType="num">
                                      <p:cBhvr>
                                        <p:cTn id="40" dur="2000" fill="hold"/>
                                        <p:tgtEl>
                                          <p:spTgt spid="7"/>
                                        </p:tgtEl>
                                        <p:attrNameLst>
                                          <p:attrName>ppt_h</p:attrName>
                                        </p:attrNameLst>
                                      </p:cBhvr>
                                      <p:tavLst>
                                        <p:tav tm="0">
                                          <p:val>
                                            <p:fltVal val="0"/>
                                          </p:val>
                                        </p:tav>
                                        <p:tav tm="100000">
                                          <p:val>
                                            <p:strVal val="#ppt_h"/>
                                          </p:val>
                                        </p:tav>
                                      </p:tavLst>
                                    </p:anim>
                                    <p:anim calcmode="lin" valueType="num">
                                      <p:cBhvr>
                                        <p:cTn id="41" dur="2000" fill="hold"/>
                                        <p:tgtEl>
                                          <p:spTgt spid="7"/>
                                        </p:tgtEl>
                                        <p:attrNameLst>
                                          <p:attrName>ppt_w</p:attrName>
                                        </p:attrNameLst>
                                      </p:cBhvr>
                                      <p:tavLst>
                                        <p:tav tm="0">
                                          <p:val>
                                            <p:fltVal val="0"/>
                                          </p:val>
                                        </p:tav>
                                        <p:tav tm="100000">
                                          <p:val>
                                            <p:strVal val="#ppt_w"/>
                                          </p:val>
                                        </p:tav>
                                      </p:tavLst>
                                    </p:anim>
                                  </p:childTnLst>
                                </p:cTn>
                              </p:par>
                              <p:par>
                                <p:cTn id="42" presetID="35"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anim calcmode="lin" valueType="num">
                                      <p:cBhvr>
                                        <p:cTn id="45" dur="2000" fill="hold"/>
                                        <p:tgtEl>
                                          <p:spTgt spid="8"/>
                                        </p:tgtEl>
                                        <p:attrNameLst>
                                          <p:attrName>style.rotation</p:attrName>
                                        </p:attrNameLst>
                                      </p:cBhvr>
                                      <p:tavLst>
                                        <p:tav tm="0">
                                          <p:val>
                                            <p:fltVal val="720"/>
                                          </p:val>
                                        </p:tav>
                                        <p:tav tm="100000">
                                          <p:val>
                                            <p:fltVal val="0"/>
                                          </p:val>
                                        </p:tav>
                                      </p:tavLst>
                                    </p:anim>
                                    <p:anim calcmode="lin" valueType="num">
                                      <p:cBhvr>
                                        <p:cTn id="46" dur="2000" fill="hold"/>
                                        <p:tgtEl>
                                          <p:spTgt spid="8"/>
                                        </p:tgtEl>
                                        <p:attrNameLst>
                                          <p:attrName>ppt_h</p:attrName>
                                        </p:attrNameLst>
                                      </p:cBhvr>
                                      <p:tavLst>
                                        <p:tav tm="0">
                                          <p:val>
                                            <p:fltVal val="0"/>
                                          </p:val>
                                        </p:tav>
                                        <p:tav tm="100000">
                                          <p:val>
                                            <p:strVal val="#ppt_h"/>
                                          </p:val>
                                        </p:tav>
                                      </p:tavLst>
                                    </p:anim>
                                    <p:anim calcmode="lin" valueType="num">
                                      <p:cBhvr>
                                        <p:cTn id="47"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ppt_w</p:attrName>
                                        </p:attrNameLst>
                                      </p:cBhvr>
                                      <p:tavLst>
                                        <p:tav tm="0">
                                          <p:val>
                                            <p:fltVal val="0"/>
                                          </p:val>
                                        </p:tav>
                                        <p:tav tm="100000">
                                          <p:val>
                                            <p:strVal val="#ppt_w"/>
                                          </p:val>
                                        </p:tav>
                                      </p:tavLst>
                                    </p:anim>
                                    <p:anim calcmode="lin" valueType="num">
                                      <p:cBhvr>
                                        <p:cTn id="53" dur="1000" fill="hold"/>
                                        <p:tgtEl>
                                          <p:spTgt spid="9"/>
                                        </p:tgtEl>
                                        <p:attrNameLst>
                                          <p:attrName>ppt_h</p:attrName>
                                        </p:attrNameLst>
                                      </p:cBhvr>
                                      <p:tavLst>
                                        <p:tav tm="0">
                                          <p:val>
                                            <p:fltVal val="0"/>
                                          </p:val>
                                        </p:tav>
                                        <p:tav tm="100000">
                                          <p:val>
                                            <p:strVal val="#ppt_h"/>
                                          </p:val>
                                        </p:tav>
                                      </p:tavLst>
                                    </p:anim>
                                    <p:anim calcmode="lin" valueType="num">
                                      <p:cBhvr>
                                        <p:cTn id="54"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52"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Scale>
                                      <p:cBhvr>
                                        <p:cTn id="60" dur="2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2000" decel="50000" fill="hold">
                                          <p:stCondLst>
                                            <p:cond delay="0"/>
                                          </p:stCondLst>
                                        </p:cTn>
                                        <p:tgtEl>
                                          <p:spTgt spid="11"/>
                                        </p:tgtEl>
                                        <p:attrNameLst>
                                          <p:attrName>ppt_x</p:attrName>
                                          <p:attrName>ppt_y</p:attrName>
                                        </p:attrNameLst>
                                      </p:cBhvr>
                                    </p:animMotion>
                                    <p:animEffect transition="in" filter="fade">
                                      <p:cBhvr>
                                        <p:cTn id="6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17:22-23</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332398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Literally, Jesus says that He </a:t>
            </a: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“is about </a:t>
            </a:r>
            <a:r>
              <a:rPr lang="en-US" sz="3000" b="1" i="1" dirty="0" smtClean="0">
                <a:ln w="11430">
                  <a:solidFill>
                    <a:srgbClr val="00B050"/>
                  </a:solidFill>
                </a:ln>
                <a:solidFill>
                  <a:srgbClr val="00B050"/>
                </a:solidFill>
                <a:effectLst>
                  <a:outerShdw blurRad="50800" dist="39000" dir="5460000" algn="tl">
                    <a:srgbClr val="000000">
                      <a:alpha val="38000"/>
                    </a:srgbClr>
                  </a:outerShdw>
                </a:effectLst>
              </a:rPr>
              <a:t>to be betrayed </a:t>
            </a: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into the hands of men.”  </a:t>
            </a:r>
            <a:r>
              <a:rPr lang="en-US" sz="3000" b="1" dirty="0" smtClean="0">
                <a:ln w="11430">
                  <a:solidFill>
                    <a:schemeClr val="tx1"/>
                  </a:solidFill>
                </a:ln>
                <a:effectLst>
                  <a:outerShdw blurRad="50800" dist="39000" dir="5460000" algn="tl">
                    <a:srgbClr val="000000">
                      <a:alpha val="38000"/>
                    </a:srgbClr>
                  </a:outerShdw>
                </a:effectLst>
              </a:rPr>
              <a:t>This is an interesting statement since the Greek verb that’s used is:  </a:t>
            </a:r>
            <a:r>
              <a:rPr lang="en-US" sz="3200" b="1" dirty="0" err="1" smtClean="0">
                <a:ln w="11430">
                  <a:solidFill>
                    <a:srgbClr val="00B050"/>
                  </a:solidFill>
                </a:ln>
                <a:solidFill>
                  <a:srgbClr val="00B050"/>
                </a:solidFill>
                <a:effectLst>
                  <a:outerShdw blurRad="50800" dist="39000" dir="5460000" algn="tl">
                    <a:srgbClr val="000000">
                      <a:alpha val="38000"/>
                    </a:srgbClr>
                  </a:outerShdw>
                </a:effectLst>
                <a:latin typeface="TekniaGreek" pitchFamily="2" charset="0"/>
              </a:rPr>
              <a:t>paradivdosqai</a:t>
            </a:r>
            <a:r>
              <a:rPr lang="en-US" sz="3200" b="1" dirty="0" smtClean="0">
                <a:ln w="11430">
                  <a:solidFill>
                    <a:srgbClr val="00B050"/>
                  </a:solidFill>
                </a:ln>
                <a:solidFill>
                  <a:srgbClr val="00B050"/>
                </a:solidFill>
                <a:effectLst>
                  <a:outerShdw blurRad="50800" dist="39000" dir="5460000" algn="tl">
                    <a:srgbClr val="000000">
                      <a:alpha val="38000"/>
                    </a:srgbClr>
                  </a:outerShdw>
                </a:effectLst>
              </a:rPr>
              <a:t>.</a:t>
            </a:r>
            <a:r>
              <a:rPr lang="en-US" sz="3000" b="1" dirty="0" smtClean="0">
                <a:ln w="11430">
                  <a:solidFill>
                    <a:srgbClr val="00B050"/>
                  </a:solidFill>
                </a:ln>
                <a:solidFill>
                  <a:srgbClr val="00B050"/>
                </a:solidFill>
                <a:effectLst>
                  <a:outerShdw blurRad="50800" dist="39000" dir="5460000" algn="tl">
                    <a:srgbClr val="000000">
                      <a:alpha val="38000"/>
                    </a:srgbClr>
                  </a:outerShdw>
                </a:effectLst>
              </a:rPr>
              <a:t>  </a:t>
            </a:r>
            <a:r>
              <a:rPr lang="en-US" sz="3000" b="1" dirty="0" smtClean="0">
                <a:ln w="11430">
                  <a:solidFill>
                    <a:schemeClr val="tx1"/>
                  </a:solidFill>
                </a:ln>
                <a:effectLst>
                  <a:outerShdw blurRad="50800" dist="39000" dir="5460000" algn="tl">
                    <a:srgbClr val="000000">
                      <a:alpha val="38000"/>
                    </a:srgbClr>
                  </a:outerShdw>
                </a:effectLst>
              </a:rPr>
              <a:t>It is a passive verb and passive verbs in the Greek must have an agent, one who is to do the action of…handing over or betraying Jesus </a:t>
            </a: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“into the hands of men”</a:t>
            </a:r>
            <a:r>
              <a:rPr lang="en-US" sz="3000" b="1" dirty="0" smtClean="0">
                <a:ln w="11430">
                  <a:solidFill>
                    <a:schemeClr val="tx1"/>
                  </a:solidFill>
                </a:ln>
                <a:effectLst>
                  <a:outerShdw blurRad="50800" dist="39000" dir="5460000" algn="tl">
                    <a:srgbClr val="000000">
                      <a:alpha val="38000"/>
                    </a:srgbClr>
                  </a:outerShdw>
                </a:effectLst>
              </a:rPr>
              <a:t>…the Sanhedrin.  That agent was…</a:t>
            </a:r>
            <a:endParaRPr lang="en-US" sz="3000" b="1" dirty="0" smtClean="0">
              <a:ln w="11430">
                <a:solidFill>
                  <a:srgbClr val="00B050"/>
                </a:solidFill>
              </a:ln>
              <a:solidFill>
                <a:srgbClr val="00B050"/>
              </a:solidFill>
              <a:effectLst>
                <a:outerShdw blurRad="38100" dist="38100" dir="2700000" algn="tl">
                  <a:srgbClr val="000000">
                    <a:alpha val="43137"/>
                  </a:srgbClr>
                </a:outerShdw>
              </a:effectLst>
            </a:endParaRPr>
          </a:p>
        </p:txBody>
      </p:sp>
      <p:pic>
        <p:nvPicPr>
          <p:cNvPr id="47106" name="Picture 2" descr="Judas Iscariot | Catholic Answers Encyclopedia"/>
          <p:cNvPicPr>
            <a:picLocks noChangeAspect="1" noChangeArrowheads="1"/>
          </p:cNvPicPr>
          <p:nvPr/>
        </p:nvPicPr>
        <p:blipFill>
          <a:blip r:embed="rId2" cstate="print"/>
          <a:srcRect/>
          <a:stretch>
            <a:fillRect/>
          </a:stretch>
        </p:blipFill>
        <p:spPr bwMode="auto">
          <a:xfrm>
            <a:off x="0" y="4343400"/>
            <a:ext cx="9144000" cy="2514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3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17:22-23</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70925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Such an announcement, again, plunges the disciples into despair.  St. Mark (9:32) reports that they were so distraught that </a:t>
            </a: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“…they were afraid to ask Him”</a:t>
            </a: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what His prophecy meant.  To the last, their minds struggled against the plain meaning of what Jesus was speaking to them.  Thus, what they did not want to know they actually did not understand.  </a:t>
            </a:r>
          </a:p>
          <a:p>
            <a:pPr>
              <a:spcAft>
                <a:spcPts val="600"/>
              </a:spcAft>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We, on this side of our Lord’s crucifixion and resurrection, cannot properly understand the raw emotion of the disciples; especially, since their perception of who the Messiah is to be, was in total contradiction to what Jesus is saying!   </a:t>
            </a:r>
            <a:endParaRPr lang="en-US" sz="3000" b="1" dirty="0" smtClean="0">
              <a:ln w="11430">
                <a:solidFill>
                  <a:srgbClr val="00B050"/>
                </a:solidFill>
              </a:ln>
              <a:solidFill>
                <a:srgbClr val="00B05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20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17:24-27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70925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They now arrive in Capernaum, though we will see that their stay will be brief!  This will be the last time that our Lord Jesus visits His city, His “mission base.”  Note that the subject matter of this section stands alone:  offenses are to be avoided, and after they occur they are to be removed rightly.</a:t>
            </a:r>
          </a:p>
          <a:p>
            <a:pPr>
              <a:spcAft>
                <a:spcPts val="600"/>
              </a:spcAft>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As they come into the city, it seems that Jesus isn’t present when Peter is approached by the collectors of the Temple tax.  The Temple tax was required by every Israelite from the age of twenty </a:t>
            </a:r>
            <a:r>
              <a:rPr lang="en-US" sz="3000" b="1" baseline="30000"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(cf. Ex. 30:13-14; II Chr. 24:6; Neh. 10:32; and II </a:t>
            </a:r>
            <a:r>
              <a:rPr lang="en-US" sz="3000" b="1" baseline="30000"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rPr>
              <a:t>Ki</a:t>
            </a:r>
            <a:r>
              <a:rPr lang="en-US" sz="3000" b="1" baseline="30000"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12:4)</a:t>
            </a: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The price was a double drachma </a:t>
            </a: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TekniaGreek" pitchFamily="2" charset="0"/>
              </a:rPr>
              <a:t>(</a:t>
            </a:r>
            <a:r>
              <a:rPr lang="en-US" sz="3000" b="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TekniaGreek" pitchFamily="2" charset="0"/>
              </a:rPr>
              <a:t>divdracma</a:t>
            </a: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TekniaGreek" pitchFamily="2" charset="0"/>
              </a:rPr>
              <a:t>)</a:t>
            </a: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    </a:t>
            </a:r>
            <a:endParaRPr lang="en-US" sz="3000" b="1" dirty="0" smtClean="0">
              <a:ln w="11430">
                <a:solidFill>
                  <a:srgbClr val="00B050"/>
                </a:solidFill>
              </a:ln>
              <a:solidFill>
                <a:srgbClr val="00B05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2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20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17:24-27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81697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200" b="1" dirty="0" smtClean="0">
                <a:ln w="11430">
                  <a:solidFill>
                    <a:srgbClr val="6600CC"/>
                  </a:solidFill>
                </a:ln>
                <a:solidFill>
                  <a:srgbClr val="6600CC"/>
                </a:solidFill>
                <a:effectLst>
                  <a:outerShdw blurRad="50800" dist="39000" dir="5460000" algn="tl">
                    <a:srgbClr val="000000">
                      <a:alpha val="38000"/>
                    </a:srgbClr>
                  </a:outerShdw>
                </a:effectLst>
              </a:rPr>
              <a:t>What’s the premise of their question to Peter?</a:t>
            </a:r>
          </a:p>
          <a:p>
            <a:pPr>
              <a:spcAft>
                <a:spcPts val="600"/>
              </a:spcAft>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Well, did you know…that the priest were exempt from the Temple tax?  It seems that the collectors of the tax, may have thought that Jesus was also exempt.  Thus, their question was not an accusation; but rather, a desire for information.</a:t>
            </a:r>
          </a:p>
          <a:p>
            <a:pPr>
              <a:spcAft>
                <a:spcPts val="600"/>
              </a:spcAft>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Peter knew that Jesus paid the yearly tax, so He answers, “Yes!”  Yet, as he comes into the house (probably his home), Jesus speaks to him about the conversation he has just had with the collectors!  Undoubtedly, Peter must have been surprised and that Jesus would immediately ask for his opinion!    </a:t>
            </a:r>
            <a:endParaRPr lang="en-US" sz="3000" b="1" dirty="0" smtClean="0">
              <a:ln w="11430">
                <a:solidFill>
                  <a:srgbClr val="00B050"/>
                </a:solidFill>
              </a:ln>
              <a:solidFill>
                <a:srgbClr val="00B05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20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20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17:24-27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27836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400" b="1" dirty="0" smtClean="0">
                <a:ln w="11430">
                  <a:solidFill>
                    <a:srgbClr val="6600CC"/>
                  </a:solidFill>
                </a:ln>
                <a:solidFill>
                  <a:srgbClr val="6600CC"/>
                </a:solidFill>
                <a:effectLst>
                  <a:outerShdw blurRad="50800" dist="39000" dir="5460000" algn="tl">
                    <a:srgbClr val="000000">
                      <a:alpha val="38000"/>
                    </a:srgbClr>
                  </a:outerShdw>
                </a:effectLst>
              </a:rPr>
              <a:t>What’s our Lord’s meaning in vv.25-26?</a:t>
            </a:r>
          </a:p>
          <a:p>
            <a:pPr>
              <a:spcAft>
                <a:spcPts val="1200"/>
              </a:spcAft>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Kings do not make their children (sons) pay taxes, since the royal family is supported by taxes paid by their subjects.  The king will collect taxes from outsiders (the commoners!), which is what Jesus means by </a:t>
            </a:r>
            <a:r>
              <a:rPr lang="en-US" sz="3200" b="1" i="1" dirty="0" smtClean="0">
                <a:ln w="11430">
                  <a:solidFill>
                    <a:srgbClr val="6600CC"/>
                  </a:solidFill>
                </a:ln>
                <a:solidFill>
                  <a:srgbClr val="6600CC"/>
                </a:solidFill>
                <a:effectLst>
                  <a:outerShdw blurRad="50800" dist="39000" dir="5460000" algn="tl">
                    <a:srgbClr val="000000">
                      <a:alpha val="38000"/>
                    </a:srgbClr>
                  </a:outerShdw>
                </a:effectLst>
              </a:rPr>
              <a:t>“strangers.” </a:t>
            </a:r>
          </a:p>
          <a:p>
            <a:pPr>
              <a:spcAft>
                <a:spcPts val="600"/>
              </a:spcAft>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The Greek words that Jesus used </a:t>
            </a:r>
            <a:r>
              <a:rPr lang="en-US" sz="3200" b="1" i="1" dirty="0" smtClean="0">
                <a:ln w="11430">
                  <a:solidFill>
                    <a:srgbClr val="6600CC"/>
                  </a:solidFill>
                </a:ln>
                <a:solidFill>
                  <a:srgbClr val="6600CC"/>
                </a:solidFill>
                <a:effectLst>
                  <a:outerShdw blurRad="50800" dist="39000" dir="5460000" algn="tl">
                    <a:srgbClr val="000000">
                      <a:alpha val="38000"/>
                    </a:srgbClr>
                  </a:outerShdw>
                </a:effectLst>
              </a:rPr>
              <a:t>“toll ” </a:t>
            </a:r>
            <a:r>
              <a:rPr lang="en-US" sz="3200" b="1" dirty="0" smtClean="0">
                <a:ln w="11430">
                  <a:solidFill>
                    <a:schemeClr val="tx1"/>
                  </a:solidFill>
                </a:ln>
                <a:effectLst>
                  <a:outerShdw blurRad="50800" dist="39000" dir="5460000" algn="tl">
                    <a:srgbClr val="000000">
                      <a:alpha val="38000"/>
                    </a:srgbClr>
                  </a:outerShdw>
                </a:effectLst>
              </a:rPr>
              <a:t>and</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a:t>
            </a:r>
            <a:r>
              <a:rPr lang="en-US" sz="3200" b="1" i="1" dirty="0" smtClean="0">
                <a:ln w="11430">
                  <a:solidFill>
                    <a:srgbClr val="6600CC"/>
                  </a:solidFill>
                </a:ln>
                <a:solidFill>
                  <a:srgbClr val="6600CC"/>
                </a:solidFill>
                <a:effectLst>
                  <a:outerShdw blurRad="50800" dist="39000" dir="5460000" algn="tl">
                    <a:srgbClr val="000000">
                      <a:alpha val="38000"/>
                    </a:srgbClr>
                  </a:outerShdw>
                </a:effectLst>
              </a:rPr>
              <a:t>“tribute”</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are those taxes that are levied by kings.  Taxes on wares and goods </a:t>
            </a:r>
            <a:r>
              <a:rPr lang="en-US" sz="3200" b="1" dirty="0" smtClean="0">
                <a:ln w="11430">
                  <a:solidFill>
                    <a:srgbClr val="6600CC"/>
                  </a:solidFill>
                </a:ln>
                <a:solidFill>
                  <a:srgbClr val="6600CC"/>
                </a:solidFill>
                <a:effectLst>
                  <a:outerShdw blurRad="50800" dist="39000" dir="5460000" algn="tl">
                    <a:srgbClr val="000000">
                      <a:alpha val="38000"/>
                    </a:srgbClr>
                  </a:outerShdw>
                </a:effectLst>
              </a:rPr>
              <a:t>(toll)</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and taxes that are a tax on the person </a:t>
            </a:r>
            <a:r>
              <a:rPr lang="en-US" sz="3200" b="1" dirty="0" smtClean="0">
                <a:ln w="11430">
                  <a:solidFill>
                    <a:srgbClr val="6600CC"/>
                  </a:solidFill>
                </a:ln>
                <a:solidFill>
                  <a:srgbClr val="6600CC"/>
                </a:solidFill>
                <a:effectLst>
                  <a:outerShdw blurRad="50800" dist="39000" dir="5460000" algn="tl">
                    <a:srgbClr val="000000">
                      <a:alpha val="38000"/>
                    </a:srgbClr>
                  </a:outerShdw>
                </a:effectLst>
              </a:rPr>
              <a:t>(tribute)</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a:t>
            </a: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a:t>
            </a:r>
            <a:endParaRPr lang="en-US" sz="3000" b="1" dirty="0" smtClean="0">
              <a:ln w="11430">
                <a:solidFill>
                  <a:srgbClr val="00B050"/>
                </a:solidFill>
              </a:ln>
              <a:solidFill>
                <a:srgbClr val="00B05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20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17:24-27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46303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400" b="1" dirty="0" smtClean="0">
                <a:ln w="11430">
                  <a:solidFill>
                    <a:srgbClr val="6600CC"/>
                  </a:solidFill>
                </a:ln>
                <a:solidFill>
                  <a:srgbClr val="6600CC"/>
                </a:solidFill>
                <a:effectLst>
                  <a:outerShdw blurRad="50800" dist="39000" dir="5460000" algn="tl">
                    <a:srgbClr val="000000">
                      <a:alpha val="38000"/>
                    </a:srgbClr>
                  </a:outerShdw>
                </a:effectLst>
              </a:rPr>
              <a:t>What’s our Lord’s meaning in vv.25-26?</a:t>
            </a:r>
          </a:p>
          <a:p>
            <a:pPr>
              <a:spcAft>
                <a:spcPts val="1200"/>
              </a:spcAft>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Therefore, the Sonship of Jesus and His disciples in no way originates from or depends on the Temple in Jerusalem (thus, </a:t>
            </a: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“the sons are free”</a:t>
            </a: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The spiritual sons of the great King Yahweh are, therefore, </a:t>
            </a: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“free;” </a:t>
            </a: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no one has the right to levy any Temple tax (or any tax) upon them!</a:t>
            </a:r>
          </a:p>
          <a:p>
            <a:pPr>
              <a:spcAft>
                <a:spcPts val="600"/>
              </a:spcAft>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Since Jesus intends to pay the Temple tax, as He has been doing, He wants Peter and the other disciples to understand that by doing so, He is not placing Himself and His disciples on a level with the Jews!      </a:t>
            </a:r>
            <a:endParaRPr lang="en-US" sz="3000" b="1" dirty="0" smtClean="0">
              <a:ln w="11430">
                <a:solidFill>
                  <a:srgbClr val="00B050"/>
                </a:solidFill>
              </a:ln>
              <a:solidFill>
                <a:srgbClr val="00B05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20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6013</TotalTime>
  <Words>1361</Words>
  <Application>Microsoft Office PowerPoint</Application>
  <PresentationFormat>On-screen Show (4:3)</PresentationFormat>
  <Paragraphs>68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LUKE 2:22-40</dc:title>
  <dc:creator>Jeff</dc:creator>
  <cp:lastModifiedBy>Jeff</cp:lastModifiedBy>
  <cp:revision>652</cp:revision>
  <dcterms:created xsi:type="dcterms:W3CDTF">2006-08-16T00:00:00Z</dcterms:created>
  <dcterms:modified xsi:type="dcterms:W3CDTF">2025-06-23T12:03:24Z</dcterms:modified>
</cp:coreProperties>
</file>