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33"/>
  </p:notesMasterIdLst>
  <p:sldIdLst>
    <p:sldId id="258" r:id="rId2"/>
    <p:sldId id="270" r:id="rId3"/>
    <p:sldId id="264" r:id="rId4"/>
    <p:sldId id="265" r:id="rId5"/>
    <p:sldId id="266" r:id="rId6"/>
    <p:sldId id="268" r:id="rId7"/>
    <p:sldId id="267" r:id="rId8"/>
    <p:sldId id="277" r:id="rId9"/>
    <p:sldId id="269" r:id="rId10"/>
    <p:sldId id="275" r:id="rId11"/>
    <p:sldId id="273" r:id="rId12"/>
    <p:sldId id="274" r:id="rId13"/>
    <p:sldId id="276"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71"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00CC"/>
    <a:srgbClr val="996633"/>
    <a:srgbClr val="FF66FF"/>
    <a:srgbClr val="006600"/>
    <a:srgbClr val="00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28" autoAdjust="0"/>
  </p:normalViewPr>
  <p:slideViewPr>
    <p:cSldViewPr>
      <p:cViewPr>
        <p:scale>
          <a:sx n="100" d="100"/>
          <a:sy n="100" d="100"/>
        </p:scale>
        <p:origin x="-194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CE0A2-89D6-49FA-9E4A-7A2A8AE52F6E}" type="datetimeFigureOut">
              <a:rPr lang="en-US" smtClean="0"/>
              <a:pPr/>
              <a:t>06/16/25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A47D50-E87B-48E8-9309-3486EE8F82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06/16/25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06/16/25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06/16/25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06/16/25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06/16/25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06/16/25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06/16/25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06/16/25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06/16/25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06/16/25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06/16/25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06/16/25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Matthew</a:t>
            </a:r>
            <a:r>
              <a:rPr lang="en-US" sz="6000" b="1" dirty="0" smtClean="0">
                <a:ln w="11430">
                  <a:solidFill>
                    <a:sysClr val="windowText" lastClr="000000"/>
                  </a:solidFill>
                </a:ln>
                <a:effectLst>
                  <a:outerShdw blurRad="50800" dist="39000" dir="5460000" algn="tl">
                    <a:srgbClr val="000000">
                      <a:alpha val="38000"/>
                    </a:srgbClr>
                  </a:outerShdw>
                </a:effectLst>
                <a:latin typeface="+mj-lt"/>
              </a:rPr>
              <a:t> 16:13 – 17:21</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5" name="TextBox 4"/>
          <p:cNvSpPr txBox="1"/>
          <p:nvPr/>
        </p:nvSpPr>
        <p:spPr>
          <a:xfrm>
            <a:off x="381000" y="5521404"/>
            <a:ext cx="83820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rgbClr val="6600CC"/>
                </a:solidFill>
                <a:effectLst>
                  <a:outerShdw blurRad="50800" dist="39000" dir="5460000" algn="tl">
                    <a:srgbClr val="000000">
                      <a:alpha val="38000"/>
                    </a:srgbClr>
                  </a:outerShdw>
                </a:effectLst>
              </a:rPr>
              <a:t>To Caesarea Philippi</a:t>
            </a:r>
            <a:endParaRPr lang="en-US" sz="6600" b="1" dirty="0">
              <a:ln w="11430"/>
              <a:solidFill>
                <a:srgbClr val="6600CC"/>
              </a:solidFill>
              <a:effectLst>
                <a:outerShdw blurRad="50800" dist="39000" dir="5460000" algn="tl">
                  <a:srgbClr val="000000">
                    <a:alpha val="38000"/>
                  </a:srgbClr>
                </a:outerShdw>
              </a:effectLst>
            </a:endParaRPr>
          </a:p>
        </p:txBody>
      </p:sp>
      <p:pic>
        <p:nvPicPr>
          <p:cNvPr id="2" name="Picture 2" descr="C:\Users\Jeff\Desktop\jesus-peter-keys-stained-glass.jpg"/>
          <p:cNvPicPr>
            <a:picLocks noChangeAspect="1" noChangeArrowheads="1"/>
          </p:cNvPicPr>
          <p:nvPr/>
        </p:nvPicPr>
        <p:blipFill>
          <a:blip r:embed="rId2" cstate="print"/>
          <a:srcRect t="2913"/>
          <a:stretch>
            <a:fillRect/>
          </a:stretch>
        </p:blipFill>
        <p:spPr bwMode="auto">
          <a:xfrm>
            <a:off x="0" y="1066800"/>
            <a:ext cx="9144000" cy="4422775"/>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“Part II”</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38609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rgbClr val="6600CC"/>
                  </a:solidFill>
                </a:ln>
                <a:solidFill>
                  <a:srgbClr val="6600CC"/>
                </a:solidFill>
                <a:effectLst>
                  <a:outerShdw blurRad="50800" dist="39000" dir="5460000" algn="tl">
                    <a:srgbClr val="000000">
                      <a:alpha val="38000"/>
                    </a:srgbClr>
                  </a:outerShdw>
                </a:effectLst>
              </a:rPr>
              <a:t>The second part of this pericope consists entirely of our Lord’s words to Peter (17-19). Now that the Lord has declared that Peter is “blessed” and explains why; Jesus now makes three future (Divine) promises:</a:t>
            </a:r>
          </a:p>
          <a:p>
            <a:pPr>
              <a:spcAft>
                <a:spcPts val="6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  </a:t>
            </a:r>
            <a:r>
              <a:rPr lang="en-US" sz="2800" b="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rPr>
              <a:t>1.  Jesus will build His Church upon “this rock” (18a);</a:t>
            </a:r>
          </a:p>
          <a:p>
            <a:pPr>
              <a:spcAft>
                <a:spcPts val="600"/>
              </a:spcAft>
            </a:pPr>
            <a:r>
              <a:rPr lang="en-US" sz="2800" b="1" dirty="0" smtClean="0">
                <a:ln w="11430">
                  <a:solidFill>
                    <a:srgbClr val="6600CC"/>
                  </a:solidFill>
                </a:ln>
                <a:solidFill>
                  <a:srgbClr val="6600CC"/>
                </a:solidFill>
                <a:effectLst>
                  <a:outerShdw blurRad="50800" dist="39000" dir="5460000" algn="tl">
                    <a:srgbClr val="000000">
                      <a:alpha val="38000"/>
                    </a:srgbClr>
                  </a:outerShdw>
                </a:effectLst>
              </a:rPr>
              <a:t>   2.  No evil power will ever be able to win ultimate victory over His Church (18b);</a:t>
            </a:r>
          </a:p>
          <a:p>
            <a:r>
              <a:rPr lang="en-US" sz="2800" b="1" dirty="0" smtClean="0">
                <a:ln w="11430">
                  <a:solidFill>
                    <a:srgbClr val="6600CC"/>
                  </a:solidFill>
                </a:ln>
                <a:solidFill>
                  <a:srgbClr val="6600CC"/>
                </a:solidFill>
                <a:effectLst>
                  <a:outerShdw blurRad="50800" dist="39000" dir="5460000" algn="tl">
                    <a:srgbClr val="000000">
                      <a:alpha val="38000"/>
                    </a:srgbClr>
                  </a:outerShdw>
                </a:effectLst>
              </a:rPr>
              <a:t>   </a:t>
            </a: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3.  Jesus will give the Keys of the reign of heaven to Peter, this is, to bind and loose on earth things that are bound and loosed, because they have already been bound or loosed in the presence of God (19)!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Effect transition="in" filter="fade">
                                      <p:cBhvr>
                                        <p:cTn id="31" dur="2000"/>
                                        <p:tgtEl>
                                          <p:spTgt spid="10">
                                            <p:txEl>
                                              <p:pRg st="3" end="3"/>
                                            </p:txEl>
                                          </p:spTgt>
                                        </p:tgtEl>
                                      </p:cBhvr>
                                    </p:animEffect>
                                    <p:anim calcmode="lin" valueType="num">
                                      <p:cBhvr>
                                        <p:cTn id="32"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“Peter?”</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pic>
        <p:nvPicPr>
          <p:cNvPr id="5" name="Picture 2" descr="Today is the Confession of St. Peter according the West : r/Christianity"/>
          <p:cNvPicPr>
            <a:picLocks noChangeAspect="1" noChangeArrowheads="1"/>
          </p:cNvPicPr>
          <p:nvPr/>
        </p:nvPicPr>
        <p:blipFill>
          <a:blip r:embed="rId2" cstate="print"/>
          <a:srcRect/>
          <a:stretch>
            <a:fillRect/>
          </a:stretch>
        </p:blipFill>
        <p:spPr bwMode="auto">
          <a:xfrm>
            <a:off x="0" y="1038225"/>
            <a:ext cx="1914525" cy="2390775"/>
          </a:xfrm>
          <a:prstGeom prst="rect">
            <a:avLst/>
          </a:prstGeom>
          <a:noFill/>
        </p:spPr>
      </p:pic>
      <p:sp>
        <p:nvSpPr>
          <p:cNvPr id="10" name="TextBox 9"/>
          <p:cNvSpPr txBox="1"/>
          <p:nvPr/>
        </p:nvSpPr>
        <p:spPr>
          <a:xfrm>
            <a:off x="152400" y="1066800"/>
            <a:ext cx="8839200" cy="492442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The first point that must be made about 		verses 17-19 is that Jesus is speaking 			directly to Peter!  All the “you(s)” are  			singular.  Though, as a disciple, we must 		conclude that Peter is no better or no worse than the others.  </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Then our Lord makes His first </a:t>
            </a:r>
            <a:r>
              <a:rPr lang="en-US" sz="3000" b="1" u="sng"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two</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promises:</a:t>
            </a:r>
          </a:p>
          <a:p>
            <a:pPr>
              <a:spcAft>
                <a:spcPts val="600"/>
              </a:spcAft>
            </a:pP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   1.  </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“Now I also say that </a:t>
            </a:r>
            <a:r>
              <a:rPr lang="en-US" sz="2800" b="1" i="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rPr>
              <a:t>You</a:t>
            </a:r>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 </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are Peter </a:t>
            </a:r>
            <a:r>
              <a:rPr lang="en-US" sz="2800" b="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rPr>
              <a:t>(</a:t>
            </a:r>
            <a:r>
              <a:rPr lang="en-US" sz="2800" b="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latin typeface="TekniaGreek" pitchFamily="2" charset="0"/>
              </a:rPr>
              <a:t>PevtroV</a:t>
            </a:r>
            <a:r>
              <a:rPr lang="en-US" sz="2800" b="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rPr>
              <a:t>)</a:t>
            </a:r>
            <a:r>
              <a:rPr lang="en-US" sz="28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 and upon this rock </a:t>
            </a:r>
            <a:r>
              <a:rPr lang="en-US" sz="2800" b="1" dirty="0" smtClean="0">
                <a:ln w="11430">
                  <a:solidFill>
                    <a:schemeClr val="tx1"/>
                  </a:solidFill>
                </a:ln>
                <a:effectLst>
                  <a:outerShdw blurRad="50800" dist="39000" dir="5460000" algn="tl">
                    <a:srgbClr val="000000">
                      <a:alpha val="38000"/>
                    </a:srgbClr>
                  </a:outerShdw>
                </a:effectLst>
              </a:rPr>
              <a:t>(</a:t>
            </a:r>
            <a:r>
              <a:rPr lang="en-US" sz="2800" b="1" dirty="0" err="1" smtClean="0">
                <a:ln w="11430">
                  <a:solidFill>
                    <a:schemeClr val="tx1"/>
                  </a:solidFill>
                </a:ln>
                <a:effectLst>
                  <a:outerShdw blurRad="50800" dist="39000" dir="5460000" algn="tl">
                    <a:srgbClr val="000000">
                      <a:alpha val="38000"/>
                    </a:srgbClr>
                  </a:outerShdw>
                </a:effectLst>
                <a:latin typeface="TekniaGreek" pitchFamily="2" charset="0"/>
              </a:rPr>
              <a:t>pevtra</a:t>
            </a:r>
            <a:r>
              <a:rPr lang="en-US" sz="2800" b="1" dirty="0" smtClean="0">
                <a:ln w="11430">
                  <a:solidFill>
                    <a:schemeClr val="tx1"/>
                  </a:solidFill>
                </a:ln>
                <a:effectLst>
                  <a:outerShdw blurRad="50800" dist="39000" dir="5460000" algn="tl">
                    <a:srgbClr val="000000">
                      <a:alpha val="38000"/>
                    </a:srgbClr>
                  </a:outerShdw>
                </a:effectLst>
              </a:rPr>
              <a:t>)</a:t>
            </a:r>
            <a:r>
              <a:rPr lang="en-US" sz="2800" b="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rPr>
              <a:t> </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I will build My Church,” </a:t>
            </a:r>
            <a:r>
              <a:rPr lang="en-US" sz="2400" b="1" baseline="30000" dirty="0" smtClean="0">
                <a:ln w="11430">
                  <a:solidFill>
                    <a:srgbClr val="6600CC"/>
                  </a:solidFill>
                </a:ln>
                <a:solidFill>
                  <a:srgbClr val="6600CC"/>
                </a:solidFill>
                <a:effectLst>
                  <a:outerShdw blurRad="50800" dist="39000" dir="5460000" algn="tl">
                    <a:srgbClr val="000000">
                      <a:alpha val="38000"/>
                    </a:srgbClr>
                  </a:outerShdw>
                </a:effectLst>
              </a:rPr>
              <a:t>(18a)</a:t>
            </a:r>
            <a:r>
              <a:rPr lang="en-US" sz="2800" b="1" dirty="0" smtClean="0">
                <a:ln w="11430">
                  <a:solidFill>
                    <a:srgbClr val="6600CC"/>
                  </a:solidFill>
                </a:ln>
                <a:solidFill>
                  <a:srgbClr val="6600CC"/>
                </a:solidFill>
                <a:effectLst>
                  <a:outerShdw blurRad="50800" dist="39000" dir="5460000" algn="tl">
                    <a:srgbClr val="000000">
                      <a:alpha val="38000"/>
                    </a:srgbClr>
                  </a:outerShdw>
                </a:effectLst>
              </a:rPr>
              <a:t>;</a:t>
            </a:r>
          </a:p>
          <a:p>
            <a:r>
              <a:rPr lang="en-US" sz="2800" b="1" i="1" dirty="0" smtClean="0">
                <a:ln w="11430">
                  <a:solidFill>
                    <a:srgbClr val="6600CC"/>
                  </a:solidFill>
                </a:ln>
                <a:solidFill>
                  <a:srgbClr val="6600CC"/>
                </a:solidFill>
                <a:effectLst>
                  <a:outerShdw blurRad="50800" dist="39000" dir="5460000" algn="tl">
                    <a:srgbClr val="000000">
                      <a:alpha val="38000"/>
                    </a:srgbClr>
                  </a:outerShdw>
                </a:effectLst>
              </a:rPr>
              <a:t>   2.  “and Hades’ gates will not win the victory over it” </a:t>
            </a:r>
            <a:r>
              <a:rPr lang="en-US" sz="2400" b="1" i="1" baseline="30000" dirty="0" smtClean="0">
                <a:ln w="11430">
                  <a:solidFill>
                    <a:srgbClr val="6600CC"/>
                  </a:solidFill>
                </a:ln>
                <a:solidFill>
                  <a:srgbClr val="6600CC"/>
                </a:solidFill>
                <a:effectLst>
                  <a:outerShdw blurRad="50800" dist="39000" dir="5460000" algn="tl">
                    <a:srgbClr val="000000">
                      <a:alpha val="38000"/>
                    </a:srgbClr>
                  </a:outerShdw>
                </a:effectLst>
              </a:rPr>
              <a:t>(18b)  </a:t>
            </a:r>
            <a:endParaRPr lang="en-US" sz="2800" b="1" baseline="30000" dirty="0" smtClean="0">
              <a:ln w="11430">
                <a:solidFill>
                  <a:srgbClr val="6600CC"/>
                </a:solidFill>
              </a:ln>
              <a:solidFill>
                <a:srgbClr val="6600CC"/>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Effect transition="in" filter="fade">
                                      <p:cBhvr>
                                        <p:cTn id="31" dur="2000"/>
                                        <p:tgtEl>
                                          <p:spTgt spid="10">
                                            <p:txEl>
                                              <p:pRg st="3" end="3"/>
                                            </p:txEl>
                                          </p:spTgt>
                                        </p:tgtEl>
                                      </p:cBhvr>
                                    </p:animEffect>
                                    <p:anim calcmode="lin" valueType="num">
                                      <p:cBhvr>
                                        <p:cTn id="32"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“Peter?”</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47842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If our Lord had desired that Peter be separate and distinct from the other eleven; why did He not make it clear?  He could have said to Peter,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“You are Peter, and upon You [Peter] I will build My church!”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Or,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“You are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PevtroV,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and upon you,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PevtroV</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 , I will build My church!” </a:t>
            </a:r>
            <a:r>
              <a:rPr lang="en-US" sz="3000" b="1" i="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rgbClr val="0070C0"/>
                  </a:solidFill>
                </a:ln>
                <a:solidFill>
                  <a:srgbClr val="0070C0"/>
                </a:solidFill>
                <a:effectLst>
                  <a:outerShdw blurRad="50800" dist="39000" dir="5460000" algn="tl">
                    <a:srgbClr val="000000">
                      <a:alpha val="38000"/>
                    </a:srgbClr>
                  </a:outerShdw>
                </a:effectLst>
              </a:rPr>
              <a:t>Jesus does not say either one! </a:t>
            </a:r>
          </a:p>
          <a:p>
            <a:pPr>
              <a:spcAft>
                <a:spcPts val="12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In the Greek, it’s very clear that the language that Jesus </a:t>
            </a:r>
            <a:r>
              <a:rPr lang="en-US" sz="3000" b="1" i="1" u="sng"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did use</a:t>
            </a:r>
            <a:r>
              <a:rPr lang="en-US" sz="3000" b="1" i="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makes a clear distinction by switching from </a:t>
            </a:r>
            <a:r>
              <a:rPr lang="en-US" sz="3000" b="1" i="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rPr>
              <a:t>“Peter” (</a:t>
            </a:r>
            <a:r>
              <a:rPr lang="en-US" sz="3000" b="1" i="1" dirty="0" err="1"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latin typeface="TekniaGreek" pitchFamily="2" charset="0"/>
              </a:rPr>
              <a:t>PevtroV</a:t>
            </a:r>
            <a:r>
              <a:rPr lang="en-US" sz="3000" b="1" i="1" dirty="0" smtClean="0">
                <a:ln w="11430">
                  <a:solidFill>
                    <a:schemeClr val="accent6">
                      <a:lumMod val="50000"/>
                    </a:schemeClr>
                  </a:solidFill>
                </a:ln>
                <a:solidFill>
                  <a:schemeClr val="accent6">
                    <a:lumMod val="50000"/>
                  </a:schemeClr>
                </a:solidFill>
                <a:effectLst>
                  <a:outerShdw blurRad="50800" dist="39000" dir="5460000" algn="tl">
                    <a:srgbClr val="000000">
                      <a:alpha val="38000"/>
                    </a:srgbClr>
                  </a:outerShdw>
                </a:effectLst>
              </a:rPr>
              <a:t>) (a small stone or rock)</a:t>
            </a:r>
            <a:r>
              <a:rPr lang="en-US" sz="3000" b="1" i="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to </a:t>
            </a:r>
            <a:r>
              <a:rPr lang="en-US" sz="3000" b="1" i="1" dirty="0" smtClean="0">
                <a:ln w="11430">
                  <a:solidFill>
                    <a:schemeClr val="tx1"/>
                  </a:solidFill>
                </a:ln>
                <a:solidFill>
                  <a:schemeClr val="bg1">
                    <a:lumMod val="50000"/>
                  </a:schemeClr>
                </a:solidFill>
                <a:effectLst>
                  <a:outerShdw blurRad="50800" dist="39000" dir="5460000" algn="tl">
                    <a:srgbClr val="000000">
                      <a:alpha val="38000"/>
                    </a:srgbClr>
                  </a:outerShdw>
                </a:effectLst>
              </a:rPr>
              <a:t>“this rock” (bedrock; rock formation) </a:t>
            </a:r>
            <a:r>
              <a:rPr lang="en-US" sz="3000" b="1" i="1" dirty="0" smtClean="0">
                <a:ln w="11430">
                  <a:solidFill>
                    <a:schemeClr val="tx1"/>
                  </a:solidFill>
                </a:ln>
                <a:solidFill>
                  <a:schemeClr val="bg1">
                    <a:lumMod val="50000"/>
                  </a:schemeClr>
                </a:solidFill>
                <a:effectLst>
                  <a:outerShdw blurRad="50800" dist="39000" dir="5460000" algn="tl">
                    <a:srgbClr val="000000">
                      <a:alpha val="38000"/>
                    </a:srgbClr>
                  </a:outerShdw>
                </a:effectLst>
                <a:latin typeface="TekniaGreek" pitchFamily="2" charset="0"/>
              </a:rPr>
              <a:t>(au[</a:t>
            </a:r>
            <a:r>
              <a:rPr lang="en-US" sz="3000" b="1" i="1" dirty="0" err="1" smtClean="0">
                <a:ln w="11430">
                  <a:solidFill>
                    <a:schemeClr val="tx1"/>
                  </a:solidFill>
                </a:ln>
                <a:solidFill>
                  <a:schemeClr val="bg1">
                    <a:lumMod val="50000"/>
                  </a:schemeClr>
                </a:solidFill>
                <a:effectLst>
                  <a:outerShdw blurRad="50800" dist="39000" dir="5460000" algn="tl">
                    <a:srgbClr val="000000">
                      <a:alpha val="38000"/>
                    </a:srgbClr>
                  </a:outerShdw>
                </a:effectLst>
                <a:latin typeface="TekniaGreek" pitchFamily="2" charset="0"/>
              </a:rPr>
              <a:t>th</a:t>
            </a:r>
            <a:r>
              <a:rPr lang="en-US" sz="3000" b="1" i="1" dirty="0" smtClean="0">
                <a:ln w="11430">
                  <a:solidFill>
                    <a:schemeClr val="tx1"/>
                  </a:solidFill>
                </a:ln>
                <a:solidFill>
                  <a:schemeClr val="bg1">
                    <a:lumMod val="50000"/>
                  </a:schemeClr>
                </a:solidFill>
                <a:effectLst>
                  <a:outerShdw blurRad="50800" dist="39000" dir="5460000" algn="tl">
                    <a:srgbClr val="000000">
                      <a:alpha val="38000"/>
                    </a:srgbClr>
                  </a:outerShdw>
                </a:effectLst>
                <a:latin typeface="TekniaGreek" pitchFamily="2" charset="0"/>
              </a:rPr>
              <a:t> </a:t>
            </a:r>
            <a:r>
              <a:rPr lang="en-US" sz="3000" b="1" i="1" dirty="0" err="1" smtClean="0">
                <a:ln w="11430">
                  <a:solidFill>
                    <a:schemeClr val="tx1"/>
                  </a:solidFill>
                </a:ln>
                <a:solidFill>
                  <a:schemeClr val="bg1">
                    <a:lumMod val="50000"/>
                  </a:schemeClr>
                </a:solidFill>
                <a:effectLst>
                  <a:outerShdw blurRad="50800" dist="39000" dir="5460000" algn="tl">
                    <a:srgbClr val="000000">
                      <a:alpha val="38000"/>
                    </a:srgbClr>
                  </a:outerShdw>
                </a:effectLst>
                <a:latin typeface="TekniaGreek" pitchFamily="2" charset="0"/>
              </a:rPr>
              <a:t>hJ</a:t>
            </a:r>
            <a:r>
              <a:rPr lang="en-US" sz="3000" b="1" i="1" dirty="0" smtClean="0">
                <a:ln w="11430">
                  <a:solidFill>
                    <a:schemeClr val="tx1"/>
                  </a:solidFill>
                </a:ln>
                <a:solidFill>
                  <a:schemeClr val="bg1">
                    <a:lumMod val="50000"/>
                  </a:schemeClr>
                </a:solidFill>
                <a:effectLst>
                  <a:outerShdw blurRad="50800" dist="39000" dir="5460000" algn="tl">
                    <a:srgbClr val="000000">
                      <a:alpha val="38000"/>
                    </a:srgbClr>
                  </a:outerShdw>
                </a:effectLst>
                <a:latin typeface="TekniaGreek" pitchFamily="2" charset="0"/>
              </a:rPr>
              <a:t> </a:t>
            </a:r>
            <a:r>
              <a:rPr lang="en-US" sz="3000" b="1" i="1" dirty="0" err="1" smtClean="0">
                <a:ln w="11430">
                  <a:solidFill>
                    <a:schemeClr val="tx1"/>
                  </a:solidFill>
                </a:ln>
                <a:solidFill>
                  <a:schemeClr val="bg1">
                    <a:lumMod val="50000"/>
                  </a:schemeClr>
                </a:solidFill>
                <a:effectLst>
                  <a:outerShdw blurRad="50800" dist="39000" dir="5460000" algn="tl">
                    <a:srgbClr val="000000">
                      <a:alpha val="38000"/>
                    </a:srgbClr>
                  </a:outerShdw>
                </a:effectLst>
                <a:latin typeface="TekniaGreek" pitchFamily="2" charset="0"/>
              </a:rPr>
              <a:t>pevtra</a:t>
            </a:r>
            <a:r>
              <a:rPr lang="en-US" sz="3000" b="1" i="1" dirty="0" smtClean="0">
                <a:ln w="11430">
                  <a:solidFill>
                    <a:schemeClr val="tx1"/>
                  </a:solidFill>
                </a:ln>
                <a:solidFill>
                  <a:schemeClr val="bg1">
                    <a:lumMod val="50000"/>
                  </a:schemeClr>
                </a:solidFill>
                <a:effectLst>
                  <a:outerShdw blurRad="50800" dist="39000" dir="5460000" algn="tl">
                    <a:srgbClr val="000000">
                      <a:alpha val="38000"/>
                    </a:srgbClr>
                  </a:outerShdw>
                </a:effectLst>
                <a:latin typeface="TekniaGreek" pitchFamily="2" charset="0"/>
              </a:rPr>
              <a:t>)</a:t>
            </a:r>
            <a:r>
              <a:rPr lang="en-US" sz="3000" b="1" i="1" dirty="0" smtClean="0">
                <a:ln w="11430">
                  <a:solidFill>
                    <a:schemeClr val="tx1"/>
                  </a:solidFill>
                </a:ln>
                <a:solidFill>
                  <a:schemeClr val="bg1">
                    <a:lumMod val="50000"/>
                  </a:schemeClr>
                </a:solidFill>
                <a:effectLst>
                  <a:outerShdw blurRad="50800" dist="39000" dir="5460000" algn="tl">
                    <a:srgbClr val="000000">
                      <a:alpha val="38000"/>
                    </a:srgbClr>
                  </a:outerShdw>
                </a:effectLst>
              </a:rPr>
              <a: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t>
            </a:r>
          </a:p>
          <a:p>
            <a:pPr>
              <a:spcAft>
                <a:spcPts val="1200"/>
              </a:spcAft>
            </a:pPr>
            <a:r>
              <a:rPr lang="en-US" sz="3000" b="1" dirty="0" smtClean="0">
                <a:ln w="11430">
                  <a:solidFill>
                    <a:sysClr val="windowText" lastClr="000000"/>
                  </a:solidFill>
                </a:ln>
                <a:solidFill>
                  <a:srgbClr val="6600CC"/>
                </a:solidFill>
                <a:effectLst>
                  <a:outerShdw blurRad="50800" dist="39000" dir="5460000" algn="tl">
                    <a:srgbClr val="000000">
                      <a:alpha val="38000"/>
                    </a:srgbClr>
                  </a:outerShdw>
                </a:effectLst>
              </a:rPr>
              <a:t>Lastly, in St. Matthew 28:16-20, is Peter singled out?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endParaRPr lang="en-US" sz="2800" b="1" baseline="30000" dirty="0" smtClean="0">
              <a:ln w="11430">
                <a:solidFill>
                  <a:srgbClr val="6600CC"/>
                </a:solidFill>
              </a:ln>
              <a:solidFill>
                <a:srgbClr val="6600CC"/>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“Promise #2”</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418576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No evil power will ever be able to win ultimate victory over His Church</a:t>
            </a:r>
            <a:r>
              <a:rPr lang="en-US" sz="3200" b="1" dirty="0" smtClean="0">
                <a:ln w="11430">
                  <a:solidFill>
                    <a:srgbClr val="6600CC"/>
                  </a:solidFill>
                </a:ln>
                <a:solidFill>
                  <a:srgbClr val="6600CC"/>
                </a:solidFill>
                <a:effectLst>
                  <a:outerShdw blurRad="50800" dist="39000" dir="5460000" algn="tl">
                    <a:srgbClr val="000000">
                      <a:alpha val="38000"/>
                    </a:srgbClr>
                  </a:outerShdw>
                </a:effectLst>
              </a:rPr>
              <a:t>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(“…and [the] gates of Hades will not prevail against it”)</a:t>
            </a:r>
            <a:r>
              <a:rPr lang="en-US" sz="3200" b="1" dirty="0" smtClean="0">
                <a:ln w="11430">
                  <a:solidFill>
                    <a:srgbClr val="6600CC"/>
                  </a:solidFill>
                </a:ln>
                <a:solidFill>
                  <a:srgbClr val="6600CC"/>
                </a:solidFill>
                <a:effectLst>
                  <a:outerShdw blurRad="50800" dist="39000" dir="5460000" algn="tl">
                    <a:srgbClr val="000000">
                      <a:alpha val="38000"/>
                    </a:srgbClr>
                  </a:outerShdw>
                </a:effectLst>
              </a:rPr>
              <a:t> (18b)).</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This is an acknowledgment that while our Lord is building His Church upon the apostles and their confession of Him as the Son of God, His Church will find itself under assault!  Even so, the forces of evil will not win the victory!</a:t>
            </a:r>
            <a:endParaRPr lang="en-US" sz="2800" b="1" baseline="30000" dirty="0" smtClean="0">
              <a:ln w="11430">
                <a:solidFill>
                  <a:srgbClr val="C00000"/>
                </a:solidFill>
              </a:ln>
              <a:solidFill>
                <a:srgbClr val="FF000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“Promise #3”</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32453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Our Lord’s third promise is: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“I will give you the keys of the reign of heaven” (</a:t>
            </a:r>
            <a:r>
              <a:rPr lang="en-US" sz="3200" b="1" dirty="0" smtClean="0">
                <a:ln w="11430">
                  <a:solidFill>
                    <a:srgbClr val="6600CC"/>
                  </a:solidFill>
                </a:ln>
                <a:solidFill>
                  <a:srgbClr val="6600CC"/>
                </a:solidFill>
                <a:effectLst>
                  <a:outerShdw blurRad="50800" dist="39000" dir="5460000" algn="tl">
                    <a:srgbClr val="000000">
                      <a:alpha val="38000"/>
                    </a:srgbClr>
                  </a:outerShdw>
                </a:effectLst>
              </a:rPr>
              <a:t>19a).</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The image of “keys” suggest that ability to either lock or unlock!  Thus, to allow entrance into an area or realm; or to deny entrance.  In this case, the area or realm is “the reign of heaven.”</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There is an interesting parallel in St. Matthew 23:13.  Here Jesus is being explicit is saying the scribes and Pharisees bar access to the reign of heaven via their destructive teachings!</a:t>
            </a:r>
            <a:endParaRPr lang="en-US" sz="2800" b="1" baseline="30000" dirty="0" smtClean="0">
              <a:ln w="11430">
                <a:solidFill>
                  <a:srgbClr val="C00000"/>
                </a:solidFill>
              </a:ln>
              <a:solidFill>
                <a:srgbClr val="FF000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“Promise #3” &amp; Lutherans</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74003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In our Lutheran tradition, the Office of the Keys is understood in more specific terms as the Pastoral Office to retain the sins of the impenitent and to forgive the sins of the penitent </a:t>
            </a:r>
            <a:r>
              <a:rPr lang="en-US" sz="2800" b="1" baseline="30000" dirty="0" smtClean="0">
                <a:ln w="11430">
                  <a:solidFill>
                    <a:schemeClr val="tx1"/>
                  </a:solidFill>
                </a:ln>
                <a:effectLst>
                  <a:outerShdw blurRad="50800" dist="39000" dir="5460000" algn="tl">
                    <a:srgbClr val="000000">
                      <a:alpha val="38000"/>
                    </a:srgbClr>
                  </a:outerShdw>
                </a:effectLst>
              </a:rPr>
              <a:t>(cf. The Small Catechism, 27; AC XXV 2-4, XXVIII 5-8; </a:t>
            </a:r>
            <a:r>
              <a:rPr lang="en-US" sz="2800" b="1" baseline="30000" dirty="0" err="1" smtClean="0">
                <a:ln w="11430">
                  <a:solidFill>
                    <a:schemeClr val="tx1"/>
                  </a:solidFill>
                </a:ln>
                <a:effectLst>
                  <a:outerShdw blurRad="50800" dist="39000" dir="5460000" algn="tl">
                    <a:srgbClr val="000000">
                      <a:alpha val="38000"/>
                    </a:srgbClr>
                  </a:outerShdw>
                </a:effectLst>
              </a:rPr>
              <a:t>Ap</a:t>
            </a:r>
            <a:r>
              <a:rPr lang="en-US" sz="2800" b="1" baseline="30000" dirty="0" smtClean="0">
                <a:ln w="11430">
                  <a:solidFill>
                    <a:schemeClr val="tx1"/>
                  </a:solidFill>
                </a:ln>
                <a:effectLst>
                  <a:outerShdw blurRad="50800" dist="39000" dir="5460000" algn="tl">
                    <a:srgbClr val="000000">
                      <a:alpha val="38000"/>
                    </a:srgbClr>
                  </a:outerShdw>
                </a:effectLst>
              </a:rPr>
              <a:t> XI 2; XII 4-10, 39-40; SA III IV; III, VII; and III VIII)</a:t>
            </a:r>
            <a:r>
              <a:rPr lang="en-US" sz="3200" b="1" dirty="0" smtClean="0">
                <a:ln w="11430">
                  <a:solidFill>
                    <a:schemeClr val="tx1"/>
                  </a:solidFill>
                </a:ln>
                <a:effectLst>
                  <a:outerShdw blurRad="50800" dist="39000" dir="5460000" algn="tl">
                    <a:srgbClr val="000000">
                      <a:alpha val="38000"/>
                    </a:srgbClr>
                  </a:outerShdw>
                </a:effectLst>
              </a:rPr>
              <a:t>!</a:t>
            </a:r>
          </a:p>
          <a:p>
            <a:pPr>
              <a:spcAft>
                <a:spcPts val="1200"/>
              </a:spcAft>
            </a:pPr>
            <a:r>
              <a:rPr lang="en-US" sz="3000" b="1" dirty="0" smtClean="0">
                <a:ln w="11430">
                  <a:solidFill>
                    <a:schemeClr val="tx1"/>
                  </a:solidFill>
                </a:ln>
                <a:effectLst>
                  <a:outerShdw blurRad="50800" dist="39000" dir="5460000" algn="tl">
                    <a:srgbClr val="000000">
                      <a:alpha val="38000"/>
                    </a:srgbClr>
                  </a:outerShdw>
                </a:effectLst>
              </a:rPr>
              <a:t>Additionally, The Holy Spirit, in 16:17-19, preeminently has in mind the proclamation of Christ Jesus and the teaching of His doctrine.  The modern application refers most expressly to the vocation of pastors – men entrusted with teaching the Lord’s Word (doctrine) and to faithfully exercise their office within the Lord’s assembly.   </a:t>
            </a:r>
            <a:endParaRPr lang="en-US" sz="3000" b="1" baseline="30000" dirty="0" smtClean="0">
              <a:ln w="11430">
                <a:solidFill>
                  <a:srgbClr val="C00000"/>
                </a:solidFill>
              </a:ln>
              <a:solidFill>
                <a:srgbClr val="FF000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“Promise #3” &amp; v.19</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70925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Lastly, and importantly, we must look at the Greek grammar of verse 19.  The construction of this verse is a future perfect passive: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“will have been bound… will have been loosed.” </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 </a:t>
            </a:r>
            <a:r>
              <a:rPr lang="en-US" sz="3000" b="1" dirty="0" smtClean="0">
                <a:ln w="11430">
                  <a:solidFill>
                    <a:schemeClr val="tx1"/>
                  </a:solidFill>
                </a:ln>
                <a:effectLst>
                  <a:outerShdw blurRad="50800" dist="39000" dir="5460000" algn="tl">
                    <a:srgbClr val="000000">
                      <a:alpha val="38000"/>
                    </a:srgbClr>
                  </a:outerShdw>
                </a:effectLst>
              </a:rPr>
              <a:t>Our Lord does not say that whatever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“you bind or loose.”  </a:t>
            </a:r>
            <a:r>
              <a:rPr lang="en-US" sz="3000" b="1" dirty="0" smtClean="0">
                <a:ln w="11430">
                  <a:solidFill>
                    <a:schemeClr val="tx1"/>
                  </a:solidFill>
                </a:ln>
                <a:effectLst>
                  <a:outerShdw blurRad="50800" dist="39000" dir="5460000" algn="tl">
                    <a:srgbClr val="000000">
                      <a:alpha val="38000"/>
                    </a:srgbClr>
                  </a:outerShdw>
                </a:effectLst>
              </a:rPr>
              <a:t>Thus, binding and loosing is not temporal.</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Yes, the binding and loosing happens on earth, but is accomplished by the power of His Word…not Peter’s or your pastor’s!  No one can force God’s hand.  The Lord will, however, extend His hand by means of Peter and the apostles, later pastors, by bringing the power of His binding and loosing on the life of His child(</a:t>
            </a:r>
            <a:r>
              <a:rPr lang="en-US" sz="3000" b="1" dirty="0" err="1" smtClean="0">
                <a:ln w="11430">
                  <a:solidFill>
                    <a:schemeClr val="tx1"/>
                  </a:solidFill>
                </a:ln>
                <a:effectLst>
                  <a:outerShdw blurRad="50800" dist="39000" dir="5460000" algn="tl">
                    <a:srgbClr val="000000">
                      <a:alpha val="38000"/>
                    </a:srgbClr>
                  </a:outerShdw>
                </a:effectLst>
              </a:rPr>
              <a:t>ren</a:t>
            </a:r>
            <a:r>
              <a:rPr lang="en-US" sz="3000" b="1" dirty="0" smtClean="0">
                <a:ln w="11430">
                  <a:solidFill>
                    <a:schemeClr val="tx1"/>
                  </a:solidFill>
                </a:ln>
                <a:effectLst>
                  <a:outerShdw blurRad="50800" dist="39000" dir="5460000" algn="tl">
                    <a:srgbClr val="000000">
                      <a:alpha val="38000"/>
                    </a:srgbClr>
                  </a:outerShdw>
                </a:effectLst>
              </a:rPr>
              <a:t>). </a:t>
            </a:r>
            <a:endParaRPr lang="en-US" sz="3000" b="1" baseline="30000" dirty="0" smtClean="0">
              <a:ln w="11430">
                <a:solidFill>
                  <a:srgbClr val="C00000"/>
                </a:solidFill>
              </a:ln>
              <a:solidFill>
                <a:srgbClr val="FF000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v.20</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78619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St. Matthew closes this section with our Lord, once again, reiterating that His disciples not: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“…say that He is the Christ.”</a:t>
            </a:r>
            <a:r>
              <a:rPr lang="en-US" sz="3000" b="1" dirty="0" smtClean="0">
                <a:ln w="11430">
                  <a:solidFill>
                    <a:schemeClr val="tx1"/>
                  </a:solidFill>
                </a:ln>
                <a:effectLst>
                  <a:outerShdw blurRad="50800" dist="39000" dir="5460000" algn="tl">
                    <a:srgbClr val="000000">
                      <a:alpha val="38000"/>
                    </a:srgbClr>
                  </a:outerShdw>
                </a:effectLst>
              </a:rPr>
              <a:t>  The title of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“Christ”</a:t>
            </a:r>
            <a:r>
              <a:rPr lang="en-US" sz="3000" b="1" dirty="0" smtClean="0">
                <a:ln w="11430">
                  <a:solidFill>
                    <a:schemeClr val="tx1"/>
                  </a:solidFill>
                </a:ln>
                <a:effectLst>
                  <a:outerShdw blurRad="50800" dist="39000" dir="5460000" algn="tl">
                    <a:srgbClr val="000000">
                      <a:alpha val="38000"/>
                    </a:srgbClr>
                  </a:outerShdw>
                </a:effectLst>
              </a:rPr>
              <a:t> in first century Israel had eschatological expectations that actually ran counter to the true reign of God that Jesus was now showing in Israel!</a:t>
            </a:r>
          </a:p>
          <a:p>
            <a:pPr>
              <a:spcAft>
                <a:spcPts val="1200"/>
              </a:spcAft>
            </a:pPr>
            <a:r>
              <a:rPr lang="en-US" sz="3000" b="1" dirty="0" smtClean="0">
                <a:ln w="11430">
                  <a:solidFill>
                    <a:schemeClr val="tx1"/>
                  </a:solidFill>
                </a:ln>
                <a:effectLst>
                  <a:outerShdw blurRad="50800" dist="39000" dir="5460000" algn="tl">
                    <a:srgbClr val="000000">
                      <a:alpha val="38000"/>
                    </a:srgbClr>
                  </a:outerShdw>
                </a:effectLst>
              </a:rPr>
              <a:t>As we will see momentarily, Peter’s actions in vv.21-28 will perfectly illustrate the meaning and purpose of our Lord’s life and work as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The Messiah</a:t>
            </a:r>
            <a:r>
              <a:rPr lang="en-US" sz="3000" b="1" dirty="0" smtClean="0">
                <a:ln w="11430">
                  <a:solidFill>
                    <a:schemeClr val="tx1"/>
                  </a:solidFill>
                </a:ln>
                <a:effectLst>
                  <a:outerShdw blurRad="50800" dist="39000" dir="5460000" algn="tl">
                    <a:srgbClr val="000000">
                      <a:alpha val="38000"/>
                    </a:srgbClr>
                  </a:outerShdw>
                </a:effectLst>
              </a:rPr>
              <a:t> that are scandalous and spiritually offensive to Peter!  Thus, for the time being, it is best that the truth of Yahweh’s Messiah be kept secret!</a:t>
            </a:r>
            <a:endParaRPr lang="en-US" sz="3000" b="1" baseline="30000" dirty="0" smtClean="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The First Passion Prediction</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(vv.21-28)</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55536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With v.21, our Lord will effect a remarkable change in St. Matthew’s Gospel, as He will now make His first prophecy concerning His death and resurrection, which will dominate the rest of this Gospel.</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Our Lord’s teaching is reinforced in a two-fold manner:</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   </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  1.  “From then” </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ajpo</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 </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tovte</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	</a:t>
            </a:r>
          </a:p>
          <a:p>
            <a:pPr marL="971550" lvl="1" indent="-514350">
              <a:spcAft>
                <a:spcPts val="1200"/>
              </a:spcAft>
              <a:buAutoNum type="arabicPeriod" startAt="2"/>
            </a:pPr>
            <a:r>
              <a:rPr lang="en-US" sz="3000" b="1" dirty="0" smtClean="0">
                <a:ln w="11430">
                  <a:solidFill>
                    <a:srgbClr val="6600CC"/>
                  </a:solidFill>
                </a:ln>
                <a:solidFill>
                  <a:srgbClr val="6600CC"/>
                </a:solidFill>
                <a:effectLst>
                  <a:outerShdw blurRad="50800" dist="39000" dir="5460000" algn="tl">
                    <a:srgbClr val="000000">
                      <a:alpha val="38000"/>
                    </a:srgbClr>
                  </a:outerShdw>
                </a:effectLst>
              </a:rPr>
              <a:t>“Jesus began” </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(h[</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rxato</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 </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oJ</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  </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jIhsou:V</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St. Matthew used the same formula at the beginning  of our Lord’s ministry in 4:17.  And he will use it again  in regards to Judas Iscariot’s actions in chapter 26!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fade">
                                      <p:cBhvr>
                                        <p:cTn id="23" dur="2000"/>
                                        <p:tgtEl>
                                          <p:spTgt spid="10">
                                            <p:txEl>
                                              <p:pRg st="2" end="2"/>
                                            </p:txEl>
                                          </p:spTgt>
                                        </p:tgtEl>
                                      </p:cBhvr>
                                    </p:animEffect>
                                    <p:anim calcmode="lin" valueType="num">
                                      <p:cBhvr>
                                        <p:cTn id="2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Effect transition="in" filter="fade">
                                      <p:cBhvr>
                                        <p:cTn id="31" dur="2000"/>
                                        <p:tgtEl>
                                          <p:spTgt spid="10">
                                            <p:txEl>
                                              <p:pRg st="3" end="3"/>
                                            </p:txEl>
                                          </p:spTgt>
                                        </p:tgtEl>
                                      </p:cBhvr>
                                    </p:animEffect>
                                    <p:anim calcmode="lin" valueType="num">
                                      <p:cBhvr>
                                        <p:cTn id="32"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nodeType="clickEffect">
                                  <p:stCondLst>
                                    <p:cond delay="0"/>
                                  </p:stCondLst>
                                  <p:childTnLst>
                                    <p:set>
                                      <p:cBhvr>
                                        <p:cTn id="38" dur="1" fill="hold">
                                          <p:stCondLst>
                                            <p:cond delay="0"/>
                                          </p:stCondLst>
                                        </p:cTn>
                                        <p:tgtEl>
                                          <p:spTgt spid="10">
                                            <p:txEl>
                                              <p:pRg st="4" end="4"/>
                                            </p:txEl>
                                          </p:spTgt>
                                        </p:tgtEl>
                                        <p:attrNameLst>
                                          <p:attrName>style.visibility</p:attrName>
                                        </p:attrNameLst>
                                      </p:cBhvr>
                                      <p:to>
                                        <p:strVal val="visible"/>
                                      </p:to>
                                    </p:set>
                                    <p:animEffect transition="in" filter="fade">
                                      <p:cBhvr>
                                        <p:cTn id="39" dur="2000"/>
                                        <p:tgtEl>
                                          <p:spTgt spid="10">
                                            <p:txEl>
                                              <p:pRg st="4" end="4"/>
                                            </p:txEl>
                                          </p:spTgt>
                                        </p:tgtEl>
                                      </p:cBhvr>
                                    </p:animEffect>
                                    <p:anim calcmode="lin" valueType="num">
                                      <p:cBhvr>
                                        <p:cTn id="40"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The First Passion Prediction</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(vv.21-28)</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50920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1200"/>
              </a:spcAft>
            </a:pPr>
            <a:r>
              <a:rPr lang="en-US" sz="3200" b="1" dirty="0" smtClean="0">
                <a:ln w="11430">
                  <a:solidFill>
                    <a:schemeClr val="tx1"/>
                  </a:solidFill>
                </a:ln>
                <a:effectLst>
                  <a:outerShdw blurRad="50800" dist="39000" dir="5460000" algn="tl">
                    <a:srgbClr val="000000">
                      <a:alpha val="38000"/>
                    </a:srgbClr>
                  </a:outerShdw>
                </a:effectLst>
              </a:rPr>
              <a:t>This pericope can be divided into two sections:</a:t>
            </a:r>
          </a:p>
          <a:p>
            <a:pPr>
              <a:spcAft>
                <a:spcPts val="1200"/>
              </a:spcAft>
            </a:pPr>
            <a:r>
              <a:rPr lang="en-US" sz="3000" b="1" dirty="0" smtClean="0">
                <a:ln w="11430">
                  <a:solidFill>
                    <a:srgbClr val="6600CC"/>
                  </a:solidFill>
                </a:ln>
                <a:solidFill>
                  <a:srgbClr val="6600CC"/>
                </a:solidFill>
                <a:effectLst>
                  <a:outerShdw blurRad="50800" dist="39000" dir="5460000" algn="tl">
                    <a:srgbClr val="000000">
                      <a:alpha val="38000"/>
                    </a:srgbClr>
                  </a:outerShdw>
                </a:effectLst>
              </a:rPr>
              <a:t>First, vv.21-23, details how our Lord begins to reveal the goal and purpose of His ministry.  Then follows Peter’s rather evil response to Jesus; the Lord’s retort renounces Peter’s plan/perspective and reinforces the way of the cross.</a:t>
            </a:r>
          </a:p>
          <a:p>
            <a:pPr>
              <a:spcAft>
                <a:spcPts val="600"/>
              </a:spcAft>
            </a:pPr>
            <a:r>
              <a:rPr lang="en-US" sz="3000" b="1" dirty="0" smtClean="0">
                <a:ln w="11430">
                  <a:solidFill>
                    <a:schemeClr val="tx1"/>
                  </a:solidFill>
                </a:ln>
                <a:solidFill>
                  <a:srgbClr val="00B050"/>
                </a:solidFill>
                <a:effectLst>
                  <a:outerShdw blurRad="50800" dist="39000" dir="5460000" algn="tl">
                    <a:srgbClr val="000000">
                      <a:alpha val="38000"/>
                    </a:srgbClr>
                  </a:outerShdw>
                </a:effectLst>
              </a:rPr>
              <a:t>Second, vv.24-28, extends and applies our Lord’s new teaching to the lives of His disciples.  Properly, v.24 is the call to deny self, take up the cross, and follow Him.  Then vv.25-28 explain why it must be this way for His disciples (followers).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Caesarea Philippi</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381000" y="1045488"/>
            <a:ext cx="83820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3600" b="1" dirty="0" smtClean="0">
                <a:ln w="11430"/>
                <a:solidFill>
                  <a:srgbClr val="6600CC"/>
                </a:solidFill>
                <a:effectLst>
                  <a:outerShdw blurRad="50800" dist="39000" dir="5460000" algn="tl">
                    <a:srgbClr val="000000">
                      <a:alpha val="38000"/>
                    </a:srgbClr>
                  </a:outerShdw>
                </a:effectLst>
              </a:rPr>
              <a:t>Jesus has now come into the area of Caesarea Philippi, named in honor of the Caesar and Herod Philip. </a:t>
            </a:r>
          </a:p>
          <a:p>
            <a:pPr lvl="1">
              <a:buFont typeface="Wingdings" pitchFamily="2" charset="2"/>
              <a:buChar char="Ø"/>
            </a:pPr>
            <a:r>
              <a:rPr lang="en-US" sz="3200" b="1" dirty="0" smtClean="0">
                <a:ln w="11430">
                  <a:solidFill>
                    <a:schemeClr val="tx1"/>
                  </a:solidFill>
                </a:ln>
                <a:effectLst>
                  <a:outerShdw blurRad="50800" dist="39000" dir="5460000" algn="tl">
                    <a:srgbClr val="000000">
                      <a:alpha val="38000"/>
                    </a:srgbClr>
                  </a:outerShdw>
                </a:effectLst>
              </a:rPr>
              <a:t>  St. Mark tells us that He and His disciples are in an outlying village </a:t>
            </a:r>
            <a:r>
              <a:rPr lang="en-US" sz="2800" b="1" baseline="30000" dirty="0" smtClean="0">
                <a:ln w="11430">
                  <a:solidFill>
                    <a:schemeClr val="tx1"/>
                  </a:solidFill>
                </a:ln>
                <a:effectLst>
                  <a:outerShdw blurRad="50800" dist="39000" dir="5460000" algn="tl">
                    <a:srgbClr val="000000">
                      <a:alpha val="38000"/>
                    </a:srgbClr>
                  </a:outerShdw>
                </a:effectLst>
              </a:rPr>
              <a:t>(St. Mark 8:27)</a:t>
            </a:r>
            <a:r>
              <a:rPr lang="en-US" sz="3400" b="1" dirty="0" smtClean="0">
                <a:ln w="11430">
                  <a:solidFill>
                    <a:schemeClr val="tx1"/>
                  </a:solidFill>
                </a:ln>
                <a:effectLst>
                  <a:outerShdw blurRad="50800" dist="39000" dir="5460000" algn="tl">
                    <a:srgbClr val="000000">
                      <a:alpha val="38000"/>
                    </a:srgbClr>
                  </a:outerShdw>
                </a:effectLst>
              </a:rPr>
              <a:t>.</a:t>
            </a:r>
          </a:p>
          <a:p>
            <a:pPr marL="0" lvl="1"/>
            <a:endParaRPr lang="en-US" sz="1000" b="1" dirty="0" smtClean="0">
              <a:ln w="11430"/>
              <a:solidFill>
                <a:srgbClr val="6600CC"/>
              </a:solidFill>
              <a:effectLst>
                <a:outerShdw blurRad="50800" dist="39000" dir="5460000" algn="tl">
                  <a:srgbClr val="000000">
                    <a:alpha val="38000"/>
                  </a:srgbClr>
                </a:outerShdw>
              </a:effectLst>
            </a:endParaRPr>
          </a:p>
          <a:p>
            <a:pPr marL="0" lvl="1">
              <a:spcAft>
                <a:spcPts val="600"/>
              </a:spcAft>
            </a:pPr>
            <a:r>
              <a:rPr lang="en-US" sz="3400" b="1" dirty="0" smtClean="0">
                <a:ln w="11430">
                  <a:solidFill>
                    <a:srgbClr val="6600CC"/>
                  </a:solidFill>
                </a:ln>
                <a:solidFill>
                  <a:srgbClr val="6600CC"/>
                </a:solidFill>
                <a:effectLst>
                  <a:outerShdw blurRad="50800" dist="39000" dir="5460000" algn="tl">
                    <a:srgbClr val="000000">
                      <a:alpha val="38000"/>
                    </a:srgbClr>
                  </a:outerShdw>
                </a:effectLst>
              </a:rPr>
              <a:t>Why would Jesus ask this question? (v.13) </a:t>
            </a:r>
          </a:p>
          <a:p>
            <a:pPr lvl="1">
              <a:buFont typeface="Wingdings" pitchFamily="2" charset="2"/>
              <a:buChar char="Ø"/>
            </a:pPr>
            <a:r>
              <a:rPr lang="en-US" sz="3400" b="1" dirty="0" smtClean="0">
                <a:ln w="11430">
                  <a:solidFill>
                    <a:schemeClr val="tx1"/>
                  </a:solidFill>
                </a:ln>
                <a:effectLst>
                  <a:outerShdw blurRad="50800" dist="39000" dir="5460000" algn="tl">
                    <a:srgbClr val="000000">
                      <a:alpha val="38000"/>
                    </a:srgbClr>
                  </a:outerShdw>
                </a:effectLst>
              </a:rPr>
              <a:t>  He desires to have the disciple answer since they haven’t exactly distinguished themselves by displaying a firm grasp of the truth of their Lord!</a:t>
            </a:r>
            <a:endParaRPr lang="en-US" sz="34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from="(-#ppt_w/2)" to="(#ppt_x)" calcmode="lin" valueType="num">
                                      <p:cBhvr>
                                        <p:cTn id="7" dur="600" fill="hold">
                                          <p:stCondLst>
                                            <p:cond delay="0"/>
                                          </p:stCondLst>
                                        </p:cTn>
                                        <p:tgtEl>
                                          <p:spTgt spid="10">
                                            <p:txEl>
                                              <p:pRg st="1" end="1"/>
                                            </p:txEl>
                                          </p:spTgt>
                                        </p:tgtEl>
                                        <p:attrNameLst>
                                          <p:attrName>ppt_x</p:attrName>
                                        </p:attrNameLst>
                                      </p:cBhvr>
                                    </p:anim>
                                    <p:anim from="0" to="-1.0" calcmode="lin" valueType="num">
                                      <p:cBhvr>
                                        <p:cTn id="8" dur="200" decel="50000" autoRev="1" fill="hold">
                                          <p:stCondLst>
                                            <p:cond delay="600"/>
                                          </p:stCondLst>
                                        </p:cTn>
                                        <p:tgtEl>
                                          <p:spTgt spid="10">
                                            <p:txEl>
                                              <p:pRg st="1" end="1"/>
                                            </p:txEl>
                                          </p:spTgt>
                                        </p:tgtEl>
                                        <p:attrNameLst>
                                          <p:attrName>xshear</p:attrName>
                                        </p:attrNameLst>
                                      </p:cBhvr>
                                    </p:anim>
                                    <p:animScale>
                                      <p:cBhvr>
                                        <p:cTn id="9" dur="200" decel="100000" autoRev="1" fill="hold">
                                          <p:stCondLst>
                                            <p:cond delay="600"/>
                                          </p:stCondLst>
                                        </p:cTn>
                                        <p:tgtEl>
                                          <p:spTgt spid="10">
                                            <p:txEl>
                                              <p:pRg st="1" end="1"/>
                                            </p:txEl>
                                          </p:spTgt>
                                        </p:tgtEl>
                                      </p:cBhvr>
                                      <p:from x="100000" y="100000"/>
                                      <p:to x="80000" y="100000"/>
                                    </p:animScale>
                                    <p:anim by="(#ppt_h/3+#ppt_w*0.1)" calcmode="lin" valueType="num">
                                      <p:cBhvr additive="sum">
                                        <p:cTn id="10" dur="200" decel="100000" autoRev="1" fill="hold">
                                          <p:stCondLst>
                                            <p:cond delay="600"/>
                                          </p:stCondLst>
                                        </p:cTn>
                                        <p:tgtEl>
                                          <p:spTgt spid="10">
                                            <p:txEl>
                                              <p:pRg st="1" end="1"/>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fade">
                                      <p:cBhvr>
                                        <p:cTn id="15" dur="2000"/>
                                        <p:tgtEl>
                                          <p:spTgt spid="10">
                                            <p:txEl>
                                              <p:pRg st="3" end="3"/>
                                            </p:txEl>
                                          </p:spTgt>
                                        </p:tgtEl>
                                      </p:cBhvr>
                                    </p:animEffect>
                                    <p:anim calcmode="lin" valueType="num">
                                      <p:cBhvr>
                                        <p:cTn id="16"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2000"/>
                                        <p:tgtEl>
                                          <p:spTgt spid="10">
                                            <p:txEl>
                                              <p:pRg st="4" end="4"/>
                                            </p:txEl>
                                          </p:spTgt>
                                        </p:tgtEl>
                                      </p:cBhvr>
                                    </p:animEffect>
                                    <p:anim calcmode="lin" valueType="num">
                                      <p:cBhvr>
                                        <p:cTn id="24"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Peter’s Response</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(v.22)</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32453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chemeClr val="tx1"/>
                  </a:solidFill>
                </a:ln>
                <a:effectLst>
                  <a:outerShdw blurRad="50800" dist="39000" dir="5460000" algn="tl">
                    <a:srgbClr val="000000">
                      <a:alpha val="38000"/>
                    </a:srgbClr>
                  </a:outerShdw>
                </a:effectLst>
              </a:rPr>
              <a:t>Peter’s rebuke of Jesus is telling and important for us today!  Jesus has revealed the Divine Plan of Salvation; that the Son of Man must be rejected by the religious leaders of Israel; that He must suffer; and then be executed!</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Yet, for Peter, and apparently, for virtually all Jews, these two phrases do not match: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“Messiah”</a:t>
            </a:r>
            <a:r>
              <a:rPr lang="en-US" sz="3000" b="1" dirty="0" smtClean="0">
                <a:ln w="11430">
                  <a:solidFill>
                    <a:schemeClr val="tx1"/>
                  </a:solidFill>
                </a:ln>
                <a:effectLst>
                  <a:outerShdw blurRad="50800" dist="39000" dir="5460000" algn="tl">
                    <a:srgbClr val="000000">
                      <a:alpha val="38000"/>
                    </a:srgbClr>
                  </a:outerShdw>
                </a:effectLst>
              </a:rPr>
              <a:t> and </a:t>
            </a:r>
            <a:r>
              <a:rPr lang="en-US" sz="3000" b="1" i="1" dirty="0" smtClean="0">
                <a:ln w="11430">
                  <a:solidFill>
                    <a:schemeClr val="tx1"/>
                  </a:solidFill>
                </a:ln>
                <a:effectLst>
                  <a:outerShdw blurRad="50800" dist="39000" dir="5460000" algn="tl">
                    <a:srgbClr val="000000">
                      <a:alpha val="38000"/>
                    </a:srgbClr>
                  </a:outerShdw>
                </a:effectLst>
              </a:rPr>
              <a:t>“suffer and death!”  </a:t>
            </a:r>
            <a:r>
              <a:rPr lang="en-US" sz="3000" b="1" dirty="0" smtClean="0">
                <a:ln w="11430">
                  <a:solidFill>
                    <a:schemeClr val="tx1"/>
                  </a:solidFill>
                </a:ln>
                <a:effectLst>
                  <a:outerShdw blurRad="50800" dist="39000" dir="5460000" algn="tl">
                    <a:srgbClr val="000000">
                      <a:alpha val="38000"/>
                    </a:srgbClr>
                  </a:outerShdw>
                </a:effectLst>
              </a:rPr>
              <a:t>As a matter of fact, the later Jewish </a:t>
            </a:r>
            <a:r>
              <a:rPr lang="en-US" sz="3000" b="1" dirty="0" err="1" smtClean="0">
                <a:ln w="11430">
                  <a:solidFill>
                    <a:schemeClr val="tx1"/>
                  </a:solidFill>
                </a:ln>
                <a:effectLst>
                  <a:outerShdw blurRad="50800" dist="39000" dir="5460000" algn="tl">
                    <a:srgbClr val="000000">
                      <a:alpha val="38000"/>
                    </a:srgbClr>
                  </a:outerShdw>
                </a:effectLst>
              </a:rPr>
              <a:t>Targum</a:t>
            </a:r>
            <a:r>
              <a:rPr lang="en-US" sz="3000" b="1" dirty="0" smtClean="0">
                <a:ln w="11430">
                  <a:solidFill>
                    <a:schemeClr val="tx1"/>
                  </a:solidFill>
                </a:ln>
                <a:effectLst>
                  <a:outerShdw blurRad="50800" dist="39000" dir="5460000" algn="tl">
                    <a:srgbClr val="000000">
                      <a:alpha val="38000"/>
                    </a:srgbClr>
                  </a:outerShdw>
                </a:effectLst>
              </a:rPr>
              <a:t> of Isaiah actually removes the theme of the Messiah’s vicarious suffering and death from Isaiah 52:13-53:12!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Peter’s Response</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(v.22)</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486287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chemeClr val="tx1"/>
                  </a:solidFill>
                </a:ln>
                <a:effectLst>
                  <a:outerShdw blurRad="50800" dist="39000" dir="5460000" algn="tl">
                    <a:srgbClr val="000000">
                      <a:alpha val="38000"/>
                    </a:srgbClr>
                  </a:outerShdw>
                </a:effectLst>
              </a:rPr>
              <a:t>Peter’s words have shown that his stand against the Lord and against His Messiah are in fulfillment of Ps. 2:2!  Thus, there are two way to consider God’s activity in the world; and Peter chose to think of </a:t>
            </a:r>
            <a:r>
              <a:rPr lang="en-US" sz="3000" b="1" i="1" dirty="0" smtClean="0">
                <a:ln w="11430">
                  <a:solidFill>
                    <a:schemeClr val="tx1"/>
                  </a:solidFill>
                </a:ln>
                <a:effectLst>
                  <a:outerShdw blurRad="50800" dist="39000" dir="5460000" algn="tl">
                    <a:srgbClr val="000000">
                      <a:alpha val="38000"/>
                    </a:srgbClr>
                  </a:outerShdw>
                </a:effectLst>
              </a:rPr>
              <a:t>“the things of men”</a:t>
            </a:r>
            <a:r>
              <a:rPr lang="en-US" sz="3000" b="1" dirty="0" smtClean="0">
                <a:ln w="11430">
                  <a:solidFill>
                    <a:schemeClr val="tx1"/>
                  </a:solidFill>
                </a:ln>
                <a:effectLst>
                  <a:outerShdw blurRad="50800" dist="39000" dir="5460000" algn="tl">
                    <a:srgbClr val="000000">
                      <a:alpha val="38000"/>
                    </a:srgbClr>
                  </a:outerShdw>
                </a:effectLst>
              </a:rPr>
              <a:t> and not</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 “of the things of God”</a:t>
            </a:r>
            <a:r>
              <a:rPr lang="en-US" sz="3000" b="1" dirty="0" smtClean="0">
                <a:ln w="11430">
                  <a:solidFill>
                    <a:schemeClr val="tx1"/>
                  </a:solidFill>
                </a:ln>
                <a:effectLst>
                  <a:outerShdw blurRad="50800" dist="39000" dir="5460000" algn="tl">
                    <a:srgbClr val="000000">
                      <a:alpha val="38000"/>
                    </a:srgbClr>
                  </a:outerShdw>
                </a:effectLst>
              </a:rPr>
              <a:t>(v.23).</a:t>
            </a:r>
          </a:p>
          <a:p>
            <a:pPr>
              <a:spcAft>
                <a:spcPts val="1200"/>
              </a:spcAft>
            </a:pPr>
            <a:r>
              <a:rPr lang="en-US" sz="3000" b="1" dirty="0" smtClean="0">
                <a:ln w="11430">
                  <a:solidFill>
                    <a:schemeClr val="tx1"/>
                  </a:solidFill>
                </a:ln>
                <a:effectLst>
                  <a:outerShdw blurRad="50800" dist="39000" dir="5460000" algn="tl">
                    <a:srgbClr val="000000">
                      <a:alpha val="38000"/>
                    </a:srgbClr>
                  </a:outerShdw>
                </a:effectLst>
              </a:rPr>
              <a:t>Therefore, there’s only one course of action!  Those who attempt to make the Messiah stumble into disobedience must leave His presence.  This is the way of Satan and his followers; not the way of those who think of the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“things of God.”</a:t>
            </a:r>
            <a:r>
              <a:rPr lang="en-US" sz="3000" b="1" dirty="0" smtClean="0">
                <a:ln w="11430">
                  <a:solidFill>
                    <a:schemeClr val="tx1"/>
                  </a:solidFill>
                </a:ln>
                <a:effectLst>
                  <a:outerShdw blurRad="50800" dist="39000" dir="5460000" algn="tl">
                    <a:srgbClr val="000000">
                      <a:alpha val="38000"/>
                    </a:srgbClr>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It’s </a:t>
            </a:r>
            <a:r>
              <a:rPr lang="en-US" sz="4000" b="1" u="sng" dirty="0" smtClean="0">
                <a:ln w="11430">
                  <a:solidFill>
                    <a:srgbClr val="0070C0"/>
                  </a:solidFill>
                </a:ln>
                <a:solidFill>
                  <a:srgbClr val="0070C0"/>
                </a:solidFill>
                <a:effectLst>
                  <a:outerShdw blurRad="50800" dist="39000" dir="5460000" algn="tl">
                    <a:srgbClr val="000000">
                      <a:alpha val="38000"/>
                    </a:srgbClr>
                  </a:outerShdw>
                </a:effectLst>
                <a:latin typeface="+mj-lt"/>
              </a:rPr>
              <a:t>NOT</a:t>
            </a: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 About You!</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(vv.24-28)</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467820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Peter, the other disciples, and all follower of Jesus must understand what discipleship entails.  So Jesus turns to them and begins “corrective” teaching: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“…if someone wants to come after Me, let him deny himself and take up his cross and so continue to follow Me” </a:t>
            </a:r>
            <a:r>
              <a:rPr lang="en-US" sz="3200" b="1" dirty="0" smtClean="0">
                <a:ln w="11430">
                  <a:solidFill>
                    <a:schemeClr val="tx1"/>
                  </a:solidFill>
                </a:ln>
                <a:effectLst>
                  <a:outerShdw blurRad="50800" dist="39000" dir="5460000" algn="tl">
                    <a:srgbClr val="000000">
                      <a:alpha val="38000"/>
                    </a:srgbClr>
                  </a:outerShdw>
                </a:effectLst>
              </a:rPr>
              <a:t>(v.24). </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This verse is the heart and summary of your Lord’s teaching, and the rest of this section is His supporting material.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anim calcmode="lin" valueType="num">
                                      <p:cBhvr>
                                        <p:cTn id="16"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0" y="0"/>
            <a:ext cx="91440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It’s </a:t>
            </a:r>
            <a:r>
              <a:rPr lang="en-US" sz="4000" b="1" u="sng" dirty="0" smtClean="0">
                <a:ln w="11430">
                  <a:solidFill>
                    <a:srgbClr val="0070C0"/>
                  </a:solidFill>
                </a:ln>
                <a:solidFill>
                  <a:srgbClr val="0070C0"/>
                </a:solidFill>
                <a:effectLst>
                  <a:outerShdw blurRad="50800" dist="39000" dir="5460000" algn="tl">
                    <a:srgbClr val="000000">
                      <a:alpha val="38000"/>
                    </a:srgbClr>
                  </a:outerShdw>
                </a:effectLst>
                <a:latin typeface="+mj-lt"/>
              </a:rPr>
              <a:t>NOT</a:t>
            </a:r>
            <a:r>
              <a:rPr lang="en-US" sz="4000" b="1" dirty="0" smtClean="0">
                <a:ln w="11430">
                  <a:solidFill>
                    <a:srgbClr val="0070C0"/>
                  </a:solidFill>
                </a:ln>
                <a:solidFill>
                  <a:srgbClr val="0070C0"/>
                </a:solidFill>
                <a:effectLst>
                  <a:outerShdw blurRad="50800" dist="39000" dir="5460000" algn="tl">
                    <a:srgbClr val="000000">
                      <a:alpha val="38000"/>
                    </a:srgbClr>
                  </a:outerShdw>
                </a:effectLst>
                <a:latin typeface="+mj-lt"/>
              </a:rPr>
              <a:t> About You!</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(vv.24-28)</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50920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The Christian faith is about Jesus…not about you!  What is necessary is for you to be obedient, as He is obedient, even unto death, death upon a cross!  Jesus, The Christ, The Messiah, has now brought the cross into plain sight!  His disciples, then, reacted by being stupefied and resistant to His new revelation about His life and ministry.  Therefore, will you also be stupefied and resistant; or will you deny (not your desires or your will) self and follow (be fully obedient and submit to His will) Him.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The Transfiguration of Our Lord; Elijah; John; and Faith!</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(17:1-21)</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43396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The Transfiguration of Our Lord (vv.1-8) is a very familiar pericope…so let’s briefly summarize:</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   1.  The chief purpose is to proclaim the true identity and glory of Jesus! </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   2.  The primary message is the same as our Lord’s Baptism; He has come to fulfill the Plan of Salvation by defeating sin, death, and the power of the devil at the cross!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diamond(in)">
                                      <p:cBhvr>
                                        <p:cTn id="15" dur="2000"/>
                                        <p:tgtEl>
                                          <p:spTgt spid="1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0">
                                            <p:txEl>
                                              <p:pRg st="2" end="2"/>
                                            </p:txEl>
                                          </p:spTgt>
                                        </p:tgtEl>
                                        <p:attrNameLst>
                                          <p:attrName>style.visibility</p:attrName>
                                        </p:attrNameLst>
                                      </p:cBhvr>
                                      <p:to>
                                        <p:strVal val="visible"/>
                                      </p:to>
                                    </p:set>
                                    <p:animEffect transition="in" filter="diamond(in)">
                                      <p:cBhvr>
                                        <p:cTn id="20"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The Transfiguration of Our Lord</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t>
            </a:r>
            <a:r>
              <a:rPr lang="en-US" sz="2800" b="1" u="sng" dirty="0" smtClean="0">
                <a:ln w="11430">
                  <a:solidFill>
                    <a:srgbClr val="0070C0"/>
                  </a:solidFill>
                </a:ln>
                <a:solidFill>
                  <a:srgbClr val="0070C0"/>
                </a:solidFill>
                <a:effectLst>
                  <a:outerShdw blurRad="50800" dist="39000" dir="5460000" algn="tl">
                    <a:srgbClr val="000000">
                      <a:alpha val="38000"/>
                    </a:srgbClr>
                  </a:outerShdw>
                </a:effectLst>
                <a:latin typeface="+mj-lt"/>
              </a:rPr>
              <a:t>Elijah</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t>
            </a:r>
            <a:r>
              <a:rPr lang="en-US" sz="2800" b="1" u="sng" dirty="0" smtClean="0">
                <a:ln w="11430">
                  <a:solidFill>
                    <a:srgbClr val="0070C0"/>
                  </a:solidFill>
                </a:ln>
                <a:solidFill>
                  <a:srgbClr val="0070C0"/>
                </a:solidFill>
                <a:effectLst>
                  <a:outerShdw blurRad="50800" dist="39000" dir="5460000" algn="tl">
                    <a:srgbClr val="000000">
                      <a:alpha val="38000"/>
                    </a:srgbClr>
                  </a:outerShdw>
                </a:effectLst>
                <a:latin typeface="+mj-lt"/>
              </a:rPr>
              <a:t>John</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and Faith!</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17:9-13</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17064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On the way down the mountain, Jesus instructs the three (Peter, James, and John) not to tell anyone about His transfiguration until He is resurrected from the dead!  It was quite clear that the people, including the disciples, had wrong ideas about the nature of our Lord’s kingdom and those wrong ideas would only be misinterpreted.</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Then they asked about Elijah’s appearance on the Mount and if this meant that the Messiah would now reestablish His kingdom.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80">
                                          <p:stCondLst>
                                            <p:cond delay="0"/>
                                          </p:stCondLst>
                                        </p:cTn>
                                        <p:tgtEl>
                                          <p:spTgt spid="10">
                                            <p:txEl>
                                              <p:pRg st="0" end="0"/>
                                            </p:txEl>
                                          </p:spTgt>
                                        </p:tgtEl>
                                      </p:cBhvr>
                                    </p:animEffect>
                                    <p:anim calcmode="lin" valueType="num">
                                      <p:cBhvr>
                                        <p:cTn id="8"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xEl>
                                              <p:pRg st="0" end="0"/>
                                            </p:txEl>
                                          </p:spTgt>
                                        </p:tgtEl>
                                      </p:cBhvr>
                                      <p:to x="100000" y="60000"/>
                                    </p:animScale>
                                    <p:animScale>
                                      <p:cBhvr>
                                        <p:cTn id="14" dur="166" decel="50000">
                                          <p:stCondLst>
                                            <p:cond delay="676"/>
                                          </p:stCondLst>
                                        </p:cTn>
                                        <p:tgtEl>
                                          <p:spTgt spid="10">
                                            <p:txEl>
                                              <p:pRg st="0" end="0"/>
                                            </p:txEl>
                                          </p:spTgt>
                                        </p:tgtEl>
                                      </p:cBhvr>
                                      <p:to x="100000" y="100000"/>
                                    </p:animScale>
                                    <p:animScale>
                                      <p:cBhvr>
                                        <p:cTn id="15" dur="26">
                                          <p:stCondLst>
                                            <p:cond delay="1312"/>
                                          </p:stCondLst>
                                        </p:cTn>
                                        <p:tgtEl>
                                          <p:spTgt spid="10">
                                            <p:txEl>
                                              <p:pRg st="0" end="0"/>
                                            </p:txEl>
                                          </p:spTgt>
                                        </p:tgtEl>
                                      </p:cBhvr>
                                      <p:to x="100000" y="80000"/>
                                    </p:animScale>
                                    <p:animScale>
                                      <p:cBhvr>
                                        <p:cTn id="16" dur="166" decel="50000">
                                          <p:stCondLst>
                                            <p:cond delay="1338"/>
                                          </p:stCondLst>
                                        </p:cTn>
                                        <p:tgtEl>
                                          <p:spTgt spid="10">
                                            <p:txEl>
                                              <p:pRg st="0" end="0"/>
                                            </p:txEl>
                                          </p:spTgt>
                                        </p:tgtEl>
                                      </p:cBhvr>
                                      <p:to x="100000" y="100000"/>
                                    </p:animScale>
                                    <p:animScale>
                                      <p:cBhvr>
                                        <p:cTn id="17" dur="26">
                                          <p:stCondLst>
                                            <p:cond delay="1642"/>
                                          </p:stCondLst>
                                        </p:cTn>
                                        <p:tgtEl>
                                          <p:spTgt spid="10">
                                            <p:txEl>
                                              <p:pRg st="0" end="0"/>
                                            </p:txEl>
                                          </p:spTgt>
                                        </p:tgtEl>
                                      </p:cBhvr>
                                      <p:to x="100000" y="90000"/>
                                    </p:animScale>
                                    <p:animScale>
                                      <p:cBhvr>
                                        <p:cTn id="18" dur="166" decel="50000">
                                          <p:stCondLst>
                                            <p:cond delay="1668"/>
                                          </p:stCondLst>
                                        </p:cTn>
                                        <p:tgtEl>
                                          <p:spTgt spid="10">
                                            <p:txEl>
                                              <p:pRg st="0" end="0"/>
                                            </p:txEl>
                                          </p:spTgt>
                                        </p:tgtEl>
                                      </p:cBhvr>
                                      <p:to x="100000" y="100000"/>
                                    </p:animScale>
                                    <p:animScale>
                                      <p:cBhvr>
                                        <p:cTn id="19" dur="26">
                                          <p:stCondLst>
                                            <p:cond delay="1808"/>
                                          </p:stCondLst>
                                        </p:cTn>
                                        <p:tgtEl>
                                          <p:spTgt spid="10">
                                            <p:txEl>
                                              <p:pRg st="0" end="0"/>
                                            </p:txEl>
                                          </p:spTgt>
                                        </p:tgtEl>
                                      </p:cBhvr>
                                      <p:to x="100000" y="95000"/>
                                    </p:animScale>
                                    <p:animScale>
                                      <p:cBhvr>
                                        <p:cTn id="20" dur="166" decel="50000">
                                          <p:stCondLst>
                                            <p:cond delay="1834"/>
                                          </p:stCondLst>
                                        </p:cTn>
                                        <p:tgtEl>
                                          <p:spTgt spid="10">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nodeType="click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animScale>
                                      <p:cBhvr>
                                        <p:cTn id="25" dur="1000" decel="50000" fill="hold">
                                          <p:stCondLst>
                                            <p:cond delay="0"/>
                                          </p:stCondLst>
                                        </p:cTn>
                                        <p:tgtEl>
                                          <p:spTgt spid="10">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10">
                                            <p:txEl>
                                              <p:pRg st="1" end="1"/>
                                            </p:txEl>
                                          </p:spTgt>
                                        </p:tgtEl>
                                        <p:attrNameLst>
                                          <p:attrName>ppt_x</p:attrName>
                                          <p:attrName>ppt_y</p:attrName>
                                        </p:attrNameLst>
                                      </p:cBhvr>
                                    </p:animMotion>
                                    <p:animEffect transition="in" filter="fade">
                                      <p:cBhvr>
                                        <p:cTn id="27" dur="1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The Transfiguration of Our Lord</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t>
            </a:r>
            <a:r>
              <a:rPr lang="en-US" sz="2800" b="1" u="sng" dirty="0" smtClean="0">
                <a:ln w="11430">
                  <a:solidFill>
                    <a:srgbClr val="0070C0"/>
                  </a:solidFill>
                </a:ln>
                <a:solidFill>
                  <a:srgbClr val="0070C0"/>
                </a:solidFill>
                <a:effectLst>
                  <a:outerShdw blurRad="50800" dist="39000" dir="5460000" algn="tl">
                    <a:srgbClr val="000000">
                      <a:alpha val="38000"/>
                    </a:srgbClr>
                  </a:outerShdw>
                </a:effectLst>
                <a:latin typeface="+mj-lt"/>
              </a:rPr>
              <a:t>Elijah</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t>
            </a:r>
            <a:r>
              <a:rPr lang="en-US" sz="2800" b="1" u="sng" dirty="0" smtClean="0">
                <a:ln w="11430">
                  <a:solidFill>
                    <a:srgbClr val="0070C0"/>
                  </a:solidFill>
                </a:ln>
                <a:solidFill>
                  <a:srgbClr val="0070C0"/>
                </a:solidFill>
                <a:effectLst>
                  <a:outerShdw blurRad="50800" dist="39000" dir="5460000" algn="tl">
                    <a:srgbClr val="000000">
                      <a:alpha val="38000"/>
                    </a:srgbClr>
                  </a:outerShdw>
                </a:effectLst>
                <a:latin typeface="+mj-lt"/>
              </a:rPr>
              <a:t>John</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and Faith!</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17:9-13</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17064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So Jesus explained to them, again, that John the Baptist was the promised second Elijah, just as He had told them on a previous occasion (cf. 11:14).</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The Baptist was recognized as a great prophet; then he was arrested, imprisoned, and beheaded by Antipas.  In a similar way, Jesus would be recognized and is the Great Prophet, and He also would not be accepted as the Son of God and the Promised Messiah!  As with John, Jesus would be arrested, suffer, and be put to death!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The Transfiguration of Our Lord</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t>
            </a: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Elijah; John</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and Faith!</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(17:14-21)</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17064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Once Jesus and the other three have come down the mountain, they are confronted by a crowd, the other nine, and a distraught father!  This man had brought his son to the nine, asking them to cast out a demon that afflicted the boy with epileptic seizures; these seizures were so violent that he would fall into fire or water.</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Jesus cast out the demon and later the nine ask Him why they failed?  Once again, Jesus reminds them that it’s due to them being </a:t>
            </a:r>
            <a:r>
              <a:rPr lang="en-US" sz="3200" b="1" i="1" dirty="0" smtClean="0">
                <a:ln w="11430">
                  <a:solidFill>
                    <a:srgbClr val="6600CC"/>
                  </a:solidFill>
                </a:ln>
                <a:solidFill>
                  <a:srgbClr val="6600CC"/>
                </a:solidFill>
                <a:effectLst>
                  <a:outerShdw blurRad="50800" dist="39000" dir="5460000" algn="tl">
                    <a:srgbClr val="000000">
                      <a:alpha val="38000"/>
                    </a:srgbClr>
                  </a:outerShdw>
                </a:effectLst>
              </a:rPr>
              <a:t>“little-faith ones!”</a:t>
            </a:r>
            <a:r>
              <a:rPr lang="en-US" sz="3200" b="1" dirty="0" smtClean="0">
                <a:ln w="11430">
                  <a:solidFill>
                    <a:schemeClr val="tx1"/>
                  </a:solidFill>
                </a:ln>
                <a:effectLst>
                  <a:outerShdw blurRad="50800" dist="39000" dir="5460000" algn="tl">
                    <a:srgbClr val="000000">
                      <a:alpha val="38000"/>
                    </a:srgbClr>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The Transfiguration of Our Lord</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t>
            </a: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Elijah; John</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and Faith!</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(17:14-21)</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66308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Jesus, figuratively, tells them that faith as small as a mustard seed can move mountains!  We must remember that faith is always related to a specific promise.  When your Lord makes a promise and you, in faith, believe His Word, that promise will be fulfilled (in accord with His Divine Will)!</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Let’s review 1 Cor. 10:13.  With </a:t>
            </a:r>
            <a:r>
              <a:rPr lang="en-US" sz="3200" b="1" dirty="0" smtClean="0">
                <a:ln w="11430">
                  <a:solidFill>
                    <a:srgbClr val="00B050"/>
                  </a:solidFill>
                </a:ln>
                <a:solidFill>
                  <a:srgbClr val="00B050"/>
                </a:solidFill>
                <a:effectLst>
                  <a:outerShdw blurRad="50800" dist="39000" dir="5460000" algn="tl">
                    <a:srgbClr val="000000">
                      <a:alpha val="38000"/>
                    </a:srgbClr>
                  </a:outerShdw>
                </a:effectLst>
              </a:rPr>
              <a:t>Faith</a:t>
            </a:r>
            <a:r>
              <a:rPr lang="en-US" sz="3200" b="1" dirty="0" smtClean="0">
                <a:ln w="11430">
                  <a:solidFill>
                    <a:schemeClr val="tx1"/>
                  </a:solidFill>
                </a:ln>
                <a:effectLst>
                  <a:outerShdw blurRad="50800" dist="39000" dir="5460000" algn="tl">
                    <a:srgbClr val="000000">
                      <a:alpha val="38000"/>
                    </a:srgbClr>
                  </a:outerShdw>
                </a:effectLst>
              </a:rPr>
              <a:t> in His promise, you will triumph over all your hardships and suffering!  Remember His promises always, cling to Him and be richly blessed in His eternal Kingdom!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blinds(horizontal)">
                                      <p:cBhvr>
                                        <p:cTn id="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The Transfiguration of Our Lord</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t>
            </a:r>
            <a:r>
              <a:rPr lang="en-US" sz="2800" b="1" strike="dblStrike" dirty="0" smtClean="0">
                <a:ln w="11430">
                  <a:solidFill>
                    <a:srgbClr val="0070C0"/>
                  </a:solidFill>
                </a:ln>
                <a:solidFill>
                  <a:srgbClr val="0070C0"/>
                </a:solidFill>
                <a:effectLst>
                  <a:outerShdw blurRad="50800" dist="39000" dir="5460000" algn="tl">
                    <a:srgbClr val="000000">
                      <a:alpha val="38000"/>
                    </a:srgbClr>
                  </a:outerShdw>
                </a:effectLst>
                <a:latin typeface="+mj-lt"/>
              </a:rPr>
              <a:t>Elijah; John</a:t>
            </a: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 and Faith!</a:t>
            </a:r>
          </a:p>
          <a:p>
            <a:pPr algn="ctr"/>
            <a:r>
              <a:rPr lang="en-US" sz="2800" b="1" dirty="0" smtClean="0">
                <a:ln w="11430">
                  <a:solidFill>
                    <a:srgbClr val="0070C0"/>
                  </a:solidFill>
                </a:ln>
                <a:solidFill>
                  <a:srgbClr val="0070C0"/>
                </a:solidFill>
                <a:effectLst>
                  <a:outerShdw blurRad="50800" dist="39000" dir="5460000" algn="tl">
                    <a:srgbClr val="000000">
                      <a:alpha val="38000"/>
                    </a:srgbClr>
                  </a:outerShdw>
                </a:effectLst>
                <a:latin typeface="+mj-lt"/>
              </a:rPr>
              <a:t>(17:21)</a:t>
            </a:r>
            <a:endParaRPr lang="en-US" sz="2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66308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Lastly, a note on verse 21.  This verse is found in a majority of manuscripts and commentaries about St. Matthew.  The early church fathers, Origen and Jerome, assume and comment on it.  It is a close parallel to St. Mark 9:29. </a:t>
            </a:r>
          </a:p>
          <a:p>
            <a:pPr>
              <a:spcAft>
                <a:spcPts val="1200"/>
              </a:spcAft>
            </a:pPr>
            <a:r>
              <a:rPr lang="en-US" sz="3200" b="1" dirty="0" smtClean="0">
                <a:ln w="11430">
                  <a:solidFill>
                    <a:schemeClr val="tx1"/>
                  </a:solidFill>
                </a:ln>
                <a:effectLst>
                  <a:outerShdw blurRad="50800" dist="39000" dir="5460000" algn="tl">
                    <a:srgbClr val="000000">
                      <a:alpha val="38000"/>
                    </a:srgbClr>
                  </a:outerShdw>
                </a:effectLst>
              </a:rPr>
              <a:t>On the other hand, there are a number of major manuscripts that do omit this verse.  It’s unknown as to why.  It’s a possibility that later scribes (probably unintentionally) imported a saying from St. Mark 9:29 into St. Matthew’s Gospel by what is known as “harmonization.”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Scale>
                                      <p:cBhvr>
                                        <p:cTn id="7" dur="1000" decel="50000" fill="hold">
                                          <p:stCondLst>
                                            <p:cond delay="0"/>
                                          </p:stCondLst>
                                        </p:cTn>
                                        <p:tgtEl>
                                          <p:spTgt spid="10">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
                                            <p:txEl>
                                              <p:pRg st="1" end="1"/>
                                            </p:txEl>
                                          </p:spTgt>
                                        </p:tgtEl>
                                        <p:attrNameLst>
                                          <p:attrName>ppt_x</p:attrName>
                                          <p:attrName>ppt_y</p:attrName>
                                        </p:attrNameLst>
                                      </p:cBhvr>
                                    </p:animMotion>
                                    <p:animEffect transition="in" filter="fade">
                                      <p:cBhvr>
                                        <p:cTn id="9" dur="1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Who is Jesus?</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6172200" y="1397198"/>
            <a:ext cx="3048000" cy="523220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dirty="0" smtClean="0">
                <a:ln w="11430"/>
                <a:solidFill>
                  <a:srgbClr val="6600CC"/>
                </a:solidFill>
                <a:effectLst>
                  <a:outerShdw blurRad="50800" dist="39000" dir="5460000" algn="tl">
                    <a:srgbClr val="000000">
                      <a:alpha val="38000"/>
                    </a:srgbClr>
                  </a:outerShdw>
                </a:effectLst>
              </a:rPr>
              <a:t>John the Baptist, who has come back?</a:t>
            </a:r>
            <a:endParaRPr lang="en-US" sz="3400" b="1" dirty="0" smtClean="0">
              <a:ln w="11430"/>
              <a:solidFill>
                <a:srgbClr val="6600CC"/>
              </a:solidFill>
              <a:effectLst>
                <a:outerShdw blurRad="50800" dist="39000" dir="5460000" algn="tl">
                  <a:srgbClr val="000000">
                    <a:alpha val="38000"/>
                  </a:srgbClr>
                </a:outerShdw>
              </a:effectLst>
            </a:endParaRPr>
          </a:p>
          <a:p>
            <a:pPr marL="0" lvl="1"/>
            <a:endParaRPr lang="en-US" sz="1000" b="1" dirty="0" smtClean="0">
              <a:ln w="11430"/>
              <a:solidFill>
                <a:srgbClr val="6600CC"/>
              </a:solidFill>
              <a:effectLst>
                <a:outerShdw blurRad="50800" dist="39000" dir="5460000" algn="tl">
                  <a:srgbClr val="000000">
                    <a:alpha val="38000"/>
                  </a:srgbClr>
                </a:outerShdw>
              </a:effectLst>
            </a:endParaRPr>
          </a:p>
          <a:p>
            <a:pPr marL="0" lvl="1"/>
            <a:r>
              <a:rPr lang="en-US" sz="3400" b="1" dirty="0" smtClean="0">
                <a:ln w="11430">
                  <a:solidFill>
                    <a:srgbClr val="00B050"/>
                  </a:solidFill>
                </a:ln>
                <a:solidFill>
                  <a:srgbClr val="00B050"/>
                </a:solidFill>
                <a:effectLst>
                  <a:outerShdw blurRad="50800" dist="39000" dir="5460000" algn="tl">
                    <a:srgbClr val="000000">
                      <a:alpha val="38000"/>
                    </a:srgbClr>
                  </a:outerShdw>
                </a:effectLst>
              </a:rPr>
              <a:t>Elijah, the herald of the Messiah? </a:t>
            </a:r>
          </a:p>
          <a:p>
            <a:pPr marL="0" lvl="1"/>
            <a:endParaRPr lang="en-US" sz="1000" b="1" dirty="0" smtClean="0">
              <a:ln w="11430"/>
              <a:solidFill>
                <a:srgbClr val="002060"/>
              </a:solidFill>
              <a:effectLst>
                <a:outerShdw blurRad="50800" dist="39000" dir="5460000" algn="tl">
                  <a:srgbClr val="000000">
                    <a:alpha val="38000"/>
                  </a:srgbClr>
                </a:outerShdw>
              </a:effectLst>
            </a:endParaRPr>
          </a:p>
          <a:p>
            <a:pPr marL="0" lvl="1"/>
            <a:r>
              <a:rPr lang="en-US" sz="3400" b="1" dirty="0" smtClean="0">
                <a:ln w="11430">
                  <a:solidFill>
                    <a:srgbClr val="0070C0"/>
                  </a:solidFill>
                </a:ln>
                <a:solidFill>
                  <a:srgbClr val="0070C0"/>
                </a:solidFill>
                <a:effectLst>
                  <a:outerShdw blurRad="50800" dist="39000" dir="5460000" algn="tl">
                    <a:srgbClr val="000000">
                      <a:alpha val="38000"/>
                    </a:srgbClr>
                  </a:outerShdw>
                </a:effectLst>
              </a:rPr>
              <a:t>Jeremiah, the great Prophet?</a:t>
            </a:r>
            <a:endParaRPr lang="en-US" sz="3400" b="1" dirty="0">
              <a:ln w="11430">
                <a:solidFill>
                  <a:srgbClr val="0070C0"/>
                </a:solidFill>
              </a:ln>
              <a:solidFill>
                <a:srgbClr val="0070C0"/>
              </a:solidFill>
              <a:effectLst>
                <a:outerShdw blurRad="50800" dist="39000" dir="5460000" algn="tl">
                  <a:srgbClr val="000000">
                    <a:alpha val="38000"/>
                  </a:srgbClr>
                </a:outerShdw>
              </a:effectLst>
            </a:endParaRPr>
          </a:p>
        </p:txBody>
      </p:sp>
      <p:pic>
        <p:nvPicPr>
          <p:cNvPr id="3074" name="Picture 2" descr="C:\Users\Jeff\Desktop\who-is-jesus-6-728.jpg"/>
          <p:cNvPicPr>
            <a:picLocks noChangeAspect="1" noChangeArrowheads="1"/>
          </p:cNvPicPr>
          <p:nvPr/>
        </p:nvPicPr>
        <p:blipFill>
          <a:blip r:embed="rId2" cstate="print"/>
          <a:srcRect t="1661" r="3297"/>
          <a:stretch>
            <a:fillRect/>
          </a:stretch>
        </p:blipFill>
        <p:spPr bwMode="auto">
          <a:xfrm>
            <a:off x="0" y="1219200"/>
            <a:ext cx="6172200" cy="56388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2000"/>
                                        <p:tgtEl>
                                          <p:spTgt spid="10">
                                            <p:txEl>
                                              <p:pRg st="4" end="4"/>
                                            </p:txEl>
                                          </p:spTgt>
                                        </p:tgtEl>
                                      </p:cBhvr>
                                    </p:animEffect>
                                    <p:anim calcmode="lin" valueType="num">
                                      <p:cBhvr>
                                        <p:cTn id="24"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304800" y="1091892"/>
            <a:ext cx="8686800" cy="406265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V.  Our Lord’s Last Ministry in Galilee (17:22-27)</a:t>
            </a:r>
            <a:r>
              <a:rPr lang="en-US" sz="2400"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rPr>
              <a:t> (6/15)</a:t>
            </a:r>
            <a:endParaRPr lang="en-US" sz="24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  His Passion Foretold - #2 (17:22-23)</a:t>
            </a:r>
            <a:endParaRPr lang="en-US"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endParaRPr>
          </a:p>
          <a:p>
            <a:pPr>
              <a:spcAft>
                <a:spcPts val="2400"/>
              </a:spcAft>
            </a:pPr>
            <a:r>
              <a:rPr lang="en-US"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B.  The Temple Tax (17:24-27) </a:t>
            </a:r>
            <a:endParaRPr lang="en-US"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endParaRPr>
          </a:p>
          <a:p>
            <a:pPr marL="571500" indent="-571500"/>
            <a:r>
              <a:rPr lang="en-US" sz="24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VI. </a:t>
            </a:r>
            <a:r>
              <a:rPr lang="en-US" sz="2400" b="1" u="sng"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The Fourth Discourse</a:t>
            </a:r>
            <a:r>
              <a:rPr lang="en-US" sz="24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  Life in the Kingdom (18:1 – 19:2) </a:t>
            </a:r>
            <a:r>
              <a:rPr lang="en-US" sz="1600"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rPr>
              <a:t>(6/22)</a:t>
            </a:r>
            <a:endParaRPr lang="en-US" sz="2400"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  Sayings on Humility and Forgiveness (18:1-35) </a:t>
            </a:r>
          </a:p>
          <a:p>
            <a:r>
              <a:rPr lang="en-US" sz="2000" b="1" dirty="0" smtClean="0">
                <a:ln w="11430">
                  <a:solidFill>
                    <a:schemeClr val="tx1"/>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000" b="1" dirty="0" smtClean="0">
                <a:ln w="11430">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rPr>
              <a:t>1.  True Greatness (1-6)</a:t>
            </a:r>
          </a:p>
          <a:p>
            <a:r>
              <a:rPr lang="en-US" sz="2000" b="1" dirty="0" smtClean="0">
                <a:ln w="11430">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rPr>
              <a:t>	2.  Warnings of Hell (7-9)</a:t>
            </a:r>
          </a:p>
          <a:p>
            <a:r>
              <a:rPr lang="en-US" sz="2000" b="1" dirty="0" smtClean="0">
                <a:ln w="11430">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rPr>
              <a:t>	3.  The Lost Sheep (10-14)</a:t>
            </a:r>
          </a:p>
          <a:p>
            <a:r>
              <a:rPr lang="en-US" sz="2000" b="1" dirty="0" smtClean="0">
                <a:ln w="11430">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rPr>
              <a:t>	4.  Discipline (15-20)</a:t>
            </a:r>
          </a:p>
          <a:p>
            <a:r>
              <a:rPr lang="en-US" sz="2000" b="1" dirty="0" smtClean="0">
                <a:ln w="11430">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rPr>
              <a:t>	5.  Forgiveness (21-35)</a:t>
            </a:r>
          </a:p>
          <a:p>
            <a:pPr>
              <a:spcAft>
                <a:spcPts val="2400"/>
              </a:spcAft>
            </a:pP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B.  Jesus Travels to Judea, Beyond the Jordan (19:1-2)</a:t>
            </a:r>
            <a:endParaRPr lang="en-US" sz="20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Temple Tax"/>
          <p:cNvPicPr>
            <a:picLocks noChangeAspect="1" noChangeArrowheads="1"/>
          </p:cNvPicPr>
          <p:nvPr/>
        </p:nvPicPr>
        <p:blipFill>
          <a:blip r:embed="rId2" cstate="print"/>
          <a:srcRect/>
          <a:stretch>
            <a:fillRect/>
          </a:stretch>
        </p:blipFill>
        <p:spPr bwMode="auto">
          <a:xfrm>
            <a:off x="0" y="28566"/>
            <a:ext cx="9144000" cy="6829434"/>
          </a:xfrm>
          <a:prstGeom prst="rect">
            <a:avLst/>
          </a:prstGeom>
          <a:noFill/>
        </p:spPr>
      </p:pic>
      <p:sp>
        <p:nvSpPr>
          <p:cNvPr id="4" name="Rectangle 3"/>
          <p:cNvSpPr/>
          <p:nvPr/>
        </p:nvSpPr>
        <p:spPr>
          <a:xfrm>
            <a:off x="76200" y="76200"/>
            <a:ext cx="5334000" cy="427809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Our Lord’s Last Ministry in Galilee (17:22-27)</a:t>
            </a:r>
          </a:p>
          <a:p>
            <a:pPr algn="ctr"/>
            <a:endParaRPr lang="en-US" sz="1600" b="1" dirty="0" smtClean="0">
              <a:ln w="11430">
                <a:solidFill>
                  <a:srgbClr val="C00000"/>
                </a:solidFill>
              </a:ln>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en-US" sz="2600" b="1" dirty="0" smtClean="0">
                <a:ln w="11430">
                  <a:solidFill>
                    <a:srgbClr val="C00000"/>
                  </a:solidFill>
                </a:ln>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His Passion Foretold - #2 (17:22-23),</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a:p>
            <a:pPr algn="ctr"/>
            <a:endPar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en-US" sz="2600" b="1" dirty="0" smtClean="0">
                <a:ln w="11430">
                  <a:solidFill>
                    <a:srgbClr val="FF66FF"/>
                  </a:solidFill>
                </a:ln>
                <a:solidFill>
                  <a:srgbClr val="FF66FF"/>
                </a:solidFill>
                <a:effectLst>
                  <a:outerShdw blurRad="50800" dist="39000" dir="5460000" algn="tl">
                    <a:srgbClr val="000000">
                      <a:alpha val="38000"/>
                    </a:srgbClr>
                  </a:outerShdw>
                </a:effectLst>
                <a:latin typeface="Times New Roman" pitchFamily="18" charset="0"/>
                <a:cs typeface="Times New Roman" pitchFamily="18" charset="0"/>
              </a:rPr>
              <a:t>                   and;</a:t>
            </a:r>
          </a:p>
          <a:p>
            <a:pPr algn="ctr"/>
            <a:endPar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spcAft>
                <a:spcPts val="2400"/>
              </a:spcAft>
            </a:pPr>
            <a:r>
              <a:rPr lang="en-US" sz="24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6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The Temple Tax (17:24-27)</a:t>
            </a:r>
            <a:endParaRPr lang="en-US" sz="2600" b="1" dirty="0">
              <a:ln w="11430">
                <a:solidFill>
                  <a:srgbClr val="FFC000"/>
                </a:solidFill>
              </a:ln>
              <a:solidFill>
                <a:srgbClr val="FFC00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Who do You say I am?</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143000"/>
            <a:ext cx="8991600" cy="529375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dirty="0" smtClean="0">
                <a:ln w="11430"/>
                <a:solidFill>
                  <a:srgbClr val="6600CC"/>
                </a:solidFill>
                <a:effectLst>
                  <a:outerShdw blurRad="50800" dist="39000" dir="5460000" algn="tl">
                    <a:srgbClr val="000000">
                      <a:alpha val="38000"/>
                    </a:srgbClr>
                  </a:outerShdw>
                </a:effectLst>
              </a:rPr>
              <a:t>The YOU is a plural personal pronoun…so in Texan… “Who do </a:t>
            </a:r>
            <a:r>
              <a:rPr lang="en-US" sz="3600" b="1" dirty="0" smtClean="0">
                <a:ln w="11430"/>
                <a:effectLst>
                  <a:outerShdw blurRad="50800" dist="39000" dir="5460000" algn="tl">
                    <a:srgbClr val="000000">
                      <a:alpha val="38000"/>
                    </a:srgbClr>
                  </a:outerShdw>
                </a:effectLst>
              </a:rPr>
              <a:t>Y’all</a:t>
            </a:r>
            <a:r>
              <a:rPr lang="en-US" sz="3600" b="1" dirty="0" smtClean="0">
                <a:ln w="11430"/>
                <a:solidFill>
                  <a:srgbClr val="6600CC"/>
                </a:solidFill>
                <a:effectLst>
                  <a:outerShdw blurRad="50800" dist="39000" dir="5460000" algn="tl">
                    <a:srgbClr val="000000">
                      <a:alpha val="38000"/>
                    </a:srgbClr>
                  </a:outerShdw>
                </a:effectLst>
              </a:rPr>
              <a:t> say I am” (v.15)?</a:t>
            </a:r>
            <a:endParaRPr lang="en-US" sz="3400" b="1" dirty="0" smtClean="0">
              <a:ln w="11430"/>
              <a:solidFill>
                <a:srgbClr val="6600CC"/>
              </a:solidFill>
              <a:effectLst>
                <a:outerShdw blurRad="50800" dist="39000" dir="5460000" algn="tl">
                  <a:srgbClr val="000000">
                    <a:alpha val="38000"/>
                  </a:srgbClr>
                </a:outerShdw>
              </a:effectLst>
            </a:endParaRPr>
          </a:p>
          <a:p>
            <a:pPr marL="0" lvl="1"/>
            <a:endParaRPr lang="en-US" sz="1000" b="1" dirty="0" smtClean="0">
              <a:ln w="11430"/>
              <a:solidFill>
                <a:srgbClr val="6600CC"/>
              </a:solidFill>
              <a:effectLst>
                <a:outerShdw blurRad="50800" dist="39000" dir="5460000" algn="tl">
                  <a:srgbClr val="000000">
                    <a:alpha val="38000"/>
                  </a:srgbClr>
                </a:outerShdw>
              </a:effectLst>
            </a:endParaRPr>
          </a:p>
          <a:p>
            <a:pPr marL="0" lvl="1" algn="ctr"/>
            <a:r>
              <a:rPr lang="en-US" sz="3400" b="1" dirty="0" smtClean="0">
                <a:ln w="11430"/>
                <a:solidFill>
                  <a:srgbClr val="002060"/>
                </a:solidFill>
                <a:effectLst>
                  <a:outerShdw blurRad="50800" dist="39000" dir="5460000" algn="tl">
                    <a:srgbClr val="000000">
                      <a:alpha val="38000"/>
                    </a:srgbClr>
                  </a:outerShdw>
                </a:effectLst>
              </a:rPr>
              <a:t>Jesus is asking that they EACH make a…</a:t>
            </a:r>
          </a:p>
          <a:p>
            <a:pPr marL="0" lvl="1" algn="ctr"/>
            <a:endParaRPr lang="en-US" sz="1200" b="1" dirty="0" smtClean="0">
              <a:ln w="11430"/>
              <a:solidFill>
                <a:srgbClr val="002060"/>
              </a:solidFill>
              <a:effectLst>
                <a:outerShdw blurRad="50800" dist="39000" dir="5460000" algn="tl">
                  <a:srgbClr val="000000">
                    <a:alpha val="38000"/>
                  </a:srgbClr>
                </a:outerShdw>
              </a:effectLst>
            </a:endParaRPr>
          </a:p>
          <a:p>
            <a:pPr marL="0" lvl="1" algn="ctr"/>
            <a:r>
              <a:rPr lang="en-US" sz="5400" b="1" dirty="0" smtClean="0">
                <a:ln w="11430"/>
                <a:solidFill>
                  <a:srgbClr val="00B050"/>
                </a:solidFill>
                <a:effectLst>
                  <a:outerShdw blurRad="50800" dist="39000" dir="5460000" algn="tl">
                    <a:srgbClr val="000000">
                      <a:alpha val="38000"/>
                    </a:srgbClr>
                  </a:outerShdw>
                </a:effectLst>
                <a:latin typeface="Arial Black" pitchFamily="34" charset="0"/>
              </a:rPr>
              <a:t>CONFESSION!</a:t>
            </a:r>
          </a:p>
          <a:p>
            <a:pPr marL="0" lvl="1" algn="ctr"/>
            <a:endParaRPr lang="en-US" sz="1000" b="1" dirty="0" smtClean="0">
              <a:ln w="11430"/>
              <a:solidFill>
                <a:srgbClr val="00B050"/>
              </a:solidFill>
              <a:effectLst>
                <a:outerShdw blurRad="50800" dist="39000" dir="5460000" algn="tl">
                  <a:srgbClr val="000000">
                    <a:alpha val="38000"/>
                  </a:srgbClr>
                </a:outerShdw>
              </a:effectLst>
              <a:latin typeface="Arial Black" pitchFamily="34" charset="0"/>
            </a:endParaRPr>
          </a:p>
          <a:p>
            <a:pPr marL="0" lvl="1" algn="ctr"/>
            <a:r>
              <a:rPr lang="en-US" sz="34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Black" pitchFamily="34" charset="0"/>
              </a:rPr>
              <a:t>Jesus knows your confession, since He knows your heart…</a:t>
            </a:r>
          </a:p>
          <a:p>
            <a:pPr marL="0" lvl="1" algn="ctr"/>
            <a:endParaRPr lang="en-US" sz="1000" b="1" dirty="0" smtClean="0">
              <a:ln w="11430"/>
              <a:solidFill>
                <a:srgbClr val="00B050"/>
              </a:solidFill>
              <a:effectLst>
                <a:outerShdw blurRad="50800" dist="39000" dir="5460000" algn="tl">
                  <a:srgbClr val="000000">
                    <a:alpha val="38000"/>
                  </a:srgbClr>
                </a:outerShdw>
              </a:effectLst>
              <a:latin typeface="Arial Black" pitchFamily="34" charset="0"/>
            </a:endParaRPr>
          </a:p>
          <a:p>
            <a:pPr marL="0" lvl="1" algn="ctr"/>
            <a:r>
              <a:rPr lang="en-US" sz="3400" b="1" dirty="0" smtClean="0">
                <a:ln w="11430"/>
                <a:effectLst>
                  <a:outerShdw blurRad="50800" dist="39000" dir="5460000" algn="tl">
                    <a:srgbClr val="000000">
                      <a:alpha val="38000"/>
                    </a:srgbClr>
                  </a:outerShdw>
                </a:effectLst>
                <a:latin typeface="Arial Black" pitchFamily="34" charset="0"/>
              </a:rPr>
              <a:t>I know your confession…by your words and practices!</a:t>
            </a:r>
            <a:endParaRPr lang="en-US" sz="3400" b="1" dirty="0">
              <a:ln w="11430"/>
              <a:solidFill>
                <a:srgbClr val="002060"/>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2000"/>
                                        <p:tgtEl>
                                          <p:spTgt spid="10">
                                            <p:txEl>
                                              <p:pRg st="4" end="4"/>
                                            </p:txEl>
                                          </p:spTgt>
                                        </p:tgtEl>
                                      </p:cBhvr>
                                    </p:animEffect>
                                    <p:anim calcmode="lin" valueType="num">
                                      <p:cBhvr>
                                        <p:cTn id="24"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animEffect transition="in" filter="fade">
                                      <p:cBhvr>
                                        <p:cTn id="31" dur="2000"/>
                                        <p:tgtEl>
                                          <p:spTgt spid="10">
                                            <p:txEl>
                                              <p:pRg st="6" end="6"/>
                                            </p:txEl>
                                          </p:spTgt>
                                        </p:tgtEl>
                                      </p:cBhvr>
                                    </p:animEffect>
                                    <p:anim calcmode="lin" valueType="num">
                                      <p:cBhvr>
                                        <p:cTn id="32" dur="2000" fill="hold"/>
                                        <p:tgtEl>
                                          <p:spTgt spid="10">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10">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10">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nodeType="click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animEffect transition="in" filter="fade">
                                      <p:cBhvr>
                                        <p:cTn id="39" dur="2000"/>
                                        <p:tgtEl>
                                          <p:spTgt spid="10">
                                            <p:txEl>
                                              <p:pRg st="8" end="8"/>
                                            </p:txEl>
                                          </p:spTgt>
                                        </p:tgtEl>
                                      </p:cBhvr>
                                    </p:animEffect>
                                    <p:anim calcmode="lin" valueType="num">
                                      <p:cBhvr>
                                        <p:cTn id="40" dur="2000" fill="hold"/>
                                        <p:tgtEl>
                                          <p:spTgt spid="10">
                                            <p:txEl>
                                              <p:pRg st="8" end="8"/>
                                            </p:txEl>
                                          </p:spTgt>
                                        </p:tgtEl>
                                        <p:attrNameLst>
                                          <p:attrName>style.rotation</p:attrName>
                                        </p:attrNameLst>
                                      </p:cBhvr>
                                      <p:tavLst>
                                        <p:tav tm="0">
                                          <p:val>
                                            <p:fltVal val="720"/>
                                          </p:val>
                                        </p:tav>
                                        <p:tav tm="100000">
                                          <p:val>
                                            <p:fltVal val="0"/>
                                          </p:val>
                                        </p:tav>
                                      </p:tavLst>
                                    </p:anim>
                                    <p:anim calcmode="lin" valueType="num">
                                      <p:cBhvr>
                                        <p:cTn id="41" dur="2000" fill="hold"/>
                                        <p:tgtEl>
                                          <p:spTgt spid="10">
                                            <p:txEl>
                                              <p:pRg st="8" end="8"/>
                                            </p:txEl>
                                          </p:spTgt>
                                        </p:tgtEl>
                                        <p:attrNameLst>
                                          <p:attrName>ppt_h</p:attrName>
                                        </p:attrNameLst>
                                      </p:cBhvr>
                                      <p:tavLst>
                                        <p:tav tm="0">
                                          <p:val>
                                            <p:fltVal val="0"/>
                                          </p:val>
                                        </p:tav>
                                        <p:tav tm="100000">
                                          <p:val>
                                            <p:strVal val="#ppt_h"/>
                                          </p:val>
                                        </p:tav>
                                      </p:tavLst>
                                    </p:anim>
                                    <p:anim calcmode="lin" valueType="num">
                                      <p:cBhvr>
                                        <p:cTn id="42" dur="2000" fill="hold"/>
                                        <p:tgtEl>
                                          <p:spTgt spid="10">
                                            <p:txEl>
                                              <p:pRg st="8" end="8"/>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Peter replies…</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371600"/>
            <a:ext cx="8991600" cy="50167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i="1" dirty="0" smtClean="0">
                <a:ln w="11430"/>
                <a:solidFill>
                  <a:srgbClr val="6600CC"/>
                </a:solidFill>
                <a:effectLst>
                  <a:outerShdw blurRad="50800" dist="39000" dir="5460000" algn="tl">
                    <a:srgbClr val="000000">
                      <a:alpha val="38000"/>
                    </a:srgbClr>
                  </a:outerShdw>
                </a:effectLst>
              </a:rPr>
              <a:t>“You are THE CHRIST, THE Son of God the Living” (v.16).</a:t>
            </a:r>
            <a:endParaRPr lang="en-US" sz="3600" b="1" i="1" dirty="0" smtClean="0">
              <a:ln w="11430"/>
              <a:solidFill>
                <a:srgbClr val="6600CC"/>
              </a:solidFill>
              <a:effectLst>
                <a:outerShdw blurRad="50800" dist="39000" dir="5460000" algn="tl">
                  <a:srgbClr val="000000">
                    <a:alpha val="38000"/>
                  </a:srgbClr>
                </a:outerShdw>
              </a:effectLst>
            </a:endParaRPr>
          </a:p>
          <a:p>
            <a:endParaRPr lang="en-US" sz="1200" b="1" i="1" dirty="0" smtClean="0">
              <a:ln w="11430"/>
              <a:effectLst>
                <a:outerShdw blurRad="50800" dist="39000" dir="5460000" algn="tl">
                  <a:srgbClr val="000000">
                    <a:alpha val="38000"/>
                  </a:srgbClr>
                </a:outerShdw>
              </a:effectLst>
            </a:endParaRPr>
          </a:p>
          <a:p>
            <a:r>
              <a:rPr lang="en-US" sz="3600" b="1" i="1" dirty="0" smtClean="0">
                <a:ln w="11430"/>
                <a:effectLst>
                  <a:outerShdw blurRad="50800" dist="39000" dir="5460000" algn="tl">
                    <a:srgbClr val="000000">
                      <a:alpha val="38000"/>
                    </a:srgbClr>
                  </a:outerShdw>
                </a:effectLst>
              </a:rPr>
              <a:t>   </a:t>
            </a:r>
            <a:r>
              <a:rPr lang="en-US" sz="3600" b="1" dirty="0" smtClean="0">
                <a:ln w="11430">
                  <a:solidFill>
                    <a:srgbClr val="996633"/>
                  </a:solidFill>
                </a:ln>
                <a:solidFill>
                  <a:srgbClr val="6600CC"/>
                </a:solidFill>
                <a:effectLst>
                  <a:outerShdw blurRad="50800" dist="39000" dir="5460000" algn="tl">
                    <a:srgbClr val="000000">
                      <a:alpha val="38000"/>
                    </a:srgbClr>
                  </a:outerShdw>
                </a:effectLst>
              </a:rPr>
              <a:t>+ THE CHRIST </a:t>
            </a:r>
            <a:r>
              <a:rPr lang="en-US" sz="3600" b="1" i="1" dirty="0" smtClean="0">
                <a:ln w="11430">
                  <a:solidFill>
                    <a:srgbClr val="996633"/>
                  </a:solidFill>
                </a:ln>
                <a:solidFill>
                  <a:srgbClr val="6600CC"/>
                </a:solidFill>
                <a:effectLst>
                  <a:outerShdw blurRad="50800" dist="39000" dir="5460000" algn="tl">
                    <a:srgbClr val="000000">
                      <a:alpha val="38000"/>
                    </a:srgbClr>
                  </a:outerShdw>
                </a:effectLst>
              </a:rPr>
              <a:t>(</a:t>
            </a:r>
            <a:r>
              <a:rPr lang="en-US" sz="3600" b="1" i="1" dirty="0" err="1" smtClean="0">
                <a:ln w="11430">
                  <a:solidFill>
                    <a:srgbClr val="996633"/>
                  </a:solidFill>
                </a:ln>
                <a:solidFill>
                  <a:srgbClr val="6600CC"/>
                </a:solidFill>
                <a:effectLst>
                  <a:outerShdw blurRad="50800" dist="39000" dir="5460000" algn="tl">
                    <a:srgbClr val="000000">
                      <a:alpha val="38000"/>
                    </a:srgbClr>
                  </a:outerShdw>
                </a:effectLst>
                <a:latin typeface="TekniaGreek" pitchFamily="2" charset="0"/>
              </a:rPr>
              <a:t>oJ</a:t>
            </a:r>
            <a:r>
              <a:rPr lang="en-US" sz="3600" b="1" i="1" dirty="0" smtClean="0">
                <a:ln w="11430">
                  <a:solidFill>
                    <a:srgbClr val="996633"/>
                  </a:solidFill>
                </a:ln>
                <a:solidFill>
                  <a:srgbClr val="6600CC"/>
                </a:solidFill>
                <a:effectLst>
                  <a:outerShdw blurRad="50800" dist="39000" dir="5460000" algn="tl">
                    <a:srgbClr val="000000">
                      <a:alpha val="38000"/>
                    </a:srgbClr>
                  </a:outerShdw>
                </a:effectLst>
                <a:latin typeface="TekniaGreek" pitchFamily="2" charset="0"/>
              </a:rPr>
              <a:t> </a:t>
            </a:r>
            <a:r>
              <a:rPr lang="en-US" sz="3600" b="1" i="1" dirty="0" err="1" smtClean="0">
                <a:ln w="11430">
                  <a:solidFill>
                    <a:srgbClr val="996633"/>
                  </a:solidFill>
                </a:ln>
                <a:solidFill>
                  <a:srgbClr val="6600CC"/>
                </a:solidFill>
                <a:effectLst>
                  <a:outerShdw blurRad="50800" dist="39000" dir="5460000" algn="tl">
                    <a:srgbClr val="000000">
                      <a:alpha val="38000"/>
                    </a:srgbClr>
                  </a:outerShdw>
                </a:effectLst>
                <a:latin typeface="TekniaGreek" pitchFamily="2" charset="0"/>
              </a:rPr>
              <a:t>Cristo;V</a:t>
            </a:r>
            <a:r>
              <a:rPr lang="en-US" sz="3600" b="1" i="1" dirty="0" smtClean="0">
                <a:ln w="11430">
                  <a:solidFill>
                    <a:srgbClr val="996633"/>
                  </a:solidFill>
                </a:ln>
                <a:solidFill>
                  <a:srgbClr val="6600CC"/>
                </a:solidFill>
                <a:effectLst>
                  <a:outerShdw blurRad="50800" dist="39000" dir="5460000" algn="tl">
                    <a:srgbClr val="000000">
                      <a:alpha val="38000"/>
                    </a:srgbClr>
                  </a:outerShdw>
                </a:effectLst>
              </a:rPr>
              <a:t>) </a:t>
            </a:r>
            <a:r>
              <a:rPr lang="en-US" sz="3600" b="1" i="1" dirty="0" smtClean="0">
                <a:ln w="11430"/>
                <a:effectLst>
                  <a:outerShdw blurRad="50800" dist="39000" dir="5460000" algn="tl">
                    <a:srgbClr val="000000">
                      <a:alpha val="38000"/>
                    </a:srgbClr>
                  </a:outerShdw>
                </a:effectLst>
              </a:rPr>
              <a:t>= </a:t>
            </a:r>
            <a:r>
              <a:rPr lang="en-US" sz="3600" b="1" dirty="0" smtClean="0">
                <a:ln w="11430"/>
                <a:effectLst>
                  <a:outerShdw blurRad="50800" dist="39000" dir="5460000" algn="tl">
                    <a:srgbClr val="000000">
                      <a:alpha val="38000"/>
                    </a:srgbClr>
                  </a:outerShdw>
                </a:effectLst>
              </a:rPr>
              <a:t>The Messiah, The Anointed One…as Anointed by God </a:t>
            </a:r>
            <a:r>
              <a:rPr lang="en-US" sz="2800" b="1" dirty="0" smtClean="0">
                <a:ln w="11430"/>
                <a:effectLst>
                  <a:outerShdw blurRad="50800" dist="39000" dir="5460000" algn="tl">
                    <a:srgbClr val="000000">
                      <a:alpha val="38000"/>
                    </a:srgbClr>
                  </a:outerShdw>
                </a:effectLst>
              </a:rPr>
              <a:t>(cf. St. Matthew 3:16)</a:t>
            </a:r>
            <a:r>
              <a:rPr lang="en-US" sz="3600" b="1" dirty="0" smtClean="0">
                <a:ln w="11430"/>
                <a:effectLst>
                  <a:outerShdw blurRad="50800" dist="39000" dir="5460000" algn="tl">
                    <a:srgbClr val="000000">
                      <a:alpha val="38000"/>
                    </a:srgbClr>
                  </a:outerShdw>
                </a:effectLst>
              </a:rPr>
              <a:t>!</a:t>
            </a:r>
          </a:p>
          <a:p>
            <a:endParaRPr lang="en-US" sz="1200" b="1" dirty="0" smtClean="0">
              <a:ln w="11430"/>
              <a:effectLst>
                <a:outerShdw blurRad="50800" dist="39000" dir="5460000" algn="tl">
                  <a:srgbClr val="000000">
                    <a:alpha val="38000"/>
                  </a:srgbClr>
                </a:outerShdw>
              </a:effectLst>
            </a:endParaRPr>
          </a:p>
          <a:p>
            <a:r>
              <a:rPr lang="en-US" sz="3600" b="1" dirty="0" smtClean="0">
                <a:ln w="11430"/>
                <a:effectLst>
                  <a:outerShdw blurRad="50800" dist="39000" dir="5460000" algn="tl">
                    <a:srgbClr val="000000">
                      <a:alpha val="38000"/>
                    </a:srgbClr>
                  </a:outerShdw>
                </a:effectLst>
              </a:rPr>
              <a:t>   </a:t>
            </a:r>
            <a:r>
              <a:rPr lang="en-US" sz="3600" b="1" dirty="0" smtClean="0">
                <a:ln w="11430">
                  <a:solidFill>
                    <a:srgbClr val="996633"/>
                  </a:solidFill>
                </a:ln>
                <a:solidFill>
                  <a:srgbClr val="6600CC"/>
                </a:solidFill>
                <a:effectLst>
                  <a:outerShdw blurRad="50800" dist="39000" dir="5460000" algn="tl">
                    <a:srgbClr val="000000">
                      <a:alpha val="38000"/>
                    </a:srgbClr>
                  </a:outerShdw>
                </a:effectLst>
              </a:rPr>
              <a:t>+ “THE Son of God the Living”</a:t>
            </a:r>
            <a:r>
              <a:rPr lang="en-US" sz="3600" b="1" dirty="0" smtClean="0">
                <a:ln w="11430"/>
                <a:effectLst>
                  <a:outerShdw blurRad="50800" dist="39000" dir="5460000" algn="tl">
                    <a:srgbClr val="000000">
                      <a:alpha val="38000"/>
                    </a:srgbClr>
                  </a:outerShdw>
                </a:effectLst>
              </a:rPr>
              <a:t> = Jesus is the Second Person of the Holy Trinity…as proven by His Life, Words, and Deeds!</a:t>
            </a:r>
            <a:endParaRPr lang="en-US" b="1" dirty="0" smtClean="0">
              <a:ln w="11430"/>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2000"/>
                                        <p:tgtEl>
                                          <p:spTgt spid="10">
                                            <p:txEl>
                                              <p:pRg st="4" end="4"/>
                                            </p:txEl>
                                          </p:spTgt>
                                        </p:tgtEl>
                                      </p:cBhvr>
                                    </p:animEffect>
                                    <p:anim calcmode="lin" valueType="num">
                                      <p:cBhvr>
                                        <p:cTn id="24"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36493"/>
            <a:ext cx="88392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600" b="1" dirty="0" smtClean="0">
                <a:ln w="11430">
                  <a:solidFill>
                    <a:srgbClr val="996633"/>
                  </a:solidFill>
                </a:ln>
                <a:solidFill>
                  <a:srgbClr val="6600CC"/>
                </a:solidFill>
                <a:effectLst>
                  <a:outerShdw blurRad="50800" dist="39000" dir="5460000" algn="tl">
                    <a:srgbClr val="000000">
                      <a:alpha val="38000"/>
                    </a:srgbClr>
                  </a:outerShdw>
                </a:effectLst>
                <a:latin typeface="+mj-lt"/>
              </a:rPr>
              <a:t>“THE Son of the Living God”</a:t>
            </a:r>
            <a:endParaRPr lang="en-US" sz="5600" b="1" dirty="0">
              <a:ln w="11430">
                <a:solidFill>
                  <a:srgbClr val="996633"/>
                </a:solidFill>
              </a:ln>
              <a:solidFill>
                <a:srgbClr val="6600CC"/>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066800"/>
            <a:ext cx="8839200" cy="538609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i="1" dirty="0" smtClean="0">
                <a:ln w="11430"/>
                <a:solidFill>
                  <a:schemeClr val="accent6">
                    <a:lumMod val="50000"/>
                  </a:schemeClr>
                </a:solidFill>
                <a:effectLst>
                  <a:outerShdw blurRad="50800" dist="39000" dir="5460000" algn="tl">
                    <a:srgbClr val="000000">
                      <a:alpha val="38000"/>
                    </a:srgbClr>
                  </a:outerShdw>
                </a:effectLst>
              </a:rPr>
              <a:t>Jesus is THE Son of the Living One!</a:t>
            </a:r>
          </a:p>
          <a:p>
            <a:endParaRPr lang="en-US" sz="1200" b="1" i="1" dirty="0" smtClean="0">
              <a:ln w="11430"/>
              <a:effectLst>
                <a:outerShdw blurRad="50800" dist="39000" dir="5460000" algn="tl">
                  <a:srgbClr val="000000">
                    <a:alpha val="38000"/>
                  </a:srgbClr>
                </a:outerShdw>
              </a:effectLst>
            </a:endParaRPr>
          </a:p>
          <a:p>
            <a:r>
              <a:rPr lang="en-US" sz="3400" b="1" i="1" dirty="0" smtClean="0">
                <a:ln w="11430"/>
                <a:effectLst>
                  <a:outerShdw blurRad="50800" dist="39000" dir="5460000" algn="tl">
                    <a:srgbClr val="000000">
                      <a:alpha val="38000"/>
                    </a:srgbClr>
                  </a:outerShdw>
                </a:effectLst>
              </a:rPr>
              <a:t>   </a:t>
            </a:r>
            <a:r>
              <a:rPr lang="en-US" sz="3400" b="1" dirty="0" smtClean="0">
                <a:ln w="11430"/>
                <a:effectLst>
                  <a:outerShdw blurRad="50800" dist="39000" dir="5460000" algn="tl">
                    <a:srgbClr val="000000">
                      <a:alpha val="38000"/>
                    </a:srgbClr>
                  </a:outerShdw>
                </a:effectLst>
              </a:rPr>
              <a:t>+ The Only God Who has Life and Power in Himself! </a:t>
            </a:r>
          </a:p>
          <a:p>
            <a:r>
              <a:rPr lang="en-US" sz="3400" b="1" dirty="0" smtClean="0">
                <a:ln w="11430"/>
                <a:effectLst>
                  <a:outerShdw blurRad="50800" dist="39000" dir="5460000" algn="tl">
                    <a:srgbClr val="000000">
                      <a:alpha val="38000"/>
                    </a:srgbClr>
                  </a:outerShdw>
                </a:effectLst>
              </a:rPr>
              <a:t>   + God is the exact opposite of all other “gods” who are lifeless, powerless…DEAD!</a:t>
            </a:r>
          </a:p>
          <a:p>
            <a:endParaRPr lang="en-US" sz="1200" b="1" dirty="0" smtClean="0">
              <a:ln w="11430"/>
              <a:effectLst>
                <a:outerShdw blurRad="50800" dist="39000" dir="5460000" algn="tl">
                  <a:srgbClr val="000000">
                    <a:alpha val="38000"/>
                  </a:srgbClr>
                </a:outerShdw>
              </a:effectLst>
            </a:endParaRPr>
          </a:p>
          <a:p>
            <a:r>
              <a:rPr lang="en-US" sz="3600" b="1" dirty="0" smtClean="0">
                <a:ln w="11430"/>
                <a:solidFill>
                  <a:srgbClr val="006600"/>
                </a:solidFill>
                <a:effectLst>
                  <a:outerShdw blurRad="50800" dist="39000" dir="5460000" algn="tl">
                    <a:srgbClr val="000000">
                      <a:alpha val="38000"/>
                    </a:srgbClr>
                  </a:outerShdw>
                </a:effectLst>
              </a:rPr>
              <a:t>In Jesus, God attests of Himself as THE Living One! Through Jesus, He is the One and Only Source and Fountain of Life for sinful man.</a:t>
            </a:r>
            <a:endParaRPr lang="en-US" sz="3600" b="1" i="1" dirty="0">
              <a:ln w="11430">
                <a:solidFill>
                  <a:srgbClr val="006600"/>
                </a:solidFill>
              </a:ln>
              <a:solidFill>
                <a:srgbClr val="006600"/>
              </a:solidFill>
              <a:effectLst>
                <a:outerShdw blurRad="50800" dist="39000" dir="5460000" algn="tl">
                  <a:srgbClr val="000000">
                    <a:alpha val="38000"/>
                  </a:srgbClr>
                </a:outerShdw>
              </a:effectLst>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2000"/>
                                        <p:tgtEl>
                                          <p:spTgt spid="10">
                                            <p:txEl>
                                              <p:pRg st="2" end="2"/>
                                            </p:txEl>
                                          </p:spTgt>
                                        </p:tgtEl>
                                      </p:cBhvr>
                                    </p:animEffect>
                                    <p:anim calcmode="lin" valueType="num">
                                      <p:cBhvr>
                                        <p:cTn id="8"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fade">
                                      <p:cBhvr>
                                        <p:cTn id="15" dur="2000"/>
                                        <p:tgtEl>
                                          <p:spTgt spid="10">
                                            <p:txEl>
                                              <p:pRg st="3" end="3"/>
                                            </p:txEl>
                                          </p:spTgt>
                                        </p:tgtEl>
                                      </p:cBhvr>
                                    </p:animEffect>
                                    <p:anim calcmode="lin" valueType="num">
                                      <p:cBhvr>
                                        <p:cTn id="16"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Effect transition="in" filter="fade">
                                      <p:cBhvr>
                                        <p:cTn id="23" dur="2000"/>
                                        <p:tgtEl>
                                          <p:spTgt spid="10">
                                            <p:txEl>
                                              <p:pRg st="5" end="5"/>
                                            </p:txEl>
                                          </p:spTgt>
                                        </p:tgtEl>
                                      </p:cBhvr>
                                    </p:animEffect>
                                    <p:anim calcmode="lin" valueType="num">
                                      <p:cBhvr>
                                        <p:cTn id="24" dur="2000" fill="hold"/>
                                        <p:tgtEl>
                                          <p:spTgt spid="10">
                                            <p:txEl>
                                              <p:pRg st="5" end="5"/>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5" end="5"/>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5" end="5"/>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996633"/>
                  </a:solidFill>
                </a:ln>
                <a:solidFill>
                  <a:srgbClr val="6600CC"/>
                </a:solidFill>
                <a:effectLst>
                  <a:outerShdw blurRad="50800" dist="39000" dir="5460000" algn="tl">
                    <a:srgbClr val="000000">
                      <a:alpha val="38000"/>
                    </a:srgbClr>
                  </a:outerShdw>
                </a:effectLst>
                <a:latin typeface="+mj-lt"/>
              </a:rPr>
              <a:t>“THE SEAL OF APPROVAL”</a:t>
            </a:r>
            <a:endParaRPr lang="en-US" sz="5400" b="1" dirty="0">
              <a:ln w="11430">
                <a:solidFill>
                  <a:srgbClr val="996633"/>
                </a:solidFill>
              </a:ln>
              <a:solidFill>
                <a:srgbClr val="6600CC"/>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143000"/>
            <a:ext cx="8839200" cy="532453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i="1" dirty="0" smtClean="0">
                <a:ln w="11430"/>
                <a:solidFill>
                  <a:schemeClr val="accent6">
                    <a:lumMod val="50000"/>
                  </a:schemeClr>
                </a:solidFill>
                <a:effectLst>
                  <a:outerShdw blurRad="50800" dist="39000" dir="5460000" algn="tl">
                    <a:srgbClr val="000000">
                      <a:alpha val="38000"/>
                    </a:srgbClr>
                  </a:outerShdw>
                </a:effectLst>
              </a:rPr>
              <a:t>Jesus confirms Peter’s Great Confession, by accepting and approving his confession.</a:t>
            </a:r>
          </a:p>
          <a:p>
            <a:endParaRPr lang="en-US" sz="1200" b="1" i="1" dirty="0" smtClean="0">
              <a:ln w="11430"/>
              <a:effectLst>
                <a:outerShdw blurRad="50800" dist="39000" dir="5460000" algn="tl">
                  <a:srgbClr val="000000">
                    <a:alpha val="38000"/>
                  </a:srgbClr>
                </a:outerShdw>
              </a:effectLst>
            </a:endParaRPr>
          </a:p>
          <a:p>
            <a:r>
              <a:rPr lang="en-US" sz="3600" b="1" i="1" dirty="0" smtClean="0">
                <a:ln w="11430"/>
                <a:effectLst>
                  <a:outerShdw blurRad="50800" dist="39000" dir="5460000" algn="tl">
                    <a:srgbClr val="000000">
                      <a:alpha val="38000"/>
                    </a:srgbClr>
                  </a:outerShdw>
                </a:effectLst>
              </a:rPr>
              <a:t>   </a:t>
            </a:r>
            <a:r>
              <a:rPr lang="en-US" sz="3600" b="1" dirty="0" smtClean="0">
                <a:ln w="11430"/>
                <a:effectLst>
                  <a:outerShdw blurRad="50800" dist="39000" dir="5460000" algn="tl">
                    <a:srgbClr val="000000">
                      <a:alpha val="38000"/>
                    </a:srgbClr>
                  </a:outerShdw>
                </a:effectLst>
              </a:rPr>
              <a:t>+ To confess Who Jesus is…is a blessing! </a:t>
            </a:r>
          </a:p>
          <a:p>
            <a:r>
              <a:rPr lang="en-US" sz="3600" b="1" dirty="0" smtClean="0">
                <a:ln w="11430"/>
                <a:effectLst>
                  <a:outerShdw blurRad="50800" dist="39000" dir="5460000" algn="tl">
                    <a:srgbClr val="000000">
                      <a:alpha val="38000"/>
                    </a:srgbClr>
                  </a:outerShdw>
                </a:effectLst>
              </a:rPr>
              <a:t>   + How so?</a:t>
            </a:r>
            <a:endParaRPr lang="en-US" sz="1200" b="1" dirty="0" smtClean="0">
              <a:ln w="11430"/>
              <a:effectLst>
                <a:outerShdw blurRad="50800" dist="39000" dir="5460000" algn="tl">
                  <a:srgbClr val="000000">
                    <a:alpha val="38000"/>
                  </a:srgbClr>
                </a:outerShdw>
              </a:effectLst>
            </a:endParaRPr>
          </a:p>
          <a:p>
            <a:r>
              <a:rPr lang="en-US" sz="3400" b="1" dirty="0" smtClean="0">
                <a:ln w="11430"/>
                <a:effectLst>
                  <a:outerShdw blurRad="50800" dist="39000" dir="5460000" algn="tl">
                    <a:srgbClr val="000000">
                      <a:alpha val="38000"/>
                    </a:srgbClr>
                  </a:outerShdw>
                </a:effectLst>
              </a:rPr>
              <a:t>       -  Peter, and we, are blessed since this confession comes from the Father, by the power of The Holy Spirit; </a:t>
            </a:r>
            <a:r>
              <a:rPr lang="en-US" sz="3400" b="1" i="1" u="sng" dirty="0" smtClean="0">
                <a:ln w="11430"/>
                <a:effectLst>
                  <a:outerShdw blurRad="50800" dist="39000" dir="5460000" algn="tl">
                    <a:srgbClr val="000000">
                      <a:alpha val="38000"/>
                    </a:srgbClr>
                  </a:outerShdw>
                </a:effectLst>
              </a:rPr>
              <a:t>never</a:t>
            </a:r>
            <a:r>
              <a:rPr lang="en-US" sz="3400" b="1" dirty="0" smtClean="0">
                <a:ln w="11430"/>
                <a:effectLst>
                  <a:outerShdw blurRad="50800" dist="39000" dir="5460000" algn="tl">
                    <a:srgbClr val="000000">
                      <a:alpha val="38000"/>
                    </a:srgbClr>
                  </a:outerShdw>
                </a:effectLst>
              </a:rPr>
              <a:t> by our human reason or emotion!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2000"/>
                                        <p:tgtEl>
                                          <p:spTgt spid="10">
                                            <p:txEl>
                                              <p:pRg st="2" end="2"/>
                                            </p:txEl>
                                          </p:spTgt>
                                        </p:tgtEl>
                                      </p:cBhvr>
                                    </p:animEffect>
                                    <p:anim calcmode="lin" valueType="num">
                                      <p:cBhvr>
                                        <p:cTn id="16"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Effect transition="in" filter="fade">
                                      <p:cBhvr>
                                        <p:cTn id="23" dur="2000"/>
                                        <p:tgtEl>
                                          <p:spTgt spid="10">
                                            <p:txEl>
                                              <p:pRg st="3" end="3"/>
                                            </p:txEl>
                                          </p:spTgt>
                                        </p:tgtEl>
                                      </p:cBhvr>
                                    </p:animEffect>
                                    <p:anim calcmode="lin" valueType="num">
                                      <p:cBhvr>
                                        <p:cTn id="24"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25"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26"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animEffect transition="in" filter="fade">
                                      <p:cBhvr>
                                        <p:cTn id="31" dur="2000"/>
                                        <p:tgtEl>
                                          <p:spTgt spid="10">
                                            <p:txEl>
                                              <p:pRg st="4" end="4"/>
                                            </p:txEl>
                                          </p:spTgt>
                                        </p:tgtEl>
                                      </p:cBhvr>
                                    </p:animEffect>
                                    <p:anim calcmode="lin" valueType="num">
                                      <p:cBhvr>
                                        <p:cTn id="32"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33"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34"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52400" y="0"/>
            <a:ext cx="88392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0070C0"/>
                  </a:solidFill>
                </a:ln>
                <a:solidFill>
                  <a:srgbClr val="0070C0"/>
                </a:solidFill>
                <a:effectLst>
                  <a:outerShdw blurRad="50800" dist="39000" dir="5460000" algn="tl">
                    <a:srgbClr val="000000">
                      <a:alpha val="38000"/>
                    </a:srgbClr>
                  </a:outerShdw>
                </a:effectLst>
                <a:latin typeface="+mj-lt"/>
              </a:rPr>
              <a:t>“Your Confession”</a:t>
            </a:r>
            <a:endParaRPr lang="en-US" sz="5400" b="1" dirty="0">
              <a:ln w="11430">
                <a:solidFill>
                  <a:srgbClr val="0070C0"/>
                </a:solidFill>
              </a:ln>
              <a:solidFill>
                <a:srgbClr val="0070C0"/>
              </a:solidFill>
              <a:effectLst>
                <a:outerShdw blurRad="50800" dist="39000" dir="5460000" algn="tl">
                  <a:srgbClr val="000000">
                    <a:alpha val="38000"/>
                  </a:srgbClr>
                </a:outerShdw>
              </a:effectLst>
              <a:latin typeface="+mj-lt"/>
            </a:endParaRPr>
          </a:p>
        </p:txBody>
      </p:sp>
      <p:sp>
        <p:nvSpPr>
          <p:cNvPr id="10" name="TextBox 9"/>
          <p:cNvSpPr txBox="1"/>
          <p:nvPr/>
        </p:nvSpPr>
        <p:spPr>
          <a:xfrm>
            <a:off x="152400" y="1993880"/>
            <a:ext cx="8839200" cy="341632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dirty="0" smtClean="0">
                <a:ln w="11430">
                  <a:solidFill>
                    <a:srgbClr val="6600CC"/>
                  </a:solidFill>
                </a:ln>
                <a:solidFill>
                  <a:srgbClr val="6600CC"/>
                </a:solidFill>
                <a:effectLst>
                  <a:outerShdw blurRad="50800" dist="39000" dir="5460000" algn="tl">
                    <a:srgbClr val="000000">
                      <a:alpha val="38000"/>
                    </a:srgbClr>
                  </a:outerShdw>
                </a:effectLst>
              </a:rPr>
              <a:t>“I believe that I cannot by my own reason or strength believe in Jesus Christ, my Lord, or come to Him.”</a:t>
            </a:r>
            <a:endParaRPr lang="en-US" sz="4400" b="1" dirty="0" smtClean="0">
              <a:ln w="11430">
                <a:solidFill>
                  <a:srgbClr val="6600CC"/>
                </a:solidFill>
              </a:ln>
              <a:solidFill>
                <a:srgbClr val="6600CC"/>
              </a:soli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TextBox 9"/>
          <p:cNvSpPr txBox="1"/>
          <p:nvPr/>
        </p:nvSpPr>
        <p:spPr>
          <a:xfrm>
            <a:off x="152400" y="1676400"/>
            <a:ext cx="8839200" cy="424731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dirty="0" smtClean="0">
                <a:ln w="11430">
                  <a:solidFill>
                    <a:srgbClr val="6600CC"/>
                  </a:solidFill>
                </a:ln>
                <a:solidFill>
                  <a:srgbClr val="6600CC"/>
                </a:solidFill>
                <a:effectLst>
                  <a:outerShdw blurRad="50800" dist="39000" dir="5460000" algn="tl">
                    <a:srgbClr val="000000">
                      <a:alpha val="38000"/>
                    </a:srgbClr>
                  </a:outerShdw>
                </a:effectLst>
              </a:rPr>
              <a:t>Note that Jesus does not tell the disciple to keep their confession silent!  Rather, they are not to reveal that He is the Christ (v.20).</a:t>
            </a:r>
            <a:endParaRPr lang="en-US" sz="4400" b="1" dirty="0" smtClean="0">
              <a:ln w="11430">
                <a:solidFill>
                  <a:srgbClr val="6600CC"/>
                </a:solidFill>
              </a:ln>
              <a:solidFill>
                <a:srgbClr val="6600CC"/>
              </a:solidFill>
              <a:effectLst>
                <a:outerShdw blurRad="50800" dist="39000" dir="5460000" algn="tl">
                  <a:srgbClr val="000000">
                    <a:alpha val="38000"/>
                  </a:srgbClr>
                </a:outerShdw>
              </a:effectLst>
            </a:endParaRPr>
          </a:p>
        </p:txBody>
      </p:sp>
      <p:sp>
        <p:nvSpPr>
          <p:cNvPr id="5" name="TextBox 4"/>
          <p:cNvSpPr txBox="1"/>
          <p:nvPr/>
        </p:nvSpPr>
        <p:spPr>
          <a:xfrm>
            <a:off x="0" y="0"/>
            <a:ext cx="9144000" cy="101566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solidFill>
                    <a:srgbClr val="996633"/>
                  </a:solidFill>
                </a:ln>
                <a:solidFill>
                  <a:srgbClr val="6600CC"/>
                </a:solidFill>
                <a:effectLst>
                  <a:outerShdw blurRad="50800" dist="39000" dir="5460000" algn="tl">
                    <a:srgbClr val="000000">
                      <a:alpha val="38000"/>
                    </a:srgbClr>
                  </a:outerShdw>
                </a:effectLst>
                <a:latin typeface="+mj-lt"/>
              </a:rPr>
              <a:t>“THE SEAL OF APPROVAL”</a:t>
            </a:r>
            <a:endParaRPr lang="en-US" sz="5400" b="1" dirty="0">
              <a:ln w="11430">
                <a:solidFill>
                  <a:srgbClr val="996633"/>
                </a:solidFill>
              </a:ln>
              <a:solidFill>
                <a:srgbClr val="6600CC"/>
              </a:solidFill>
              <a:effectLst>
                <a:outerShdw blurRad="50800" dist="39000" dir="5460000" algn="tl">
                  <a:srgbClr val="000000">
                    <a:alpha val="38000"/>
                  </a:srgbClr>
                </a:outerShdw>
              </a:effectLst>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5698</TotalTime>
  <Words>2664</Words>
  <Application>Microsoft Office PowerPoint</Application>
  <PresentationFormat>On-screen Show (4:3)</PresentationFormat>
  <Paragraphs>149</Paragraphs>
  <Slides>31</Slides>
  <Notes>0</Notes>
  <HiddenSlides>23</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LUKE 2:22-40</dc:title>
  <dc:creator>Jeff</dc:creator>
  <cp:lastModifiedBy>Jeff</cp:lastModifiedBy>
  <cp:revision>621</cp:revision>
  <dcterms:created xsi:type="dcterms:W3CDTF">2006-08-16T00:00:00Z</dcterms:created>
  <dcterms:modified xsi:type="dcterms:W3CDTF">2025-06-16T21:45:58Z</dcterms:modified>
</cp:coreProperties>
</file>