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19"/>
  </p:notesMasterIdLst>
  <p:sldIdLst>
    <p:sldId id="282" r:id="rId2"/>
    <p:sldId id="259" r:id="rId3"/>
    <p:sldId id="261" r:id="rId4"/>
    <p:sldId id="260" r:id="rId5"/>
    <p:sldId id="270" r:id="rId6"/>
    <p:sldId id="271" r:id="rId7"/>
    <p:sldId id="272" r:id="rId8"/>
    <p:sldId id="273" r:id="rId9"/>
    <p:sldId id="274" r:id="rId10"/>
    <p:sldId id="275" r:id="rId11"/>
    <p:sldId id="277" r:id="rId12"/>
    <p:sldId id="278" r:id="rId13"/>
    <p:sldId id="279" r:id="rId14"/>
    <p:sldId id="280" r:id="rId15"/>
    <p:sldId id="281" r:id="rId16"/>
    <p:sldId id="283"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00CC"/>
    <a:srgbClr val="996633"/>
    <a:srgbClr val="FF66FF"/>
    <a:srgbClr val="006600"/>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autoAdjust="0"/>
    <p:restoredTop sz="94628" autoAdjust="0"/>
  </p:normalViewPr>
  <p:slideViewPr>
    <p:cSldViewPr>
      <p:cViewPr>
        <p:scale>
          <a:sx n="100" d="100"/>
          <a:sy n="100" d="100"/>
        </p:scale>
        <p:origin x="-121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CE0A2-89D6-49FA-9E4A-7A2A8AE52F6E}" type="datetimeFigureOut">
              <a:rPr lang="en-US" smtClean="0"/>
              <a:pPr/>
              <a:t>06/01/25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A47D50-E87B-48E8-9309-3486EE8F82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06/01/25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06/01/25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06/01/25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06/01/25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06/01/25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06/01/25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06/01/25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06/01/25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06/01/25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06/01/25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06/01/25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06/01/25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Feeding The Multitude The Miracle Of The Five Loaves And Two Fish Or  Perhaps The"/>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4" name="TextBox 3"/>
          <p:cNvSpPr txBox="1"/>
          <p:nvPr/>
        </p:nvSpPr>
        <p:spPr>
          <a:xfrm>
            <a:off x="0" y="0"/>
            <a:ext cx="9144000" cy="769441"/>
          </a:xfrm>
          <a:prstGeom prst="rect">
            <a:avLst/>
          </a:prstGeom>
          <a:noFill/>
        </p:spPr>
        <p:txBody>
          <a:bodyPr wrap="square" rtlCol="0">
            <a:spAutoFit/>
          </a:bodyPr>
          <a:lstStyle/>
          <a:p>
            <a:pPr algn="ctr"/>
            <a:r>
              <a:rPr lang="en-US" sz="4400" dirty="0" smtClean="0">
                <a:ln>
                  <a:solidFill>
                    <a:srgbClr val="7030A0"/>
                  </a:solidFill>
                </a:ln>
                <a:solidFill>
                  <a:srgbClr val="FFFF00"/>
                </a:solidFill>
                <a:effectLst>
                  <a:outerShdw blurRad="38100" dist="38100" dir="2700000" algn="tl">
                    <a:srgbClr val="000000">
                      <a:alpha val="43137"/>
                    </a:srgbClr>
                  </a:outerShdw>
                </a:effectLst>
                <a:latin typeface="Algerian" pitchFamily="82" charset="0"/>
              </a:rPr>
              <a:t>To the </a:t>
            </a:r>
            <a:r>
              <a:rPr lang="en-US" sz="4400" dirty="0" smtClean="0">
                <a:ln>
                  <a:solidFill>
                    <a:srgbClr val="7030A0"/>
                  </a:solidFill>
                </a:ln>
                <a:solidFill>
                  <a:srgbClr val="FFFF00"/>
                </a:solidFill>
                <a:effectLst>
                  <a:outerShdw blurRad="38100" dist="38100" dir="2700000" algn="tl">
                    <a:srgbClr val="000000">
                      <a:alpha val="43137"/>
                    </a:srgbClr>
                  </a:outerShdw>
                </a:effectLst>
                <a:latin typeface="Algerian" pitchFamily="82" charset="0"/>
              </a:rPr>
              <a:t>Decapolis </a:t>
            </a:r>
            <a:r>
              <a:rPr lang="en-US" sz="4400" dirty="0" smtClean="0">
                <a:ln>
                  <a:solidFill>
                    <a:srgbClr val="7030A0"/>
                  </a:solidFill>
                </a:ln>
                <a:solidFill>
                  <a:srgbClr val="FFFF00"/>
                </a:solidFill>
                <a:effectLst>
                  <a:outerShdw blurRad="38100" dist="38100" dir="2700000" algn="tl">
                    <a:srgbClr val="000000">
                      <a:alpha val="43137"/>
                    </a:srgbClr>
                  </a:outerShdw>
                </a:effectLst>
                <a:latin typeface="Algerian" pitchFamily="82" charset="0"/>
              </a:rPr>
              <a:t>&amp; Magadan</a:t>
            </a:r>
            <a:endParaRPr lang="en-US" sz="4400" dirty="0">
              <a:ln>
                <a:solidFill>
                  <a:srgbClr val="7030A0"/>
                </a:solidFill>
              </a:ln>
              <a:solidFill>
                <a:srgbClr val="FFFF00"/>
              </a:solidFill>
              <a:effectLst>
                <a:outerShdw blurRad="38100" dist="38100" dir="2700000" algn="tl">
                  <a:srgbClr val="000000">
                    <a:alpha val="43137"/>
                  </a:srgbClr>
                </a:outerShdw>
              </a:effectLst>
              <a:latin typeface="Algerian" pitchFamily="82" charset="0"/>
            </a:endParaRPr>
          </a:p>
        </p:txBody>
      </p:sp>
      <p:sp>
        <p:nvSpPr>
          <p:cNvPr id="6" name="TextBox 5"/>
          <p:cNvSpPr txBox="1"/>
          <p:nvPr/>
        </p:nvSpPr>
        <p:spPr>
          <a:xfrm>
            <a:off x="0" y="685800"/>
            <a:ext cx="9144000" cy="584775"/>
          </a:xfrm>
          <a:prstGeom prst="rect">
            <a:avLst/>
          </a:prstGeom>
          <a:noFill/>
        </p:spPr>
        <p:txBody>
          <a:bodyPr wrap="square" rtlCol="0">
            <a:spAutoFit/>
          </a:bodyPr>
          <a:lstStyle/>
          <a:p>
            <a:pPr algn="ctr"/>
            <a:r>
              <a:rPr lang="en-US" sz="3200" dirty="0" smtClean="0">
                <a:ln>
                  <a:solidFill>
                    <a:srgbClr val="7030A0"/>
                  </a:solidFill>
                </a:ln>
                <a:solidFill>
                  <a:srgbClr val="FFFF00"/>
                </a:solidFill>
                <a:effectLst>
                  <a:outerShdw blurRad="38100" dist="38100" dir="2700000" algn="tl">
                    <a:srgbClr val="000000">
                      <a:alpha val="43137"/>
                    </a:srgbClr>
                  </a:outerShdw>
                </a:effectLst>
                <a:latin typeface="Algerian" pitchFamily="82" charset="0"/>
              </a:rPr>
              <a:t>St. Matthew 15:29 – 16:12</a:t>
            </a:r>
            <a:endParaRPr lang="en-US" sz="3200" dirty="0">
              <a:ln>
                <a:solidFill>
                  <a:srgbClr val="7030A0"/>
                </a:solidFill>
              </a:ln>
              <a:solidFill>
                <a:srgbClr val="FFFF00"/>
              </a:solidFill>
              <a:effectLst>
                <a:outerShdw blurRad="38100" dist="38100" dir="2700000" algn="tl">
                  <a:srgbClr val="000000">
                    <a:alpha val="43137"/>
                  </a:srgbClr>
                </a:outerShdw>
              </a:effectLst>
              <a:latin typeface="Algerian" pitchFamily="8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Magadan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152400" y="1219200"/>
            <a:ext cx="8763000" cy="544764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1200"/>
              </a:spcAft>
            </a:pPr>
            <a:r>
              <a:rPr lang="en-US" sz="3600" dirty="0" smtClean="0">
                <a:ln w="11430"/>
                <a:solidFill>
                  <a:srgbClr val="6600CC"/>
                </a:solidFill>
                <a:effectLst>
                  <a:outerShdw blurRad="50800" dist="39000" dir="5460000" algn="tl">
                    <a:srgbClr val="000000">
                      <a:alpha val="38000"/>
                    </a:srgbClr>
                  </a:outerShdw>
                </a:effectLst>
                <a:latin typeface="+mj-lt"/>
              </a:rPr>
              <a:t>There are three major features that stand out in this encounter:</a:t>
            </a:r>
          </a:p>
          <a:p>
            <a:pPr marL="514350" lvl="1" indent="-514350">
              <a:spcAft>
                <a:spcPts val="1200"/>
              </a:spcAft>
              <a:buAutoNum type="arabicPeriod"/>
            </a:pPr>
            <a:r>
              <a:rPr lang="en-US" sz="3200" dirty="0" smtClean="0">
                <a:ln w="11430">
                  <a:solidFill>
                    <a:schemeClr val="tx1"/>
                  </a:solidFill>
                </a:ln>
                <a:effectLst>
                  <a:outerShdw blurRad="50800" dist="39000" dir="5460000" algn="tl">
                    <a:srgbClr val="000000">
                      <a:alpha val="38000"/>
                    </a:srgbClr>
                  </a:outerShdw>
                </a:effectLst>
                <a:latin typeface="+mj-lt"/>
              </a:rPr>
              <a:t>In 16:1, St. Matthew overtly states that the religious leaders’ purpose is </a:t>
            </a:r>
            <a:r>
              <a:rPr lang="en-US" sz="3200" i="1" dirty="0" smtClean="0">
                <a:ln w="11430">
                  <a:solidFill>
                    <a:srgbClr val="FF0000"/>
                  </a:solidFill>
                </a:ln>
                <a:solidFill>
                  <a:srgbClr val="C00000"/>
                </a:solidFill>
                <a:effectLst>
                  <a:outerShdw blurRad="50800" dist="39000" dir="5460000" algn="tl">
                    <a:srgbClr val="000000">
                      <a:alpha val="38000"/>
                    </a:srgbClr>
                  </a:outerShdw>
                </a:effectLst>
                <a:latin typeface="+mj-lt"/>
              </a:rPr>
              <a:t>“…in order to tempt…”</a:t>
            </a:r>
            <a:r>
              <a:rPr lang="en-US" sz="3200" dirty="0" smtClean="0">
                <a:ln w="11430">
                  <a:solidFill>
                    <a:schemeClr val="tx1"/>
                  </a:solidFill>
                </a:ln>
                <a:effectLst>
                  <a:outerShdw blurRad="50800" dist="39000" dir="5460000" algn="tl">
                    <a:srgbClr val="000000">
                      <a:alpha val="38000"/>
                    </a:srgbClr>
                  </a:outerShdw>
                </a:effectLst>
                <a:latin typeface="+mj-lt"/>
              </a:rPr>
              <a:t> Jesus;</a:t>
            </a:r>
          </a:p>
          <a:p>
            <a:pPr marL="514350" lvl="1" indent="-514350">
              <a:spcAft>
                <a:spcPts val="1200"/>
              </a:spcAft>
              <a:buAutoNum type="arabicPeriod"/>
            </a:pPr>
            <a:r>
              <a:rPr lang="en-US" sz="3200" dirty="0" smtClean="0">
                <a:ln w="11430">
                  <a:solidFill>
                    <a:schemeClr val="tx1"/>
                  </a:solidFill>
                </a:ln>
                <a:effectLst>
                  <a:outerShdw blurRad="50800" dist="39000" dir="5460000" algn="tl">
                    <a:srgbClr val="000000">
                      <a:alpha val="38000"/>
                    </a:srgbClr>
                  </a:outerShdw>
                </a:effectLst>
                <a:latin typeface="+mj-lt"/>
              </a:rPr>
              <a:t>Note that there is an unusual “alliance” with Pharisees and Sadducees approaching Jesus. St. Matthew is now beginning to show that opposition to our Lord is growing amongst ALL the religious leaders;   </a:t>
            </a:r>
          </a:p>
        </p:txBody>
      </p:sp>
      <p:pic>
        <p:nvPicPr>
          <p:cNvPr id="6" name="Picture 7" descr="C:\Users\Jeff\Desktop\SaIT347.jpg"/>
          <p:cNvPicPr>
            <a:picLocks noChangeAspect="1" noChangeArrowheads="1"/>
          </p:cNvPicPr>
          <p:nvPr/>
        </p:nvPicPr>
        <p:blipFill>
          <a:blip r:embed="rId2" cstate="print"/>
          <a:srcRect/>
          <a:stretch>
            <a:fillRect/>
          </a:stretch>
        </p:blipFill>
        <p:spPr bwMode="auto">
          <a:xfrm>
            <a:off x="0" y="1066786"/>
            <a:ext cx="9144000" cy="57912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Magadan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152400" y="1219200"/>
            <a:ext cx="8763000" cy="38164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1200"/>
              </a:spcAft>
            </a:pPr>
            <a:r>
              <a:rPr lang="en-US" sz="3600" dirty="0" smtClean="0">
                <a:ln w="11430"/>
                <a:solidFill>
                  <a:srgbClr val="6600CC"/>
                </a:solidFill>
                <a:effectLst>
                  <a:outerShdw blurRad="50800" dist="39000" dir="5460000" algn="tl">
                    <a:srgbClr val="000000">
                      <a:alpha val="38000"/>
                    </a:srgbClr>
                  </a:outerShdw>
                </a:effectLst>
                <a:latin typeface="+mj-lt"/>
              </a:rPr>
              <a:t>There are three major features that stand out in this encounter:</a:t>
            </a:r>
          </a:p>
          <a:p>
            <a:pPr marL="514350" lvl="1" indent="-514350">
              <a:spcAft>
                <a:spcPts val="1200"/>
              </a:spcAft>
              <a:buAutoNum type="arabicPeriod" startAt="3"/>
            </a:pPr>
            <a:r>
              <a:rPr lang="en-US" sz="3200" dirty="0" smtClean="0">
                <a:ln w="11430">
                  <a:solidFill>
                    <a:schemeClr val="tx1"/>
                  </a:solidFill>
                </a:ln>
                <a:effectLst>
                  <a:outerShdw blurRad="50800" dist="39000" dir="5460000" algn="tl">
                    <a:srgbClr val="000000">
                      <a:alpha val="38000"/>
                    </a:srgbClr>
                  </a:outerShdw>
                </a:effectLst>
                <a:latin typeface="+mj-lt"/>
              </a:rPr>
              <a:t>The solidarity of these religious leaders who blindly oppose Jesus is made even more reprehensible by our Lord’s acknowledgment of their ability to discern signs of the weather; but not His identity and mission!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Magadan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152400" y="1066800"/>
            <a:ext cx="8763000" cy="569386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1200"/>
              </a:spcAft>
            </a:pPr>
            <a:r>
              <a:rPr lang="en-US" sz="2800" dirty="0" smtClean="0">
                <a:ln w="11430"/>
                <a:solidFill>
                  <a:srgbClr val="6600CC"/>
                </a:solidFill>
                <a:effectLst>
                  <a:outerShdw blurRad="50800" dist="39000" dir="5460000" algn="tl">
                    <a:srgbClr val="000000">
                      <a:alpha val="38000"/>
                    </a:srgbClr>
                  </a:outerShdw>
                </a:effectLst>
                <a:latin typeface="+mj-lt"/>
              </a:rPr>
              <a:t>The Sign of Jonah will serve as the validation of Jesus and all that He has claimed and done!  Only when the stone is rolled away from the tomb and the angel has announced the new creation in Jesus’ resurrection to eternal life – only then will the Divine stamp of validation and approval be given publicly for </a:t>
            </a:r>
            <a:r>
              <a:rPr lang="en-US" sz="2800" u="sng" dirty="0" smtClean="0">
                <a:ln w="11430"/>
                <a:solidFill>
                  <a:srgbClr val="6600CC"/>
                </a:solidFill>
                <a:effectLst>
                  <a:outerShdw blurRad="50800" dist="39000" dir="5460000" algn="tl">
                    <a:srgbClr val="000000">
                      <a:alpha val="38000"/>
                    </a:srgbClr>
                  </a:outerShdw>
                </a:effectLst>
                <a:latin typeface="+mj-lt"/>
              </a:rPr>
              <a:t>all</a:t>
            </a:r>
            <a:r>
              <a:rPr lang="en-US" sz="2800" dirty="0" smtClean="0">
                <a:ln w="11430"/>
                <a:solidFill>
                  <a:srgbClr val="6600CC"/>
                </a:solidFill>
                <a:effectLst>
                  <a:outerShdw blurRad="50800" dist="39000" dir="5460000" algn="tl">
                    <a:srgbClr val="000000">
                      <a:alpha val="38000"/>
                    </a:srgbClr>
                  </a:outerShdw>
                </a:effectLst>
                <a:latin typeface="+mj-lt"/>
              </a:rPr>
              <a:t> to see!</a:t>
            </a:r>
          </a:p>
          <a:p>
            <a:pPr marL="0" lvl="1">
              <a:spcAft>
                <a:spcPts val="1200"/>
              </a:spcAft>
            </a:pPr>
            <a:r>
              <a:rPr lang="en-US" sz="2800" dirty="0" smtClean="0">
                <a:ln w="11430"/>
                <a:solidFill>
                  <a:srgbClr val="6600CC"/>
                </a:solidFill>
                <a:effectLst>
                  <a:outerShdw blurRad="50800" dist="39000" dir="5460000" algn="tl">
                    <a:srgbClr val="000000">
                      <a:alpha val="38000"/>
                    </a:srgbClr>
                  </a:outerShdw>
                </a:effectLst>
                <a:latin typeface="+mj-lt"/>
              </a:rPr>
              <a:t>Against all expectations, and with NO human participation or contribution whatsoever, God, by His grace, has acted to reign mercifully in Jesus.  God the Father raised Him from the dead.  When all else was untrustworthy, His resurrection is the definitive sign:</a:t>
            </a:r>
          </a:p>
          <a:p>
            <a:pPr marL="0" lvl="1" algn="ctr">
              <a:spcAft>
                <a:spcPts val="1200"/>
              </a:spcAft>
            </a:pPr>
            <a:r>
              <a:rPr lang="en-US" sz="3600" dirty="0" smtClean="0">
                <a:ln w="11430"/>
                <a:solidFill>
                  <a:srgbClr val="6600CC"/>
                </a:solidFill>
                <a:effectLst>
                  <a:outerShdw blurRad="50800" dist="39000" dir="5460000" algn="tl">
                    <a:srgbClr val="000000">
                      <a:alpha val="38000"/>
                    </a:srgbClr>
                  </a:outerShdw>
                </a:effectLst>
                <a:latin typeface="+mj-lt"/>
              </a:rPr>
              <a:t>He is risen, indeed!</a:t>
            </a:r>
            <a:endParaRPr lang="en-US" sz="3600" dirty="0" smtClean="0">
              <a:ln w="11430">
                <a:solidFill>
                  <a:schemeClr val="tx1"/>
                </a:solidFill>
              </a:ln>
              <a:effectLst>
                <a:outerShdw blurRad="50800" dist="39000" dir="5460000" algn="tl">
                  <a:srgbClr val="000000">
                    <a:alpha val="38000"/>
                  </a:srgbClr>
                </a:outerShdw>
              </a:effectLst>
              <a:latin typeface="+mj-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Magadan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152400" y="990600"/>
            <a:ext cx="8763000" cy="587853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lgn="ctr">
              <a:spcAft>
                <a:spcPts val="1200"/>
              </a:spcAft>
            </a:pPr>
            <a:r>
              <a:rPr lang="en-US" sz="3600" dirty="0" smtClean="0">
                <a:ln w="11430">
                  <a:solidFill>
                    <a:schemeClr val="accent6">
                      <a:lumMod val="50000"/>
                    </a:schemeClr>
                  </a:solidFill>
                </a:ln>
                <a:solidFill>
                  <a:schemeClr val="accent6">
                    <a:lumMod val="50000"/>
                  </a:schemeClr>
                </a:solidFill>
                <a:effectLst>
                  <a:outerShdw blurRad="50800" dist="39000" dir="5460000" algn="tl">
                    <a:srgbClr val="000000">
                      <a:alpha val="38000"/>
                    </a:srgbClr>
                  </a:outerShdw>
                </a:effectLst>
                <a:latin typeface="+mj-lt"/>
              </a:rPr>
              <a:t>The Warning of the Leaven (16:5-12)</a:t>
            </a:r>
          </a:p>
          <a:p>
            <a:pPr marL="0" lvl="1">
              <a:spcAft>
                <a:spcPts val="1200"/>
              </a:spcAft>
            </a:pPr>
            <a:r>
              <a:rPr lang="en-US" sz="3200" dirty="0" smtClean="0">
                <a:ln w="11430">
                  <a:solidFill>
                    <a:schemeClr val="tx1"/>
                  </a:solidFill>
                </a:ln>
                <a:effectLst>
                  <a:outerShdw blurRad="50800" dist="39000" dir="5460000" algn="tl">
                    <a:srgbClr val="000000">
                      <a:alpha val="38000"/>
                    </a:srgbClr>
                  </a:outerShdw>
                </a:effectLst>
                <a:latin typeface="+mj-lt"/>
              </a:rPr>
              <a:t>It seems that the disciples forgot to buy and bring bread with them to Magadan, which our Lord uses for a teaching point!  This interaction between Jesus and His disciples borders on the ludicrous!  </a:t>
            </a:r>
          </a:p>
          <a:p>
            <a:pPr marL="0" lvl="1">
              <a:spcAft>
                <a:spcPts val="1200"/>
              </a:spcAft>
            </a:pPr>
            <a:r>
              <a:rPr lang="en-US" sz="3200" dirty="0" smtClean="0">
                <a:ln w="11430">
                  <a:solidFill>
                    <a:schemeClr val="tx1"/>
                  </a:solidFill>
                </a:ln>
                <a:effectLst>
                  <a:outerShdw blurRad="50800" dist="39000" dir="5460000" algn="tl">
                    <a:srgbClr val="000000">
                      <a:alpha val="38000"/>
                    </a:srgbClr>
                  </a:outerShdw>
                </a:effectLst>
                <a:latin typeface="+mj-lt"/>
              </a:rPr>
              <a:t>What Jesus tells them concerning the Pharisees and Sadducees is completely misunderstood by the disciples.  They were thinking like “hungry” men – physically; yet, Jesus is talking about the false teachings of these religious leaders!</a:t>
            </a:r>
            <a:endParaRPr lang="en-US" sz="2800" dirty="0" smtClean="0">
              <a:ln w="11430">
                <a:solidFill>
                  <a:schemeClr val="tx1"/>
                </a:solidFill>
              </a:ln>
              <a:effectLst>
                <a:outerShdw blurRad="50800" dist="39000" dir="5460000" algn="tl">
                  <a:srgbClr val="000000">
                    <a:alpha val="38000"/>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vertical)">
                                      <p:cBhvr>
                                        <p:cTn id="1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Magadan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152400" y="1219200"/>
            <a:ext cx="8763000" cy="52014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1200"/>
              </a:spcAft>
            </a:pPr>
            <a:r>
              <a:rPr lang="en-US" sz="3200" dirty="0" smtClean="0">
                <a:ln w="11430">
                  <a:solidFill>
                    <a:schemeClr val="tx1"/>
                  </a:solidFill>
                </a:ln>
                <a:effectLst>
                  <a:outerShdw blurRad="50800" dist="39000" dir="5460000" algn="tl">
                    <a:srgbClr val="000000">
                      <a:alpha val="38000"/>
                    </a:srgbClr>
                  </a:outerShdw>
                </a:effectLst>
                <a:latin typeface="+mj-lt"/>
              </a:rPr>
              <a:t>It should be noted that Jesus is not specifically warning them about the oral tradition of the Jews or about how they interpret the Scriptures.  </a:t>
            </a:r>
          </a:p>
          <a:p>
            <a:pPr marL="0" lvl="1">
              <a:spcAft>
                <a:spcPts val="1200"/>
              </a:spcAft>
            </a:pPr>
            <a:r>
              <a:rPr lang="en-US" sz="3200" dirty="0" smtClean="0">
                <a:ln w="11430">
                  <a:solidFill>
                    <a:schemeClr val="tx1"/>
                  </a:solidFill>
                </a:ln>
                <a:effectLst>
                  <a:outerShdw blurRad="50800" dist="39000" dir="5460000" algn="tl">
                    <a:srgbClr val="000000">
                      <a:alpha val="38000"/>
                    </a:srgbClr>
                  </a:outerShdw>
                </a:effectLst>
                <a:latin typeface="+mj-lt"/>
              </a:rPr>
              <a:t>Remember, they were attempting to tempt Jesus into making a “religious” mistake; so that, they could accuse Him and He would then lose favor with the people.</a:t>
            </a:r>
          </a:p>
          <a:p>
            <a:pPr marL="0" lvl="1" algn="ctr">
              <a:spcAft>
                <a:spcPts val="1200"/>
              </a:spcAft>
            </a:pPr>
            <a:r>
              <a:rPr lang="en-US" sz="4400" dirty="0" smtClean="0">
                <a:ln w="11430">
                  <a:solidFill>
                    <a:srgbClr val="C00000"/>
                  </a:solidFill>
                </a:ln>
                <a:solidFill>
                  <a:srgbClr val="C00000"/>
                </a:solidFill>
                <a:effectLst>
                  <a:outerShdw blurRad="50800" dist="39000" dir="5460000" algn="tl">
                    <a:srgbClr val="000000">
                      <a:alpha val="38000"/>
                    </a:srgbClr>
                  </a:outerShdw>
                </a:effectLst>
                <a:latin typeface="+mj-lt"/>
              </a:rPr>
              <a:t>The “leaven” is their evil and false view of Jesus!</a:t>
            </a:r>
            <a:r>
              <a:rPr lang="en-US" sz="3200" dirty="0" smtClean="0">
                <a:ln w="11430">
                  <a:solidFill>
                    <a:srgbClr val="C00000"/>
                  </a:solidFill>
                </a:ln>
                <a:solidFill>
                  <a:srgbClr val="C00000"/>
                </a:solidFill>
                <a:effectLst>
                  <a:outerShdw blurRad="50800" dist="39000" dir="5460000" algn="tl">
                    <a:srgbClr val="000000">
                      <a:alpha val="38000"/>
                    </a:srgbClr>
                  </a:outerShdw>
                </a:effectLst>
                <a:latin typeface="+mj-lt"/>
              </a:rPr>
              <a:t> </a:t>
            </a:r>
            <a:endParaRPr lang="en-US" sz="2800" dirty="0" smtClean="0">
              <a:ln w="11430">
                <a:solidFill>
                  <a:srgbClr val="C00000"/>
                </a:solidFill>
              </a:ln>
              <a:solidFill>
                <a:srgbClr val="C00000"/>
              </a:solidFill>
              <a:effectLst>
                <a:outerShdw blurRad="50800" dist="39000" dir="5460000" algn="tl">
                  <a:srgbClr val="000000">
                    <a:alpha val="38000"/>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000"/>
                                        <p:tgtEl>
                                          <p:spTgt spid="5">
                                            <p:txEl>
                                              <p:pRg st="2" end="2"/>
                                            </p:txEl>
                                          </p:spTgt>
                                        </p:tgtEl>
                                      </p:cBhvr>
                                    </p:animEffect>
                                    <p:anim calcmode="lin" valueType="num">
                                      <p:cBhvr>
                                        <p:cTn id="8" dur="2000" fill="hold"/>
                                        <p:tgtEl>
                                          <p:spTgt spid="5">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Magadan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152400" y="1219200"/>
            <a:ext cx="8763000" cy="424731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1200"/>
              </a:spcAft>
            </a:pPr>
            <a:r>
              <a:rPr lang="en-US" sz="3600" dirty="0" smtClean="0">
                <a:ln w="11430">
                  <a:solidFill>
                    <a:schemeClr val="tx1"/>
                  </a:solidFill>
                </a:ln>
                <a:effectLst>
                  <a:outerShdw blurRad="50800" dist="39000" dir="5460000" algn="tl">
                    <a:srgbClr val="000000">
                      <a:alpha val="38000"/>
                    </a:srgbClr>
                  </a:outerShdw>
                </a:effectLst>
                <a:latin typeface="+mj-lt"/>
              </a:rPr>
              <a:t>With our Lord’s warning now ringing in their ears, they depart Magadan and travel to the far north, to the region of Caesarea Philippi.</a:t>
            </a:r>
          </a:p>
          <a:p>
            <a:pPr marL="0" lvl="1">
              <a:spcAft>
                <a:spcPts val="2400"/>
              </a:spcAft>
            </a:pPr>
            <a:r>
              <a:rPr lang="en-US" sz="3600" dirty="0" smtClean="0">
                <a:ln w="11430">
                  <a:solidFill>
                    <a:schemeClr val="tx1"/>
                  </a:solidFill>
                </a:ln>
                <a:effectLst>
                  <a:outerShdw blurRad="50800" dist="39000" dir="5460000" algn="tl">
                    <a:srgbClr val="000000">
                      <a:alpha val="38000"/>
                    </a:srgbClr>
                  </a:outerShdw>
                </a:effectLst>
                <a:latin typeface="+mj-lt"/>
              </a:rPr>
              <a:t>Jesus, there, will question the disciples about what matters more than anything:</a:t>
            </a:r>
          </a:p>
          <a:p>
            <a:pPr marL="0" lvl="1" algn="ctr">
              <a:spcAft>
                <a:spcPts val="2400"/>
              </a:spcAft>
            </a:pPr>
            <a:r>
              <a:rPr lang="en-US" sz="6000" dirty="0" smtClean="0">
                <a:ln w="11430">
                  <a:solidFill>
                    <a:srgbClr val="6600CC"/>
                  </a:solidFill>
                </a:ln>
                <a:solidFill>
                  <a:srgbClr val="6600CC"/>
                </a:solidFill>
                <a:effectLst>
                  <a:outerShdw blurRad="50800" dist="39000" dir="5460000" algn="tl">
                    <a:srgbClr val="000000">
                      <a:alpha val="38000"/>
                    </a:srgbClr>
                  </a:outerShdw>
                </a:effectLst>
                <a:latin typeface="+mj-lt"/>
              </a:rPr>
              <a:t>“Who is the Son of Man?”</a:t>
            </a:r>
            <a:endParaRPr lang="en-US" sz="3200" dirty="0" smtClean="0">
              <a:ln w="11430">
                <a:solidFill>
                  <a:srgbClr val="6600CC"/>
                </a:solidFill>
              </a:ln>
              <a:solidFill>
                <a:srgbClr val="6600CC"/>
              </a:solidFill>
              <a:effectLst>
                <a:outerShdw blurRad="50800" dist="39000" dir="5460000" algn="tl">
                  <a:srgbClr val="000000">
                    <a:alpha val="38000"/>
                  </a:srgbClr>
                </a:outerShdw>
              </a:effectLst>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5">
                                            <p:txEl>
                                              <p:pRg st="2" end="2"/>
                                            </p:txEl>
                                          </p:spTgt>
                                        </p:tgtEl>
                                        <p:attrNameLst>
                                          <p:attrName>style.visibility</p:attrName>
                                        </p:attrNameLst>
                                      </p:cBhvr>
                                      <p:to>
                                        <p:strVal val="visible"/>
                                      </p:to>
                                    </p:set>
                                    <p:set>
                                      <p:cBhvr>
                                        <p:cTn id="7" dur="455" fill="hold">
                                          <p:stCondLst>
                                            <p:cond delay="0"/>
                                          </p:stCondLst>
                                        </p:cTn>
                                        <p:tgtEl>
                                          <p:spTgt spid="5">
                                            <p:txEl>
                                              <p:pRg st="2" end="2"/>
                                            </p:txEl>
                                          </p:spTgt>
                                        </p:tgtEl>
                                        <p:attrNameLst>
                                          <p:attrName>style.rotation</p:attrName>
                                        </p:attrNameLst>
                                      </p:cBhvr>
                                      <p:to>
                                        <p:strVal val="-45.0"/>
                                      </p:to>
                                    </p:set>
                                    <p:anim calcmode="lin" valueType="num">
                                      <p:cBhvr>
                                        <p:cTn id="8" dur="455" fill="hold">
                                          <p:stCondLst>
                                            <p:cond delay="455"/>
                                          </p:stCondLst>
                                        </p:cTn>
                                        <p:tgtEl>
                                          <p:spTgt spid="5">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xEl>
                                              <p:pRg st="2" end="2"/>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055162"/>
            <a:ext cx="8686800" cy="464742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IV. Our Lord’s Withdrawals from Galilee (14:13b – 17:20)</a:t>
            </a:r>
          </a:p>
          <a:p>
            <a:pPr>
              <a:spcAft>
                <a:spcPts val="1200"/>
              </a:spcAft>
            </a:pPr>
            <a:r>
              <a:rPr lang="en-US"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D</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To Caesarea Philippi (16:13 – 17:21)</a:t>
            </a:r>
            <a:r>
              <a:rPr lang="en-US" sz="20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rgbClr val="0070C0"/>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(6/8)</a:t>
            </a:r>
            <a:endParaRPr lang="en-US" b="1" dirty="0" smtClean="0">
              <a:ln w="11430">
                <a:solidFill>
                  <a:srgbClr val="0070C0"/>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  Our Lord’s Last Ministry in Galilee (17:22-27) </a:t>
            </a:r>
            <a:r>
              <a:rPr lang="en-US" sz="2000" b="1" dirty="0" smtClean="0">
                <a:ln w="11430">
                  <a:solidFill>
                    <a:srgbClr val="0070C0"/>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rPr>
              <a:t>(6/15)</a:t>
            </a:r>
            <a:endParaRPr lang="en-US" sz="2400" b="1" dirty="0" smtClean="0">
              <a:ln w="11430">
                <a:solidFill>
                  <a:srgbClr val="0070C0"/>
                </a:solidFill>
              </a:ln>
              <a:solidFill>
                <a:srgbClr val="0070C0"/>
              </a:solidFill>
              <a:effectLst>
                <a:outerShdw blurRad="50800" dist="39000" dir="5460000" algn="tl">
                  <a:srgbClr val="000000">
                    <a:alpha val="38000"/>
                  </a:srgbClr>
                </a:outerShdw>
              </a:effectLst>
              <a:latin typeface="Times New Roman" pitchFamily="18" charset="0"/>
              <a:cs typeface="Times New Roman" pitchFamily="18" charset="0"/>
            </a:endParaRPr>
          </a:p>
          <a:p>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His Passion Foretold - #2 (17:22-23)</a:t>
            </a:r>
            <a:endParaRPr lang="en-US" sz="2000"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endParaRPr>
          </a:p>
          <a:p>
            <a:pPr>
              <a:spcAft>
                <a:spcPts val="1200"/>
              </a:spcAft>
            </a:pP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B</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The Temple Tax (17:24-27)</a:t>
            </a:r>
            <a:r>
              <a:rPr lang="en-US"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endParaRPr lang="en-US" b="1" dirty="0" smtClean="0">
              <a:ln w="11430">
                <a:solidFill>
                  <a:srgbClr val="00B0F0"/>
                </a:solidFill>
              </a:ln>
              <a:solidFill>
                <a:srgbClr val="00B0F0"/>
              </a:solidFill>
              <a:effectLst>
                <a:outerShdw blurRad="50800" dist="39000" dir="5460000" algn="tl">
                  <a:srgbClr val="000000">
                    <a:alpha val="38000"/>
                  </a:srgbClr>
                </a:outerShdw>
              </a:effectLst>
              <a:latin typeface="Times New Roman" pitchFamily="18" charset="0"/>
              <a:cs typeface="Times New Roman" pitchFamily="18" charset="0"/>
            </a:endParaRPr>
          </a:p>
          <a:p>
            <a:pPr marL="571500" indent="-571500"/>
            <a:r>
              <a:rPr lang="en-US" sz="24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VI. </a:t>
            </a:r>
            <a:r>
              <a:rPr lang="en-US" sz="2400" b="1" u="sng"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The Fourth Discourse</a:t>
            </a:r>
            <a:r>
              <a:rPr lang="en-US" sz="2400" b="1" dirty="0" smtClean="0">
                <a:ln w="11430">
                  <a:solidFill>
                    <a:srgbClr val="002060"/>
                  </a:solidFill>
                </a:ln>
                <a:solidFill>
                  <a:srgbClr val="002060"/>
                </a:solidFill>
                <a:effectLst>
                  <a:outerShdw blurRad="50800" dist="39000" dir="5460000" algn="tl">
                    <a:srgbClr val="000000">
                      <a:alpha val="38000"/>
                    </a:srgbClr>
                  </a:outerShdw>
                </a:effectLst>
                <a:latin typeface="Times New Roman" pitchFamily="18" charset="0"/>
                <a:cs typeface="Times New Roman" pitchFamily="18" charset="0"/>
              </a:rPr>
              <a:t>:  Life in the Kingdom (18:1 – 19:2)</a:t>
            </a:r>
          </a:p>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A</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Sayings on Humility and Forgiveness (18:1-35) </a:t>
            </a:r>
          </a:p>
          <a:p>
            <a:r>
              <a:rPr lang="en-US" sz="2000" b="1" dirty="0" smtClean="0">
                <a:ln w="11430">
                  <a:solidFill>
                    <a:schemeClr val="tx1"/>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chemeClr val="tx1"/>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1</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True Greatness (1-6)</a:t>
            </a:r>
          </a:p>
          <a:p>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2</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Warnings of Hell (7-9)</a:t>
            </a:r>
          </a:p>
          <a:p>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3</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The Lost Sheep (10-14)</a:t>
            </a:r>
          </a:p>
          <a:p>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4</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Discipline (15-20)</a:t>
            </a:r>
          </a:p>
          <a:p>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5</a:t>
            </a:r>
            <a:r>
              <a:rPr lang="en-US" b="1" dirty="0" smtClean="0">
                <a:ln w="11430">
                  <a:solidFill>
                    <a:srgbClr val="6600CC"/>
                  </a:solidFill>
                </a:ln>
                <a:solidFill>
                  <a:srgbClr val="6600CC"/>
                </a:solidFill>
                <a:effectLst>
                  <a:outerShdw blurRad="50800" dist="39000" dir="5460000" algn="tl">
                    <a:srgbClr val="000000">
                      <a:alpha val="38000"/>
                    </a:srgbClr>
                  </a:outerShdw>
                </a:effectLst>
                <a:latin typeface="Times New Roman" pitchFamily="18" charset="0"/>
                <a:cs typeface="Times New Roman" pitchFamily="18" charset="0"/>
              </a:rPr>
              <a:t>.  Forgiveness (21-35)</a:t>
            </a:r>
          </a:p>
          <a:p>
            <a:pPr>
              <a:spcAft>
                <a:spcPts val="24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B</a:t>
            </a:r>
            <a:r>
              <a:rPr lang="en-US" sz="20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Jesus Travels to Judea, Beyond the Jordan (19:1-2)</a:t>
            </a:r>
            <a:endParaRPr lang="en-US" sz="2000" b="1" dirty="0" smtClean="0">
              <a:ln w="11430">
                <a:solidFill>
                  <a:srgbClr val="FFC000"/>
                </a:solidFill>
              </a:ln>
              <a:solidFill>
                <a:srgbClr val="FFC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Rectangle 2"/>
          <p:cNvSpPr/>
          <p:nvPr/>
        </p:nvSpPr>
        <p:spPr>
          <a:xfrm>
            <a:off x="8229600" y="3059668"/>
            <a:ext cx="809837" cy="400110"/>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0070C0"/>
                  </a:solidFill>
                </a:ln>
                <a:solidFill>
                  <a:srgbClr val="0070C0"/>
                </a:solidFill>
                <a:effectLst>
                  <a:outerShdw blurRad="80000" dist="40000" dir="5040000" algn="tl">
                    <a:srgbClr val="000000">
                      <a:alpha val="30000"/>
                    </a:srgbClr>
                  </a:outerShdw>
                </a:effectLst>
                <a:latin typeface="Times New Roman" pitchFamily="18" charset="0"/>
                <a:cs typeface="Times New Roman" pitchFamily="18" charset="0"/>
              </a:rPr>
              <a:t>(6/22)</a:t>
            </a:r>
            <a:endParaRPr lang="en-US" sz="2000" b="1" dirty="0">
              <a:ln w="11430">
                <a:solidFill>
                  <a:srgbClr val="0070C0"/>
                </a:solidFill>
              </a:ln>
              <a:solidFill>
                <a:srgbClr val="0070C0"/>
              </a:solidFill>
              <a:effectLst>
                <a:outerShdw blurRad="80000" dist="40000" dir="5040000" algn="tl">
                  <a:srgbClr val="000000">
                    <a:alpha val="30000"/>
                  </a:srgbClr>
                </a:outerShdw>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Matthew</a:t>
            </a:r>
            <a:r>
              <a:rPr lang="en-US" sz="6000" b="1" dirty="0" smtClean="0">
                <a:ln w="11430">
                  <a:solidFill>
                    <a:sysClr val="windowText" lastClr="000000"/>
                  </a:solidFill>
                </a:ln>
                <a:effectLst>
                  <a:outerShdw blurRad="50800" dist="39000" dir="5460000" algn="tl">
                    <a:srgbClr val="000000">
                      <a:alpha val="38000"/>
                    </a:srgbClr>
                  </a:outerShdw>
                </a:effectLst>
                <a:latin typeface="+mj-lt"/>
              </a:rPr>
              <a:t> 16:13 – 17:21</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381000" y="5410200"/>
            <a:ext cx="83820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rgbClr val="6600CC"/>
                </a:solidFill>
                <a:effectLst>
                  <a:outerShdw blurRad="50800" dist="39000" dir="5460000" algn="tl">
                    <a:srgbClr val="000000">
                      <a:alpha val="38000"/>
                    </a:srgbClr>
                  </a:outerShdw>
                </a:effectLst>
              </a:rPr>
              <a:t>To Caesarea Philippi</a:t>
            </a:r>
            <a:endParaRPr lang="en-US" sz="6600" b="1" dirty="0">
              <a:ln w="11430"/>
              <a:solidFill>
                <a:srgbClr val="6600CC"/>
              </a:solidFill>
              <a:effectLst>
                <a:outerShdw blurRad="50800" dist="39000" dir="5460000" algn="tl">
                  <a:srgbClr val="000000">
                    <a:alpha val="38000"/>
                  </a:srgbClr>
                </a:outerShdw>
              </a:effectLst>
            </a:endParaRPr>
          </a:p>
        </p:txBody>
      </p:sp>
      <p:pic>
        <p:nvPicPr>
          <p:cNvPr id="2" name="Picture 2" descr="C:\Users\Jeff\Desktop\jesus-peter-keys-stained-glass.jpg"/>
          <p:cNvPicPr>
            <a:picLocks noChangeAspect="1" noChangeArrowheads="1"/>
          </p:cNvPicPr>
          <p:nvPr/>
        </p:nvPicPr>
        <p:blipFill>
          <a:blip r:embed="rId2" cstate="print"/>
          <a:srcRect t="2913"/>
          <a:stretch>
            <a:fillRect/>
          </a:stretch>
        </p:blipFill>
        <p:spPr bwMode="auto">
          <a:xfrm>
            <a:off x="0" y="1066800"/>
            <a:ext cx="9144000" cy="442277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What We’ve Covered!</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228600" y="1045488"/>
            <a:ext cx="8763000" cy="501675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6600CC"/>
                </a:solidFill>
                <a:effectLst>
                  <a:outerShdw blurRad="50800" dist="39000" dir="5460000" algn="tl">
                    <a:srgbClr val="000000">
                      <a:alpha val="38000"/>
                    </a:srgbClr>
                  </a:outerShdw>
                </a:effectLst>
              </a:rPr>
              <a:t>Jesus is now in the final stages of His Galilean ministry:</a:t>
            </a:r>
          </a:p>
          <a:p>
            <a:endParaRPr lang="en-US" sz="1000" b="1" dirty="0" smtClean="0">
              <a:ln w="11430"/>
              <a:solidFill>
                <a:srgbClr val="6600CC"/>
              </a:solidFill>
              <a:effectLst>
                <a:outerShdw blurRad="50800" dist="39000" dir="5460000" algn="tl">
                  <a:srgbClr val="000000">
                    <a:alpha val="38000"/>
                  </a:srgbClr>
                </a:outerShdw>
              </a:effectLst>
            </a:endParaRPr>
          </a:p>
          <a:p>
            <a:pPr lvl="1">
              <a:buFont typeface="Wingdings" pitchFamily="2" charset="2"/>
              <a:buChar char="Ø"/>
            </a:pPr>
            <a:r>
              <a:rPr lang="en-US" sz="3400" b="1" dirty="0" smtClean="0">
                <a:ln w="11430"/>
                <a:solidFill>
                  <a:srgbClr val="6600CC"/>
                </a:solidFill>
                <a:effectLst>
                  <a:outerShdw blurRad="50800" dist="39000" dir="5460000" algn="tl">
                    <a:srgbClr val="000000">
                      <a:alpha val="38000"/>
                    </a:srgbClr>
                  </a:outerShdw>
                </a:effectLst>
              </a:rPr>
              <a:t>  St. John 6:66 marked the great turning point;</a:t>
            </a:r>
          </a:p>
          <a:p>
            <a:pPr lvl="1">
              <a:buFont typeface="Wingdings" pitchFamily="2" charset="2"/>
              <a:buChar char="Ø"/>
            </a:pPr>
            <a:r>
              <a:rPr lang="en-US" sz="3400" b="1" dirty="0" smtClean="0">
                <a:ln w="11430"/>
                <a:solidFill>
                  <a:srgbClr val="6600CC"/>
                </a:solidFill>
                <a:effectLst>
                  <a:outerShdw blurRad="50800" dist="39000" dir="5460000" algn="tl">
                    <a:srgbClr val="000000">
                      <a:alpha val="38000"/>
                    </a:srgbClr>
                  </a:outerShdw>
                </a:effectLst>
              </a:rPr>
              <a:t>  Jesus has confronted the Pharisees &amp; Scribes and withdrew to </a:t>
            </a:r>
            <a:r>
              <a:rPr lang="en-US" sz="3400" b="1" dirty="0" err="1" smtClean="0">
                <a:ln w="11430"/>
                <a:solidFill>
                  <a:srgbClr val="6600CC"/>
                </a:solidFill>
                <a:effectLst>
                  <a:outerShdw blurRad="50800" dist="39000" dir="5460000" algn="tl">
                    <a:srgbClr val="000000">
                      <a:alpha val="38000"/>
                    </a:srgbClr>
                  </a:outerShdw>
                </a:effectLst>
              </a:rPr>
              <a:t>Syro</a:t>
            </a:r>
            <a:r>
              <a:rPr lang="en-US" sz="3400" b="1" dirty="0" smtClean="0">
                <a:ln w="11430"/>
                <a:solidFill>
                  <a:srgbClr val="6600CC"/>
                </a:solidFill>
                <a:effectLst>
                  <a:outerShdw blurRad="50800" dist="39000" dir="5460000" algn="tl">
                    <a:srgbClr val="000000">
                      <a:alpha val="38000"/>
                    </a:srgbClr>
                  </a:outerShdw>
                </a:effectLst>
              </a:rPr>
              <a:t>-Phoenicia;</a:t>
            </a:r>
          </a:p>
          <a:p>
            <a:pPr lvl="1">
              <a:buFont typeface="Wingdings" pitchFamily="2" charset="2"/>
              <a:buChar char="Ø"/>
            </a:pPr>
            <a:r>
              <a:rPr lang="en-US" sz="3400" b="1" dirty="0" smtClean="0">
                <a:ln w="11430"/>
                <a:solidFill>
                  <a:srgbClr val="6600CC"/>
                </a:solidFill>
                <a:effectLst>
                  <a:outerShdw blurRad="50800" dist="39000" dir="5460000" algn="tl">
                    <a:srgbClr val="000000">
                      <a:alpha val="38000"/>
                    </a:srgbClr>
                  </a:outerShdw>
                </a:effectLst>
              </a:rPr>
              <a:t>  We have heard of the Canaanite woman with a marvelous faith;</a:t>
            </a:r>
          </a:p>
          <a:p>
            <a:pPr lvl="1">
              <a:buFont typeface="Wingdings" pitchFamily="2" charset="2"/>
              <a:buChar char="Ø"/>
            </a:pPr>
            <a:r>
              <a:rPr lang="en-US" sz="3400" b="1" dirty="0" smtClean="0">
                <a:ln w="11430"/>
                <a:solidFill>
                  <a:srgbClr val="6600CC"/>
                </a:solidFill>
                <a:effectLst>
                  <a:outerShdw blurRad="50800" dist="39000" dir="5460000" algn="tl">
                    <a:srgbClr val="000000">
                      <a:alpha val="38000"/>
                    </a:srgbClr>
                  </a:outerShdw>
                </a:effectLst>
              </a:rPr>
              <a:t>  Now Jesus travels to Decapolis </a:t>
            </a:r>
            <a:r>
              <a:rPr lang="en-US" sz="3000" b="1" dirty="0" smtClean="0">
                <a:ln w="11430"/>
                <a:solidFill>
                  <a:srgbClr val="6600CC"/>
                </a:solidFill>
                <a:effectLst>
                  <a:outerShdw blurRad="50800" dist="39000" dir="5460000" algn="tl">
                    <a:srgbClr val="000000">
                      <a:alpha val="38000"/>
                    </a:srgbClr>
                  </a:outerShdw>
                </a:effectLst>
              </a:rPr>
              <a:t>(15:29ff.)</a:t>
            </a:r>
            <a:r>
              <a:rPr lang="en-US" sz="3400" b="1" dirty="0" smtClean="0">
                <a:ln w="11430"/>
                <a:solidFill>
                  <a:srgbClr val="6600CC"/>
                </a:solidFill>
                <a:effectLst>
                  <a:outerShdw blurRad="50800" dist="39000" dir="5460000" algn="tl">
                    <a:srgbClr val="000000">
                      <a:alpha val="38000"/>
                    </a:srgbClr>
                  </a:outerShdw>
                </a:effectLst>
              </a:rPr>
              <a:t>        </a:t>
            </a:r>
            <a:endParaRPr lang="en-US" sz="3400" b="1" dirty="0">
              <a:ln w="11430"/>
              <a:solidFill>
                <a:srgbClr val="6600CC"/>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80">
                                          <p:stCondLst>
                                            <p:cond delay="0"/>
                                          </p:stCondLst>
                                        </p:cTn>
                                        <p:tgtEl>
                                          <p:spTgt spid="5">
                                            <p:txEl>
                                              <p:pRg st="3" end="3"/>
                                            </p:txEl>
                                          </p:spTgt>
                                        </p:tgtEl>
                                      </p:cBhvr>
                                    </p:animEffect>
                                    <p:anim calcmode="lin" valueType="num">
                                      <p:cBhvr>
                                        <p:cTn id="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3" end="3"/>
                                            </p:txEl>
                                          </p:spTgt>
                                        </p:tgtEl>
                                      </p:cBhvr>
                                      <p:to x="100000" y="60000"/>
                                    </p:animScale>
                                    <p:animScale>
                                      <p:cBhvr>
                                        <p:cTn id="14" dur="166" decel="50000">
                                          <p:stCondLst>
                                            <p:cond delay="676"/>
                                          </p:stCondLst>
                                        </p:cTn>
                                        <p:tgtEl>
                                          <p:spTgt spid="5">
                                            <p:txEl>
                                              <p:pRg st="3" end="3"/>
                                            </p:txEl>
                                          </p:spTgt>
                                        </p:tgtEl>
                                      </p:cBhvr>
                                      <p:to x="100000" y="100000"/>
                                    </p:animScale>
                                    <p:animScale>
                                      <p:cBhvr>
                                        <p:cTn id="15" dur="26">
                                          <p:stCondLst>
                                            <p:cond delay="1312"/>
                                          </p:stCondLst>
                                        </p:cTn>
                                        <p:tgtEl>
                                          <p:spTgt spid="5">
                                            <p:txEl>
                                              <p:pRg st="3" end="3"/>
                                            </p:txEl>
                                          </p:spTgt>
                                        </p:tgtEl>
                                      </p:cBhvr>
                                      <p:to x="100000" y="80000"/>
                                    </p:animScale>
                                    <p:animScale>
                                      <p:cBhvr>
                                        <p:cTn id="16" dur="166" decel="50000">
                                          <p:stCondLst>
                                            <p:cond delay="1338"/>
                                          </p:stCondLst>
                                        </p:cTn>
                                        <p:tgtEl>
                                          <p:spTgt spid="5">
                                            <p:txEl>
                                              <p:pRg st="3" end="3"/>
                                            </p:txEl>
                                          </p:spTgt>
                                        </p:tgtEl>
                                      </p:cBhvr>
                                      <p:to x="100000" y="100000"/>
                                    </p:animScale>
                                    <p:animScale>
                                      <p:cBhvr>
                                        <p:cTn id="17" dur="26">
                                          <p:stCondLst>
                                            <p:cond delay="1642"/>
                                          </p:stCondLst>
                                        </p:cTn>
                                        <p:tgtEl>
                                          <p:spTgt spid="5">
                                            <p:txEl>
                                              <p:pRg st="3" end="3"/>
                                            </p:txEl>
                                          </p:spTgt>
                                        </p:tgtEl>
                                      </p:cBhvr>
                                      <p:to x="100000" y="90000"/>
                                    </p:animScale>
                                    <p:animScale>
                                      <p:cBhvr>
                                        <p:cTn id="18" dur="166" decel="50000">
                                          <p:stCondLst>
                                            <p:cond delay="1668"/>
                                          </p:stCondLst>
                                        </p:cTn>
                                        <p:tgtEl>
                                          <p:spTgt spid="5">
                                            <p:txEl>
                                              <p:pRg st="3" end="3"/>
                                            </p:txEl>
                                          </p:spTgt>
                                        </p:tgtEl>
                                      </p:cBhvr>
                                      <p:to x="100000" y="100000"/>
                                    </p:animScale>
                                    <p:animScale>
                                      <p:cBhvr>
                                        <p:cTn id="19" dur="26">
                                          <p:stCondLst>
                                            <p:cond delay="1808"/>
                                          </p:stCondLst>
                                        </p:cTn>
                                        <p:tgtEl>
                                          <p:spTgt spid="5">
                                            <p:txEl>
                                              <p:pRg st="3" end="3"/>
                                            </p:txEl>
                                          </p:spTgt>
                                        </p:tgtEl>
                                      </p:cBhvr>
                                      <p:to x="100000" y="95000"/>
                                    </p:animScale>
                                    <p:animScale>
                                      <p:cBhvr>
                                        <p:cTn id="20" dur="166" decel="50000">
                                          <p:stCondLst>
                                            <p:cond delay="1834"/>
                                          </p:stCondLst>
                                        </p:cTn>
                                        <p:tgtEl>
                                          <p:spTgt spid="5">
                                            <p:txEl>
                                              <p:pRg st="3" end="3"/>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down)">
                                      <p:cBhvr>
                                        <p:cTn id="25" dur="580">
                                          <p:stCondLst>
                                            <p:cond delay="0"/>
                                          </p:stCondLst>
                                        </p:cTn>
                                        <p:tgtEl>
                                          <p:spTgt spid="5">
                                            <p:txEl>
                                              <p:pRg st="4" end="4"/>
                                            </p:txEl>
                                          </p:spTgt>
                                        </p:tgtEl>
                                      </p:cBhvr>
                                    </p:animEffect>
                                    <p:anim calcmode="lin" valueType="num">
                                      <p:cBhvr>
                                        <p:cTn id="26"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4" end="4"/>
                                            </p:txEl>
                                          </p:spTgt>
                                        </p:tgtEl>
                                      </p:cBhvr>
                                      <p:to x="100000" y="60000"/>
                                    </p:animScale>
                                    <p:animScale>
                                      <p:cBhvr>
                                        <p:cTn id="32" dur="166" decel="50000">
                                          <p:stCondLst>
                                            <p:cond delay="676"/>
                                          </p:stCondLst>
                                        </p:cTn>
                                        <p:tgtEl>
                                          <p:spTgt spid="5">
                                            <p:txEl>
                                              <p:pRg st="4" end="4"/>
                                            </p:txEl>
                                          </p:spTgt>
                                        </p:tgtEl>
                                      </p:cBhvr>
                                      <p:to x="100000" y="100000"/>
                                    </p:animScale>
                                    <p:animScale>
                                      <p:cBhvr>
                                        <p:cTn id="33" dur="26">
                                          <p:stCondLst>
                                            <p:cond delay="1312"/>
                                          </p:stCondLst>
                                        </p:cTn>
                                        <p:tgtEl>
                                          <p:spTgt spid="5">
                                            <p:txEl>
                                              <p:pRg st="4" end="4"/>
                                            </p:txEl>
                                          </p:spTgt>
                                        </p:tgtEl>
                                      </p:cBhvr>
                                      <p:to x="100000" y="80000"/>
                                    </p:animScale>
                                    <p:animScale>
                                      <p:cBhvr>
                                        <p:cTn id="34" dur="166" decel="50000">
                                          <p:stCondLst>
                                            <p:cond delay="1338"/>
                                          </p:stCondLst>
                                        </p:cTn>
                                        <p:tgtEl>
                                          <p:spTgt spid="5">
                                            <p:txEl>
                                              <p:pRg st="4" end="4"/>
                                            </p:txEl>
                                          </p:spTgt>
                                        </p:tgtEl>
                                      </p:cBhvr>
                                      <p:to x="100000" y="100000"/>
                                    </p:animScale>
                                    <p:animScale>
                                      <p:cBhvr>
                                        <p:cTn id="35" dur="26">
                                          <p:stCondLst>
                                            <p:cond delay="1642"/>
                                          </p:stCondLst>
                                        </p:cTn>
                                        <p:tgtEl>
                                          <p:spTgt spid="5">
                                            <p:txEl>
                                              <p:pRg st="4" end="4"/>
                                            </p:txEl>
                                          </p:spTgt>
                                        </p:tgtEl>
                                      </p:cBhvr>
                                      <p:to x="100000" y="90000"/>
                                    </p:animScale>
                                    <p:animScale>
                                      <p:cBhvr>
                                        <p:cTn id="36" dur="166" decel="50000">
                                          <p:stCondLst>
                                            <p:cond delay="1668"/>
                                          </p:stCondLst>
                                        </p:cTn>
                                        <p:tgtEl>
                                          <p:spTgt spid="5">
                                            <p:txEl>
                                              <p:pRg st="4" end="4"/>
                                            </p:txEl>
                                          </p:spTgt>
                                        </p:tgtEl>
                                      </p:cBhvr>
                                      <p:to x="100000" y="100000"/>
                                    </p:animScale>
                                    <p:animScale>
                                      <p:cBhvr>
                                        <p:cTn id="37" dur="26">
                                          <p:stCondLst>
                                            <p:cond delay="1808"/>
                                          </p:stCondLst>
                                        </p:cTn>
                                        <p:tgtEl>
                                          <p:spTgt spid="5">
                                            <p:txEl>
                                              <p:pRg st="4" end="4"/>
                                            </p:txEl>
                                          </p:spTgt>
                                        </p:tgtEl>
                                      </p:cBhvr>
                                      <p:to x="100000" y="95000"/>
                                    </p:animScale>
                                    <p:animScale>
                                      <p:cBhvr>
                                        <p:cTn id="38" dur="166" decel="50000">
                                          <p:stCondLst>
                                            <p:cond delay="1834"/>
                                          </p:stCondLst>
                                        </p:cTn>
                                        <p:tgtEl>
                                          <p:spTgt spid="5">
                                            <p:txEl>
                                              <p:pRg st="4" end="4"/>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Effect transition="in" filter="wipe(down)">
                                      <p:cBhvr>
                                        <p:cTn id="43" dur="580">
                                          <p:stCondLst>
                                            <p:cond delay="0"/>
                                          </p:stCondLst>
                                        </p:cTn>
                                        <p:tgtEl>
                                          <p:spTgt spid="5">
                                            <p:txEl>
                                              <p:pRg st="5" end="5"/>
                                            </p:txEl>
                                          </p:spTgt>
                                        </p:tgtEl>
                                      </p:cBhvr>
                                    </p:animEffect>
                                    <p:anim calcmode="lin" valueType="num">
                                      <p:cBhvr>
                                        <p:cTn id="44"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5" end="5"/>
                                            </p:txEl>
                                          </p:spTgt>
                                        </p:tgtEl>
                                      </p:cBhvr>
                                      <p:to x="100000" y="60000"/>
                                    </p:animScale>
                                    <p:animScale>
                                      <p:cBhvr>
                                        <p:cTn id="50" dur="166" decel="50000">
                                          <p:stCondLst>
                                            <p:cond delay="676"/>
                                          </p:stCondLst>
                                        </p:cTn>
                                        <p:tgtEl>
                                          <p:spTgt spid="5">
                                            <p:txEl>
                                              <p:pRg st="5" end="5"/>
                                            </p:txEl>
                                          </p:spTgt>
                                        </p:tgtEl>
                                      </p:cBhvr>
                                      <p:to x="100000" y="100000"/>
                                    </p:animScale>
                                    <p:animScale>
                                      <p:cBhvr>
                                        <p:cTn id="51" dur="26">
                                          <p:stCondLst>
                                            <p:cond delay="1312"/>
                                          </p:stCondLst>
                                        </p:cTn>
                                        <p:tgtEl>
                                          <p:spTgt spid="5">
                                            <p:txEl>
                                              <p:pRg st="5" end="5"/>
                                            </p:txEl>
                                          </p:spTgt>
                                        </p:tgtEl>
                                      </p:cBhvr>
                                      <p:to x="100000" y="80000"/>
                                    </p:animScale>
                                    <p:animScale>
                                      <p:cBhvr>
                                        <p:cTn id="52" dur="166" decel="50000">
                                          <p:stCondLst>
                                            <p:cond delay="1338"/>
                                          </p:stCondLst>
                                        </p:cTn>
                                        <p:tgtEl>
                                          <p:spTgt spid="5">
                                            <p:txEl>
                                              <p:pRg st="5" end="5"/>
                                            </p:txEl>
                                          </p:spTgt>
                                        </p:tgtEl>
                                      </p:cBhvr>
                                      <p:to x="100000" y="100000"/>
                                    </p:animScale>
                                    <p:animScale>
                                      <p:cBhvr>
                                        <p:cTn id="53" dur="26">
                                          <p:stCondLst>
                                            <p:cond delay="1642"/>
                                          </p:stCondLst>
                                        </p:cTn>
                                        <p:tgtEl>
                                          <p:spTgt spid="5">
                                            <p:txEl>
                                              <p:pRg st="5" end="5"/>
                                            </p:txEl>
                                          </p:spTgt>
                                        </p:tgtEl>
                                      </p:cBhvr>
                                      <p:to x="100000" y="90000"/>
                                    </p:animScale>
                                    <p:animScale>
                                      <p:cBhvr>
                                        <p:cTn id="54" dur="166" decel="50000">
                                          <p:stCondLst>
                                            <p:cond delay="1668"/>
                                          </p:stCondLst>
                                        </p:cTn>
                                        <p:tgtEl>
                                          <p:spTgt spid="5">
                                            <p:txEl>
                                              <p:pRg st="5" end="5"/>
                                            </p:txEl>
                                          </p:spTgt>
                                        </p:tgtEl>
                                      </p:cBhvr>
                                      <p:to x="100000" y="100000"/>
                                    </p:animScale>
                                    <p:animScale>
                                      <p:cBhvr>
                                        <p:cTn id="55" dur="26">
                                          <p:stCondLst>
                                            <p:cond delay="1808"/>
                                          </p:stCondLst>
                                        </p:cTn>
                                        <p:tgtEl>
                                          <p:spTgt spid="5">
                                            <p:txEl>
                                              <p:pRg st="5" end="5"/>
                                            </p:txEl>
                                          </p:spTgt>
                                        </p:tgtEl>
                                      </p:cBhvr>
                                      <p:to x="100000" y="95000"/>
                                    </p:animScale>
                                    <p:animScale>
                                      <p:cBhvr>
                                        <p:cTn id="56"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What We’ve Missed!</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pic>
        <p:nvPicPr>
          <p:cNvPr id="2052" name="Picture 4" descr="C:\Users\Jeff\Desktop\map_of_ancient_galilee_1.png"/>
          <p:cNvPicPr>
            <a:picLocks noChangeAspect="1" noChangeArrowheads="1"/>
          </p:cNvPicPr>
          <p:nvPr/>
        </p:nvPicPr>
        <p:blipFill>
          <a:blip r:embed="rId2" cstate="print"/>
          <a:srcRect l="3038" t="3640" r="2716" b="12124"/>
          <a:stretch>
            <a:fillRect/>
          </a:stretch>
        </p:blipFill>
        <p:spPr bwMode="auto">
          <a:xfrm>
            <a:off x="0" y="0"/>
            <a:ext cx="9144000" cy="6858000"/>
          </a:xfrm>
          <a:prstGeom prst="rect">
            <a:avLst/>
          </a:prstGeom>
          <a:noFill/>
        </p:spPr>
      </p:pic>
      <p:cxnSp>
        <p:nvCxnSpPr>
          <p:cNvPr id="12" name="Straight Arrow Connector 11"/>
          <p:cNvCxnSpPr/>
          <p:nvPr/>
        </p:nvCxnSpPr>
        <p:spPr>
          <a:xfrm flipH="1" flipV="1">
            <a:off x="4114800" y="1371600"/>
            <a:ext cx="2209800" cy="2286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267200" y="1371600"/>
            <a:ext cx="2057400" cy="205740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172200" y="3581400"/>
            <a:ext cx="228600" cy="228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6248400" y="3733800"/>
            <a:ext cx="685800" cy="914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57800" y="3505200"/>
            <a:ext cx="910827" cy="338554"/>
          </a:xfrm>
          <a:prstGeom prst="rect">
            <a:avLst/>
          </a:prstGeom>
          <a:noFill/>
        </p:spPr>
        <p:txBody>
          <a:bodyPr wrap="none" rtlCol="0">
            <a:spAutoFit/>
          </a:bodyPr>
          <a:lstStyle/>
          <a:p>
            <a:r>
              <a:rPr lang="en-US" sz="1600" b="1" dirty="0" smtClean="0">
                <a:solidFill>
                  <a:srgbClr val="FF0000"/>
                </a:solidFill>
                <a:latin typeface="Arial Narrow" pitchFamily="34" charset="0"/>
                <a:cs typeface="Arial" pitchFamily="34" charset="0"/>
              </a:rPr>
              <a:t>Magadan</a:t>
            </a:r>
            <a:endParaRPr lang="en-US" sz="1600" b="1" dirty="0">
              <a:solidFill>
                <a:srgbClr val="FF0000"/>
              </a:solidFill>
              <a:latin typeface="Arial Narrow" pitchFamily="34" charset="0"/>
              <a:cs typeface="Arial" pitchFamily="34" charset="0"/>
            </a:endParaRPr>
          </a:p>
        </p:txBody>
      </p:sp>
      <p:sp>
        <p:nvSpPr>
          <p:cNvPr id="28" name="Oval 27"/>
          <p:cNvSpPr/>
          <p:nvPr/>
        </p:nvSpPr>
        <p:spPr>
          <a:xfrm>
            <a:off x="6156960" y="3657600"/>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8" idx="7"/>
          </p:cNvCxnSpPr>
          <p:nvPr/>
        </p:nvCxnSpPr>
        <p:spPr>
          <a:xfrm flipV="1">
            <a:off x="6235009" y="2895600"/>
            <a:ext cx="1003991" cy="775391"/>
          </a:xfrm>
          <a:prstGeom prst="straightConnector1">
            <a:avLst/>
          </a:prstGeom>
          <a:ln w="190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239000" y="1447800"/>
            <a:ext cx="304800" cy="1447802"/>
          </a:xfrm>
          <a:prstGeom prst="straightConnector1">
            <a:avLst/>
          </a:prstGeom>
          <a:ln w="1905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172200" y="3886200"/>
            <a:ext cx="304800" cy="3810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629400" y="4419600"/>
            <a:ext cx="228600" cy="457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The Decapolis!</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381000" y="1506900"/>
            <a:ext cx="8382000" cy="413190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sz="1050" b="1" dirty="0" smtClean="0">
              <a:ln w="11430"/>
              <a:solidFill>
                <a:srgbClr val="6600CC"/>
              </a:solidFill>
              <a:effectLst>
                <a:outerShdw blurRad="50800" dist="39000" dir="5460000" algn="tl">
                  <a:srgbClr val="000000">
                    <a:alpha val="38000"/>
                  </a:srgbClr>
                </a:outerShdw>
              </a:effectLst>
            </a:endParaRPr>
          </a:p>
          <a:p>
            <a:pPr lvl="1">
              <a:buFont typeface="Wingdings" pitchFamily="2" charset="2"/>
              <a:buChar char="Ø"/>
            </a:pPr>
            <a:r>
              <a:rPr lang="en-US" sz="3600" b="1" dirty="0" smtClean="0">
                <a:ln w="11430"/>
                <a:solidFill>
                  <a:srgbClr val="6600CC"/>
                </a:solidFill>
                <a:effectLst>
                  <a:outerShdw blurRad="50800" dist="39000" dir="5460000" algn="tl">
                    <a:srgbClr val="000000">
                      <a:alpha val="38000"/>
                    </a:srgbClr>
                  </a:outerShdw>
                </a:effectLst>
              </a:rPr>
              <a:t>  In the area of the Decapolis, Jesus feeds the 4,000 </a:t>
            </a:r>
            <a:r>
              <a:rPr lang="en-US" sz="3200" b="1" dirty="0" smtClean="0">
                <a:ln w="11430"/>
                <a:solidFill>
                  <a:srgbClr val="6600CC"/>
                </a:solidFill>
                <a:effectLst>
                  <a:outerShdw blurRad="50800" dist="39000" dir="5460000" algn="tl">
                    <a:srgbClr val="000000">
                      <a:alpha val="38000"/>
                    </a:srgbClr>
                  </a:outerShdw>
                </a:effectLst>
              </a:rPr>
              <a:t>(15:30-38)</a:t>
            </a:r>
            <a:r>
              <a:rPr lang="en-US" sz="3600" b="1" dirty="0" smtClean="0">
                <a:ln w="11430"/>
                <a:solidFill>
                  <a:srgbClr val="6600CC"/>
                </a:solidFill>
                <a:effectLst>
                  <a:outerShdw blurRad="50800" dist="39000" dir="5460000" algn="tl">
                    <a:srgbClr val="000000">
                      <a:alpha val="38000"/>
                    </a:srgbClr>
                  </a:outerShdw>
                </a:effectLst>
              </a:rPr>
              <a:t>;</a:t>
            </a:r>
          </a:p>
          <a:p>
            <a:pPr lvl="1">
              <a:buFont typeface="Wingdings" pitchFamily="2" charset="2"/>
              <a:buChar char="Ø"/>
            </a:pPr>
            <a:r>
              <a:rPr lang="en-US" sz="3600" b="1" dirty="0" smtClean="0">
                <a:ln w="11430"/>
                <a:solidFill>
                  <a:srgbClr val="6600CC"/>
                </a:solidFill>
                <a:effectLst>
                  <a:outerShdw blurRad="50800" dist="39000" dir="5460000" algn="tl">
                    <a:srgbClr val="000000">
                      <a:alpha val="38000"/>
                    </a:srgbClr>
                  </a:outerShdw>
                </a:effectLst>
              </a:rPr>
              <a:t>  He then sails to the area of Magadan </a:t>
            </a:r>
            <a:r>
              <a:rPr lang="en-US" sz="3200" b="1" dirty="0" smtClean="0">
                <a:ln w="11430"/>
                <a:solidFill>
                  <a:srgbClr val="6600CC"/>
                </a:solidFill>
                <a:effectLst>
                  <a:outerShdw blurRad="50800" dist="39000" dir="5460000" algn="tl">
                    <a:srgbClr val="000000">
                      <a:alpha val="38000"/>
                    </a:srgbClr>
                  </a:outerShdw>
                </a:effectLst>
              </a:rPr>
              <a:t>(15:39)</a:t>
            </a:r>
            <a:r>
              <a:rPr lang="en-US" sz="3600" b="1" dirty="0" smtClean="0">
                <a:ln w="11430"/>
                <a:solidFill>
                  <a:srgbClr val="6600CC"/>
                </a:solidFill>
                <a:effectLst>
                  <a:outerShdw blurRad="50800" dist="39000" dir="5460000" algn="tl">
                    <a:srgbClr val="000000">
                      <a:alpha val="38000"/>
                    </a:srgbClr>
                  </a:outerShdw>
                </a:effectLst>
              </a:rPr>
              <a:t>; </a:t>
            </a:r>
          </a:p>
          <a:p>
            <a:pPr lvl="1">
              <a:buFont typeface="Wingdings" pitchFamily="2" charset="2"/>
              <a:buChar char="Ø"/>
            </a:pPr>
            <a:r>
              <a:rPr lang="en-US" sz="3600" b="1" dirty="0" smtClean="0">
                <a:ln w="11430"/>
                <a:solidFill>
                  <a:srgbClr val="6600CC"/>
                </a:solidFill>
                <a:effectLst>
                  <a:outerShdw blurRad="50800" dist="39000" dir="5460000" algn="tl">
                    <a:srgbClr val="000000">
                      <a:alpha val="38000"/>
                    </a:srgbClr>
                  </a:outerShdw>
                </a:effectLst>
              </a:rPr>
              <a:t>  There Jesus is, again, confronted by the Pharisees and, now, Sadducees; Jesus gives the Sign of Jonah </a:t>
            </a:r>
            <a:r>
              <a:rPr lang="en-US" sz="3200" b="1" dirty="0" smtClean="0">
                <a:ln w="11430"/>
                <a:solidFill>
                  <a:srgbClr val="6600CC"/>
                </a:solidFill>
                <a:effectLst>
                  <a:outerShdw blurRad="50800" dist="39000" dir="5460000" algn="tl">
                    <a:srgbClr val="000000">
                      <a:alpha val="38000"/>
                    </a:srgbClr>
                  </a:outerShdw>
                </a:effectLst>
              </a:rPr>
              <a:t>(16:1-12)</a:t>
            </a:r>
            <a:r>
              <a:rPr lang="en-US" sz="3600" b="1" dirty="0" smtClean="0">
                <a:ln w="11430"/>
                <a:solidFill>
                  <a:srgbClr val="6600CC"/>
                </a:solidFill>
                <a:effectLst>
                  <a:outerShdw blurRad="50800" dist="39000" dir="5460000" algn="tl">
                    <a:srgbClr val="000000">
                      <a:alpha val="38000"/>
                    </a:srgbClr>
                  </a:outerShdw>
                </a:effectLst>
              </a:rPr>
              <a:t>.</a:t>
            </a:r>
            <a:endParaRPr lang="en-US" sz="3600" b="1" dirty="0">
              <a:ln w="11430"/>
              <a:solidFill>
                <a:srgbClr val="6600CC"/>
              </a:soli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heel(4)">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heel(4)">
                                      <p:cBhvr>
                                        <p:cTn id="1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The Decapolis!</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152400" y="1143000"/>
            <a:ext cx="8839200" cy="489364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1200"/>
              </a:spcAft>
            </a:pPr>
            <a:r>
              <a:rPr lang="en-US" sz="3200" dirty="0" smtClean="0">
                <a:ln w="11430"/>
                <a:solidFill>
                  <a:srgbClr val="6600CC"/>
                </a:solidFill>
                <a:effectLst>
                  <a:outerShdw blurRad="50800" dist="39000" dir="5460000" algn="tl">
                    <a:srgbClr val="000000">
                      <a:alpha val="38000"/>
                    </a:srgbClr>
                  </a:outerShdw>
                </a:effectLst>
                <a:latin typeface="+mj-lt"/>
              </a:rPr>
              <a:t>In the area of the Decapolis, Jesus feeds the 4,000 (15:29-38).</a:t>
            </a:r>
          </a:p>
          <a:p>
            <a:pPr marL="0" lvl="1">
              <a:spcAft>
                <a:spcPts val="1200"/>
              </a:spcAft>
            </a:pPr>
            <a:r>
              <a:rPr lang="en-US" sz="3200" dirty="0" smtClean="0">
                <a:ln w="11430"/>
                <a:solidFill>
                  <a:srgbClr val="6600CC"/>
                </a:solidFill>
                <a:effectLst>
                  <a:outerShdw blurRad="50800" dist="39000" dir="5460000" algn="tl">
                    <a:srgbClr val="000000">
                      <a:alpha val="38000"/>
                    </a:srgbClr>
                  </a:outerShdw>
                </a:effectLst>
                <a:latin typeface="+mj-lt"/>
              </a:rPr>
              <a:t>   </a:t>
            </a:r>
            <a:r>
              <a:rPr lang="en-US" sz="2800" dirty="0" smtClean="0">
                <a:ln w="11430"/>
                <a:solidFill>
                  <a:srgbClr val="6600CC"/>
                </a:solidFill>
                <a:effectLst>
                  <a:outerShdw blurRad="50800" dist="39000" dir="5460000" algn="tl">
                    <a:srgbClr val="000000">
                      <a:alpha val="38000"/>
                    </a:srgbClr>
                  </a:outerShdw>
                </a:effectLst>
                <a:latin typeface="+mj-lt"/>
              </a:rPr>
              <a:t>+  Our Lord’s healing ministry, followed by the feeding of 4,000, is meant to convey the same theology of comfort and hope as the parallel account of Ch. 14.</a:t>
            </a:r>
          </a:p>
          <a:p>
            <a:pPr marL="0" lvl="1"/>
            <a:r>
              <a:rPr lang="en-US" sz="2800" dirty="0" smtClean="0">
                <a:ln w="11430"/>
                <a:solidFill>
                  <a:srgbClr val="6600CC"/>
                </a:solidFill>
                <a:effectLst>
                  <a:outerShdw blurRad="50800" dist="39000" dir="5460000" algn="tl">
                    <a:srgbClr val="000000">
                      <a:alpha val="38000"/>
                    </a:srgbClr>
                  </a:outerShdw>
                </a:effectLst>
                <a:latin typeface="+mj-lt"/>
              </a:rPr>
              <a:t>   +  These two accounts conclude</a:t>
            </a:r>
          </a:p>
          <a:p>
            <a:pPr marL="0" lvl="1"/>
            <a:r>
              <a:rPr lang="en-US" sz="2800" dirty="0" smtClean="0">
                <a:ln w="11430"/>
                <a:solidFill>
                  <a:srgbClr val="6600CC"/>
                </a:solidFill>
                <a:effectLst>
                  <a:outerShdw blurRad="50800" dist="39000" dir="5460000" algn="tl">
                    <a:srgbClr val="000000">
                      <a:alpha val="38000"/>
                    </a:srgbClr>
                  </a:outerShdw>
                </a:effectLst>
                <a:latin typeface="+mj-lt"/>
              </a:rPr>
              <a:t>with virtually the very same language,</a:t>
            </a:r>
          </a:p>
          <a:p>
            <a:pPr marL="0" lvl="1"/>
            <a:r>
              <a:rPr lang="en-US" sz="2800" dirty="0" smtClean="0">
                <a:ln w="11430"/>
                <a:solidFill>
                  <a:srgbClr val="6600CC"/>
                </a:solidFill>
                <a:effectLst>
                  <a:outerShdw blurRad="50800" dist="39000" dir="5460000" algn="tl">
                    <a:srgbClr val="000000">
                      <a:alpha val="38000"/>
                    </a:srgbClr>
                  </a:outerShdw>
                </a:effectLst>
                <a:latin typeface="+mj-lt"/>
              </a:rPr>
              <a:t>the chief difference being the total</a:t>
            </a:r>
          </a:p>
          <a:p>
            <a:pPr marL="0" lvl="1"/>
            <a:r>
              <a:rPr lang="en-US" sz="2800" dirty="0" smtClean="0">
                <a:ln w="11430"/>
                <a:solidFill>
                  <a:srgbClr val="6600CC"/>
                </a:solidFill>
                <a:effectLst>
                  <a:outerShdw blurRad="50800" dist="39000" dir="5460000" algn="tl">
                    <a:srgbClr val="000000">
                      <a:alpha val="38000"/>
                    </a:srgbClr>
                  </a:outerShdw>
                </a:effectLst>
                <a:latin typeface="+mj-lt"/>
              </a:rPr>
              <a:t>number (5,000 v. 4,000; 12 baskets</a:t>
            </a:r>
          </a:p>
          <a:p>
            <a:pPr marL="0" lvl="1"/>
            <a:r>
              <a:rPr lang="en-US" sz="2800" dirty="0" smtClean="0">
                <a:ln w="11430"/>
                <a:solidFill>
                  <a:srgbClr val="6600CC"/>
                </a:solidFill>
                <a:effectLst>
                  <a:outerShdw blurRad="50800" dist="39000" dir="5460000" algn="tl">
                    <a:srgbClr val="000000">
                      <a:alpha val="38000"/>
                    </a:srgbClr>
                  </a:outerShdw>
                </a:effectLst>
                <a:latin typeface="+mj-lt"/>
              </a:rPr>
              <a:t>v. 7 hampers)</a:t>
            </a:r>
            <a:endParaRPr lang="en-US" sz="3200" dirty="0" smtClean="0">
              <a:ln w="11430"/>
              <a:solidFill>
                <a:srgbClr val="6600CC"/>
              </a:solidFill>
              <a:effectLst>
                <a:outerShdw blurRad="50800" dist="39000" dir="5460000" algn="tl">
                  <a:srgbClr val="000000">
                    <a:alpha val="38000"/>
                  </a:srgbClr>
                </a:outerShdw>
              </a:effectLst>
              <a:latin typeface="+mj-lt"/>
            </a:endParaRPr>
          </a:p>
        </p:txBody>
      </p:sp>
      <p:pic>
        <p:nvPicPr>
          <p:cNvPr id="2050" name="Picture 2" descr="Feeding the 4,000 | Pitts Digital Image Archive | Emory University"/>
          <p:cNvPicPr>
            <a:picLocks noChangeAspect="1" noChangeArrowheads="1"/>
          </p:cNvPicPr>
          <p:nvPr/>
        </p:nvPicPr>
        <p:blipFill>
          <a:blip r:embed="rId2" cstate="print"/>
          <a:srcRect/>
          <a:stretch>
            <a:fillRect/>
          </a:stretch>
        </p:blipFill>
        <p:spPr bwMode="auto">
          <a:xfrm>
            <a:off x="6096000" y="3876501"/>
            <a:ext cx="3048000" cy="2981499"/>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The Decapolis!</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381000" y="1295400"/>
            <a:ext cx="8382000" cy="34163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600"/>
              </a:spcAft>
            </a:pPr>
            <a:r>
              <a:rPr lang="en-US" sz="3600" dirty="0" smtClean="0">
                <a:ln w="11430"/>
                <a:solidFill>
                  <a:srgbClr val="6600CC"/>
                </a:solidFill>
                <a:effectLst>
                  <a:outerShdw blurRad="50800" dist="39000" dir="5460000" algn="tl">
                    <a:srgbClr val="000000">
                      <a:alpha val="38000"/>
                    </a:srgbClr>
                  </a:outerShdw>
                </a:effectLst>
                <a:latin typeface="+mj-lt"/>
              </a:rPr>
              <a:t>The one major difference in this account, vs. the feeding of the 5,000, is that Jesus begins by declaring that He has </a:t>
            </a:r>
            <a:r>
              <a:rPr lang="en-US" sz="3600" i="1" dirty="0" smtClean="0">
                <a:ln w="11430">
                  <a:solidFill>
                    <a:srgbClr val="0070C0"/>
                  </a:solidFill>
                </a:ln>
                <a:solidFill>
                  <a:srgbClr val="0070C0"/>
                </a:solidFill>
                <a:effectLst>
                  <a:outerShdw blurRad="50800" dist="39000" dir="5460000" algn="tl">
                    <a:srgbClr val="000000">
                      <a:alpha val="38000"/>
                    </a:srgbClr>
                  </a:outerShdw>
                </a:effectLst>
                <a:latin typeface="+mj-lt"/>
              </a:rPr>
              <a:t>“compassion”</a:t>
            </a:r>
            <a:r>
              <a:rPr lang="en-US" sz="3600" dirty="0" smtClean="0">
                <a:ln w="11430"/>
                <a:solidFill>
                  <a:srgbClr val="6600CC"/>
                </a:solidFill>
                <a:effectLst>
                  <a:outerShdw blurRad="50800" dist="39000" dir="5460000" algn="tl">
                    <a:srgbClr val="000000">
                      <a:alpha val="38000"/>
                    </a:srgbClr>
                  </a:outerShdw>
                </a:effectLst>
                <a:latin typeface="+mj-lt"/>
              </a:rPr>
              <a:t> on the crowds; and, He tells His disciples in advance that He will not send them away (v.32)!</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The Decapolis!</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381000" y="1295400"/>
            <a:ext cx="8382000" cy="39703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600"/>
              </a:spcAft>
            </a:pPr>
            <a:r>
              <a:rPr lang="en-US" sz="3600" dirty="0" smtClean="0">
                <a:ln w="11430"/>
                <a:solidFill>
                  <a:srgbClr val="6600CC"/>
                </a:solidFill>
                <a:effectLst>
                  <a:outerShdw blurRad="50800" dist="39000" dir="5460000" algn="tl">
                    <a:srgbClr val="000000">
                      <a:alpha val="38000"/>
                    </a:srgbClr>
                  </a:outerShdw>
                </a:effectLst>
                <a:latin typeface="+mj-lt"/>
              </a:rPr>
              <a:t>It has been common since the time of St. Augustine (354-430 </a:t>
            </a:r>
            <a:r>
              <a:rPr lang="en-US" sz="2800" dirty="0" smtClean="0">
                <a:ln w="11430"/>
                <a:solidFill>
                  <a:srgbClr val="6600CC"/>
                </a:solidFill>
                <a:effectLst>
                  <a:outerShdw blurRad="50800" dist="39000" dir="5460000" algn="tl">
                    <a:srgbClr val="000000">
                      <a:alpha val="38000"/>
                    </a:srgbClr>
                  </a:outerShdw>
                </a:effectLst>
                <a:latin typeface="+mj-lt"/>
              </a:rPr>
              <a:t>AD</a:t>
            </a:r>
            <a:r>
              <a:rPr lang="en-US" sz="3600" dirty="0" smtClean="0">
                <a:ln w="11430"/>
                <a:solidFill>
                  <a:srgbClr val="6600CC"/>
                </a:solidFill>
                <a:effectLst>
                  <a:outerShdw blurRad="50800" dist="39000" dir="5460000" algn="tl">
                    <a:srgbClr val="000000">
                      <a:alpha val="38000"/>
                    </a:srgbClr>
                  </a:outerShdw>
                </a:effectLst>
                <a:latin typeface="+mj-lt"/>
              </a:rPr>
              <a:t>) to emphasize that this second miraculous feeding occurs in a mixed Jewish-Gentile territory (The Decapolis).  Though, it should be pointed out that both St. Matthew and St. Mark do not give an exact location.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Magadan </a:t>
            </a:r>
            <a:r>
              <a:rPr lang="en-US" sz="4400" b="1" dirty="0" smtClean="0">
                <a:ln w="11430">
                  <a:solidFill>
                    <a:sysClr val="windowText" lastClr="000000"/>
                  </a:solidFill>
                </a:ln>
                <a:effectLst>
                  <a:outerShdw blurRad="50800" dist="39000" dir="5460000" algn="tl">
                    <a:srgbClr val="000000">
                      <a:alpha val="38000"/>
                    </a:srgbClr>
                  </a:outerShdw>
                </a:effectLst>
                <a:latin typeface="+mj-lt"/>
              </a:rPr>
              <a:t>(15:39 – 16:4)</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381000" y="1295400"/>
            <a:ext cx="8382000" cy="467820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1200"/>
              </a:spcAft>
            </a:pPr>
            <a:r>
              <a:rPr lang="en-US" sz="3600" dirty="0" smtClean="0">
                <a:ln w="11430"/>
                <a:solidFill>
                  <a:srgbClr val="6600CC"/>
                </a:solidFill>
                <a:effectLst>
                  <a:outerShdw blurRad="50800" dist="39000" dir="5460000" algn="tl">
                    <a:srgbClr val="000000">
                      <a:alpha val="38000"/>
                    </a:srgbClr>
                  </a:outerShdw>
                </a:effectLst>
                <a:latin typeface="+mj-lt"/>
              </a:rPr>
              <a:t>As you may recall our previous map, the exact location of Magadan is uncertain, though there are ruins of a small fishing village just North of Magdala.</a:t>
            </a:r>
          </a:p>
          <a:p>
            <a:pPr marL="0" lvl="1">
              <a:spcAft>
                <a:spcPts val="600"/>
              </a:spcAft>
            </a:pPr>
            <a:r>
              <a:rPr lang="en-US" sz="3600" dirty="0" smtClean="0">
                <a:ln w="11430"/>
                <a:solidFill>
                  <a:srgbClr val="6600CC"/>
                </a:solidFill>
                <a:effectLst>
                  <a:outerShdw blurRad="50800" dist="39000" dir="5460000" algn="tl">
                    <a:srgbClr val="000000">
                      <a:alpha val="38000"/>
                    </a:srgbClr>
                  </a:outerShdw>
                </a:effectLst>
                <a:latin typeface="+mj-lt"/>
              </a:rPr>
              <a:t>Many commentators suspect that St. Matthew, or a later scribe, miswrote Magadan for Magdala.  Yet, there is no evidence for this “mistake!”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839200"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ysClr val="windowText" lastClr="000000"/>
                  </a:solidFill>
                </a:ln>
                <a:effectLst>
                  <a:outerShdw blurRad="50800" dist="39000" dir="5460000" algn="tl">
                    <a:srgbClr val="000000">
                      <a:alpha val="38000"/>
                    </a:srgbClr>
                  </a:outerShdw>
                </a:effectLst>
                <a:latin typeface="+mj-lt"/>
              </a:rPr>
              <a:t>To Magadan</a:t>
            </a:r>
            <a:endParaRPr lang="en-US" sz="6000" b="1" dirty="0">
              <a:ln w="11430">
                <a:solidFill>
                  <a:sysClr val="windowText" lastClr="000000"/>
                </a:solidFill>
              </a:ln>
              <a:effectLst>
                <a:outerShdw blurRad="50800" dist="39000" dir="5460000" algn="tl">
                  <a:srgbClr val="000000">
                    <a:alpha val="38000"/>
                  </a:srgbClr>
                </a:outerShdw>
              </a:effectLst>
              <a:latin typeface="+mj-lt"/>
            </a:endParaRPr>
          </a:p>
        </p:txBody>
      </p:sp>
      <p:sp>
        <p:nvSpPr>
          <p:cNvPr id="5" name="TextBox 4"/>
          <p:cNvSpPr txBox="1"/>
          <p:nvPr/>
        </p:nvSpPr>
        <p:spPr>
          <a:xfrm>
            <a:off x="381000" y="1295400"/>
            <a:ext cx="8534400" cy="467820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lvl="1">
              <a:spcAft>
                <a:spcPts val="1200"/>
              </a:spcAft>
            </a:pPr>
            <a:r>
              <a:rPr lang="en-US" sz="3600" dirty="0" smtClean="0">
                <a:ln w="11430"/>
                <a:solidFill>
                  <a:srgbClr val="6600CC"/>
                </a:solidFill>
                <a:effectLst>
                  <a:outerShdw blurRad="50800" dist="39000" dir="5460000" algn="tl">
                    <a:srgbClr val="000000">
                      <a:alpha val="38000"/>
                    </a:srgbClr>
                  </a:outerShdw>
                </a:effectLst>
                <a:latin typeface="+mj-lt"/>
              </a:rPr>
              <a:t>St. Matthew is the typical Jewish teacher, since he employs repetition as he again reports a parallel incident as Jesus arrives in Magadan.  </a:t>
            </a:r>
          </a:p>
          <a:p>
            <a:pPr marL="0" lvl="1">
              <a:spcAft>
                <a:spcPts val="1200"/>
              </a:spcAft>
            </a:pPr>
            <a:r>
              <a:rPr lang="en-US" sz="3600" dirty="0" smtClean="0">
                <a:ln w="11430"/>
                <a:solidFill>
                  <a:srgbClr val="6600CC"/>
                </a:solidFill>
                <a:effectLst>
                  <a:outerShdw blurRad="50800" dist="39000" dir="5460000" algn="tl">
                    <a:srgbClr val="000000">
                      <a:alpha val="38000"/>
                    </a:srgbClr>
                  </a:outerShdw>
                </a:effectLst>
                <a:latin typeface="+mj-lt"/>
              </a:rPr>
              <a:t>Jesus is confronted by Pharisees and, for the first time, Sadducees.  Their “demand” is nearly the same as recorded in 12:38 – </a:t>
            </a:r>
            <a:r>
              <a:rPr lang="en-US" sz="3600" i="1" dirty="0" smtClean="0">
                <a:ln w="11430"/>
                <a:solidFill>
                  <a:srgbClr val="0070C0"/>
                </a:solidFill>
                <a:effectLst>
                  <a:outerShdw blurRad="50800" dist="39000" dir="5460000" algn="tl">
                    <a:srgbClr val="000000">
                      <a:alpha val="38000"/>
                    </a:srgbClr>
                  </a:outerShdw>
                </a:effectLst>
                <a:latin typeface="+mj-lt"/>
              </a:rPr>
              <a:t>“…show them a sign from heaven.”</a:t>
            </a:r>
            <a:r>
              <a:rPr lang="en-US" sz="3600" i="1" dirty="0" smtClean="0">
                <a:ln w="11430"/>
                <a:solidFill>
                  <a:srgbClr val="6600CC"/>
                </a:solidFill>
                <a:effectLst>
                  <a:outerShdw blurRad="50800" dist="39000" dir="5460000" algn="tl">
                    <a:srgbClr val="000000">
                      <a:alpha val="38000"/>
                    </a:srgbClr>
                  </a:outerShdw>
                </a:effectLst>
                <a:latin typeface="+mj-lt"/>
              </a:rPr>
              <a:t>  </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5490</TotalTime>
  <Words>943</Words>
  <Application>Microsoft Office PowerPoint</Application>
  <PresentationFormat>On-screen Show (4:3)</PresentationFormat>
  <Paragraphs>73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 2:22-40</dc:title>
  <dc:creator>Jeff</dc:creator>
  <cp:lastModifiedBy>Jeff</cp:lastModifiedBy>
  <cp:revision>599</cp:revision>
  <dcterms:created xsi:type="dcterms:W3CDTF">2006-08-16T00:00:00Z</dcterms:created>
  <dcterms:modified xsi:type="dcterms:W3CDTF">2025-06-01T12:24:58Z</dcterms:modified>
</cp:coreProperties>
</file>