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73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6633"/>
    <a:srgbClr val="FF66FF"/>
    <a:srgbClr val="6600CC"/>
    <a:srgbClr val="000000"/>
    <a:srgbClr val="FF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8" autoAdjust="0"/>
  </p:normalViewPr>
  <p:slideViewPr>
    <p:cSldViewPr>
      <p:cViewPr>
        <p:scale>
          <a:sx n="100" d="100"/>
          <a:sy n="100" d="100"/>
        </p:scale>
        <p:origin x="-121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E0A2-89D6-49FA-9E4A-7A2A8AE52F6E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7D50-E87B-48E8-9309-3486EE8F8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05/22/25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Matthew</a:t>
            </a:r>
            <a:r>
              <a:rPr lang="en-US" sz="60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15:21-28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Jeff\Desktop\2017-08-20-Jesus-and-the-Canaanite-Wo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EXTRAORDINARY FAITH:  JESUS AND THE CANAANITE WOMAN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v.23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6540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 as Jesus and His disciples walk on, she trails behind…calling out for mercy!</a:t>
            </a:r>
          </a:p>
        </p:txBody>
      </p:sp>
      <p:pic>
        <p:nvPicPr>
          <p:cNvPr id="6" name="Picture 2" descr="C:\Users\Jeff\Desktop\canaanite-woman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3749040" cy="31073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4417874"/>
            <a:ext cx="84582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Lord’s disciple finally have had enough and they urge Jesus to “send her away!”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eff\Desktop\Matthew 15-24 The Lost Sheep Of The House Of Israel bei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6F2"/>
              </a:clrFrom>
              <a:clrTo>
                <a:srgbClr val="F8F6F2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5347"/>
          <a:stretch>
            <a:fillRect/>
          </a:stretch>
        </p:blipFill>
        <p:spPr bwMode="auto">
          <a:xfrm>
            <a:off x="152400" y="304800"/>
            <a:ext cx="8869680" cy="62965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v.25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39882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woman now runs to Jesus,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prostrates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herself and begs Jesus…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niaGreek" pitchFamily="2" charset="0"/>
                <a:cs typeface="Times New Roman" pitchFamily="18" charset="0"/>
              </a:rPr>
              <a:t>prosekuvnei</a:t>
            </a:r>
            <a:endParaRPr lang="en-US" sz="4000" b="1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niaGreek" pitchFamily="2" charset="0"/>
              <a:cs typeface="Times New Roman" pitchFamily="18" charset="0"/>
            </a:endParaRPr>
          </a:p>
          <a:p>
            <a:endParaRPr lang="en-US" sz="36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6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6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“Lord, help me!” </a:t>
            </a:r>
            <a:endParaRPr lang="en-US" sz="1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Jeff\Desktop\washing-jesus-fe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60378"/>
            <a:ext cx="6286500" cy="4635622"/>
          </a:xfrm>
          <a:prstGeom prst="rect">
            <a:avLst/>
          </a:prstGeom>
          <a:noFill/>
        </p:spPr>
      </p:pic>
      <p:sp>
        <p:nvSpPr>
          <p:cNvPr id="9" name="Bent Arrow 8"/>
          <p:cNvSpPr/>
          <p:nvPr/>
        </p:nvSpPr>
        <p:spPr>
          <a:xfrm flipV="1">
            <a:off x="1371600" y="3169920"/>
            <a:ext cx="1371600" cy="868680"/>
          </a:xfrm>
          <a:prstGeom prst="bentArrow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ff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0" y="2743200"/>
            <a:ext cx="576072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v.26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534400" cy="37240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answering, He said, 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“It is not 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take the bread of 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children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and</a:t>
            </a:r>
          </a:p>
          <a:p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cast it to the</a:t>
            </a:r>
          </a:p>
          <a:p>
            <a:pPr>
              <a:spcAft>
                <a:spcPts val="2400"/>
              </a:spcAft>
            </a:pP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dogs (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Hebrew" pitchFamily="2" charset="0"/>
              </a:rPr>
              <a:t>bl6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Hebrew" pitchFamily="2" charset="0"/>
              </a:rPr>
              <a:t>K6</a:t>
            </a:r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).”</a:t>
            </a:r>
            <a:r>
              <a:rPr lang="en-US" sz="3600" b="1" baseline="30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3600" b="1" baseline="30000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verse is</a:t>
            </a:r>
          </a:p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theological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1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819" y="5562600"/>
            <a:ext cx="3121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>
                <a:ln w="11430">
                  <a:solidFill>
                    <a:srgbClr val="FFC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ln w="11430">
                  <a:solidFill>
                    <a:srgbClr val="FFC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read Rev. 22:14-15</a:t>
            </a:r>
            <a:endParaRPr lang="en-US" sz="2800" dirty="0">
              <a:ln w="11430">
                <a:solidFill>
                  <a:srgbClr val="FFC0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v.26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382000" cy="52322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rgbClr val="996633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“It is not proper to take the bread of the children, and cast it to the dogs.” </a:t>
            </a:r>
          </a:p>
          <a:p>
            <a:endParaRPr lang="en-US" sz="1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Bread is the Ministry of Jesus that is meant only for the Jews;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Gospel is to be a blessing for Israel;</a:t>
            </a:r>
          </a:p>
          <a:p>
            <a:pPr marL="742950" indent="-742950">
              <a:buAutoNum type="arabicPeriod"/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 hearing of the Gospel by Gentiles will be incidental [cf. Romans 1:16].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V.27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C:\Users\Jeff\Desktop\great-is-thy-faith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5669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9830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depth of her faith is astounding!!!</a:t>
            </a:r>
            <a:endParaRPr lang="en-US" sz="3600" dirty="0">
              <a:ln w="1143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v.28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C:\Users\Jeff\Desktop\image-1-775x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000125"/>
            <a:ext cx="5029199" cy="5705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1155680"/>
            <a:ext cx="3886200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Lord rewards the woman’s great faith…a faith that was holding fast to Jesus’ Words of Promise.</a:t>
            </a:r>
          </a:p>
          <a:p>
            <a:endParaRPr lang="en-US" sz="1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Jesus spoke, her daughter was healed!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810000"/>
            <a:ext cx="16002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In Closing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C:\Users\Jeff\Desktop\image-1-775x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66700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295400"/>
            <a:ext cx="8686800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These questions arise, “How 				did she know?  Who taught her 			about Israel’s Messiah?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only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reply:  </a:t>
            </a:r>
            <a:r>
              <a:rPr lang="en-US" sz="32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32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It’s 				unknown</a:t>
            </a:r>
            <a:r>
              <a:rPr lang="en-US" sz="32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!”</a:t>
            </a:r>
          </a:p>
          <a:p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did she come to faith…that’s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clear; the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revealed to her.  She’s similar to the Magi and the Roman Centurion before her, all unlikely candidates for faith in the Messiah!</a:t>
            </a:r>
            <a:r>
              <a:rPr lang="en-US" sz="32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Yet…that’s God’s way!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60712"/>
            <a:ext cx="8686800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Our Lord’s Withdrawals from Galilee (14:13b – 17:20)</a:t>
            </a:r>
          </a:p>
          <a:p>
            <a:r>
              <a:rPr lang="en-US" sz="1600" b="1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A. To the Eastern Shore of the Sea of Galilee (14:13b – 15:20)</a:t>
            </a:r>
            <a:r>
              <a:rPr lang="en-US" sz="1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600" b="1" strike="sngStrike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The Feeding of the Five Thousand (14:13b -21) (5/11)</a:t>
            </a:r>
          </a:p>
          <a:p>
            <a:r>
              <a:rPr lang="en-US" sz="1600" b="1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600" b="1" strike="sngStrike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Jesus Walks on the Water (14:22-36) (5/11)</a:t>
            </a:r>
          </a:p>
          <a:p>
            <a:r>
              <a:rPr lang="en-US" sz="16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600" b="1" strike="sngStrike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The Tradition of the Elders (15:1-20) (5/18)</a:t>
            </a:r>
            <a:r>
              <a:rPr lang="en-US" sz="1600" b="1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strike="sngStrike" dirty="0" smtClean="0">
                <a:ln w="1143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 To Phoenicia (Tyre and Sidon) (15:21-28) (5/25)</a:t>
            </a:r>
          </a:p>
          <a:p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C.  To Decapolis &amp;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Magadan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(15:29 – 16:12)</a:t>
            </a:r>
            <a:r>
              <a:rPr lang="en-US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(6/1)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D.  To Caesarea Philippi (16:13 – 17:21)</a:t>
            </a:r>
            <a:r>
              <a:rPr lang="en-US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(6/8)</a:t>
            </a:r>
          </a:p>
          <a:p>
            <a:r>
              <a:rPr lang="en-US" sz="2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 Our Lord’s Last Ministry in Galilee (17:22-27)</a:t>
            </a:r>
            <a:r>
              <a:rPr lang="en-US" sz="24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(6/15)</a:t>
            </a:r>
            <a:endParaRPr lang="en-US" sz="2400" b="1" dirty="0" smtClean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 His Passion Foretold - #2 (17:22-23)</a:t>
            </a:r>
            <a:endParaRPr lang="en-US" b="1" dirty="0" smtClean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B.  The Temple Tax (17:24-27) </a:t>
            </a:r>
            <a:endParaRPr lang="en-US" b="1" dirty="0" smtClean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2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400" b="1" u="sng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Fourth Discourse</a:t>
            </a:r>
            <a:r>
              <a:rPr lang="en-US" sz="2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Life in the Kingdom (18:1 – 19:2)</a:t>
            </a:r>
          </a:p>
          <a:p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 Sayings on Humility and Forgiveness (18:1-35</a:t>
            </a:r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True Greatness (1-6)</a:t>
            </a:r>
          </a:p>
          <a:p>
            <a:r>
              <a:rPr lang="en-US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2.  Warnings of Hell (7-9)</a:t>
            </a:r>
          </a:p>
          <a:p>
            <a:r>
              <a:rPr lang="en-US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3.  The Lost Sheep (10-14)</a:t>
            </a:r>
          </a:p>
          <a:p>
            <a:r>
              <a:rPr lang="en-US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4.  Discipline (15-20)</a:t>
            </a:r>
          </a:p>
          <a:p>
            <a:r>
              <a:rPr lang="en-US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5.  Forgiveness (21-35)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 Jesus Travels to Judea, Beyond the Jordan (19:1-2)</a:t>
            </a:r>
            <a:endParaRPr lang="en-US" sz="2000" b="1" dirty="0" smtClean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2677" y="3745468"/>
            <a:ext cx="74892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(6/22)</a:t>
            </a:r>
            <a:endParaRPr lang="en-US" b="1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Feeding The Multitude The Miracle Of The Five Loaves And Two Fish Or  Perhaps T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To the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decapolis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&amp;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Magadan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St. Matthew 15:29 – 16:12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30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June1</a:t>
            </a:r>
            <a:r>
              <a:rPr lang="en-US" sz="3600" baseline="30000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st</a:t>
            </a:r>
            <a:endParaRPr lang="en-US" sz="3600" baseline="30000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Background &amp; Context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61676"/>
            <a:ext cx="8382000" cy="5216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Lord Jesus continues His way to the Cross, which is about 1 year away!</a:t>
            </a:r>
          </a:p>
          <a:p>
            <a:endParaRPr lang="en-US" sz="1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 has just confronted the Pharisee</a:t>
            </a:r>
          </a:p>
          <a:p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about what’s CLEAN and UNCLEAN.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The “tradition of the elders” were 	“human laws” added to the God’s Holy  	Commandments, which were onerous	rules and regulations.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Jesus goes North for a Divine Purpose!</a:t>
            </a:r>
            <a:endParaRPr lang="en-US" sz="3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Background &amp; Context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this confrontation, Jesus, along with His disciples, withdraw to the far north…an area known as, in Jesus’ time: </a:t>
            </a:r>
          </a:p>
          <a:p>
            <a:endParaRPr lang="en-US" sz="36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Syro</a:t>
            </a:r>
            <a:r>
              <a:rPr lang="en-US" sz="36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-Phoenicia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2" descr="C:\Users\Jeff\Desktop\Decapoli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8588"/>
            <a:ext cx="4876800" cy="660082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9290335">
            <a:off x="3606693" y="3397001"/>
            <a:ext cx="2025143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Matthew tells us that Jesus has </a:t>
            </a:r>
            <a:r>
              <a:rPr lang="en-US" sz="3600" b="1" i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“withdrew”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Greek" pitchFamily="2" charset="0"/>
              </a:rPr>
              <a:t>ajnacwrevw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)to the region of Tyre and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Sidon.  Jesus has spoken extremely harsh words to the Pharisees; so, again, He makes a “Divine”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withdraw!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This Gentile region had never 	    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 been 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part of Israel and was 	     	     dominated by Phoenicians since 	     OT times.</a:t>
            </a:r>
          </a:p>
        </p:txBody>
      </p:sp>
      <p:pic>
        <p:nvPicPr>
          <p:cNvPr id="17" name="Picture 2" descr="C:\Users\Jeff\Desktop\Decapoli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8588"/>
            <a:ext cx="4876800" cy="6600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vv.21, 22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345" y="16764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17983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2209800"/>
            <a:ext cx="7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228600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vv.21, 22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39882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Matthew </a:t>
            </a: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uses the </a:t>
            </a: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 term </a:t>
            </a:r>
            <a:r>
              <a:rPr lang="en-US" sz="3400" b="1" i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“Canaanite”</a:t>
            </a:r>
            <a:r>
              <a:rPr lang="en-US" sz="3400" b="1" i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 woman's nationality.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Remember,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Matthew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writing 	     to Jews.</a:t>
            </a:r>
          </a:p>
          <a:p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+ 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Mark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who writes to Gentiles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uses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 the Greek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term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Syrophoenician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[St. 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 Mark 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7:26]</a:t>
            </a:r>
            <a:r>
              <a:rPr lang="en-US" sz="2400" b="1" baseline="30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000" b="1" baseline="3000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vv.21, 22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382000" cy="51552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600"/>
              </a:spcAft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Matthew uses a very important word in v.22, </a:t>
            </a:r>
            <a:r>
              <a:rPr lang="en-US" sz="3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400" b="1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Greek" pitchFamily="2" charset="0"/>
              </a:rPr>
              <a:t>ijdou</a:t>
            </a:r>
            <a:r>
              <a:rPr lang="en-US" sz="3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Greek" pitchFamily="2" charset="0"/>
              </a:rPr>
              <a:t>;</a:t>
            </a:r>
            <a:r>
              <a:rPr lang="en-US" sz="34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)…Behold! </a:t>
            </a:r>
          </a:p>
          <a:p>
            <a:pPr>
              <a:spcAft>
                <a:spcPts val="1200"/>
              </a:spcAft>
            </a:pP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This Greek term draws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 to 	     the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 that the one crying out is a 	     woman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Canaanite woman!</a:t>
            </a:r>
          </a:p>
          <a:p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+   A Canaanite woman (and her 	 	     daughter)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least likely to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     elicit mercy from a Jewish Teacher and 	     the most unlikely to acknowledge His 	     true identity:  </a:t>
            </a:r>
            <a:r>
              <a:rPr lang="en-US" sz="3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“Lord, Son of David!”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vv.21, 22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Matthew is making a valuable point to his Jewish readers:</a:t>
            </a:r>
            <a:endParaRPr lang="en-US" sz="3400" b="1" dirty="0" smtClean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</a:t>
            </a:r>
            <a:r>
              <a:rPr lang="en-US" sz="3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“Lord, Son of David” </a:t>
            </a:r>
            <a:r>
              <a:rPr lang="en-US" sz="3000" b="1" i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“Lord”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a Jewish 	     title that comes from faith!  Note that 	     she calls Jesus </a:t>
            </a:r>
            <a:r>
              <a:rPr lang="en-US" sz="3000" b="1" i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“Lord”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times (vv. 	     22, 25, 27)!</a:t>
            </a:r>
          </a:p>
          <a:p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+   Even more astounding is that she 	     refers to Jesus as </a:t>
            </a:r>
            <a:r>
              <a:rPr lang="en-US" sz="3000" b="1" i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“Son of David!”   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 	     is, as the Messiah of Israel who fulfills 	     the OT promises!</a:t>
            </a:r>
            <a:endParaRPr lang="en-US" sz="3000" b="1" dirty="0" smtClean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vv.21, 22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143000"/>
            <a:ext cx="4038600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woman, and a loving mother, cries out to Jesus for mercy; not only for herself…but her most pressing need is that Jesus show mercy to her demon-possessed daughter!</a:t>
            </a:r>
          </a:p>
        </p:txBody>
      </p:sp>
      <p:pic>
        <p:nvPicPr>
          <p:cNvPr id="3074" name="Picture 2" descr="C:\Users\Jeff\Desktop\canaanite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7348"/>
            <a:ext cx="4846320" cy="5358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19200"/>
            <a:ext cx="8534400" cy="43242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verse troubles many people, but you should keep it in context and understand what Jesus is doing.</a:t>
            </a:r>
          </a:p>
          <a:p>
            <a:pPr>
              <a:spcAft>
                <a:spcPts val="600"/>
              </a:spcAft>
            </a:pP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 Jesus gives no reply and just keeps 	 	    walking.</a:t>
            </a:r>
          </a:p>
          <a:p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+  The woman will not be deterred; she 	 	     keep crying out (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Greek" pitchFamily="2" charset="0"/>
              </a:rPr>
              <a:t>e[</a:t>
            </a:r>
            <a:r>
              <a:rPr lang="en-US" sz="3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niaGreek" pitchFamily="2" charset="0"/>
              </a:rPr>
              <a:t>krazen</a:t>
            </a:r>
            <a:r>
              <a:rPr lang="en-US" sz="3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as she trails 		     behind them.</a:t>
            </a:r>
            <a:r>
              <a:rPr lang="en-US" sz="3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rgbClr val="92D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 Text – v.23</a:t>
            </a:r>
            <a:endParaRPr lang="en-US" sz="5400" b="1" spc="50" dirty="0">
              <a:ln w="11430">
                <a:solidFill>
                  <a:srgbClr val="92D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Jeff\Desktop\canaanite-woman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858000" cy="5684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5289</TotalTime>
  <Words>548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2:22-40</dc:title>
  <dc:creator>Jeff</dc:creator>
  <cp:lastModifiedBy>Jeff</cp:lastModifiedBy>
  <cp:revision>560</cp:revision>
  <dcterms:created xsi:type="dcterms:W3CDTF">2006-08-16T00:00:00Z</dcterms:created>
  <dcterms:modified xsi:type="dcterms:W3CDTF">2025-05-22T18:33:15Z</dcterms:modified>
</cp:coreProperties>
</file>