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0"/>
  </p:notesMasterIdLst>
  <p:sldIdLst>
    <p:sldId id="529" r:id="rId2"/>
    <p:sldId id="494" r:id="rId3"/>
    <p:sldId id="530" r:id="rId4"/>
    <p:sldId id="531" r:id="rId5"/>
    <p:sldId id="532" r:id="rId6"/>
    <p:sldId id="533" r:id="rId7"/>
    <p:sldId id="534" r:id="rId8"/>
    <p:sldId id="535" r:id="rId9"/>
    <p:sldId id="536" r:id="rId10"/>
    <p:sldId id="537" r:id="rId11"/>
    <p:sldId id="538" r:id="rId12"/>
    <p:sldId id="539" r:id="rId13"/>
    <p:sldId id="540" r:id="rId14"/>
    <p:sldId id="541" r:id="rId15"/>
    <p:sldId id="542" r:id="rId16"/>
    <p:sldId id="484" r:id="rId17"/>
    <p:sldId id="543" r:id="rId18"/>
    <p:sldId id="29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EAEAE"/>
    <a:srgbClr val="FF9900"/>
    <a:srgbClr val="FF66FF"/>
    <a:srgbClr val="996633"/>
    <a:srgbClr val="737373"/>
    <a:srgbClr val="666699"/>
    <a:srgbClr val="6D6D6D"/>
    <a:srgbClr val="00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47" autoAdjust="0"/>
    <p:restoredTop sz="94607" autoAdjust="0"/>
  </p:normalViewPr>
  <p:slideViewPr>
    <p:cSldViewPr>
      <p:cViewPr>
        <p:scale>
          <a:sx n="100" d="100"/>
          <a:sy n="100" d="100"/>
        </p:scale>
        <p:origin x="-192" y="-2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12FE6B-9310-4081-96C7-09E93D017787}" type="datetimeFigureOut">
              <a:rPr lang="en-US" smtClean="0"/>
              <a:pPr/>
              <a:t>05/13/25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FADCED-4CE7-4950-A8E7-E3EF43AB968B}"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05/13/25</a:t>
            </a:fld>
            <a:endParaRPr lang="en-US"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05/13/25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05/13/25</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05/13/25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05/13/25</a:t>
            </a:fld>
            <a:endParaRPr lang="en-US"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dirty="0"/>
          </a:p>
        </p:txBody>
      </p:sp>
      <p:sp>
        <p:nvSpPr>
          <p:cNvPr id="14" name="Footer Placeholder 13"/>
          <p:cNvSpPr>
            <a:spLocks noGrp="1"/>
          </p:cNvSpPr>
          <p:nvPr>
            <p:ph type="ftr" sz="quarter" idx="12"/>
          </p:nvPr>
        </p:nvSpPr>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05/13/25</a:t>
            </a:fld>
            <a:endParaRPr lang="en-US" dirty="0"/>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dirty="0"/>
          </a:p>
        </p:txBody>
      </p:sp>
      <p:sp>
        <p:nvSpPr>
          <p:cNvPr id="12" name="Footer Placeholder 11"/>
          <p:cNvSpPr>
            <a:spLocks noGrp="1"/>
          </p:cNvSpPr>
          <p:nvPr>
            <p:ph type="ftr" sz="quarter" idx="17"/>
          </p:nvPr>
        </p:nvSpPr>
        <p:spPr/>
        <p:txBody>
          <a:bodyPr rtlCol="0"/>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05/13/25</a:t>
            </a:fld>
            <a:endParaRPr lang="en-US" dirty="0"/>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dirty="0"/>
          </a:p>
        </p:txBody>
      </p:sp>
      <p:sp>
        <p:nvSpPr>
          <p:cNvPr id="14" name="Footer Placeholder 13"/>
          <p:cNvSpPr>
            <a:spLocks noGrp="1"/>
          </p:cNvSpPr>
          <p:nvPr>
            <p:ph type="ftr" sz="quarter" idx="17"/>
          </p:nvPr>
        </p:nvSpPr>
        <p:spPr/>
        <p:txBody>
          <a:bodyPr rtlCol="0"/>
          <a:lstStyle/>
          <a:p>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05/13/25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05/13/25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05/13/25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05/13/25</a:t>
            </a:fld>
            <a:endParaRPr lang="en-US"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dirty="0"/>
          </a:p>
        </p:txBody>
      </p:sp>
      <p:sp>
        <p:nvSpPr>
          <p:cNvPr id="14" name="Footer Placeholder 13"/>
          <p:cNvSpPr>
            <a:spLocks noGrp="1"/>
          </p:cNvSpPr>
          <p:nvPr>
            <p:ph type="ftr" sz="quarter" idx="12"/>
          </p:nvPr>
        </p:nvSpPr>
        <p:spPr>
          <a:xfrm>
            <a:off x="1600200" y="6248206"/>
            <a:ext cx="4572000" cy="365125"/>
          </a:xfrm>
        </p:spPr>
        <p:txBody>
          <a:bodyPr rtlCol="0"/>
          <a:lstStyle/>
          <a:p>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05/13/25</a:t>
            </a:fld>
            <a:endParaRPr lang="en-US"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62200" y="6096000"/>
            <a:ext cx="6705600" cy="685800"/>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400" b="1"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St. Matthew 15:1-20</a:t>
            </a:r>
            <a:endParaRPr lang="en-US" sz="3400" b="1" dirty="0">
              <a:ln>
                <a:solidFill>
                  <a:srgbClr val="FFC000"/>
                </a:solidFill>
              </a:ln>
              <a:solidFill>
                <a:srgbClr val="FFC000"/>
              </a:solidFill>
              <a:effectLst>
                <a:outerShdw blurRad="50800" dist="39000" dir="5460000" algn="tl">
                  <a:srgbClr val="000000">
                    <a:alpha val="38000"/>
                  </a:srgbClr>
                </a:outerShdw>
              </a:effectLst>
            </a:endParaRPr>
          </a:p>
        </p:txBody>
      </p:sp>
      <p:sp>
        <p:nvSpPr>
          <p:cNvPr id="6" name="Rectangle 5"/>
          <p:cNvSpPr/>
          <p:nvPr/>
        </p:nvSpPr>
        <p:spPr>
          <a:xfrm>
            <a:off x="0" y="6096000"/>
            <a:ext cx="2209800" cy="584775"/>
          </a:xfrm>
          <a:prstGeom prst="rect">
            <a:avLst/>
          </a:prstGeom>
        </p:spPr>
        <p:txBody>
          <a:bodyPr wrap="square">
            <a:spAutoFit/>
          </a:bodyPr>
          <a:lstStyle/>
          <a:p>
            <a:pPr algn="ctr"/>
            <a:r>
              <a:rPr lang="en-US" sz="3200" b="1" dirty="0" smtClean="0">
                <a:ln>
                  <a:solidFill>
                    <a:srgbClr val="92D050"/>
                  </a:solidFill>
                </a:ln>
                <a:solidFill>
                  <a:srgbClr val="92D050"/>
                </a:solidFill>
                <a:effectLst>
                  <a:outerShdw blurRad="38100" dist="38100" dir="2700000" algn="tl">
                    <a:srgbClr val="000000">
                      <a:alpha val="43137"/>
                    </a:srgbClr>
                  </a:outerShdw>
                </a:effectLst>
                <a:latin typeface="Verdana" pitchFamily="34" charset="0"/>
                <a:ea typeface="Verdana" pitchFamily="34" charset="0"/>
              </a:rPr>
              <a:t>TODAY!</a:t>
            </a:r>
            <a:endParaRPr lang="en-US" sz="3200" dirty="0">
              <a:ln>
                <a:solidFill>
                  <a:srgbClr val="92D050"/>
                </a:solidFill>
              </a:ln>
              <a:solidFill>
                <a:srgbClr val="92D050"/>
              </a:solidFill>
            </a:endParaRPr>
          </a:p>
        </p:txBody>
      </p:sp>
      <p:pic>
        <p:nvPicPr>
          <p:cNvPr id="5" name="Picture 8" descr="Matthew 15:1-20: The Tradition of the Elders – The Noontimes"/>
          <p:cNvPicPr>
            <a:picLocks noChangeAspect="1" noChangeArrowheads="1"/>
          </p:cNvPicPr>
          <p:nvPr/>
        </p:nvPicPr>
        <p:blipFill>
          <a:blip r:embed="rId2" cstate="print"/>
          <a:srcRect/>
          <a:stretch>
            <a:fillRect/>
          </a:stretch>
        </p:blipFill>
        <p:spPr bwMode="auto">
          <a:xfrm>
            <a:off x="2194560" y="1420670"/>
            <a:ext cx="4663440" cy="3151330"/>
          </a:xfrm>
          <a:prstGeom prst="rect">
            <a:avLst/>
          </a:prstGeom>
          <a:noFill/>
        </p:spPr>
      </p:pic>
      <p:sp>
        <p:nvSpPr>
          <p:cNvPr id="7" name="Rectangle 6"/>
          <p:cNvSpPr/>
          <p:nvPr/>
        </p:nvSpPr>
        <p:spPr>
          <a:xfrm>
            <a:off x="0" y="304800"/>
            <a:ext cx="9144000" cy="5527154"/>
          </a:xfrm>
          <a:prstGeom prst="rect">
            <a:avLst/>
          </a:prstGeom>
        </p:spPr>
        <p:txBody>
          <a:bodyPr wrap="square">
            <a:spAutoFit/>
          </a:bodyPr>
          <a:lstStyle/>
          <a:p>
            <a:pPr lvl="0" algn="ctr">
              <a:spcBef>
                <a:spcPts val="700"/>
              </a:spcBef>
              <a:buClr>
                <a:schemeClr val="accent2"/>
              </a:buClr>
              <a:buSzPct val="60000"/>
              <a:defRPr/>
            </a:pPr>
            <a:r>
              <a:rPr lang="en-US" sz="5400" b="1" dirty="0" smtClean="0">
                <a:ln>
                  <a:solidFill>
                    <a:srgbClr val="FFC000"/>
                  </a:solidFill>
                </a:ln>
                <a:solidFill>
                  <a:srgbClr val="00B0F0"/>
                </a:solidFill>
                <a:effectLst>
                  <a:outerShdw blurRad="38100" dist="38100" dir="2700000" algn="tl">
                    <a:srgbClr val="000000">
                      <a:alpha val="43137"/>
                    </a:srgbClr>
                  </a:outerShdw>
                </a:effectLst>
                <a:latin typeface="Algerian" pitchFamily="82" charset="0"/>
                <a:ea typeface="Verdana" pitchFamily="34" charset="0"/>
              </a:rPr>
              <a:t>Tradition of</a:t>
            </a:r>
          </a:p>
          <a:p>
            <a:pPr lvl="0" algn="ctr">
              <a:spcBef>
                <a:spcPts val="700"/>
              </a:spcBef>
              <a:buClr>
                <a:schemeClr val="accent2"/>
              </a:buClr>
              <a:buSzPct val="60000"/>
              <a:defRPr/>
            </a:pPr>
            <a:endParaRPr lang="en-US" sz="5400" b="1" dirty="0" smtClean="0">
              <a:ln>
                <a:solidFill>
                  <a:srgbClr val="FFC000"/>
                </a:solidFill>
              </a:ln>
              <a:solidFill>
                <a:srgbClr val="00B0F0"/>
              </a:solidFill>
              <a:effectLst>
                <a:outerShdw blurRad="38100" dist="38100" dir="2700000" algn="tl">
                  <a:srgbClr val="000000">
                    <a:alpha val="43137"/>
                  </a:srgbClr>
                </a:outerShdw>
              </a:effectLst>
              <a:latin typeface="Algerian" pitchFamily="82" charset="0"/>
              <a:ea typeface="Verdana" pitchFamily="34" charset="0"/>
            </a:endParaRPr>
          </a:p>
          <a:p>
            <a:pPr lvl="0" algn="ctr">
              <a:spcBef>
                <a:spcPts val="700"/>
              </a:spcBef>
              <a:buClr>
                <a:schemeClr val="accent2"/>
              </a:buClr>
              <a:buSzPct val="60000"/>
              <a:defRPr/>
            </a:pPr>
            <a:endParaRPr lang="en-US" sz="5400" b="1" dirty="0" smtClean="0">
              <a:ln>
                <a:solidFill>
                  <a:srgbClr val="FFC000"/>
                </a:solidFill>
              </a:ln>
              <a:solidFill>
                <a:srgbClr val="00B0F0"/>
              </a:solidFill>
              <a:effectLst>
                <a:outerShdw blurRad="38100" dist="38100" dir="2700000" algn="tl">
                  <a:srgbClr val="000000">
                    <a:alpha val="43137"/>
                  </a:srgbClr>
                </a:outerShdw>
              </a:effectLst>
              <a:latin typeface="Algerian" pitchFamily="82" charset="0"/>
              <a:ea typeface="Verdana" pitchFamily="34" charset="0"/>
            </a:endParaRPr>
          </a:p>
          <a:p>
            <a:pPr lvl="0" algn="ctr">
              <a:spcBef>
                <a:spcPts val="700"/>
              </a:spcBef>
              <a:buClr>
                <a:schemeClr val="accent2"/>
              </a:buClr>
              <a:buSzPct val="60000"/>
              <a:defRPr/>
            </a:pPr>
            <a:endParaRPr lang="en-US" sz="5400" b="1" dirty="0" smtClean="0">
              <a:ln>
                <a:solidFill>
                  <a:srgbClr val="FFC000"/>
                </a:solidFill>
              </a:ln>
              <a:solidFill>
                <a:srgbClr val="00B0F0"/>
              </a:solidFill>
              <a:effectLst>
                <a:outerShdw blurRad="38100" dist="38100" dir="2700000" algn="tl">
                  <a:srgbClr val="000000">
                    <a:alpha val="43137"/>
                  </a:srgbClr>
                </a:outerShdw>
              </a:effectLst>
              <a:latin typeface="Algerian" pitchFamily="82" charset="0"/>
              <a:ea typeface="Verdana" pitchFamily="34" charset="0"/>
            </a:endParaRPr>
          </a:p>
          <a:p>
            <a:pPr lvl="0" algn="ctr">
              <a:spcBef>
                <a:spcPts val="700"/>
              </a:spcBef>
              <a:buClr>
                <a:schemeClr val="accent2"/>
              </a:buClr>
              <a:buSzPct val="60000"/>
              <a:defRPr/>
            </a:pPr>
            <a:endParaRPr lang="en-US" sz="5400" b="1" dirty="0" smtClean="0">
              <a:ln>
                <a:solidFill>
                  <a:srgbClr val="FFC000"/>
                </a:solidFill>
              </a:ln>
              <a:solidFill>
                <a:srgbClr val="00B0F0"/>
              </a:solidFill>
              <a:effectLst>
                <a:outerShdw blurRad="38100" dist="38100" dir="2700000" algn="tl">
                  <a:srgbClr val="000000">
                    <a:alpha val="43137"/>
                  </a:srgbClr>
                </a:outerShdw>
              </a:effectLst>
              <a:latin typeface="Algerian" pitchFamily="82" charset="0"/>
              <a:ea typeface="Verdana" pitchFamily="34" charset="0"/>
            </a:endParaRPr>
          </a:p>
          <a:p>
            <a:pPr lvl="0" algn="ctr">
              <a:spcBef>
                <a:spcPts val="700"/>
              </a:spcBef>
              <a:buClr>
                <a:schemeClr val="accent2"/>
              </a:buClr>
              <a:buSzPct val="60000"/>
              <a:defRPr/>
            </a:pPr>
            <a:r>
              <a:rPr lang="en-US" sz="5400" b="1" dirty="0" smtClean="0">
                <a:ln>
                  <a:solidFill>
                    <a:srgbClr val="FFC000"/>
                  </a:solidFill>
                </a:ln>
                <a:solidFill>
                  <a:srgbClr val="00B0F0"/>
                </a:solidFill>
                <a:effectLst>
                  <a:outerShdw blurRad="38100" dist="38100" dir="2700000" algn="tl">
                    <a:srgbClr val="000000">
                      <a:alpha val="43137"/>
                    </a:srgbClr>
                  </a:outerShdw>
                </a:effectLst>
                <a:latin typeface="Algerian" pitchFamily="82" charset="0"/>
                <a:ea typeface="Verdana" pitchFamily="34" charset="0"/>
              </a:rPr>
              <a:t>the Elders</a:t>
            </a:r>
            <a:endParaRPr lang="en-US" sz="5400" b="1" dirty="0">
              <a:ln>
                <a:solidFill>
                  <a:srgbClr val="FFC000"/>
                </a:solidFill>
              </a:ln>
              <a:solidFill>
                <a:srgbClr val="00B0F0"/>
              </a:solidFill>
              <a:effectLst>
                <a:outerShdw blurRad="50800" dist="39000" dir="5460000" algn="tl">
                  <a:srgbClr val="000000">
                    <a:alpha val="38000"/>
                  </a:srgbClr>
                </a:outerShdw>
              </a:effectLst>
              <a:latin typeface="Algerian"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6" presetClass="emph" presetSubtype="0" repeatCount="indefinite" fill="hold" grpId="0" nodeType="clickEffect">
                                  <p:stCondLst>
                                    <p:cond delay="0"/>
                                  </p:stCondLst>
                                  <p:endCondLst>
                                    <p:cond evt="onNext" delay="0">
                                      <p:tgtEl>
                                        <p:sldTgt/>
                                      </p:tgtEl>
                                    </p:cond>
                                  </p:endCondLst>
                                  <p:iterate type="lt">
                                    <p:tmPct val="10000"/>
                                  </p:iterate>
                                  <p:childTnLst>
                                    <p:animScale>
                                      <p:cBhvr>
                                        <p:cTn id="6" dur="1000" autoRev="1" fill="hold">
                                          <p:stCondLst>
                                            <p:cond delay="0"/>
                                          </p:stCondLst>
                                        </p:cTn>
                                        <p:tgtEl>
                                          <p:spTgt spid="6"/>
                                        </p:tgtEl>
                                      </p:cBhvr>
                                      <p:to x="80000" y="100000"/>
                                    </p:animScale>
                                    <p:anim by="(#ppt_w*0.10)" calcmode="lin" valueType="num">
                                      <p:cBhvr>
                                        <p:cTn id="7" dur="1000" autoRev="1" fill="hold">
                                          <p:stCondLst>
                                            <p:cond delay="0"/>
                                          </p:stCondLst>
                                        </p:cTn>
                                        <p:tgtEl>
                                          <p:spTgt spid="6"/>
                                        </p:tgtEl>
                                        <p:attrNameLst>
                                          <p:attrName>ppt_x</p:attrName>
                                        </p:attrNameLst>
                                      </p:cBhvr>
                                    </p:anim>
                                    <p:anim by="(-#ppt_w*0.10)" calcmode="lin" valueType="num">
                                      <p:cBhvr>
                                        <p:cTn id="8" dur="1000" autoRev="1" fill="hold">
                                          <p:stCondLst>
                                            <p:cond delay="0"/>
                                          </p:stCondLst>
                                        </p:cTn>
                                        <p:tgtEl>
                                          <p:spTgt spid="6"/>
                                        </p:tgtEl>
                                        <p:attrNameLst>
                                          <p:attrName>ppt_y</p:attrName>
                                        </p:attrNameLst>
                                      </p:cBhvr>
                                    </p:anim>
                                    <p:animRot by="-480000">
                                      <p:cBhvr>
                                        <p:cTn id="9" dur="1000" autoRev="1" fill="hold">
                                          <p:stCondLst>
                                            <p:cond delay="0"/>
                                          </p:stCondLst>
                                        </p:cTn>
                                        <p:tgtEl>
                                          <p:spTgt spid="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62200" y="6044625"/>
            <a:ext cx="67818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rPr>
              <a:t>Points to Ponder!</a:t>
            </a:r>
            <a:endParaRPr lang="en-US" sz="3600"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endParaRPr>
          </a:p>
        </p:txBody>
      </p:sp>
      <p:sp>
        <p:nvSpPr>
          <p:cNvPr id="6" name="Rectangle 5"/>
          <p:cNvSpPr/>
          <p:nvPr/>
        </p:nvSpPr>
        <p:spPr>
          <a:xfrm>
            <a:off x="0" y="6096000"/>
            <a:ext cx="2209800" cy="707886"/>
          </a:xfrm>
          <a:prstGeom prst="rect">
            <a:avLst/>
          </a:prstGeom>
        </p:spPr>
        <p:txBody>
          <a:bodyPr wrap="square">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2000" b="1" dirty="0" smtClean="0">
                <a:ln w="11430">
                  <a:solidFill>
                    <a:srgbClr val="92D050"/>
                  </a:solidFill>
                </a:ln>
                <a:solidFill>
                  <a:srgbClr val="92D050"/>
                </a:solidFill>
                <a:effectLst>
                  <a:outerShdw blurRad="80000" dist="40000" dir="5040000" algn="tl">
                    <a:srgbClr val="000000">
                      <a:alpha val="30000"/>
                    </a:srgbClr>
                  </a:outerShdw>
                </a:effectLst>
                <a:latin typeface="Verdana" pitchFamily="34" charset="0"/>
                <a:ea typeface="Verdana" pitchFamily="34" charset="0"/>
              </a:rPr>
              <a:t>St. Matthew </a:t>
            </a:r>
            <a:r>
              <a:rPr lang="en-US" sz="2000" b="1" dirty="0" smtClean="0">
                <a:ln w="11430">
                  <a:solidFill>
                    <a:srgbClr val="92D050"/>
                  </a:solidFill>
                </a:ln>
                <a:solidFill>
                  <a:srgbClr val="92D050"/>
                </a:solidFill>
                <a:effectLst>
                  <a:outerShdw blurRad="80000" dist="40000" dir="5040000" algn="tl">
                    <a:srgbClr val="000000">
                      <a:alpha val="30000"/>
                    </a:srgbClr>
                  </a:outerShdw>
                </a:effectLst>
                <a:latin typeface="Verdana" pitchFamily="34" charset="0"/>
                <a:ea typeface="Verdana" pitchFamily="34" charset="0"/>
              </a:rPr>
              <a:t>15:1-20</a:t>
            </a:r>
            <a:endParaRPr lang="en-US" sz="2000" b="1" dirty="0">
              <a:ln w="11430">
                <a:solidFill>
                  <a:srgbClr val="92D050"/>
                </a:solidFill>
              </a:ln>
              <a:solidFill>
                <a:srgbClr val="92D050"/>
              </a:solidFill>
              <a:effectLst>
                <a:outerShdw blurRad="80000" dist="40000" dir="5040000" algn="tl">
                  <a:srgbClr val="000000">
                    <a:alpha val="30000"/>
                  </a:srgbClr>
                </a:outerShdw>
              </a:effectLst>
            </a:endParaRPr>
          </a:p>
        </p:txBody>
      </p:sp>
      <p:sp>
        <p:nvSpPr>
          <p:cNvPr id="3" name="TextBox 2"/>
          <p:cNvSpPr txBox="1"/>
          <p:nvPr/>
        </p:nvSpPr>
        <p:spPr>
          <a:xfrm>
            <a:off x="152400" y="1032570"/>
            <a:ext cx="8915400" cy="3539430"/>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r>
              <a:rPr lang="en-US" sz="32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3.  This may be surprising to you, but there are </a:t>
            </a:r>
            <a:r>
              <a:rPr lang="en-US" sz="3200" b="1" i="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NO</a:t>
            </a:r>
            <a:r>
              <a:rPr lang="en-US" sz="32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 </a:t>
            </a:r>
            <a:r>
              <a:rPr lang="en-US" sz="32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OT Laws that give such an injunction to Israel to ritually wash before meals.  What the Pharisees did was to extrapolate the OT regulations about the ritual washings required of the </a:t>
            </a:r>
            <a:r>
              <a:rPr lang="en-US" sz="3200" b="1" u="sng"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Priesthood</a:t>
            </a:r>
            <a:r>
              <a:rPr lang="en-US" sz="32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 (cf. Ex 30:17-21); and then applied those regulations to the everyday life of the Jew</a:t>
            </a:r>
            <a:r>
              <a:rPr lang="en-US" sz="32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a:t>
            </a:r>
            <a:endParaRPr lang="en-US" sz="3200" b="1" dirty="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62200" y="6044625"/>
            <a:ext cx="67818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rPr>
              <a:t>Points to Ponder!</a:t>
            </a:r>
            <a:endParaRPr lang="en-US" sz="3600"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endParaRPr>
          </a:p>
        </p:txBody>
      </p:sp>
      <p:sp>
        <p:nvSpPr>
          <p:cNvPr id="6" name="Rectangle 5"/>
          <p:cNvSpPr/>
          <p:nvPr/>
        </p:nvSpPr>
        <p:spPr>
          <a:xfrm>
            <a:off x="0" y="6096000"/>
            <a:ext cx="2209800" cy="707886"/>
          </a:xfrm>
          <a:prstGeom prst="rect">
            <a:avLst/>
          </a:prstGeom>
        </p:spPr>
        <p:txBody>
          <a:bodyPr wrap="square">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2000" b="1" dirty="0" smtClean="0">
                <a:ln w="11430">
                  <a:solidFill>
                    <a:srgbClr val="92D050"/>
                  </a:solidFill>
                </a:ln>
                <a:solidFill>
                  <a:srgbClr val="92D050"/>
                </a:solidFill>
                <a:effectLst>
                  <a:outerShdw blurRad="80000" dist="40000" dir="5040000" algn="tl">
                    <a:srgbClr val="000000">
                      <a:alpha val="30000"/>
                    </a:srgbClr>
                  </a:outerShdw>
                </a:effectLst>
                <a:latin typeface="Verdana" pitchFamily="34" charset="0"/>
                <a:ea typeface="Verdana" pitchFamily="34" charset="0"/>
              </a:rPr>
              <a:t>St. Matthew </a:t>
            </a:r>
            <a:r>
              <a:rPr lang="en-US" sz="2000" b="1" dirty="0" smtClean="0">
                <a:ln w="11430">
                  <a:solidFill>
                    <a:srgbClr val="92D050"/>
                  </a:solidFill>
                </a:ln>
                <a:solidFill>
                  <a:srgbClr val="92D050"/>
                </a:solidFill>
                <a:effectLst>
                  <a:outerShdw blurRad="80000" dist="40000" dir="5040000" algn="tl">
                    <a:srgbClr val="000000">
                      <a:alpha val="30000"/>
                    </a:srgbClr>
                  </a:outerShdw>
                </a:effectLst>
                <a:latin typeface="Verdana" pitchFamily="34" charset="0"/>
                <a:ea typeface="Verdana" pitchFamily="34" charset="0"/>
              </a:rPr>
              <a:t>15:1-20</a:t>
            </a:r>
            <a:endParaRPr lang="en-US" sz="2000" b="1" dirty="0">
              <a:ln w="11430">
                <a:solidFill>
                  <a:srgbClr val="92D050"/>
                </a:solidFill>
              </a:ln>
              <a:solidFill>
                <a:srgbClr val="92D050"/>
              </a:solidFill>
              <a:effectLst>
                <a:outerShdw blurRad="80000" dist="40000" dir="5040000" algn="tl">
                  <a:srgbClr val="000000">
                    <a:alpha val="30000"/>
                  </a:srgbClr>
                </a:outerShdw>
              </a:effectLst>
            </a:endParaRPr>
          </a:p>
        </p:txBody>
      </p:sp>
      <p:sp>
        <p:nvSpPr>
          <p:cNvPr id="3" name="TextBox 2"/>
          <p:cNvSpPr txBox="1"/>
          <p:nvPr/>
        </p:nvSpPr>
        <p:spPr>
          <a:xfrm>
            <a:off x="152400" y="627995"/>
            <a:ext cx="8915400" cy="4401205"/>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r>
              <a:rPr lang="en-US" sz="28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4.  What we see with these Pharisees and scribes, as we do today with many in the Church, are an outwardly universal tendency to say more that what God has actually said!  Practices readily become habits.  </a:t>
            </a:r>
            <a:r>
              <a:rPr lang="en-US" sz="28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Habits </a:t>
            </a:r>
            <a:r>
              <a:rPr lang="en-US" sz="28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readily become traditions.  </a:t>
            </a:r>
            <a:r>
              <a:rPr lang="en-US" sz="28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Traditions </a:t>
            </a:r>
            <a:r>
              <a:rPr lang="en-US" sz="28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readily, and all too often, become man-made laws that are </a:t>
            </a:r>
            <a:r>
              <a:rPr lang="en-US" sz="2800" b="1" u="sng"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excessive</a:t>
            </a:r>
            <a:r>
              <a:rPr lang="en-US" sz="28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 and </a:t>
            </a:r>
            <a:r>
              <a:rPr lang="en-US" sz="2800" b="1" u="sng"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repressive</a:t>
            </a:r>
            <a:r>
              <a:rPr lang="en-US" sz="28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  Therefore, we must and should examine ourselves; our thinking; our words; our traditions, to see if </a:t>
            </a:r>
            <a:r>
              <a:rPr lang="en-US" sz="28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they, too, </a:t>
            </a:r>
            <a:r>
              <a:rPr lang="en-US" sz="28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have lead us to become neo-Pharisees – teaching as doctrines the commandments of men!</a:t>
            </a:r>
            <a:endParaRPr lang="en-US" sz="2800" b="1" dirty="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62200" y="6044625"/>
            <a:ext cx="67818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rPr>
              <a:t>Points to Ponder!</a:t>
            </a:r>
            <a:endParaRPr lang="en-US" sz="3600"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endParaRPr>
          </a:p>
        </p:txBody>
      </p:sp>
      <p:sp>
        <p:nvSpPr>
          <p:cNvPr id="6" name="Rectangle 5"/>
          <p:cNvSpPr/>
          <p:nvPr/>
        </p:nvSpPr>
        <p:spPr>
          <a:xfrm>
            <a:off x="0" y="6096000"/>
            <a:ext cx="2209800" cy="707886"/>
          </a:xfrm>
          <a:prstGeom prst="rect">
            <a:avLst/>
          </a:prstGeom>
        </p:spPr>
        <p:txBody>
          <a:bodyPr wrap="square">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2000" b="1" dirty="0" smtClean="0">
                <a:ln w="11430">
                  <a:solidFill>
                    <a:srgbClr val="92D050"/>
                  </a:solidFill>
                </a:ln>
                <a:solidFill>
                  <a:srgbClr val="92D050"/>
                </a:solidFill>
                <a:effectLst>
                  <a:outerShdw blurRad="80000" dist="40000" dir="5040000" algn="tl">
                    <a:srgbClr val="000000">
                      <a:alpha val="30000"/>
                    </a:srgbClr>
                  </a:outerShdw>
                </a:effectLst>
                <a:latin typeface="Verdana" pitchFamily="34" charset="0"/>
                <a:ea typeface="Verdana" pitchFamily="34" charset="0"/>
              </a:rPr>
              <a:t>St. Matthew </a:t>
            </a:r>
            <a:r>
              <a:rPr lang="en-US" sz="2000" b="1" dirty="0" smtClean="0">
                <a:ln w="11430">
                  <a:solidFill>
                    <a:srgbClr val="92D050"/>
                  </a:solidFill>
                </a:ln>
                <a:solidFill>
                  <a:srgbClr val="92D050"/>
                </a:solidFill>
                <a:effectLst>
                  <a:outerShdw blurRad="80000" dist="40000" dir="5040000" algn="tl">
                    <a:srgbClr val="000000">
                      <a:alpha val="30000"/>
                    </a:srgbClr>
                  </a:outerShdw>
                </a:effectLst>
                <a:latin typeface="Verdana" pitchFamily="34" charset="0"/>
                <a:ea typeface="Verdana" pitchFamily="34" charset="0"/>
              </a:rPr>
              <a:t>15:1-20</a:t>
            </a:r>
            <a:endParaRPr lang="en-US" sz="2000" b="1" dirty="0">
              <a:ln w="11430">
                <a:solidFill>
                  <a:srgbClr val="92D050"/>
                </a:solidFill>
              </a:ln>
              <a:solidFill>
                <a:srgbClr val="92D050"/>
              </a:solidFill>
              <a:effectLst>
                <a:outerShdw blurRad="80000" dist="40000" dir="5040000" algn="tl">
                  <a:srgbClr val="000000">
                    <a:alpha val="30000"/>
                  </a:srgbClr>
                </a:outerShdw>
              </a:effectLst>
            </a:endParaRPr>
          </a:p>
        </p:txBody>
      </p:sp>
      <p:sp>
        <p:nvSpPr>
          <p:cNvPr id="3" name="TextBox 2"/>
          <p:cNvSpPr txBox="1"/>
          <p:nvPr/>
        </p:nvSpPr>
        <p:spPr>
          <a:xfrm>
            <a:off x="152400" y="627995"/>
            <a:ext cx="8915400" cy="4832092"/>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r>
              <a:rPr lang="en-US" sz="28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5.  The law of </a:t>
            </a:r>
            <a:r>
              <a:rPr lang="en-US" sz="2800" b="1" i="1" dirty="0" err="1" smtClean="0">
                <a:ln w="11430">
                  <a:solidFill>
                    <a:schemeClr val="tx1"/>
                  </a:solidFill>
                </a:ln>
                <a:effectLst>
                  <a:outerShdw blurRad="80000" dist="40000" dir="5040000" algn="tl">
                    <a:srgbClr val="000000">
                      <a:alpha val="30000"/>
                    </a:srgbClr>
                  </a:outerShdw>
                </a:effectLst>
                <a:latin typeface="Times New Roman" pitchFamily="18" charset="0"/>
                <a:cs typeface="Times New Roman" pitchFamily="18" charset="0"/>
              </a:rPr>
              <a:t>qorban</a:t>
            </a:r>
            <a:r>
              <a:rPr lang="en-US" sz="28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 is being addressed by Jesus in vv</a:t>
            </a:r>
            <a:r>
              <a:rPr lang="en-US" sz="28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 5 and 6</a:t>
            </a:r>
            <a:r>
              <a:rPr lang="en-US" sz="28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  Jesus is showing His disdain for a custom (tradition) of funding the Temple.  Donors to the law of </a:t>
            </a:r>
            <a:r>
              <a:rPr lang="en-US" sz="2800" b="1" dirty="0" err="1"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qorban</a:t>
            </a:r>
            <a:r>
              <a:rPr lang="en-US" sz="28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 could take a vow that devoted a least some or a large portion of their possessions to God and His purposes.  Such a vow was apparently regarded as binding and in no way able to be broken, even if fulfilling it meant that the donor would no longer have sufficient resources to support needy parents, especially in their old age.  Jesus taught that this is in violation of the Fourth Commandment (Ex. 20:12; Dt. 5:16).</a:t>
            </a:r>
            <a:endParaRPr lang="en-US" sz="2800" b="1" dirty="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62200" y="6044625"/>
            <a:ext cx="67818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rPr>
              <a:t>Points to Ponder!</a:t>
            </a:r>
            <a:endParaRPr lang="en-US" sz="3600"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endParaRPr>
          </a:p>
        </p:txBody>
      </p:sp>
      <p:sp>
        <p:nvSpPr>
          <p:cNvPr id="6" name="Rectangle 5"/>
          <p:cNvSpPr/>
          <p:nvPr/>
        </p:nvSpPr>
        <p:spPr>
          <a:xfrm>
            <a:off x="0" y="6096000"/>
            <a:ext cx="2209800" cy="707886"/>
          </a:xfrm>
          <a:prstGeom prst="rect">
            <a:avLst/>
          </a:prstGeom>
        </p:spPr>
        <p:txBody>
          <a:bodyPr wrap="square">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2000" b="1" dirty="0" smtClean="0">
                <a:ln w="11430">
                  <a:solidFill>
                    <a:srgbClr val="92D050"/>
                  </a:solidFill>
                </a:ln>
                <a:solidFill>
                  <a:srgbClr val="92D050"/>
                </a:solidFill>
                <a:effectLst>
                  <a:outerShdw blurRad="80000" dist="40000" dir="5040000" algn="tl">
                    <a:srgbClr val="000000">
                      <a:alpha val="30000"/>
                    </a:srgbClr>
                  </a:outerShdw>
                </a:effectLst>
                <a:latin typeface="Verdana" pitchFamily="34" charset="0"/>
                <a:ea typeface="Verdana" pitchFamily="34" charset="0"/>
              </a:rPr>
              <a:t>St. Matthew </a:t>
            </a:r>
            <a:r>
              <a:rPr lang="en-US" sz="2000" b="1" dirty="0" smtClean="0">
                <a:ln w="11430">
                  <a:solidFill>
                    <a:srgbClr val="92D050"/>
                  </a:solidFill>
                </a:ln>
                <a:solidFill>
                  <a:srgbClr val="92D050"/>
                </a:solidFill>
                <a:effectLst>
                  <a:outerShdw blurRad="80000" dist="40000" dir="5040000" algn="tl">
                    <a:srgbClr val="000000">
                      <a:alpha val="30000"/>
                    </a:srgbClr>
                  </a:outerShdw>
                </a:effectLst>
                <a:latin typeface="Verdana" pitchFamily="34" charset="0"/>
                <a:ea typeface="Verdana" pitchFamily="34" charset="0"/>
              </a:rPr>
              <a:t>15:1-20</a:t>
            </a:r>
            <a:endParaRPr lang="en-US" sz="2000" b="1" dirty="0">
              <a:ln w="11430">
                <a:solidFill>
                  <a:srgbClr val="92D050"/>
                </a:solidFill>
              </a:ln>
              <a:solidFill>
                <a:srgbClr val="92D050"/>
              </a:solidFill>
              <a:effectLst>
                <a:outerShdw blurRad="80000" dist="40000" dir="5040000" algn="tl">
                  <a:srgbClr val="000000">
                    <a:alpha val="30000"/>
                  </a:srgbClr>
                </a:outerShdw>
              </a:effectLst>
            </a:endParaRPr>
          </a:p>
        </p:txBody>
      </p:sp>
      <p:sp>
        <p:nvSpPr>
          <p:cNvPr id="3" name="TextBox 2"/>
          <p:cNvSpPr txBox="1"/>
          <p:nvPr/>
        </p:nvSpPr>
        <p:spPr>
          <a:xfrm>
            <a:off x="152400" y="609600"/>
            <a:ext cx="8915400" cy="4832092"/>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r>
              <a:rPr lang="en-US" sz="28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6.  In the misguided zeal of the Pharisees and scribes, specifically, their practice of oaths, reveals them to be far from God; the generation to which Isaiah directed his prophecy.  This is our Lord’s final word to these Pharisees and scribes who have travelled from Jerusalem.  Essentially, Jesus will have nothing to do with them; unless and until, they acknowledge their sin and in repentance, abandon their tradition of the elders.  And by the way, you may have noticed that Jesus does not call the tradition, </a:t>
            </a:r>
            <a:r>
              <a:rPr lang="en-US" sz="2800" b="1" i="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the tradition of the elders,</a:t>
            </a:r>
            <a:r>
              <a:rPr lang="en-US" sz="28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 but rather, </a:t>
            </a:r>
            <a:r>
              <a:rPr lang="en-US" sz="2800" b="1" i="1" u="sng"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your</a:t>
            </a:r>
            <a:r>
              <a:rPr lang="en-US" sz="2800" b="1" i="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 </a:t>
            </a:r>
            <a:r>
              <a:rPr lang="en-US" sz="2800" b="1" i="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(the Pharisees) </a:t>
            </a:r>
            <a:r>
              <a:rPr lang="en-US" sz="28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tradition</a:t>
            </a:r>
            <a:r>
              <a:rPr lang="en-US" sz="28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 </a:t>
            </a:r>
            <a:endParaRPr lang="en-US" sz="2800" b="1" dirty="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62200" y="6044625"/>
            <a:ext cx="67818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rPr>
              <a:t>Points to Ponder!</a:t>
            </a:r>
            <a:endParaRPr lang="en-US" sz="3600"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endParaRPr>
          </a:p>
        </p:txBody>
      </p:sp>
      <p:sp>
        <p:nvSpPr>
          <p:cNvPr id="6" name="Rectangle 5"/>
          <p:cNvSpPr/>
          <p:nvPr/>
        </p:nvSpPr>
        <p:spPr>
          <a:xfrm>
            <a:off x="0" y="6096000"/>
            <a:ext cx="2209800" cy="707886"/>
          </a:xfrm>
          <a:prstGeom prst="rect">
            <a:avLst/>
          </a:prstGeom>
        </p:spPr>
        <p:txBody>
          <a:bodyPr wrap="square">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2000" b="1" dirty="0" smtClean="0">
                <a:ln w="11430">
                  <a:solidFill>
                    <a:srgbClr val="92D050"/>
                  </a:solidFill>
                </a:ln>
                <a:solidFill>
                  <a:srgbClr val="92D050"/>
                </a:solidFill>
                <a:effectLst>
                  <a:outerShdw blurRad="80000" dist="40000" dir="5040000" algn="tl">
                    <a:srgbClr val="000000">
                      <a:alpha val="30000"/>
                    </a:srgbClr>
                  </a:outerShdw>
                </a:effectLst>
                <a:latin typeface="Verdana" pitchFamily="34" charset="0"/>
                <a:ea typeface="Verdana" pitchFamily="34" charset="0"/>
              </a:rPr>
              <a:t>St. Matthew </a:t>
            </a:r>
            <a:r>
              <a:rPr lang="en-US" sz="2000" b="1" dirty="0" smtClean="0">
                <a:ln w="11430">
                  <a:solidFill>
                    <a:srgbClr val="92D050"/>
                  </a:solidFill>
                </a:ln>
                <a:solidFill>
                  <a:srgbClr val="92D050"/>
                </a:solidFill>
                <a:effectLst>
                  <a:outerShdw blurRad="80000" dist="40000" dir="5040000" algn="tl">
                    <a:srgbClr val="000000">
                      <a:alpha val="30000"/>
                    </a:srgbClr>
                  </a:outerShdw>
                </a:effectLst>
                <a:latin typeface="Verdana" pitchFamily="34" charset="0"/>
                <a:ea typeface="Verdana" pitchFamily="34" charset="0"/>
              </a:rPr>
              <a:t>15:1-20</a:t>
            </a:r>
            <a:endParaRPr lang="en-US" sz="2000" b="1" dirty="0">
              <a:ln w="11430">
                <a:solidFill>
                  <a:srgbClr val="92D050"/>
                </a:solidFill>
              </a:ln>
              <a:solidFill>
                <a:srgbClr val="92D050"/>
              </a:solidFill>
              <a:effectLst>
                <a:outerShdw blurRad="80000" dist="40000" dir="5040000" algn="tl">
                  <a:srgbClr val="000000">
                    <a:alpha val="30000"/>
                  </a:srgbClr>
                </a:outerShdw>
              </a:effectLst>
            </a:endParaRPr>
          </a:p>
        </p:txBody>
      </p:sp>
      <p:sp>
        <p:nvSpPr>
          <p:cNvPr id="3" name="TextBox 2"/>
          <p:cNvSpPr txBox="1"/>
          <p:nvPr/>
        </p:nvSpPr>
        <p:spPr>
          <a:xfrm>
            <a:off x="152400" y="997327"/>
            <a:ext cx="8915400" cy="4031873"/>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r>
              <a:rPr lang="en-US" sz="32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7.  Jesus declares in vv.13-14 that not every plant growing in Israel was planted by the Father.  His counsel to His disciples is not to have regard for them (Pharisees and scribes) as long as they remain ensconced in </a:t>
            </a:r>
            <a:r>
              <a:rPr lang="en-US" sz="3200" b="1" i="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their</a:t>
            </a:r>
            <a:r>
              <a:rPr lang="en-US" sz="32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 tradition.  He then reminds the disciples that they are blind ones leading blind ones…which we have discussed in Chapter 12.</a:t>
            </a:r>
            <a:endParaRPr lang="en-US" sz="3200" b="1" dirty="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62200" y="6044625"/>
            <a:ext cx="67818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rPr>
              <a:t>Epilogue</a:t>
            </a:r>
            <a:endParaRPr lang="en-US" sz="3600"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endParaRPr>
          </a:p>
        </p:txBody>
      </p:sp>
      <p:sp>
        <p:nvSpPr>
          <p:cNvPr id="6" name="Rectangle 5"/>
          <p:cNvSpPr/>
          <p:nvPr/>
        </p:nvSpPr>
        <p:spPr>
          <a:xfrm>
            <a:off x="0" y="6096000"/>
            <a:ext cx="2209800" cy="707886"/>
          </a:xfrm>
          <a:prstGeom prst="rect">
            <a:avLst/>
          </a:prstGeom>
        </p:spPr>
        <p:txBody>
          <a:bodyPr wrap="square">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2000" b="1" dirty="0" smtClean="0">
                <a:ln w="11430">
                  <a:solidFill>
                    <a:srgbClr val="92D050"/>
                  </a:solidFill>
                </a:ln>
                <a:solidFill>
                  <a:srgbClr val="92D050"/>
                </a:solidFill>
                <a:effectLst>
                  <a:outerShdw blurRad="80000" dist="40000" dir="5040000" algn="tl">
                    <a:srgbClr val="000000">
                      <a:alpha val="30000"/>
                    </a:srgbClr>
                  </a:outerShdw>
                </a:effectLst>
                <a:latin typeface="Verdana" pitchFamily="34" charset="0"/>
                <a:ea typeface="Verdana" pitchFamily="34" charset="0"/>
              </a:rPr>
              <a:t>St. Matthew </a:t>
            </a:r>
            <a:r>
              <a:rPr lang="en-US" sz="2000" b="1" dirty="0" smtClean="0">
                <a:ln w="11430">
                  <a:solidFill>
                    <a:srgbClr val="92D050"/>
                  </a:solidFill>
                </a:ln>
                <a:solidFill>
                  <a:srgbClr val="92D050"/>
                </a:solidFill>
                <a:effectLst>
                  <a:outerShdw blurRad="80000" dist="40000" dir="5040000" algn="tl">
                    <a:srgbClr val="000000">
                      <a:alpha val="30000"/>
                    </a:srgbClr>
                  </a:outerShdw>
                </a:effectLst>
                <a:latin typeface="Verdana" pitchFamily="34" charset="0"/>
                <a:ea typeface="Verdana" pitchFamily="34" charset="0"/>
              </a:rPr>
              <a:t>15:1-20</a:t>
            </a:r>
            <a:endParaRPr lang="en-US" sz="2000" b="1" dirty="0">
              <a:ln w="11430">
                <a:solidFill>
                  <a:srgbClr val="92D050"/>
                </a:solidFill>
              </a:ln>
              <a:solidFill>
                <a:srgbClr val="92D050"/>
              </a:solidFill>
              <a:effectLst>
                <a:outerShdw blurRad="80000" dist="40000" dir="5040000" algn="tl">
                  <a:srgbClr val="000000">
                    <a:alpha val="30000"/>
                  </a:srgbClr>
                </a:outerShdw>
              </a:effectLst>
            </a:endParaRPr>
          </a:p>
        </p:txBody>
      </p:sp>
      <p:sp>
        <p:nvSpPr>
          <p:cNvPr id="3" name="TextBox 2"/>
          <p:cNvSpPr txBox="1"/>
          <p:nvPr/>
        </p:nvSpPr>
        <p:spPr>
          <a:xfrm>
            <a:off x="152400" y="457200"/>
            <a:ext cx="8915400" cy="5016758"/>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r>
              <a:rPr lang="en-US" sz="32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The Pharisees and scribes, and too many Christians today, were and are guilty of majoring in minors!  They elevate their traditions, laws, and rituals over and above God and His holy Word.  They warp God’s holy Law; and make a mockery of His Holy Gospel.  Take heed!  Traditions, which can become man-made laws, are of no value in the matter of what is clean or unclean. The solution to the problem must be dealt with within the depth of the heart!</a:t>
            </a:r>
            <a:endParaRPr lang="en-US" sz="3200" b="1" dirty="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438400" y="6019800"/>
            <a:ext cx="6705600" cy="762000"/>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chemeClr val="bg1"/>
                  </a:solidFill>
                </a:ln>
                <a:solidFill>
                  <a:schemeClr val="bg1"/>
                </a:solidFill>
                <a:effectLst>
                  <a:outerShdw blurRad="50800" dist="39000" dir="5460000" algn="tl">
                    <a:srgbClr val="000000">
                      <a:alpha val="38000"/>
                    </a:srgbClr>
                  </a:outerShdw>
                </a:effectLst>
              </a:rPr>
              <a:t>Our Outline of St. Matthew</a:t>
            </a:r>
            <a:endParaRPr lang="en-US" sz="3600" b="1" dirty="0">
              <a:ln w="11430">
                <a:solidFill>
                  <a:schemeClr val="bg1"/>
                </a:solidFill>
              </a:ln>
              <a:solidFill>
                <a:schemeClr val="bg1"/>
              </a:solidFill>
              <a:effectLst>
                <a:outerShdw blurRad="50800" dist="39000" dir="5460000" algn="tl">
                  <a:srgbClr val="000000">
                    <a:alpha val="38000"/>
                  </a:srgbClr>
                </a:outerShdw>
              </a:effectLst>
            </a:endParaRPr>
          </a:p>
        </p:txBody>
      </p:sp>
      <p:sp>
        <p:nvSpPr>
          <p:cNvPr id="2051" name="Rectangle 3"/>
          <p:cNvSpPr>
            <a:spLocks noChangeArrowheads="1"/>
          </p:cNvSpPr>
          <p:nvPr/>
        </p:nvSpPr>
        <p:spPr bwMode="auto">
          <a:xfrm rot="10800000" flipH="1" flipV="1">
            <a:off x="228600" y="106234"/>
            <a:ext cx="8839200" cy="590931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smtClean="0">
                <a:ln w="11430">
                  <a:solidFill>
                    <a:srgbClr val="FFC000"/>
                  </a:solidFill>
                </a:ln>
                <a:solidFill>
                  <a:srgbClr val="FFC000"/>
                </a:solidFill>
                <a:effectLst>
                  <a:outerShdw blurRad="50800" dist="39000" dir="5460000" algn="tl">
                    <a:srgbClr val="000000">
                      <a:alpha val="38000"/>
                    </a:srgbClr>
                  </a:outerShdw>
                </a:effectLst>
              </a:rPr>
              <a:t>IV. Our Lord’s Withdrawals from Galilee (14:13b – 17:20)</a:t>
            </a:r>
            <a:endParaRPr lang="en-US" sz="2800" b="1" dirty="0" smtClean="0">
              <a:ln w="11430">
                <a:solidFill>
                  <a:srgbClr val="FFC000"/>
                </a:solidFill>
              </a:ln>
              <a:solidFill>
                <a:srgbClr val="FFC000"/>
              </a:solidFill>
              <a:effectLst>
                <a:outerShdw blurRad="50800" dist="39000" dir="5460000" algn="tl">
                  <a:srgbClr val="000000">
                    <a:alpha val="38000"/>
                  </a:srgbClr>
                </a:outerShdw>
              </a:effectLst>
            </a:endParaRPr>
          </a:p>
          <a:p>
            <a:r>
              <a:rPr lang="en-US" b="1" dirty="0" smtClean="0">
                <a:ln w="11430">
                  <a:solidFill>
                    <a:schemeClr val="tx1">
                      <a:lumMod val="50000"/>
                    </a:schemeClr>
                  </a:solidFill>
                </a:ln>
                <a:solidFill>
                  <a:schemeClr val="tx1">
                    <a:lumMod val="50000"/>
                  </a:schemeClr>
                </a:solidFill>
                <a:effectLst>
                  <a:outerShdw blurRad="50800" dist="39000" dir="5460000" algn="tl">
                    <a:srgbClr val="000000">
                      <a:alpha val="38000"/>
                    </a:srgbClr>
                  </a:outerShdw>
                </a:effectLst>
              </a:rPr>
              <a:t>     A. To the Eastern Shore of the Sea of Galilee (14:13b – 15:20)</a:t>
            </a:r>
            <a:r>
              <a:rPr lang="en-US" b="1" dirty="0" smtClean="0">
                <a:ln w="11430">
                  <a:solidFill>
                    <a:schemeClr val="tx1"/>
                  </a:solidFill>
                </a:ln>
                <a:effectLst>
                  <a:outerShdw blurRad="50800" dist="39000" dir="5460000" algn="tl">
                    <a:srgbClr val="000000">
                      <a:alpha val="38000"/>
                    </a:srgbClr>
                  </a:outerShdw>
                </a:effectLst>
              </a:rPr>
              <a:t> </a:t>
            </a:r>
            <a:endParaRPr lang="en-US" b="1" dirty="0" smtClean="0">
              <a:ln w="11430">
                <a:solidFill>
                  <a:srgbClr val="00B0F0"/>
                </a:solidFill>
              </a:ln>
              <a:solidFill>
                <a:srgbClr val="00B0F0"/>
              </a:solidFill>
              <a:effectLst>
                <a:outerShdw blurRad="50800" dist="39000" dir="5460000" algn="tl">
                  <a:srgbClr val="000000">
                    <a:alpha val="38000"/>
                  </a:srgbClr>
                </a:outerShdw>
              </a:effectLst>
            </a:endParaRPr>
          </a:p>
          <a:p>
            <a:r>
              <a:rPr lang="en-US" sz="2000" b="1" dirty="0" smtClean="0">
                <a:ln w="11430">
                  <a:solidFill>
                    <a:schemeClr val="tx1">
                      <a:lumMod val="50000"/>
                    </a:schemeClr>
                  </a:solidFill>
                </a:ln>
                <a:solidFill>
                  <a:schemeClr val="tx1">
                    <a:lumMod val="50000"/>
                  </a:schemeClr>
                </a:solidFill>
                <a:effectLst>
                  <a:outerShdw blurRad="50800" dist="39000" dir="5460000" algn="tl">
                    <a:srgbClr val="000000">
                      <a:alpha val="38000"/>
                    </a:srgbClr>
                  </a:outerShdw>
                </a:effectLst>
              </a:rPr>
              <a:t>         </a:t>
            </a:r>
            <a:r>
              <a:rPr lang="en-US" sz="1600" b="1" strike="sngStrike" dirty="0" smtClean="0">
                <a:ln w="11430">
                  <a:solidFill>
                    <a:schemeClr val="tx1">
                      <a:lumMod val="50000"/>
                    </a:schemeClr>
                  </a:solidFill>
                </a:ln>
                <a:solidFill>
                  <a:schemeClr val="tx1">
                    <a:lumMod val="50000"/>
                  </a:schemeClr>
                </a:solidFill>
                <a:effectLst>
                  <a:outerShdw blurRad="50800" dist="39000" dir="5460000" algn="tl">
                    <a:srgbClr val="000000">
                      <a:alpha val="38000"/>
                    </a:srgbClr>
                  </a:outerShdw>
                </a:effectLst>
              </a:rPr>
              <a:t>1.  The Feeding of the Five Thousand (14:13b -21) (5/11)</a:t>
            </a:r>
          </a:p>
          <a:p>
            <a:r>
              <a:rPr lang="en-US" sz="1600" b="1" dirty="0" smtClean="0">
                <a:ln w="11430">
                  <a:solidFill>
                    <a:schemeClr val="tx1">
                      <a:lumMod val="50000"/>
                    </a:schemeClr>
                  </a:solidFill>
                </a:ln>
                <a:solidFill>
                  <a:schemeClr val="tx1">
                    <a:lumMod val="50000"/>
                  </a:schemeClr>
                </a:solidFill>
                <a:effectLst>
                  <a:outerShdw blurRad="50800" dist="39000" dir="5460000" algn="tl">
                    <a:srgbClr val="000000">
                      <a:alpha val="38000"/>
                    </a:srgbClr>
                  </a:outerShdw>
                </a:effectLst>
              </a:rPr>
              <a:t>           </a:t>
            </a:r>
            <a:r>
              <a:rPr lang="en-US" sz="1600" b="1" strike="sngStrike" dirty="0" smtClean="0">
                <a:ln w="11430">
                  <a:solidFill>
                    <a:schemeClr val="tx1">
                      <a:lumMod val="50000"/>
                    </a:schemeClr>
                  </a:solidFill>
                </a:ln>
                <a:solidFill>
                  <a:schemeClr val="tx1">
                    <a:lumMod val="50000"/>
                  </a:schemeClr>
                </a:solidFill>
                <a:effectLst>
                  <a:outerShdw blurRad="50800" dist="39000" dir="5460000" algn="tl">
                    <a:srgbClr val="000000">
                      <a:alpha val="38000"/>
                    </a:srgbClr>
                  </a:outerShdw>
                </a:effectLst>
              </a:rPr>
              <a:t>2.  Jesus Walks on the Water (14:22-36) (5/11)</a:t>
            </a:r>
          </a:p>
          <a:p>
            <a:r>
              <a:rPr lang="en-US" sz="1600" b="1" dirty="0" smtClean="0">
                <a:ln w="11430">
                  <a:solidFill>
                    <a:srgbClr val="FFFF00"/>
                  </a:solidFill>
                </a:ln>
                <a:solidFill>
                  <a:srgbClr val="FFFF00"/>
                </a:solidFill>
                <a:effectLst>
                  <a:outerShdw blurRad="50800" dist="39000" dir="5460000" algn="tl">
                    <a:srgbClr val="000000">
                      <a:alpha val="38000"/>
                    </a:srgbClr>
                  </a:outerShdw>
                </a:effectLst>
              </a:rPr>
              <a:t>           </a:t>
            </a:r>
            <a:r>
              <a:rPr lang="en-US" sz="1600" b="1" strike="sngStrike" dirty="0" smtClean="0">
                <a:ln w="11430">
                  <a:solidFill>
                    <a:schemeClr val="tx1">
                      <a:lumMod val="50000"/>
                    </a:schemeClr>
                  </a:solidFill>
                </a:ln>
                <a:solidFill>
                  <a:schemeClr val="tx1">
                    <a:lumMod val="50000"/>
                  </a:schemeClr>
                </a:solidFill>
                <a:effectLst>
                  <a:outerShdw blurRad="50800" dist="39000" dir="5460000" algn="tl">
                    <a:srgbClr val="000000">
                      <a:alpha val="38000"/>
                    </a:srgbClr>
                  </a:outerShdw>
                </a:effectLst>
              </a:rPr>
              <a:t>3.  The Tradition of the Elders (15:1-20)</a:t>
            </a:r>
            <a:r>
              <a:rPr lang="en-US" sz="2000" b="1" strike="sngStrike" dirty="0" smtClean="0">
                <a:ln w="11430">
                  <a:solidFill>
                    <a:schemeClr val="tx1">
                      <a:lumMod val="50000"/>
                    </a:schemeClr>
                  </a:solidFill>
                </a:ln>
                <a:solidFill>
                  <a:schemeClr val="tx1">
                    <a:lumMod val="50000"/>
                  </a:schemeClr>
                </a:solidFill>
                <a:effectLst>
                  <a:outerShdw blurRad="50800" dist="39000" dir="5460000" algn="tl">
                    <a:srgbClr val="000000">
                      <a:alpha val="38000"/>
                    </a:srgbClr>
                  </a:outerShdw>
                </a:effectLst>
              </a:rPr>
              <a:t> </a:t>
            </a:r>
            <a:r>
              <a:rPr lang="en-US" sz="1600" b="1" strike="sngStrike" dirty="0" smtClean="0">
                <a:ln w="11430">
                  <a:solidFill>
                    <a:schemeClr val="tx1">
                      <a:lumMod val="50000"/>
                    </a:schemeClr>
                  </a:solidFill>
                </a:ln>
                <a:solidFill>
                  <a:schemeClr val="tx1">
                    <a:lumMod val="50000"/>
                  </a:schemeClr>
                </a:solidFill>
                <a:effectLst>
                  <a:outerShdw blurRad="50800" dist="39000" dir="5460000" algn="tl">
                    <a:srgbClr val="000000">
                      <a:alpha val="38000"/>
                    </a:srgbClr>
                  </a:outerShdw>
                </a:effectLst>
              </a:rPr>
              <a:t>(5/18)</a:t>
            </a:r>
            <a:r>
              <a:rPr lang="en-US" sz="2000" b="1" dirty="0" smtClean="0">
                <a:ln w="11430">
                  <a:solidFill>
                    <a:schemeClr val="tx1">
                      <a:lumMod val="50000"/>
                    </a:schemeClr>
                  </a:solidFill>
                </a:ln>
                <a:solidFill>
                  <a:schemeClr val="tx1">
                    <a:lumMod val="50000"/>
                  </a:schemeClr>
                </a:solidFill>
                <a:effectLst>
                  <a:outerShdw blurRad="50800" dist="39000" dir="5460000" algn="tl">
                    <a:srgbClr val="000000">
                      <a:alpha val="38000"/>
                    </a:srgbClr>
                  </a:outerShdw>
                </a:effectLst>
              </a:rPr>
              <a:t>	</a:t>
            </a:r>
          </a:p>
          <a:p>
            <a:r>
              <a:rPr lang="en-US" sz="2000" b="1" dirty="0" smtClean="0">
                <a:ln w="11430">
                  <a:solidFill>
                    <a:schemeClr val="tx1"/>
                  </a:solidFill>
                </a:ln>
                <a:effectLst>
                  <a:outerShdw blurRad="50800" dist="39000" dir="5460000" algn="tl">
                    <a:srgbClr val="000000">
                      <a:alpha val="38000"/>
                    </a:srgbClr>
                  </a:outerShdw>
                </a:effectLst>
              </a:rPr>
              <a:t>     </a:t>
            </a:r>
            <a:r>
              <a:rPr lang="en-US" b="1" dirty="0" smtClean="0">
                <a:ln w="11430">
                  <a:solidFill>
                    <a:schemeClr val="tx1"/>
                  </a:solidFill>
                </a:ln>
                <a:effectLst>
                  <a:outerShdw blurRad="50800" dist="39000" dir="5460000" algn="tl">
                    <a:srgbClr val="000000">
                      <a:alpha val="38000"/>
                    </a:srgbClr>
                  </a:outerShdw>
                </a:effectLst>
              </a:rPr>
              <a:t>B.  To Phoenicia (Tyre and Sidon) (15:21-28)</a:t>
            </a:r>
            <a:r>
              <a:rPr lang="en-US" b="1" dirty="0" smtClean="0">
                <a:ln w="11430">
                  <a:solidFill>
                    <a:srgbClr val="00B0F0"/>
                  </a:solidFill>
                </a:ln>
                <a:solidFill>
                  <a:srgbClr val="00B0F0"/>
                </a:solidFill>
                <a:effectLst>
                  <a:outerShdw blurRad="50800" dist="39000" dir="5460000" algn="tl">
                    <a:srgbClr val="000000">
                      <a:alpha val="38000"/>
                    </a:srgbClr>
                  </a:outerShdw>
                </a:effectLst>
              </a:rPr>
              <a:t> (5/25)</a:t>
            </a:r>
          </a:p>
          <a:p>
            <a:r>
              <a:rPr lang="en-US" b="1" dirty="0" smtClean="0">
                <a:ln w="11430">
                  <a:solidFill>
                    <a:schemeClr val="tx1"/>
                  </a:solidFill>
                </a:ln>
                <a:effectLst>
                  <a:outerShdw blurRad="50800" dist="39000" dir="5460000" algn="tl">
                    <a:srgbClr val="000000">
                      <a:alpha val="38000"/>
                    </a:srgbClr>
                  </a:outerShdw>
                </a:effectLst>
              </a:rPr>
              <a:t>     C.  To Decapolis (15:29 – 16:12)</a:t>
            </a:r>
            <a:r>
              <a:rPr lang="en-US" b="1" dirty="0" smtClean="0">
                <a:ln w="11430">
                  <a:solidFill>
                    <a:srgbClr val="00B0F0"/>
                  </a:solidFill>
                </a:ln>
                <a:solidFill>
                  <a:srgbClr val="00B0F0"/>
                </a:solidFill>
                <a:effectLst>
                  <a:outerShdw blurRad="50800" dist="39000" dir="5460000" algn="tl">
                    <a:srgbClr val="000000">
                      <a:alpha val="38000"/>
                    </a:srgbClr>
                  </a:outerShdw>
                </a:effectLst>
              </a:rPr>
              <a:t> (6/1)</a:t>
            </a:r>
          </a:p>
          <a:p>
            <a:pPr>
              <a:spcAft>
                <a:spcPts val="600"/>
              </a:spcAft>
            </a:pPr>
            <a:r>
              <a:rPr lang="en-US" b="1" dirty="0" smtClean="0">
                <a:ln w="11430">
                  <a:solidFill>
                    <a:schemeClr val="tx1"/>
                  </a:solidFill>
                </a:ln>
                <a:effectLst>
                  <a:outerShdw blurRad="50800" dist="39000" dir="5460000" algn="tl">
                    <a:srgbClr val="000000">
                      <a:alpha val="38000"/>
                    </a:srgbClr>
                  </a:outerShdw>
                </a:effectLst>
              </a:rPr>
              <a:t>     D.  To Caesarea Philippi (16:13 – 17:21)</a:t>
            </a:r>
            <a:r>
              <a:rPr lang="en-US" b="1" dirty="0" smtClean="0">
                <a:ln w="11430">
                  <a:solidFill>
                    <a:srgbClr val="00B0F0"/>
                  </a:solidFill>
                </a:ln>
                <a:solidFill>
                  <a:srgbClr val="00B0F0"/>
                </a:solidFill>
                <a:effectLst>
                  <a:outerShdw blurRad="50800" dist="39000" dir="5460000" algn="tl">
                    <a:srgbClr val="000000">
                      <a:alpha val="38000"/>
                    </a:srgbClr>
                  </a:outerShdw>
                </a:effectLst>
              </a:rPr>
              <a:t> (6/8)</a:t>
            </a:r>
          </a:p>
          <a:p>
            <a:r>
              <a:rPr lang="en-US" sz="2400" b="1" dirty="0" smtClean="0">
                <a:ln w="11430">
                  <a:solidFill>
                    <a:srgbClr val="FFC000"/>
                  </a:solidFill>
                </a:ln>
                <a:solidFill>
                  <a:srgbClr val="FFC000"/>
                </a:solidFill>
                <a:effectLst>
                  <a:outerShdw blurRad="50800" dist="39000" dir="5460000" algn="tl">
                    <a:srgbClr val="000000">
                      <a:alpha val="38000"/>
                    </a:srgbClr>
                  </a:outerShdw>
                </a:effectLst>
              </a:rPr>
              <a:t>V.  Our Lord’s Last Ministry in Galilee (17:22-27)</a:t>
            </a:r>
            <a:r>
              <a:rPr lang="en-US" sz="2400" b="1" dirty="0" smtClean="0">
                <a:ln w="11430">
                  <a:solidFill>
                    <a:srgbClr val="00B0F0"/>
                  </a:solidFill>
                </a:ln>
                <a:solidFill>
                  <a:srgbClr val="00B0F0"/>
                </a:solidFill>
                <a:effectLst>
                  <a:outerShdw blurRad="50800" dist="39000" dir="5460000" algn="tl">
                    <a:srgbClr val="000000">
                      <a:alpha val="38000"/>
                    </a:srgbClr>
                  </a:outerShdw>
                </a:effectLst>
              </a:rPr>
              <a:t> (6/15)</a:t>
            </a:r>
            <a:endParaRPr lang="en-US" sz="2400" b="1" dirty="0" smtClean="0">
              <a:ln w="11430">
                <a:solidFill>
                  <a:srgbClr val="FFC000"/>
                </a:solidFill>
              </a:ln>
              <a:solidFill>
                <a:srgbClr val="FFC000"/>
              </a:solidFill>
              <a:effectLst>
                <a:outerShdw blurRad="50800" dist="39000" dir="5460000" algn="tl">
                  <a:srgbClr val="000000">
                    <a:alpha val="38000"/>
                  </a:srgbClr>
                </a:outerShdw>
              </a:effectLst>
            </a:endParaRPr>
          </a:p>
          <a:p>
            <a:r>
              <a:rPr lang="en-US" sz="1600" b="1" dirty="0" smtClean="0">
                <a:ln w="11430">
                  <a:solidFill>
                    <a:schemeClr val="tx1"/>
                  </a:solidFill>
                </a:ln>
                <a:effectLst>
                  <a:outerShdw blurRad="50800" dist="39000" dir="5460000" algn="tl">
                    <a:srgbClr val="000000">
                      <a:alpha val="38000"/>
                    </a:srgbClr>
                  </a:outerShdw>
                </a:effectLst>
              </a:rPr>
              <a:t>     </a:t>
            </a:r>
            <a:r>
              <a:rPr lang="en-US" b="1" dirty="0" smtClean="0">
                <a:ln w="11430">
                  <a:solidFill>
                    <a:schemeClr val="tx1"/>
                  </a:solidFill>
                </a:ln>
                <a:effectLst>
                  <a:outerShdw blurRad="50800" dist="39000" dir="5460000" algn="tl">
                    <a:srgbClr val="000000">
                      <a:alpha val="38000"/>
                    </a:srgbClr>
                  </a:outerShdw>
                </a:effectLst>
              </a:rPr>
              <a:t>A.  His Passion Foretold - #2 (17:22-23)</a:t>
            </a:r>
            <a:endParaRPr lang="en-US" b="1" dirty="0" smtClean="0">
              <a:ln w="11430">
                <a:solidFill>
                  <a:srgbClr val="00B0F0"/>
                </a:solidFill>
              </a:ln>
              <a:solidFill>
                <a:srgbClr val="00B0F0"/>
              </a:solidFill>
              <a:effectLst>
                <a:outerShdw blurRad="50800" dist="39000" dir="5460000" algn="tl">
                  <a:srgbClr val="000000">
                    <a:alpha val="38000"/>
                  </a:srgbClr>
                </a:outerShdw>
              </a:effectLst>
            </a:endParaRPr>
          </a:p>
          <a:p>
            <a:pPr>
              <a:spcAft>
                <a:spcPts val="600"/>
              </a:spcAft>
            </a:pPr>
            <a:r>
              <a:rPr lang="en-US" b="1" dirty="0" smtClean="0">
                <a:ln w="11430">
                  <a:solidFill>
                    <a:schemeClr val="tx1"/>
                  </a:solidFill>
                </a:ln>
                <a:effectLst>
                  <a:outerShdw blurRad="50800" dist="39000" dir="5460000" algn="tl">
                    <a:srgbClr val="000000">
                      <a:alpha val="38000"/>
                    </a:srgbClr>
                  </a:outerShdw>
                </a:effectLst>
              </a:rPr>
              <a:t>     B.  The Temple Tax (17:24-27)</a:t>
            </a:r>
            <a:r>
              <a:rPr lang="en-US" sz="2000" b="1" dirty="0" smtClean="0">
                <a:ln w="11430">
                  <a:solidFill>
                    <a:schemeClr val="tx1"/>
                  </a:solidFill>
                </a:ln>
                <a:effectLst>
                  <a:outerShdw blurRad="50800" dist="39000" dir="5460000" algn="tl">
                    <a:srgbClr val="000000">
                      <a:alpha val="38000"/>
                    </a:srgbClr>
                  </a:outerShdw>
                </a:effectLst>
              </a:rPr>
              <a:t> </a:t>
            </a:r>
            <a:endParaRPr lang="en-US" sz="2000" b="1" dirty="0" smtClean="0">
              <a:ln w="11430">
                <a:solidFill>
                  <a:srgbClr val="00B0F0"/>
                </a:solidFill>
              </a:ln>
              <a:solidFill>
                <a:srgbClr val="00B0F0"/>
              </a:solidFill>
              <a:effectLst>
                <a:outerShdw blurRad="50800" dist="39000" dir="5460000" algn="tl">
                  <a:srgbClr val="000000">
                    <a:alpha val="38000"/>
                  </a:srgbClr>
                </a:outerShdw>
              </a:effectLst>
            </a:endParaRPr>
          </a:p>
          <a:p>
            <a:pPr marL="571500" indent="-571500"/>
            <a:r>
              <a:rPr lang="en-US" sz="2400" b="1" dirty="0" smtClean="0">
                <a:ln w="11430">
                  <a:solidFill>
                    <a:srgbClr val="FFC000"/>
                  </a:solidFill>
                </a:ln>
                <a:solidFill>
                  <a:srgbClr val="FFC000"/>
                </a:solidFill>
                <a:effectLst>
                  <a:outerShdw blurRad="50800" dist="39000" dir="5460000" algn="tl">
                    <a:srgbClr val="000000">
                      <a:alpha val="38000"/>
                    </a:srgbClr>
                  </a:outerShdw>
                </a:effectLst>
              </a:rPr>
              <a:t>VI. </a:t>
            </a:r>
            <a:r>
              <a:rPr lang="en-US" sz="2400" b="1" u="sng" dirty="0" smtClean="0">
                <a:ln w="11430">
                  <a:solidFill>
                    <a:srgbClr val="FFC000"/>
                  </a:solidFill>
                </a:ln>
                <a:solidFill>
                  <a:srgbClr val="FFC000"/>
                </a:solidFill>
                <a:effectLst>
                  <a:outerShdw blurRad="50800" dist="39000" dir="5460000" algn="tl">
                    <a:srgbClr val="000000">
                      <a:alpha val="38000"/>
                    </a:srgbClr>
                  </a:outerShdw>
                </a:effectLst>
              </a:rPr>
              <a:t>The Fourth Discourse</a:t>
            </a:r>
            <a:r>
              <a:rPr lang="en-US" sz="2400" b="1" dirty="0" smtClean="0">
                <a:ln w="11430">
                  <a:solidFill>
                    <a:srgbClr val="FFC000"/>
                  </a:solidFill>
                </a:ln>
                <a:solidFill>
                  <a:srgbClr val="FFC000"/>
                </a:solidFill>
                <a:effectLst>
                  <a:outerShdw blurRad="50800" dist="39000" dir="5460000" algn="tl">
                    <a:srgbClr val="000000">
                      <a:alpha val="38000"/>
                    </a:srgbClr>
                  </a:outerShdw>
                </a:effectLst>
              </a:rPr>
              <a:t>:  Life in the Kingdom (18:1 – 19:2)</a:t>
            </a:r>
            <a:endParaRPr lang="en-US" sz="2000" b="1" dirty="0" smtClean="0">
              <a:ln w="11430">
                <a:solidFill>
                  <a:srgbClr val="FFC000"/>
                </a:solidFill>
              </a:ln>
              <a:solidFill>
                <a:srgbClr val="FFC000"/>
              </a:solidFill>
              <a:effectLst>
                <a:outerShdw blurRad="50800" dist="39000" dir="5460000" algn="tl">
                  <a:srgbClr val="000000">
                    <a:alpha val="38000"/>
                  </a:srgbClr>
                </a:outerShdw>
              </a:effectLst>
            </a:endParaRPr>
          </a:p>
          <a:p>
            <a:r>
              <a:rPr lang="en-US" sz="2000" b="1" dirty="0" smtClean="0">
                <a:ln w="11430">
                  <a:solidFill>
                    <a:schemeClr val="tx1"/>
                  </a:solidFill>
                </a:ln>
                <a:effectLst>
                  <a:outerShdw blurRad="50800" dist="39000" dir="5460000" algn="tl">
                    <a:srgbClr val="000000">
                      <a:alpha val="38000"/>
                    </a:srgbClr>
                  </a:outerShdw>
                </a:effectLst>
              </a:rPr>
              <a:t>     </a:t>
            </a:r>
            <a:r>
              <a:rPr lang="en-US" b="1" dirty="0" smtClean="0">
                <a:ln w="11430">
                  <a:solidFill>
                    <a:schemeClr val="tx1"/>
                  </a:solidFill>
                </a:ln>
                <a:effectLst>
                  <a:outerShdw blurRad="50800" dist="39000" dir="5460000" algn="tl">
                    <a:srgbClr val="000000">
                      <a:alpha val="38000"/>
                    </a:srgbClr>
                  </a:outerShdw>
                </a:effectLst>
              </a:rPr>
              <a:t>A.  Sayings on Humility and Forgiveness (18:1-35)</a:t>
            </a:r>
            <a:endParaRPr lang="en-US" sz="2000" b="1" dirty="0" smtClean="0">
              <a:ln w="11430">
                <a:solidFill>
                  <a:srgbClr val="00B0F0"/>
                </a:solidFill>
              </a:ln>
              <a:solidFill>
                <a:srgbClr val="00B0F0"/>
              </a:solidFill>
              <a:effectLst>
                <a:outerShdw blurRad="50800" dist="39000" dir="5460000" algn="tl">
                  <a:srgbClr val="000000">
                    <a:alpha val="38000"/>
                  </a:srgbClr>
                </a:outerShdw>
              </a:effectLst>
            </a:endParaRPr>
          </a:p>
          <a:p>
            <a:r>
              <a:rPr lang="en-US" sz="2000" b="1" dirty="0" smtClean="0">
                <a:ln w="11430">
                  <a:solidFill>
                    <a:srgbClr val="00B0F0"/>
                  </a:solidFill>
                </a:ln>
                <a:solidFill>
                  <a:srgbClr val="00B0F0"/>
                </a:solidFill>
                <a:effectLst>
                  <a:outerShdw blurRad="50800" dist="39000" dir="5460000" algn="tl">
                    <a:srgbClr val="000000">
                      <a:alpha val="38000"/>
                    </a:srgbClr>
                  </a:outerShdw>
                </a:effectLst>
              </a:rPr>
              <a:t>         </a:t>
            </a:r>
            <a:r>
              <a:rPr lang="en-US" sz="1600" b="1" dirty="0" smtClean="0">
                <a:ln w="11430">
                  <a:solidFill>
                    <a:srgbClr val="FFFF00"/>
                  </a:solidFill>
                </a:ln>
                <a:solidFill>
                  <a:srgbClr val="FFFF00"/>
                </a:solidFill>
                <a:effectLst>
                  <a:outerShdw blurRad="50800" dist="39000" dir="5460000" algn="tl">
                    <a:srgbClr val="000000">
                      <a:alpha val="38000"/>
                    </a:srgbClr>
                  </a:outerShdw>
                </a:effectLst>
              </a:rPr>
              <a:t>1.  True Greatness (1-6)</a:t>
            </a:r>
          </a:p>
          <a:p>
            <a:r>
              <a:rPr lang="en-US" sz="1600" b="1" dirty="0" smtClean="0">
                <a:ln w="11430">
                  <a:solidFill>
                    <a:srgbClr val="FFFF00"/>
                  </a:solidFill>
                </a:ln>
                <a:solidFill>
                  <a:srgbClr val="FFFF00"/>
                </a:solidFill>
                <a:effectLst>
                  <a:outerShdw blurRad="50800" dist="39000" dir="5460000" algn="tl">
                    <a:srgbClr val="000000">
                      <a:alpha val="38000"/>
                    </a:srgbClr>
                  </a:outerShdw>
                </a:effectLst>
              </a:rPr>
              <a:t>           2.  Warnings of Hell (7-9)</a:t>
            </a:r>
          </a:p>
          <a:p>
            <a:r>
              <a:rPr lang="en-US" sz="1600" b="1" dirty="0" smtClean="0">
                <a:ln w="11430">
                  <a:solidFill>
                    <a:srgbClr val="FFFF00"/>
                  </a:solidFill>
                </a:ln>
                <a:solidFill>
                  <a:srgbClr val="FFFF00"/>
                </a:solidFill>
                <a:effectLst>
                  <a:outerShdw blurRad="50800" dist="39000" dir="5460000" algn="tl">
                    <a:srgbClr val="000000">
                      <a:alpha val="38000"/>
                    </a:srgbClr>
                  </a:outerShdw>
                </a:effectLst>
              </a:rPr>
              <a:t>           3.  The Lost Sheep (10-14)</a:t>
            </a:r>
          </a:p>
          <a:p>
            <a:r>
              <a:rPr lang="en-US" sz="1600" b="1" dirty="0" smtClean="0">
                <a:ln w="11430">
                  <a:solidFill>
                    <a:srgbClr val="FFFF00"/>
                  </a:solidFill>
                </a:ln>
                <a:solidFill>
                  <a:srgbClr val="FFFF00"/>
                </a:solidFill>
                <a:effectLst>
                  <a:outerShdw blurRad="50800" dist="39000" dir="5460000" algn="tl">
                    <a:srgbClr val="000000">
                      <a:alpha val="38000"/>
                    </a:srgbClr>
                  </a:outerShdw>
                </a:effectLst>
              </a:rPr>
              <a:t>           4.  Discipline (15-20)</a:t>
            </a:r>
          </a:p>
          <a:p>
            <a:r>
              <a:rPr lang="en-US" sz="1600" b="1" dirty="0" smtClean="0">
                <a:ln w="11430">
                  <a:solidFill>
                    <a:srgbClr val="FFFF00"/>
                  </a:solidFill>
                </a:ln>
                <a:solidFill>
                  <a:srgbClr val="FFFF00"/>
                </a:solidFill>
                <a:effectLst>
                  <a:outerShdw blurRad="50800" dist="39000" dir="5460000" algn="tl">
                    <a:srgbClr val="000000">
                      <a:alpha val="38000"/>
                    </a:srgbClr>
                  </a:outerShdw>
                </a:effectLst>
              </a:rPr>
              <a:t>           5.  Forgiveness (21-35)</a:t>
            </a:r>
          </a:p>
          <a:p>
            <a:pPr>
              <a:spcAft>
                <a:spcPts val="2400"/>
              </a:spcAft>
            </a:pPr>
            <a:r>
              <a:rPr lang="en-US" b="1" dirty="0" smtClean="0">
                <a:ln w="11430">
                  <a:solidFill>
                    <a:schemeClr val="tx1"/>
                  </a:solidFill>
                </a:ln>
                <a:effectLst>
                  <a:outerShdw blurRad="50800" dist="39000" dir="5460000" algn="tl">
                    <a:srgbClr val="000000">
                      <a:alpha val="38000"/>
                    </a:srgbClr>
                  </a:outerShdw>
                </a:effectLst>
              </a:rPr>
              <a:t>     B.  Jesus Travels to Judea, Beyond the Jordan (19:1-2)</a:t>
            </a:r>
            <a:endParaRPr lang="en-US" b="1" dirty="0" smtClean="0">
              <a:ln w="11430">
                <a:solidFill>
                  <a:srgbClr val="FFC000"/>
                </a:solidFill>
              </a:ln>
              <a:solidFill>
                <a:srgbClr val="FFC000"/>
              </a:soli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62200" y="6044625"/>
            <a:ext cx="67818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rPr>
              <a:t>T</a:t>
            </a:r>
            <a:r>
              <a:rPr lang="en-US" sz="36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rPr>
              <a:t>o </a:t>
            </a:r>
            <a:r>
              <a:rPr lang="en-US" sz="3600" b="1" dirty="0" err="1"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rPr>
              <a:t>Tyre</a:t>
            </a:r>
            <a:r>
              <a:rPr lang="en-US" sz="36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rPr>
              <a:t> and Sidon</a:t>
            </a:r>
            <a:endParaRPr lang="en-US" sz="3600"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endParaRPr>
          </a:p>
        </p:txBody>
      </p:sp>
      <p:sp>
        <p:nvSpPr>
          <p:cNvPr id="6" name="Rectangle 5"/>
          <p:cNvSpPr/>
          <p:nvPr/>
        </p:nvSpPr>
        <p:spPr>
          <a:xfrm>
            <a:off x="0" y="6096000"/>
            <a:ext cx="2209800" cy="707886"/>
          </a:xfrm>
          <a:prstGeom prst="rect">
            <a:avLst/>
          </a:prstGeom>
        </p:spPr>
        <p:txBody>
          <a:bodyPr wrap="square">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2000" b="1" dirty="0" smtClean="0">
                <a:ln w="11430">
                  <a:solidFill>
                    <a:srgbClr val="92D050"/>
                  </a:solidFill>
                </a:ln>
                <a:solidFill>
                  <a:srgbClr val="92D050"/>
                </a:solidFill>
                <a:effectLst>
                  <a:outerShdw blurRad="80000" dist="40000" dir="5040000" algn="tl">
                    <a:srgbClr val="000000">
                      <a:alpha val="30000"/>
                    </a:srgbClr>
                  </a:outerShdw>
                </a:effectLst>
                <a:latin typeface="Verdana" pitchFamily="34" charset="0"/>
                <a:ea typeface="Verdana" pitchFamily="34" charset="0"/>
              </a:rPr>
              <a:t>St. Matthew </a:t>
            </a:r>
            <a:r>
              <a:rPr lang="en-US" sz="2000" b="1" dirty="0" smtClean="0">
                <a:ln w="11430">
                  <a:solidFill>
                    <a:srgbClr val="92D050"/>
                  </a:solidFill>
                </a:ln>
                <a:solidFill>
                  <a:srgbClr val="92D050"/>
                </a:solidFill>
                <a:effectLst>
                  <a:outerShdw blurRad="80000" dist="40000" dir="5040000" algn="tl">
                    <a:srgbClr val="000000">
                      <a:alpha val="30000"/>
                    </a:srgbClr>
                  </a:outerShdw>
                </a:effectLst>
                <a:latin typeface="Verdana" pitchFamily="34" charset="0"/>
                <a:ea typeface="Verdana" pitchFamily="34" charset="0"/>
              </a:rPr>
              <a:t>15:21-28</a:t>
            </a:r>
            <a:endParaRPr lang="en-US" sz="2000" b="1" dirty="0">
              <a:ln w="11430">
                <a:solidFill>
                  <a:srgbClr val="92D050"/>
                </a:solidFill>
              </a:ln>
              <a:solidFill>
                <a:srgbClr val="92D050"/>
              </a:solidFill>
              <a:effectLst>
                <a:outerShdw blurRad="80000" dist="40000" dir="5040000" algn="tl">
                  <a:srgbClr val="000000">
                    <a:alpha val="30000"/>
                  </a:srgbClr>
                </a:outerShdw>
              </a:effectLst>
            </a:endParaRPr>
          </a:p>
        </p:txBody>
      </p:sp>
      <p:sp>
        <p:nvSpPr>
          <p:cNvPr id="3" name="TextBox 2"/>
          <p:cNvSpPr txBox="1"/>
          <p:nvPr/>
        </p:nvSpPr>
        <p:spPr>
          <a:xfrm>
            <a:off x="152400" y="152400"/>
            <a:ext cx="8915400" cy="5509200"/>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r>
              <a:rPr lang="en-US" sz="3200" b="1" dirty="0" smtClean="0">
                <a:ln w="11430"/>
                <a:solidFill>
                  <a:srgbClr val="FFC000"/>
                </a:solidFill>
                <a:effectLst>
                  <a:outerShdw blurRad="80000" dist="40000" dir="5040000" algn="tl">
                    <a:srgbClr val="000000">
                      <a:alpha val="30000"/>
                    </a:srgbClr>
                  </a:outerShdw>
                </a:effectLst>
                <a:latin typeface="Times New Roman" pitchFamily="18" charset="0"/>
                <a:cs typeface="Times New Roman" pitchFamily="18" charset="0"/>
              </a:rPr>
              <a:t>The next section of the Holy Gospel according to St. Matthew (vv.21-28) will feature surprising words spoken from the heart of a Gentile woman.  Although she (like her daughter) was “unclean” from the Jewish perspective, Jesus responds to her plea and words of great faith by healing (thereby cleansing) her demon-possessed daughter.  So, next week, a </a:t>
            </a:r>
            <a:r>
              <a:rPr lang="en-US" sz="3200" b="1" dirty="0" err="1" smtClean="0">
                <a:ln w="11430"/>
                <a:solidFill>
                  <a:srgbClr val="FFC000"/>
                </a:solidFill>
                <a:effectLst>
                  <a:outerShdw blurRad="80000" dist="40000" dir="5040000" algn="tl">
                    <a:srgbClr val="000000">
                      <a:alpha val="30000"/>
                    </a:srgbClr>
                  </a:outerShdw>
                </a:effectLst>
                <a:latin typeface="Times New Roman" pitchFamily="18" charset="0"/>
                <a:cs typeface="Times New Roman" pitchFamily="18" charset="0"/>
              </a:rPr>
              <a:t>pericope</a:t>
            </a:r>
            <a:r>
              <a:rPr lang="en-US" sz="3200" b="1" dirty="0" smtClean="0">
                <a:ln w="11430"/>
                <a:solidFill>
                  <a:srgbClr val="FFC000"/>
                </a:solidFill>
                <a:effectLst>
                  <a:outerShdw blurRad="80000" dist="40000" dir="5040000" algn="tl">
                    <a:srgbClr val="000000">
                      <a:alpha val="30000"/>
                    </a:srgbClr>
                  </a:outerShdw>
                </a:effectLst>
                <a:latin typeface="Times New Roman" pitchFamily="18" charset="0"/>
                <a:cs typeface="Times New Roman" pitchFamily="18" charset="0"/>
              </a:rPr>
              <a:t> of which we are quite familiar, the Canaanite (or </a:t>
            </a:r>
            <a:r>
              <a:rPr lang="en-US" sz="3200" b="1" dirty="0" err="1" smtClean="0">
                <a:ln w="11430"/>
                <a:solidFill>
                  <a:srgbClr val="FFC000"/>
                </a:solidFill>
                <a:effectLst>
                  <a:outerShdw blurRad="80000" dist="40000" dir="5040000" algn="tl">
                    <a:srgbClr val="000000">
                      <a:alpha val="30000"/>
                    </a:srgbClr>
                  </a:outerShdw>
                </a:effectLst>
                <a:latin typeface="Times New Roman" pitchFamily="18" charset="0"/>
                <a:cs typeface="Times New Roman" pitchFamily="18" charset="0"/>
              </a:rPr>
              <a:t>Syrophoenician</a:t>
            </a:r>
            <a:r>
              <a:rPr lang="en-US" sz="3200" b="1" dirty="0" smtClean="0">
                <a:ln w="11430"/>
                <a:solidFill>
                  <a:srgbClr val="FFC000"/>
                </a:solidFill>
                <a:effectLst>
                  <a:outerShdw blurRad="80000" dist="40000" dir="5040000" algn="tl">
                    <a:srgbClr val="000000">
                      <a:alpha val="30000"/>
                    </a:srgbClr>
                  </a:outerShdw>
                </a:effectLst>
                <a:latin typeface="Times New Roman" pitchFamily="18" charset="0"/>
                <a:cs typeface="Times New Roman" pitchFamily="18" charset="0"/>
              </a:rPr>
              <a:t>) Woman, as our Lord takes His ministry to the region of </a:t>
            </a:r>
            <a:r>
              <a:rPr lang="en-US" sz="3200" b="1" dirty="0" err="1" smtClean="0">
                <a:ln w="11430"/>
                <a:solidFill>
                  <a:srgbClr val="FFC000"/>
                </a:solidFill>
                <a:effectLst>
                  <a:outerShdw blurRad="80000" dist="40000" dir="5040000" algn="tl">
                    <a:srgbClr val="000000">
                      <a:alpha val="30000"/>
                    </a:srgbClr>
                  </a:outerShdw>
                </a:effectLst>
                <a:latin typeface="Times New Roman" pitchFamily="18" charset="0"/>
                <a:cs typeface="Times New Roman" pitchFamily="18" charset="0"/>
              </a:rPr>
              <a:t>Tyre</a:t>
            </a:r>
            <a:r>
              <a:rPr lang="en-US" sz="3200" b="1" dirty="0" smtClean="0">
                <a:ln w="11430"/>
                <a:solidFill>
                  <a:srgbClr val="FFC000"/>
                </a:solidFill>
                <a:effectLst>
                  <a:outerShdw blurRad="80000" dist="40000" dir="5040000" algn="tl">
                    <a:srgbClr val="000000">
                      <a:alpha val="30000"/>
                    </a:srgbClr>
                  </a:outerShdw>
                </a:effectLst>
                <a:latin typeface="Times New Roman" pitchFamily="18" charset="0"/>
                <a:cs typeface="Times New Roman" pitchFamily="18" charset="0"/>
              </a:rPr>
              <a:t> and Sidon.   </a:t>
            </a:r>
            <a:endParaRPr lang="en-US" sz="3200" b="1" dirty="0">
              <a:ln w="11430"/>
              <a:solidFill>
                <a:srgbClr val="FFC000"/>
              </a:solidFill>
              <a:effectLst>
                <a:outerShdw blurRad="80000" dist="40000" dir="5040000" algn="tl">
                  <a:srgbClr val="000000">
                    <a:alpha val="30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con Canaanite Woman and Christ - Share the Faith Ministries"/>
          <p:cNvPicPr>
            <a:picLocks noChangeAspect="1" noChangeArrowheads="1"/>
          </p:cNvPicPr>
          <p:nvPr/>
        </p:nvPicPr>
        <p:blipFill>
          <a:blip r:embed="rId2" cstate="print"/>
          <a:srcRect/>
          <a:stretch>
            <a:fillRect/>
          </a:stretch>
        </p:blipFill>
        <p:spPr bwMode="auto">
          <a:xfrm>
            <a:off x="0" y="-16"/>
            <a:ext cx="9144000" cy="5943616"/>
          </a:xfrm>
          <a:prstGeom prst="rect">
            <a:avLst/>
          </a:prstGeom>
          <a:noFill/>
        </p:spPr>
      </p:pic>
      <p:sp>
        <p:nvSpPr>
          <p:cNvPr id="3" name="Subtitle 2"/>
          <p:cNvSpPr>
            <a:spLocks noGrp="1"/>
          </p:cNvSpPr>
          <p:nvPr>
            <p:ph type="subTitle" idx="1"/>
          </p:nvPr>
        </p:nvSpPr>
        <p:spPr>
          <a:xfrm>
            <a:off x="2362200" y="6096000"/>
            <a:ext cx="6705600" cy="685800"/>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400" b="1"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St. Matthew 15:1-20</a:t>
            </a:r>
            <a:endParaRPr lang="en-US" sz="3400" b="1" dirty="0">
              <a:ln>
                <a:solidFill>
                  <a:srgbClr val="FFC000"/>
                </a:solidFill>
              </a:ln>
              <a:solidFill>
                <a:srgbClr val="FFC000"/>
              </a:solidFill>
              <a:effectLst>
                <a:outerShdw blurRad="50800" dist="39000" dir="5460000" algn="tl">
                  <a:srgbClr val="000000">
                    <a:alpha val="38000"/>
                  </a:srgbClr>
                </a:outerShdw>
              </a:effectLst>
            </a:endParaRPr>
          </a:p>
        </p:txBody>
      </p:sp>
      <p:sp>
        <p:nvSpPr>
          <p:cNvPr id="6" name="Rectangle 5"/>
          <p:cNvSpPr/>
          <p:nvPr/>
        </p:nvSpPr>
        <p:spPr>
          <a:xfrm>
            <a:off x="0" y="6096000"/>
            <a:ext cx="2209800" cy="646331"/>
          </a:xfrm>
          <a:prstGeom prst="rect">
            <a:avLst/>
          </a:prstGeom>
        </p:spPr>
        <p:txBody>
          <a:bodyPr wrap="square">
            <a:spAutoFit/>
          </a:bodyPr>
          <a:lstStyle/>
          <a:p>
            <a:pPr algn="ctr"/>
            <a:r>
              <a:rPr lang="en-US" b="1" dirty="0" smtClean="0">
                <a:ln>
                  <a:solidFill>
                    <a:srgbClr val="92D050"/>
                  </a:solidFill>
                </a:ln>
                <a:solidFill>
                  <a:srgbClr val="92D050"/>
                </a:solidFill>
                <a:effectLst>
                  <a:outerShdw blurRad="38100" dist="38100" dir="2700000" algn="tl">
                    <a:srgbClr val="000000">
                      <a:alpha val="43137"/>
                    </a:srgbClr>
                  </a:outerShdw>
                </a:effectLst>
                <a:latin typeface="Verdana" pitchFamily="34" charset="0"/>
                <a:ea typeface="Verdana" pitchFamily="34" charset="0"/>
              </a:rPr>
              <a:t>Next</a:t>
            </a:r>
          </a:p>
          <a:p>
            <a:pPr algn="ctr"/>
            <a:r>
              <a:rPr lang="en-US" b="1" dirty="0" smtClean="0">
                <a:ln>
                  <a:solidFill>
                    <a:srgbClr val="92D050"/>
                  </a:solidFill>
                </a:ln>
                <a:solidFill>
                  <a:srgbClr val="92D050"/>
                </a:solidFill>
                <a:effectLst>
                  <a:outerShdw blurRad="38100" dist="38100" dir="2700000" algn="tl">
                    <a:srgbClr val="000000">
                      <a:alpha val="43137"/>
                    </a:srgbClr>
                  </a:outerShdw>
                </a:effectLst>
                <a:latin typeface="Verdana" pitchFamily="34" charset="0"/>
                <a:ea typeface="Verdana" pitchFamily="34" charset="0"/>
              </a:rPr>
              <a:t>Week</a:t>
            </a:r>
            <a:endParaRPr lang="en-US" dirty="0">
              <a:ln>
                <a:solidFill>
                  <a:srgbClr val="92D050"/>
                </a:solidFill>
              </a:ln>
              <a:solidFill>
                <a:srgbClr val="92D050"/>
              </a:solidFill>
            </a:endParaRPr>
          </a:p>
        </p:txBody>
      </p:sp>
      <p:sp>
        <p:nvSpPr>
          <p:cNvPr id="7" name="Rectangle 6"/>
          <p:cNvSpPr/>
          <p:nvPr/>
        </p:nvSpPr>
        <p:spPr>
          <a:xfrm>
            <a:off x="0" y="0"/>
            <a:ext cx="9144000" cy="6170920"/>
          </a:xfrm>
          <a:prstGeom prst="rect">
            <a:avLst/>
          </a:prstGeom>
        </p:spPr>
        <p:txBody>
          <a:bodyPr wrap="square">
            <a:spAutoFit/>
          </a:bodyPr>
          <a:lstStyle/>
          <a:p>
            <a:pPr lvl="0">
              <a:spcBef>
                <a:spcPts val="700"/>
              </a:spcBef>
              <a:buClr>
                <a:schemeClr val="accent2"/>
              </a:buClr>
              <a:buSzPct val="60000"/>
              <a:defRPr/>
            </a:pPr>
            <a:r>
              <a:rPr lang="en-US" sz="5400" b="1" dirty="0" smtClean="0">
                <a:ln>
                  <a:solidFill>
                    <a:srgbClr val="FFC000"/>
                  </a:solidFill>
                </a:ln>
                <a:solidFill>
                  <a:srgbClr val="00B0F0"/>
                </a:solidFill>
                <a:effectLst>
                  <a:outerShdw blurRad="38100" dist="38100" dir="2700000" algn="tl">
                    <a:srgbClr val="000000">
                      <a:alpha val="43137"/>
                    </a:srgbClr>
                  </a:outerShdw>
                </a:effectLst>
                <a:latin typeface="Algerian" pitchFamily="82" charset="0"/>
                <a:ea typeface="Verdana" pitchFamily="34" charset="0"/>
              </a:rPr>
              <a:t>To </a:t>
            </a:r>
            <a:r>
              <a:rPr lang="en-US" sz="5400" b="1" dirty="0" err="1" smtClean="0">
                <a:ln>
                  <a:solidFill>
                    <a:srgbClr val="FFC000"/>
                  </a:solidFill>
                </a:ln>
                <a:solidFill>
                  <a:srgbClr val="00B0F0"/>
                </a:solidFill>
                <a:effectLst>
                  <a:outerShdw blurRad="38100" dist="38100" dir="2700000" algn="tl">
                    <a:srgbClr val="000000">
                      <a:alpha val="43137"/>
                    </a:srgbClr>
                  </a:outerShdw>
                </a:effectLst>
                <a:latin typeface="Algerian" pitchFamily="82" charset="0"/>
                <a:ea typeface="Verdana" pitchFamily="34" charset="0"/>
              </a:rPr>
              <a:t>Tyre</a:t>
            </a:r>
            <a:endParaRPr lang="en-US" sz="5400" b="1" dirty="0" smtClean="0">
              <a:ln>
                <a:solidFill>
                  <a:srgbClr val="FFC000"/>
                </a:solidFill>
              </a:ln>
              <a:solidFill>
                <a:srgbClr val="00B0F0"/>
              </a:solidFill>
              <a:effectLst>
                <a:outerShdw blurRad="38100" dist="38100" dir="2700000" algn="tl">
                  <a:srgbClr val="000000">
                    <a:alpha val="43137"/>
                  </a:srgbClr>
                </a:outerShdw>
              </a:effectLst>
              <a:latin typeface="Algerian" pitchFamily="82" charset="0"/>
              <a:ea typeface="Verdana" pitchFamily="34" charset="0"/>
            </a:endParaRPr>
          </a:p>
          <a:p>
            <a:pPr lvl="0" algn="ctr">
              <a:spcBef>
                <a:spcPts val="700"/>
              </a:spcBef>
              <a:buClr>
                <a:schemeClr val="accent2"/>
              </a:buClr>
              <a:buSzPct val="60000"/>
              <a:defRPr/>
            </a:pPr>
            <a:endParaRPr lang="en-US" sz="5400" b="1" dirty="0" smtClean="0">
              <a:ln>
                <a:solidFill>
                  <a:srgbClr val="FFC000"/>
                </a:solidFill>
              </a:ln>
              <a:solidFill>
                <a:srgbClr val="00B0F0"/>
              </a:solidFill>
              <a:effectLst>
                <a:outerShdw blurRad="38100" dist="38100" dir="2700000" algn="tl">
                  <a:srgbClr val="000000">
                    <a:alpha val="43137"/>
                  </a:srgbClr>
                </a:outerShdw>
              </a:effectLst>
              <a:latin typeface="Algerian" pitchFamily="82" charset="0"/>
              <a:ea typeface="Verdana" pitchFamily="34" charset="0"/>
            </a:endParaRPr>
          </a:p>
          <a:p>
            <a:pPr lvl="0" algn="ctr">
              <a:spcBef>
                <a:spcPts val="700"/>
              </a:spcBef>
              <a:buClr>
                <a:schemeClr val="accent2"/>
              </a:buClr>
              <a:buSzPct val="60000"/>
              <a:defRPr/>
            </a:pPr>
            <a:endParaRPr lang="en-US" sz="5400" b="1" dirty="0" smtClean="0">
              <a:ln>
                <a:solidFill>
                  <a:srgbClr val="FFC000"/>
                </a:solidFill>
              </a:ln>
              <a:solidFill>
                <a:srgbClr val="00B0F0"/>
              </a:solidFill>
              <a:effectLst>
                <a:outerShdw blurRad="38100" dist="38100" dir="2700000" algn="tl">
                  <a:srgbClr val="000000">
                    <a:alpha val="43137"/>
                  </a:srgbClr>
                </a:outerShdw>
              </a:effectLst>
              <a:latin typeface="Algerian" pitchFamily="82" charset="0"/>
              <a:ea typeface="Verdana" pitchFamily="34" charset="0"/>
            </a:endParaRPr>
          </a:p>
          <a:p>
            <a:pPr lvl="0" algn="ctr">
              <a:spcBef>
                <a:spcPts val="700"/>
              </a:spcBef>
              <a:buClr>
                <a:schemeClr val="accent2"/>
              </a:buClr>
              <a:buSzPct val="60000"/>
              <a:defRPr/>
            </a:pPr>
            <a:endParaRPr lang="en-US" sz="5400" b="1" dirty="0" smtClean="0">
              <a:ln>
                <a:solidFill>
                  <a:srgbClr val="FFC000"/>
                </a:solidFill>
              </a:ln>
              <a:solidFill>
                <a:srgbClr val="00B0F0"/>
              </a:solidFill>
              <a:effectLst>
                <a:outerShdw blurRad="38100" dist="38100" dir="2700000" algn="tl">
                  <a:srgbClr val="000000">
                    <a:alpha val="43137"/>
                  </a:srgbClr>
                </a:outerShdw>
              </a:effectLst>
              <a:latin typeface="Algerian" pitchFamily="82" charset="0"/>
              <a:ea typeface="Verdana" pitchFamily="34" charset="0"/>
            </a:endParaRPr>
          </a:p>
          <a:p>
            <a:pPr lvl="0" algn="ctr">
              <a:spcBef>
                <a:spcPts val="700"/>
              </a:spcBef>
              <a:buClr>
                <a:schemeClr val="accent2"/>
              </a:buClr>
              <a:buSzPct val="60000"/>
              <a:defRPr/>
            </a:pPr>
            <a:endParaRPr lang="en-US" sz="5400" b="1" dirty="0" smtClean="0">
              <a:ln>
                <a:solidFill>
                  <a:srgbClr val="FFC000"/>
                </a:solidFill>
              </a:ln>
              <a:solidFill>
                <a:srgbClr val="00B0F0"/>
              </a:solidFill>
              <a:effectLst>
                <a:outerShdw blurRad="38100" dist="38100" dir="2700000" algn="tl">
                  <a:srgbClr val="000000">
                    <a:alpha val="43137"/>
                  </a:srgbClr>
                </a:outerShdw>
              </a:effectLst>
              <a:latin typeface="Algerian" pitchFamily="82" charset="0"/>
              <a:ea typeface="Verdana" pitchFamily="34" charset="0"/>
            </a:endParaRPr>
          </a:p>
          <a:p>
            <a:pPr lvl="0" algn="ctr">
              <a:spcBef>
                <a:spcPts val="700"/>
              </a:spcBef>
              <a:buClr>
                <a:schemeClr val="accent2"/>
              </a:buClr>
              <a:buSzPct val="60000"/>
              <a:defRPr/>
            </a:pPr>
            <a:endParaRPr lang="en-US" sz="3600" b="1" dirty="0" smtClean="0">
              <a:ln>
                <a:solidFill>
                  <a:srgbClr val="FFC000"/>
                </a:solidFill>
              </a:ln>
              <a:solidFill>
                <a:srgbClr val="00B0F0"/>
              </a:solidFill>
              <a:effectLst>
                <a:outerShdw blurRad="38100" dist="38100" dir="2700000" algn="tl">
                  <a:srgbClr val="000000">
                    <a:alpha val="43137"/>
                  </a:srgbClr>
                </a:outerShdw>
              </a:effectLst>
              <a:latin typeface="Algerian" pitchFamily="82" charset="0"/>
              <a:ea typeface="Verdana" pitchFamily="34" charset="0"/>
            </a:endParaRPr>
          </a:p>
          <a:p>
            <a:pPr lvl="0" algn="r">
              <a:spcBef>
                <a:spcPts val="700"/>
              </a:spcBef>
              <a:buClr>
                <a:schemeClr val="accent2"/>
              </a:buClr>
              <a:buSzPct val="60000"/>
              <a:defRPr/>
            </a:pPr>
            <a:r>
              <a:rPr lang="en-US" sz="5400" b="1" dirty="0" smtClean="0">
                <a:ln>
                  <a:solidFill>
                    <a:srgbClr val="FFC000"/>
                  </a:solidFill>
                </a:ln>
                <a:solidFill>
                  <a:srgbClr val="00B0F0"/>
                </a:solidFill>
                <a:effectLst>
                  <a:outerShdw blurRad="38100" dist="38100" dir="2700000" algn="tl">
                    <a:srgbClr val="000000">
                      <a:alpha val="43137"/>
                    </a:srgbClr>
                  </a:outerShdw>
                </a:effectLst>
                <a:latin typeface="Algerian" pitchFamily="82" charset="0"/>
                <a:ea typeface="Verdana" pitchFamily="34" charset="0"/>
              </a:rPr>
              <a:t>And </a:t>
            </a:r>
            <a:r>
              <a:rPr lang="en-US" sz="5400" b="1" dirty="0" err="1" smtClean="0">
                <a:ln>
                  <a:solidFill>
                    <a:srgbClr val="FFC000"/>
                  </a:solidFill>
                </a:ln>
                <a:solidFill>
                  <a:srgbClr val="00B0F0"/>
                </a:solidFill>
                <a:effectLst>
                  <a:outerShdw blurRad="38100" dist="38100" dir="2700000" algn="tl">
                    <a:srgbClr val="000000">
                      <a:alpha val="43137"/>
                    </a:srgbClr>
                  </a:outerShdw>
                </a:effectLst>
                <a:latin typeface="Algerian" pitchFamily="82" charset="0"/>
                <a:ea typeface="Verdana" pitchFamily="34" charset="0"/>
              </a:rPr>
              <a:t>sidon</a:t>
            </a:r>
            <a:endParaRPr lang="en-US" sz="5400" b="1" dirty="0">
              <a:ln>
                <a:solidFill>
                  <a:srgbClr val="FFC000"/>
                </a:solidFill>
              </a:ln>
              <a:solidFill>
                <a:srgbClr val="00B0F0"/>
              </a:solidFill>
              <a:effectLst>
                <a:outerShdw blurRad="50800" dist="39000" dir="5460000" algn="tl">
                  <a:srgbClr val="000000">
                    <a:alpha val="38000"/>
                  </a:srgbClr>
                </a:outerShdw>
              </a:effectLst>
              <a:latin typeface="Algerian" pitchFamily="82"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62200" y="6044625"/>
            <a:ext cx="67818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rPr>
              <a:t>Introduction</a:t>
            </a:r>
            <a:endParaRPr lang="en-US" sz="3600"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endParaRPr>
          </a:p>
        </p:txBody>
      </p:sp>
      <p:sp>
        <p:nvSpPr>
          <p:cNvPr id="3" name="TextBox 2"/>
          <p:cNvSpPr txBox="1"/>
          <p:nvPr/>
        </p:nvSpPr>
        <p:spPr>
          <a:xfrm>
            <a:off x="152400" y="206276"/>
            <a:ext cx="8915400" cy="4524315"/>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r>
              <a:rPr lang="en-US" sz="3200" b="1" dirty="0" smtClean="0">
                <a:ln w="11430">
                  <a:solidFill>
                    <a:srgbClr val="FFFF00"/>
                  </a:solidFill>
                </a:ln>
                <a:solidFill>
                  <a:srgbClr val="AEAEAE"/>
                </a:solidFill>
                <a:effectLst>
                  <a:outerShdw blurRad="80000" dist="40000" dir="5040000" algn="tl">
                    <a:srgbClr val="000000">
                      <a:alpha val="30000"/>
                    </a:srgbClr>
                  </a:outerShdw>
                </a:effectLst>
                <a:latin typeface="Times New Roman" pitchFamily="18" charset="0"/>
                <a:ea typeface="Verdana" pitchFamily="34" charset="0"/>
                <a:cs typeface="Times New Roman" pitchFamily="18" charset="0"/>
              </a:rPr>
              <a:t>The structure of 15:1-20 can be explained by understanding vv. 1-2 and 20.  This </a:t>
            </a:r>
            <a:r>
              <a:rPr lang="en-US" sz="3200" b="1" dirty="0" err="1" smtClean="0">
                <a:ln w="11430">
                  <a:solidFill>
                    <a:srgbClr val="FFFF00"/>
                  </a:solidFill>
                </a:ln>
                <a:solidFill>
                  <a:srgbClr val="AEAEAE"/>
                </a:solidFill>
                <a:effectLst>
                  <a:outerShdw blurRad="80000" dist="40000" dir="5040000" algn="tl">
                    <a:srgbClr val="000000">
                      <a:alpha val="30000"/>
                    </a:srgbClr>
                  </a:outerShdw>
                </a:effectLst>
                <a:latin typeface="Times New Roman" pitchFamily="18" charset="0"/>
                <a:ea typeface="Verdana" pitchFamily="34" charset="0"/>
                <a:cs typeface="Times New Roman" pitchFamily="18" charset="0"/>
              </a:rPr>
              <a:t>pericope</a:t>
            </a:r>
            <a:r>
              <a:rPr lang="en-US" sz="3200" b="1" dirty="0" smtClean="0">
                <a:ln w="11430">
                  <a:solidFill>
                    <a:srgbClr val="FFFF00"/>
                  </a:solidFill>
                </a:ln>
                <a:solidFill>
                  <a:srgbClr val="AEAEAE"/>
                </a:solidFill>
                <a:effectLst>
                  <a:outerShdw blurRad="80000" dist="40000" dir="5040000" algn="tl">
                    <a:srgbClr val="000000">
                      <a:alpha val="30000"/>
                    </a:srgbClr>
                  </a:outerShdw>
                </a:effectLst>
                <a:latin typeface="Times New Roman" pitchFamily="18" charset="0"/>
                <a:ea typeface="Verdana" pitchFamily="34" charset="0"/>
                <a:cs typeface="Times New Roman" pitchFamily="18" charset="0"/>
              </a:rPr>
              <a:t> begins and ends with the issue of whether it is uncleanness for the disciples to eat without having first washed their hands in accord with the tradition of the elders.  After the beginning two verses, St. Matthew writes of two different units of teaching, </a:t>
            </a:r>
            <a:r>
              <a:rPr lang="en-US" sz="3200" b="1" dirty="0" smtClean="0">
                <a:ln w="11430">
                  <a:solidFill>
                    <a:srgbClr val="FFFF00"/>
                  </a:solidFill>
                </a:ln>
                <a:solidFill>
                  <a:srgbClr val="AEAEAE"/>
                </a:solidFill>
                <a:effectLst>
                  <a:outerShdw blurRad="80000" dist="40000" dir="5040000" algn="tl">
                    <a:srgbClr val="000000">
                      <a:alpha val="30000"/>
                    </a:srgbClr>
                  </a:outerShdw>
                </a:effectLst>
                <a:latin typeface="Times New Roman" pitchFamily="18" charset="0"/>
                <a:ea typeface="Verdana" pitchFamily="34" charset="0"/>
                <a:cs typeface="Times New Roman" pitchFamily="18" charset="0"/>
              </a:rPr>
              <a:t>which ends</a:t>
            </a:r>
          </a:p>
          <a:p>
            <a:r>
              <a:rPr lang="en-US" sz="3200" b="1" dirty="0" smtClean="0">
                <a:ln w="11430">
                  <a:solidFill>
                    <a:srgbClr val="FFFF00"/>
                  </a:solidFill>
                </a:ln>
                <a:solidFill>
                  <a:srgbClr val="AEAEAE"/>
                </a:solidFill>
                <a:effectLst>
                  <a:outerShdw blurRad="80000" dist="40000" dir="5040000" algn="tl">
                    <a:srgbClr val="000000">
                      <a:alpha val="30000"/>
                    </a:srgbClr>
                  </a:outerShdw>
                </a:effectLst>
                <a:latin typeface="Times New Roman" pitchFamily="18" charset="0"/>
                <a:ea typeface="Verdana" pitchFamily="34" charset="0"/>
                <a:cs typeface="Times New Roman" pitchFamily="18" charset="0"/>
              </a:rPr>
              <a:t>with </a:t>
            </a:r>
            <a:r>
              <a:rPr lang="en-US" sz="3200" b="1" dirty="0" smtClean="0">
                <a:ln w="11430">
                  <a:solidFill>
                    <a:srgbClr val="FFFF00"/>
                  </a:solidFill>
                </a:ln>
                <a:solidFill>
                  <a:srgbClr val="AEAEAE"/>
                </a:solidFill>
                <a:effectLst>
                  <a:outerShdw blurRad="80000" dist="40000" dir="5040000" algn="tl">
                    <a:srgbClr val="000000">
                      <a:alpha val="30000"/>
                    </a:srgbClr>
                  </a:outerShdw>
                </a:effectLst>
                <a:latin typeface="Times New Roman" pitchFamily="18" charset="0"/>
                <a:ea typeface="Verdana" pitchFamily="34" charset="0"/>
                <a:cs typeface="Times New Roman" pitchFamily="18" charset="0"/>
              </a:rPr>
              <a:t>the final verse </a:t>
            </a:r>
            <a:r>
              <a:rPr lang="en-US" sz="2800" b="1" dirty="0" smtClean="0">
                <a:ln w="11430">
                  <a:solidFill>
                    <a:srgbClr val="FFFF00"/>
                  </a:solidFill>
                </a:ln>
                <a:solidFill>
                  <a:srgbClr val="AEAEAE"/>
                </a:solidFill>
                <a:effectLst>
                  <a:outerShdw blurRad="80000" dist="40000" dir="5040000" algn="tl">
                    <a:srgbClr val="000000">
                      <a:alpha val="30000"/>
                    </a:srgbClr>
                  </a:outerShdw>
                </a:effectLst>
                <a:latin typeface="Times New Roman" pitchFamily="18" charset="0"/>
                <a:ea typeface="Verdana" pitchFamily="34" charset="0"/>
                <a:cs typeface="Times New Roman" pitchFamily="18" charset="0"/>
              </a:rPr>
              <a:t>(v.20).</a:t>
            </a:r>
            <a:r>
              <a:rPr lang="en-US" sz="2800" b="1" dirty="0" smtClean="0">
                <a:ln w="11430">
                  <a:solidFill>
                    <a:srgbClr val="FFFF00"/>
                  </a:solidFill>
                </a:ln>
                <a:solidFill>
                  <a:srgbClr val="AEAEAE"/>
                </a:solidFill>
                <a:effectLst>
                  <a:outerShdw blurRad="80000" dist="40000" dir="5040000" algn="tl">
                    <a:srgbClr val="000000">
                      <a:alpha val="30000"/>
                    </a:srgbClr>
                  </a:outerShdw>
                </a:effectLst>
                <a:latin typeface="Times New Roman" pitchFamily="18" charset="0"/>
                <a:ea typeface="Verdana" pitchFamily="34" charset="0"/>
                <a:cs typeface="Times New Roman" pitchFamily="18" charset="0"/>
              </a:rPr>
              <a:t>      </a:t>
            </a:r>
            <a:endParaRPr lang="en-US" sz="3200" b="1" dirty="0" smtClean="0">
              <a:ln w="11430">
                <a:solidFill>
                  <a:srgbClr val="FFFF00"/>
                </a:solidFill>
              </a:ln>
              <a:solidFill>
                <a:srgbClr val="AEAEAE"/>
              </a:solidFill>
              <a:effectLst>
                <a:outerShdw blurRad="80000" dist="40000" dir="5040000" algn="tl">
                  <a:srgbClr val="000000">
                    <a:alpha val="30000"/>
                  </a:srgbClr>
                </a:outerShdw>
              </a:effectLst>
              <a:latin typeface="Times New Roman" pitchFamily="18" charset="0"/>
              <a:ea typeface="Verdana" pitchFamily="34" charset="0"/>
              <a:cs typeface="Times New Roman" pitchFamily="18" charset="0"/>
            </a:endParaRPr>
          </a:p>
        </p:txBody>
      </p:sp>
      <p:sp>
        <p:nvSpPr>
          <p:cNvPr id="6" name="Rectangle 5"/>
          <p:cNvSpPr/>
          <p:nvPr/>
        </p:nvSpPr>
        <p:spPr>
          <a:xfrm>
            <a:off x="0" y="6096000"/>
            <a:ext cx="2209800" cy="707886"/>
          </a:xfrm>
          <a:prstGeom prst="rect">
            <a:avLst/>
          </a:prstGeom>
        </p:spPr>
        <p:txBody>
          <a:bodyPr wrap="square">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2000" b="1" dirty="0" smtClean="0">
                <a:ln w="11430">
                  <a:solidFill>
                    <a:srgbClr val="92D050"/>
                  </a:solidFill>
                </a:ln>
                <a:solidFill>
                  <a:srgbClr val="92D050"/>
                </a:solidFill>
                <a:effectLst>
                  <a:outerShdw blurRad="80000" dist="40000" dir="5040000" algn="tl">
                    <a:srgbClr val="000000">
                      <a:alpha val="30000"/>
                    </a:srgbClr>
                  </a:outerShdw>
                </a:effectLst>
                <a:latin typeface="Verdana" pitchFamily="34" charset="0"/>
                <a:ea typeface="Verdana" pitchFamily="34" charset="0"/>
              </a:rPr>
              <a:t>St. Matthew </a:t>
            </a:r>
            <a:r>
              <a:rPr lang="en-US" sz="2000" b="1" dirty="0" smtClean="0">
                <a:ln w="11430">
                  <a:solidFill>
                    <a:srgbClr val="92D050"/>
                  </a:solidFill>
                </a:ln>
                <a:solidFill>
                  <a:srgbClr val="92D050"/>
                </a:solidFill>
                <a:effectLst>
                  <a:outerShdw blurRad="80000" dist="40000" dir="5040000" algn="tl">
                    <a:srgbClr val="000000">
                      <a:alpha val="30000"/>
                    </a:srgbClr>
                  </a:outerShdw>
                </a:effectLst>
                <a:latin typeface="Verdana" pitchFamily="34" charset="0"/>
                <a:ea typeface="Verdana" pitchFamily="34" charset="0"/>
              </a:rPr>
              <a:t>15:1-20</a:t>
            </a:r>
            <a:endParaRPr lang="en-US" sz="2000" b="1" dirty="0">
              <a:ln w="11430">
                <a:solidFill>
                  <a:srgbClr val="92D050"/>
                </a:solidFill>
              </a:ln>
              <a:solidFill>
                <a:srgbClr val="92D050"/>
              </a:solidFill>
              <a:effectLst>
                <a:outerShdw blurRad="80000" dist="40000" dir="5040000" algn="tl">
                  <a:srgbClr val="000000">
                    <a:alpha val="30000"/>
                  </a:srgbClr>
                </a:outerShdw>
              </a:effectLst>
            </a:endParaRPr>
          </a:p>
        </p:txBody>
      </p:sp>
      <p:pic>
        <p:nvPicPr>
          <p:cNvPr id="17410" name="Picture 2" descr="Reflection on Matthew 27: 15-28 | New Life Narrabri"/>
          <p:cNvPicPr>
            <a:picLocks noChangeAspect="1" noChangeArrowheads="1"/>
          </p:cNvPicPr>
          <p:nvPr/>
        </p:nvPicPr>
        <p:blipFill>
          <a:blip r:embed="rId2" cstate="print"/>
          <a:srcRect/>
          <a:stretch>
            <a:fillRect/>
          </a:stretch>
        </p:blipFill>
        <p:spPr bwMode="auto">
          <a:xfrm>
            <a:off x="4572000" y="3657600"/>
            <a:ext cx="4572000" cy="23622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62200" y="6044625"/>
            <a:ext cx="67818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rPr>
              <a:t>The First Unit</a:t>
            </a:r>
            <a:endParaRPr lang="en-US" sz="3600"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endParaRPr>
          </a:p>
        </p:txBody>
      </p:sp>
      <p:sp>
        <p:nvSpPr>
          <p:cNvPr id="3" name="TextBox 2"/>
          <p:cNvSpPr txBox="1"/>
          <p:nvPr/>
        </p:nvSpPr>
        <p:spPr>
          <a:xfrm>
            <a:off x="152400" y="152400"/>
            <a:ext cx="8915400" cy="6247864"/>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pPr>
              <a:spcAft>
                <a:spcPts val="1200"/>
              </a:spcAft>
            </a:pPr>
            <a:r>
              <a:rPr lang="en-US" sz="2800" b="1" i="1" dirty="0" smtClean="0">
                <a:ln w="11430">
                  <a:solidFill>
                    <a:srgbClr val="FFFF00"/>
                  </a:solidFill>
                </a:ln>
                <a:solidFill>
                  <a:srgbClr val="AEAEAE"/>
                </a:solidFill>
                <a:effectLst>
                  <a:outerShdw blurRad="80000" dist="40000" dir="5040000" algn="tl">
                    <a:srgbClr val="000000">
                      <a:alpha val="30000"/>
                    </a:srgbClr>
                  </a:outerShdw>
                </a:effectLst>
                <a:latin typeface="Times New Roman" pitchFamily="18" charset="0"/>
                <a:cs typeface="Times New Roman" pitchFamily="18" charset="0"/>
              </a:rPr>
              <a:t>In the first unit of teaching</a:t>
            </a:r>
            <a:r>
              <a:rPr lang="en-US" sz="2800" b="1" dirty="0" smtClean="0">
                <a:ln w="11430">
                  <a:solidFill>
                    <a:srgbClr val="FFFF00"/>
                  </a:solidFill>
                </a:ln>
                <a:solidFill>
                  <a:srgbClr val="AEAEAE"/>
                </a:solidFill>
                <a:effectLst>
                  <a:outerShdw blurRad="80000" dist="40000" dir="5040000" algn="tl">
                    <a:srgbClr val="000000">
                      <a:alpha val="30000"/>
                    </a:srgbClr>
                  </a:outerShdw>
                </a:effectLst>
                <a:latin typeface="Times New Roman" pitchFamily="18" charset="0"/>
                <a:cs typeface="Times New Roman" pitchFamily="18" charset="0"/>
              </a:rPr>
              <a:t> (15:3-9), Jesus begins by turning the tables on the Pharisees and scribes by challenging their entire understanding of the tradition of the elders.  St. Matthew shows this by way of a parallelism by using accusation and declaration:</a:t>
            </a:r>
          </a:p>
          <a:p>
            <a:pPr>
              <a:spcAft>
                <a:spcPts val="1200"/>
              </a:spcAft>
              <a:buAutoNum type="arabicPeriod"/>
            </a:pPr>
            <a:r>
              <a:rPr lang="en-US" sz="2400" b="1" dirty="0" smtClean="0">
                <a:ln w="11430">
                  <a:solidFill>
                    <a:srgbClr val="FFFF00"/>
                  </a:solidFill>
                </a:ln>
                <a:solidFill>
                  <a:srgbClr val="AEAEAE"/>
                </a:solidFill>
                <a:effectLst>
                  <a:outerShdw blurRad="80000" dist="40000" dir="5040000" algn="tl">
                    <a:srgbClr val="000000">
                      <a:alpha val="30000"/>
                    </a:srgbClr>
                  </a:outerShdw>
                </a:effectLst>
                <a:latin typeface="Times New Roman" pitchFamily="18" charset="0"/>
                <a:cs typeface="Times New Roman" pitchFamily="18" charset="0"/>
              </a:rPr>
              <a:t>  The </a:t>
            </a:r>
            <a:r>
              <a:rPr lang="en-US" sz="2400" b="1" dirty="0" smtClean="0">
                <a:ln w="11430">
                  <a:solidFill>
                    <a:srgbClr val="FFFF00"/>
                  </a:solidFill>
                </a:ln>
                <a:solidFill>
                  <a:srgbClr val="AEAEAE"/>
                </a:solidFill>
                <a:effectLst>
                  <a:outerShdw blurRad="80000" dist="40000" dir="5040000" algn="tl">
                    <a:srgbClr val="000000">
                      <a:alpha val="30000"/>
                    </a:srgbClr>
                  </a:outerShdw>
                </a:effectLst>
                <a:latin typeface="Times New Roman" pitchFamily="18" charset="0"/>
                <a:cs typeface="Times New Roman" pitchFamily="18" charset="0"/>
              </a:rPr>
              <a:t>Pharisees and scribes </a:t>
            </a:r>
            <a:r>
              <a:rPr lang="en-US" sz="2400" b="1" u="sng" dirty="0" smtClean="0">
                <a:ln w="11430">
                  <a:solidFill>
                    <a:srgbClr val="FFFF00"/>
                  </a:solidFill>
                </a:ln>
                <a:solidFill>
                  <a:srgbClr val="AEAEAE"/>
                </a:solidFill>
                <a:effectLst>
                  <a:outerShdw blurRad="80000" dist="40000" dir="5040000" algn="tl">
                    <a:srgbClr val="000000">
                      <a:alpha val="30000"/>
                    </a:srgbClr>
                  </a:outerShdw>
                </a:effectLst>
                <a:latin typeface="Times New Roman" pitchFamily="18" charset="0"/>
                <a:cs typeface="Times New Roman" pitchFamily="18" charset="0"/>
              </a:rPr>
              <a:t>accusation</a:t>
            </a:r>
            <a:r>
              <a:rPr lang="en-US" sz="2400" b="1" dirty="0" smtClean="0">
                <a:ln w="11430">
                  <a:solidFill>
                    <a:srgbClr val="FFFF00"/>
                  </a:solidFill>
                </a:ln>
                <a:solidFill>
                  <a:srgbClr val="AEAEAE"/>
                </a:solidFill>
                <a:effectLst>
                  <a:outerShdw blurRad="80000" dist="40000" dir="5040000" algn="tl">
                    <a:srgbClr val="000000">
                      <a:alpha val="30000"/>
                    </a:srgbClr>
                  </a:outerShdw>
                </a:effectLst>
                <a:latin typeface="Times New Roman" pitchFamily="18" charset="0"/>
                <a:cs typeface="Times New Roman" pitchFamily="18" charset="0"/>
              </a:rPr>
              <a:t>: (v.2a) “Why do your disciples break the tradition of the elders?” And Jesus’ </a:t>
            </a:r>
            <a:r>
              <a:rPr lang="en-US" sz="2400" b="1" u="sng" dirty="0" smtClean="0">
                <a:ln w="11430">
                  <a:solidFill>
                    <a:srgbClr val="FFFF00"/>
                  </a:solidFill>
                </a:ln>
                <a:solidFill>
                  <a:srgbClr val="AEAEAE"/>
                </a:solidFill>
                <a:effectLst>
                  <a:outerShdw blurRad="80000" dist="40000" dir="5040000" algn="tl">
                    <a:srgbClr val="000000">
                      <a:alpha val="30000"/>
                    </a:srgbClr>
                  </a:outerShdw>
                </a:effectLst>
                <a:latin typeface="Times New Roman" pitchFamily="18" charset="0"/>
                <a:cs typeface="Times New Roman" pitchFamily="18" charset="0"/>
              </a:rPr>
              <a:t>accusation</a:t>
            </a:r>
            <a:r>
              <a:rPr lang="en-US" sz="2400" b="1" dirty="0" smtClean="0">
                <a:ln w="11430">
                  <a:solidFill>
                    <a:srgbClr val="FFFF00"/>
                  </a:solidFill>
                </a:ln>
                <a:solidFill>
                  <a:srgbClr val="AEAEAE"/>
                </a:solidFill>
                <a:effectLst>
                  <a:outerShdw blurRad="80000" dist="40000" dir="5040000" algn="tl">
                    <a:srgbClr val="000000">
                      <a:alpha val="30000"/>
                    </a:srgbClr>
                  </a:outerShdw>
                </a:effectLst>
                <a:latin typeface="Times New Roman" pitchFamily="18" charset="0"/>
                <a:cs typeface="Times New Roman" pitchFamily="18" charset="0"/>
              </a:rPr>
              <a:t>:  (v.3) </a:t>
            </a:r>
            <a:r>
              <a:rPr lang="en-US" sz="2400" b="1" dirty="0" smtClean="0">
                <a:ln w="11430">
                  <a:solidFill>
                    <a:srgbClr val="FFC000"/>
                  </a:solidFill>
                </a:ln>
                <a:solidFill>
                  <a:srgbClr val="FFC000"/>
                </a:solidFill>
                <a:effectLst>
                  <a:outerShdw blurRad="80000" dist="40000" dir="5040000" algn="tl">
                    <a:srgbClr val="000000">
                      <a:alpha val="30000"/>
                    </a:srgbClr>
                  </a:outerShdw>
                </a:effectLst>
                <a:latin typeface="Times New Roman" pitchFamily="18" charset="0"/>
                <a:cs typeface="Times New Roman" pitchFamily="18" charset="0"/>
              </a:rPr>
              <a:t>“Why do you (pl.) break the commandment of God on account of your tradition?</a:t>
            </a:r>
          </a:p>
          <a:p>
            <a:pPr marL="457200" indent="-457200">
              <a:buAutoNum type="arabicPeriod" startAt="2"/>
            </a:pPr>
            <a:r>
              <a:rPr lang="en-US" sz="2400" b="1" dirty="0" smtClean="0">
                <a:ln w="11430">
                  <a:solidFill>
                    <a:srgbClr val="FFFF00"/>
                  </a:solidFill>
                </a:ln>
                <a:solidFill>
                  <a:srgbClr val="AEAEAE"/>
                </a:solidFill>
                <a:effectLst>
                  <a:outerShdw blurRad="80000" dist="40000" dir="5040000" algn="tl">
                    <a:srgbClr val="000000">
                      <a:alpha val="30000"/>
                    </a:srgbClr>
                  </a:outerShdw>
                </a:effectLst>
                <a:latin typeface="Times New Roman" pitchFamily="18" charset="0"/>
                <a:cs typeface="Times New Roman" pitchFamily="18" charset="0"/>
              </a:rPr>
              <a:t>The </a:t>
            </a:r>
            <a:r>
              <a:rPr lang="en-US" sz="2400" b="1" dirty="0" smtClean="0">
                <a:ln w="11430">
                  <a:solidFill>
                    <a:srgbClr val="FFFF00"/>
                  </a:solidFill>
                </a:ln>
                <a:solidFill>
                  <a:srgbClr val="AEAEAE"/>
                </a:solidFill>
                <a:effectLst>
                  <a:outerShdw blurRad="80000" dist="40000" dir="5040000" algn="tl">
                    <a:srgbClr val="000000">
                      <a:alpha val="30000"/>
                    </a:srgbClr>
                  </a:outerShdw>
                </a:effectLst>
                <a:latin typeface="Times New Roman" pitchFamily="18" charset="0"/>
                <a:cs typeface="Times New Roman" pitchFamily="18" charset="0"/>
              </a:rPr>
              <a:t>Pharisees and </a:t>
            </a:r>
            <a:r>
              <a:rPr lang="en-US" sz="2400" b="1" dirty="0" smtClean="0">
                <a:ln w="11430">
                  <a:solidFill>
                    <a:srgbClr val="FFFF00"/>
                  </a:solidFill>
                </a:ln>
                <a:solidFill>
                  <a:srgbClr val="AEAEAE"/>
                </a:solidFill>
                <a:effectLst>
                  <a:outerShdw blurRad="80000" dist="40000" dir="5040000" algn="tl">
                    <a:srgbClr val="000000">
                      <a:alpha val="30000"/>
                    </a:srgbClr>
                  </a:outerShdw>
                </a:effectLst>
                <a:latin typeface="Times New Roman" pitchFamily="18" charset="0"/>
                <a:cs typeface="Times New Roman" pitchFamily="18" charset="0"/>
              </a:rPr>
              <a:t>scribes</a:t>
            </a:r>
          </a:p>
          <a:p>
            <a:pPr marL="457200" indent="-457200"/>
            <a:r>
              <a:rPr lang="en-US" sz="2400" b="1" dirty="0" smtClean="0">
                <a:ln w="11430">
                  <a:solidFill>
                    <a:srgbClr val="FFFF00"/>
                  </a:solidFill>
                </a:ln>
                <a:solidFill>
                  <a:srgbClr val="AEAEAE"/>
                </a:solidFill>
                <a:effectLst>
                  <a:outerShdw blurRad="80000" dist="40000" dir="5040000" algn="tl">
                    <a:srgbClr val="000000">
                      <a:alpha val="30000"/>
                    </a:srgbClr>
                  </a:outerShdw>
                </a:effectLst>
                <a:latin typeface="Times New Roman" pitchFamily="18" charset="0"/>
                <a:cs typeface="Times New Roman" pitchFamily="18" charset="0"/>
              </a:rPr>
              <a:t>declaration</a:t>
            </a:r>
            <a:r>
              <a:rPr lang="en-US" sz="2400" b="1" dirty="0" smtClean="0">
                <a:ln w="11430">
                  <a:solidFill>
                    <a:srgbClr val="FFFF00"/>
                  </a:solidFill>
                </a:ln>
                <a:solidFill>
                  <a:srgbClr val="AEAEAE"/>
                </a:solidFill>
                <a:effectLst>
                  <a:outerShdw blurRad="80000" dist="40000" dir="5040000" algn="tl">
                    <a:srgbClr val="000000">
                      <a:alpha val="30000"/>
                    </a:srgbClr>
                  </a:outerShdw>
                </a:effectLst>
                <a:latin typeface="Times New Roman" pitchFamily="18" charset="0"/>
                <a:cs typeface="Times New Roman" pitchFamily="18" charset="0"/>
              </a:rPr>
              <a:t>:  (v.2b) “For they </a:t>
            </a:r>
            <a:r>
              <a:rPr lang="en-US" sz="2400" b="1" dirty="0" smtClean="0">
                <a:ln w="11430">
                  <a:solidFill>
                    <a:srgbClr val="FFFF00"/>
                  </a:solidFill>
                </a:ln>
                <a:solidFill>
                  <a:srgbClr val="AEAEAE"/>
                </a:solidFill>
                <a:effectLst>
                  <a:outerShdw blurRad="80000" dist="40000" dir="5040000" algn="tl">
                    <a:srgbClr val="000000">
                      <a:alpha val="30000"/>
                    </a:srgbClr>
                  </a:outerShdw>
                </a:effectLst>
                <a:latin typeface="Times New Roman" pitchFamily="18" charset="0"/>
                <a:cs typeface="Times New Roman" pitchFamily="18" charset="0"/>
              </a:rPr>
              <a:t>do not</a:t>
            </a:r>
          </a:p>
          <a:p>
            <a:pPr marL="457200" indent="-457200"/>
            <a:r>
              <a:rPr lang="en-US" sz="2400" b="1" dirty="0" smtClean="0">
                <a:ln w="11430">
                  <a:solidFill>
                    <a:srgbClr val="FFFF00"/>
                  </a:solidFill>
                </a:ln>
                <a:solidFill>
                  <a:srgbClr val="AEAEAE"/>
                </a:solidFill>
                <a:effectLst>
                  <a:outerShdw blurRad="80000" dist="40000" dir="5040000" algn="tl">
                    <a:srgbClr val="000000">
                      <a:alpha val="30000"/>
                    </a:srgbClr>
                  </a:outerShdw>
                </a:effectLst>
                <a:latin typeface="Times New Roman" pitchFamily="18" charset="0"/>
                <a:cs typeface="Times New Roman" pitchFamily="18" charset="0"/>
              </a:rPr>
              <a:t>wash </a:t>
            </a:r>
            <a:r>
              <a:rPr lang="en-US" sz="2400" b="1" dirty="0" smtClean="0">
                <a:ln w="11430">
                  <a:solidFill>
                    <a:srgbClr val="FFFF00"/>
                  </a:solidFill>
                </a:ln>
                <a:solidFill>
                  <a:srgbClr val="AEAEAE"/>
                </a:solidFill>
                <a:effectLst>
                  <a:outerShdw blurRad="80000" dist="40000" dir="5040000" algn="tl">
                    <a:srgbClr val="000000">
                      <a:alpha val="30000"/>
                    </a:srgbClr>
                  </a:outerShdw>
                </a:effectLst>
                <a:latin typeface="Times New Roman" pitchFamily="18" charset="0"/>
                <a:cs typeface="Times New Roman" pitchFamily="18" charset="0"/>
              </a:rPr>
              <a:t>their hands when </a:t>
            </a:r>
            <a:r>
              <a:rPr lang="en-US" sz="2400" b="1" dirty="0" smtClean="0">
                <a:ln w="11430">
                  <a:solidFill>
                    <a:srgbClr val="FFFF00"/>
                  </a:solidFill>
                </a:ln>
                <a:solidFill>
                  <a:srgbClr val="AEAEAE"/>
                </a:solidFill>
                <a:effectLst>
                  <a:outerShdw blurRad="80000" dist="40000" dir="5040000" algn="tl">
                    <a:srgbClr val="000000">
                      <a:alpha val="30000"/>
                    </a:srgbClr>
                  </a:outerShdw>
                </a:effectLst>
                <a:latin typeface="Times New Roman" pitchFamily="18" charset="0"/>
                <a:cs typeface="Times New Roman" pitchFamily="18" charset="0"/>
              </a:rPr>
              <a:t>they eat </a:t>
            </a:r>
            <a:r>
              <a:rPr lang="en-US" sz="2400" b="1" dirty="0" smtClean="0">
                <a:ln w="11430">
                  <a:solidFill>
                    <a:srgbClr val="FFFF00"/>
                  </a:solidFill>
                </a:ln>
                <a:solidFill>
                  <a:srgbClr val="AEAEAE"/>
                </a:solidFill>
                <a:effectLst>
                  <a:outerShdw blurRad="80000" dist="40000" dir="5040000" algn="tl">
                    <a:srgbClr val="000000">
                      <a:alpha val="30000"/>
                    </a:srgbClr>
                  </a:outerShdw>
                </a:effectLst>
                <a:latin typeface="Times New Roman" pitchFamily="18" charset="0"/>
                <a:cs typeface="Times New Roman" pitchFamily="18" charset="0"/>
              </a:rPr>
              <a:t>bread</a:t>
            </a:r>
            <a:r>
              <a:rPr lang="en-US" sz="2400" b="1" dirty="0" smtClean="0">
                <a:ln w="11430">
                  <a:solidFill>
                    <a:srgbClr val="FFFF00"/>
                  </a:solidFill>
                </a:ln>
                <a:solidFill>
                  <a:srgbClr val="AEAEAE"/>
                </a:solidFill>
                <a:effectLst>
                  <a:outerShdw blurRad="80000" dist="40000" dir="5040000" algn="tl">
                    <a:srgbClr val="000000">
                      <a:alpha val="30000"/>
                    </a:srgbClr>
                  </a:outerShdw>
                </a:effectLst>
                <a:latin typeface="Times New Roman" pitchFamily="18" charset="0"/>
                <a:cs typeface="Times New Roman" pitchFamily="18" charset="0"/>
              </a:rPr>
              <a:t>.”</a:t>
            </a:r>
          </a:p>
          <a:p>
            <a:pPr marL="457200" indent="-457200"/>
            <a:r>
              <a:rPr lang="en-US" sz="2400" b="1" dirty="0" smtClean="0">
                <a:ln w="11430">
                  <a:solidFill>
                    <a:srgbClr val="FFFF00"/>
                  </a:solidFill>
                </a:ln>
                <a:solidFill>
                  <a:srgbClr val="AEAEAE"/>
                </a:solidFill>
                <a:effectLst>
                  <a:outerShdw blurRad="80000" dist="40000" dir="5040000" algn="tl">
                    <a:srgbClr val="000000">
                      <a:alpha val="30000"/>
                    </a:srgbClr>
                  </a:outerShdw>
                </a:effectLst>
                <a:latin typeface="Times New Roman" pitchFamily="18" charset="0"/>
                <a:cs typeface="Times New Roman" pitchFamily="18" charset="0"/>
              </a:rPr>
              <a:t>And </a:t>
            </a:r>
            <a:r>
              <a:rPr lang="en-US" sz="2400" b="1" dirty="0" smtClean="0">
                <a:ln w="11430">
                  <a:solidFill>
                    <a:srgbClr val="FFFF00"/>
                  </a:solidFill>
                </a:ln>
                <a:solidFill>
                  <a:srgbClr val="AEAEAE"/>
                </a:solidFill>
                <a:effectLst>
                  <a:outerShdw blurRad="80000" dist="40000" dir="5040000" algn="tl">
                    <a:srgbClr val="000000">
                      <a:alpha val="30000"/>
                    </a:srgbClr>
                  </a:outerShdw>
                </a:effectLst>
                <a:latin typeface="Times New Roman" pitchFamily="18" charset="0"/>
                <a:cs typeface="Times New Roman" pitchFamily="18" charset="0"/>
              </a:rPr>
              <a:t>Jesus’ declaration:  (v.4) </a:t>
            </a:r>
            <a:r>
              <a:rPr lang="en-US" sz="2400" b="1" dirty="0" smtClean="0">
                <a:ln w="11430">
                  <a:solidFill>
                    <a:srgbClr val="FFC000"/>
                  </a:solidFill>
                </a:ln>
                <a:solidFill>
                  <a:srgbClr val="FFC000"/>
                </a:solidFill>
                <a:effectLst>
                  <a:outerShdw blurRad="80000" dist="40000" dir="5040000" algn="tl">
                    <a:srgbClr val="000000">
                      <a:alpha val="30000"/>
                    </a:srgbClr>
                  </a:outerShdw>
                </a:effectLst>
                <a:latin typeface="Times New Roman" pitchFamily="18" charset="0"/>
                <a:cs typeface="Times New Roman" pitchFamily="18" charset="0"/>
              </a:rPr>
              <a:t>“For </a:t>
            </a:r>
            <a:r>
              <a:rPr lang="en-US" sz="2400" b="1" dirty="0" smtClean="0">
                <a:ln w="11430">
                  <a:solidFill>
                    <a:srgbClr val="FFC000"/>
                  </a:solidFill>
                </a:ln>
                <a:solidFill>
                  <a:srgbClr val="FFC000"/>
                </a:solidFill>
                <a:effectLst>
                  <a:outerShdw blurRad="80000" dist="40000" dir="5040000" algn="tl">
                    <a:srgbClr val="000000">
                      <a:alpha val="30000"/>
                    </a:srgbClr>
                  </a:outerShdw>
                </a:effectLst>
                <a:latin typeface="Times New Roman" pitchFamily="18" charset="0"/>
                <a:cs typeface="Times New Roman" pitchFamily="18" charset="0"/>
              </a:rPr>
              <a:t>God</a:t>
            </a:r>
          </a:p>
          <a:p>
            <a:pPr marL="457200" indent="-457200"/>
            <a:r>
              <a:rPr lang="en-US" sz="2400" b="1" dirty="0" smtClean="0">
                <a:ln w="11430">
                  <a:solidFill>
                    <a:srgbClr val="FFC000"/>
                  </a:solidFill>
                </a:ln>
                <a:solidFill>
                  <a:srgbClr val="FFC000"/>
                </a:solidFill>
                <a:effectLst>
                  <a:outerShdw blurRad="80000" dist="40000" dir="5040000" algn="tl">
                    <a:srgbClr val="000000">
                      <a:alpha val="30000"/>
                    </a:srgbClr>
                  </a:outerShdw>
                </a:effectLst>
                <a:latin typeface="Times New Roman" pitchFamily="18" charset="0"/>
                <a:cs typeface="Times New Roman" pitchFamily="18" charset="0"/>
              </a:rPr>
              <a:t>commanded</a:t>
            </a:r>
            <a:r>
              <a:rPr lang="en-US" sz="2400" b="1" dirty="0" smtClean="0">
                <a:ln w="11430">
                  <a:solidFill>
                    <a:srgbClr val="FFC000"/>
                  </a:solidFill>
                </a:ln>
                <a:solidFill>
                  <a:srgbClr val="FFC000"/>
                </a:solidFill>
                <a:effectLst>
                  <a:outerShdw blurRad="80000" dist="40000" dir="5040000" algn="tl">
                    <a:srgbClr val="000000">
                      <a:alpha val="30000"/>
                    </a:srgbClr>
                  </a:outerShdw>
                </a:effectLst>
                <a:latin typeface="Times New Roman" pitchFamily="18" charset="0"/>
                <a:cs typeface="Times New Roman" pitchFamily="18" charset="0"/>
              </a:rPr>
              <a:t>….”</a:t>
            </a:r>
          </a:p>
          <a:p>
            <a:endParaRPr lang="en-US" sz="2400" b="1" dirty="0" smtClean="0">
              <a:ln w="11430">
                <a:solidFill>
                  <a:srgbClr val="FFFF00"/>
                </a:solidFill>
              </a:ln>
              <a:solidFill>
                <a:srgbClr val="AEAEAE"/>
              </a:solidFill>
              <a:effectLst>
                <a:outerShdw blurRad="80000" dist="40000" dir="5040000" algn="tl">
                  <a:srgbClr val="000000">
                    <a:alpha val="30000"/>
                  </a:srgbClr>
                </a:outerShdw>
              </a:effectLst>
              <a:latin typeface="Times New Roman" pitchFamily="18" charset="0"/>
              <a:ea typeface="Verdana" pitchFamily="34" charset="0"/>
              <a:cs typeface="Times New Roman" pitchFamily="18" charset="0"/>
            </a:endParaRPr>
          </a:p>
        </p:txBody>
      </p:sp>
      <p:sp>
        <p:nvSpPr>
          <p:cNvPr id="6" name="Rectangle 5"/>
          <p:cNvSpPr/>
          <p:nvPr/>
        </p:nvSpPr>
        <p:spPr>
          <a:xfrm>
            <a:off x="0" y="6096000"/>
            <a:ext cx="2209800" cy="707886"/>
          </a:xfrm>
          <a:prstGeom prst="rect">
            <a:avLst/>
          </a:prstGeom>
        </p:spPr>
        <p:txBody>
          <a:bodyPr wrap="square">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2000" b="1" dirty="0" smtClean="0">
                <a:ln w="11430">
                  <a:solidFill>
                    <a:srgbClr val="92D050"/>
                  </a:solidFill>
                </a:ln>
                <a:solidFill>
                  <a:srgbClr val="92D050"/>
                </a:solidFill>
                <a:effectLst>
                  <a:outerShdw blurRad="80000" dist="40000" dir="5040000" algn="tl">
                    <a:srgbClr val="000000">
                      <a:alpha val="30000"/>
                    </a:srgbClr>
                  </a:outerShdw>
                </a:effectLst>
                <a:latin typeface="Verdana" pitchFamily="34" charset="0"/>
                <a:ea typeface="Verdana" pitchFamily="34" charset="0"/>
              </a:rPr>
              <a:t>St. Matthew </a:t>
            </a:r>
            <a:r>
              <a:rPr lang="en-US" sz="2000" b="1" dirty="0" smtClean="0">
                <a:ln w="11430">
                  <a:solidFill>
                    <a:srgbClr val="92D050"/>
                  </a:solidFill>
                </a:ln>
                <a:solidFill>
                  <a:srgbClr val="92D050"/>
                </a:solidFill>
                <a:effectLst>
                  <a:outerShdw blurRad="80000" dist="40000" dir="5040000" algn="tl">
                    <a:srgbClr val="000000">
                      <a:alpha val="30000"/>
                    </a:srgbClr>
                  </a:outerShdw>
                </a:effectLst>
                <a:latin typeface="Verdana" pitchFamily="34" charset="0"/>
                <a:ea typeface="Verdana" pitchFamily="34" charset="0"/>
              </a:rPr>
              <a:t>15:3-9</a:t>
            </a:r>
            <a:endParaRPr lang="en-US" sz="2000" b="1" dirty="0">
              <a:ln w="11430">
                <a:solidFill>
                  <a:srgbClr val="92D050"/>
                </a:solidFill>
              </a:ln>
              <a:solidFill>
                <a:srgbClr val="92D050"/>
              </a:solidFill>
              <a:effectLst>
                <a:outerShdw blurRad="80000" dist="40000" dir="5040000" algn="tl">
                  <a:srgbClr val="000000">
                    <a:alpha val="30000"/>
                  </a:srgbClr>
                </a:outerShdw>
              </a:effectLst>
            </a:endParaRPr>
          </a:p>
        </p:txBody>
      </p:sp>
      <p:pic>
        <p:nvPicPr>
          <p:cNvPr id="17410" name="Picture 2" descr="Reflection on Matthew 27: 15-28 | New Life Narrabri"/>
          <p:cNvPicPr>
            <a:picLocks noChangeAspect="1" noChangeArrowheads="1"/>
          </p:cNvPicPr>
          <p:nvPr/>
        </p:nvPicPr>
        <p:blipFill>
          <a:blip r:embed="rId2" cstate="print"/>
          <a:srcRect/>
          <a:stretch>
            <a:fillRect/>
          </a:stretch>
        </p:blipFill>
        <p:spPr bwMode="auto">
          <a:xfrm>
            <a:off x="5410200" y="3657600"/>
            <a:ext cx="3733800" cy="23622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1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10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2"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10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4"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62200" y="6044625"/>
            <a:ext cx="67818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rPr>
              <a:t>The First Unit</a:t>
            </a:r>
            <a:endParaRPr lang="en-US" sz="3600"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endParaRPr>
          </a:p>
        </p:txBody>
      </p:sp>
      <p:sp>
        <p:nvSpPr>
          <p:cNvPr id="6" name="Rectangle 5"/>
          <p:cNvSpPr/>
          <p:nvPr/>
        </p:nvSpPr>
        <p:spPr>
          <a:xfrm>
            <a:off x="0" y="6096000"/>
            <a:ext cx="2209800" cy="707886"/>
          </a:xfrm>
          <a:prstGeom prst="rect">
            <a:avLst/>
          </a:prstGeom>
        </p:spPr>
        <p:txBody>
          <a:bodyPr wrap="square">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2000" b="1" dirty="0" smtClean="0">
                <a:ln w="11430">
                  <a:solidFill>
                    <a:srgbClr val="92D050"/>
                  </a:solidFill>
                </a:ln>
                <a:solidFill>
                  <a:srgbClr val="92D050"/>
                </a:solidFill>
                <a:effectLst>
                  <a:outerShdw blurRad="80000" dist="40000" dir="5040000" algn="tl">
                    <a:srgbClr val="000000">
                      <a:alpha val="30000"/>
                    </a:srgbClr>
                  </a:outerShdw>
                </a:effectLst>
                <a:latin typeface="Verdana" pitchFamily="34" charset="0"/>
                <a:ea typeface="Verdana" pitchFamily="34" charset="0"/>
              </a:rPr>
              <a:t>St. Matthew </a:t>
            </a:r>
            <a:r>
              <a:rPr lang="en-US" sz="2000" b="1" dirty="0" smtClean="0">
                <a:ln w="11430">
                  <a:solidFill>
                    <a:srgbClr val="92D050"/>
                  </a:solidFill>
                </a:ln>
                <a:solidFill>
                  <a:srgbClr val="92D050"/>
                </a:solidFill>
                <a:effectLst>
                  <a:outerShdw blurRad="80000" dist="40000" dir="5040000" algn="tl">
                    <a:srgbClr val="000000">
                      <a:alpha val="30000"/>
                    </a:srgbClr>
                  </a:outerShdw>
                </a:effectLst>
                <a:latin typeface="Verdana" pitchFamily="34" charset="0"/>
                <a:ea typeface="Verdana" pitchFamily="34" charset="0"/>
              </a:rPr>
              <a:t>15:3-9</a:t>
            </a:r>
            <a:endParaRPr lang="en-US" sz="2000" b="1" dirty="0">
              <a:ln w="11430">
                <a:solidFill>
                  <a:srgbClr val="92D050"/>
                </a:solidFill>
              </a:ln>
              <a:solidFill>
                <a:srgbClr val="92D050"/>
              </a:solidFill>
              <a:effectLst>
                <a:outerShdw blurRad="80000" dist="40000" dir="5040000" algn="tl">
                  <a:srgbClr val="000000">
                    <a:alpha val="30000"/>
                  </a:srgbClr>
                </a:outerShdw>
              </a:effectLst>
            </a:endParaRPr>
          </a:p>
        </p:txBody>
      </p:sp>
      <p:pic>
        <p:nvPicPr>
          <p:cNvPr id="31746" name="Picture 2" descr="Why is Jesus so Harsh and Judgmental? | Jesus Without Baggage"/>
          <p:cNvPicPr>
            <a:picLocks noChangeAspect="1" noChangeArrowheads="1"/>
          </p:cNvPicPr>
          <p:nvPr/>
        </p:nvPicPr>
        <p:blipFill>
          <a:blip r:embed="rId2" cstate="print"/>
          <a:srcRect/>
          <a:stretch>
            <a:fillRect/>
          </a:stretch>
        </p:blipFill>
        <p:spPr bwMode="auto">
          <a:xfrm>
            <a:off x="0" y="8"/>
            <a:ext cx="4572000" cy="2786067"/>
          </a:xfrm>
          <a:prstGeom prst="rect">
            <a:avLst/>
          </a:prstGeom>
          <a:noFill/>
        </p:spPr>
      </p:pic>
      <p:sp>
        <p:nvSpPr>
          <p:cNvPr id="3" name="TextBox 2"/>
          <p:cNvSpPr txBox="1"/>
          <p:nvPr/>
        </p:nvSpPr>
        <p:spPr>
          <a:xfrm>
            <a:off x="152400" y="345043"/>
            <a:ext cx="8915400" cy="5293757"/>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r>
              <a:rPr lang="en-US" sz="26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					Jesus </a:t>
            </a:r>
            <a:r>
              <a:rPr lang="en-US" sz="26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is confronting the </a:t>
            </a:r>
            <a:r>
              <a:rPr lang="en-US" sz="26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						Pharisees </a:t>
            </a:r>
            <a:r>
              <a:rPr lang="en-US" sz="26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and scribes by </a:t>
            </a:r>
            <a:r>
              <a:rPr lang="en-US" sz="26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						accusing </a:t>
            </a:r>
            <a:r>
              <a:rPr lang="en-US" sz="26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them of using </a:t>
            </a:r>
            <a:r>
              <a:rPr lang="en-US" sz="26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						their </a:t>
            </a:r>
            <a:r>
              <a:rPr lang="en-US" sz="26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traditions and their </a:t>
            </a:r>
            <a:r>
              <a:rPr lang="en-US" sz="26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						obedience </a:t>
            </a:r>
            <a:r>
              <a:rPr lang="en-US" sz="26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to them to </a:t>
            </a:r>
            <a:r>
              <a:rPr lang="en-US" sz="26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						overrule </a:t>
            </a:r>
            <a:r>
              <a:rPr lang="en-US" sz="26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the Commandments </a:t>
            </a:r>
            <a:r>
              <a:rPr lang="en-US" sz="26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of </a:t>
            </a:r>
            <a:r>
              <a:rPr lang="en-US" sz="26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God; in this case, the Fourth Commandment!  Jesus declares that they are like the generation condemned in Isaiah’s prophecy (29:13) that go through the motions of true worship, but fail to hold fast to God whom they claim to worship.  In this first unit of teaching, Jesus avoids the issue that is so very important to the Pharisees and scribes – what make a person </a:t>
            </a:r>
            <a:r>
              <a:rPr lang="en-US" sz="26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unclean.</a:t>
            </a:r>
            <a:endParaRPr lang="en-US" sz="2600" b="1" dirty="0" smtClean="0">
              <a:ln w="11430"/>
              <a:solidFill>
                <a:srgbClr val="FFFF00"/>
              </a:solidFill>
              <a:effectLst>
                <a:outerShdw blurRad="80000" dist="40000" dir="5040000" algn="tl">
                  <a:srgbClr val="000000">
                    <a:alpha val="30000"/>
                  </a:srgbClr>
                </a:outerShdw>
              </a:effectLst>
              <a:latin typeface="Times New Roman" pitchFamily="18" charset="0"/>
              <a:ea typeface="Verdana"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62200" y="6044625"/>
            <a:ext cx="67818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rPr>
              <a:t>The Second Unit</a:t>
            </a:r>
            <a:endParaRPr lang="en-US" sz="3600"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endParaRPr>
          </a:p>
        </p:txBody>
      </p:sp>
      <p:sp>
        <p:nvSpPr>
          <p:cNvPr id="6" name="Rectangle 5"/>
          <p:cNvSpPr/>
          <p:nvPr/>
        </p:nvSpPr>
        <p:spPr>
          <a:xfrm>
            <a:off x="0" y="6096000"/>
            <a:ext cx="2209800" cy="707886"/>
          </a:xfrm>
          <a:prstGeom prst="rect">
            <a:avLst/>
          </a:prstGeom>
        </p:spPr>
        <p:txBody>
          <a:bodyPr wrap="square">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2000" b="1" dirty="0" smtClean="0">
                <a:ln w="11430">
                  <a:solidFill>
                    <a:srgbClr val="92D050"/>
                  </a:solidFill>
                </a:ln>
                <a:solidFill>
                  <a:srgbClr val="92D050"/>
                </a:solidFill>
                <a:effectLst>
                  <a:outerShdw blurRad="80000" dist="40000" dir="5040000" algn="tl">
                    <a:srgbClr val="000000">
                      <a:alpha val="30000"/>
                    </a:srgbClr>
                  </a:outerShdw>
                </a:effectLst>
                <a:latin typeface="Verdana" pitchFamily="34" charset="0"/>
                <a:ea typeface="Verdana" pitchFamily="34" charset="0"/>
              </a:rPr>
              <a:t>St. Matthew </a:t>
            </a:r>
            <a:r>
              <a:rPr lang="en-US" sz="2000" b="1" dirty="0" smtClean="0">
                <a:ln w="11430">
                  <a:solidFill>
                    <a:srgbClr val="92D050"/>
                  </a:solidFill>
                </a:ln>
                <a:solidFill>
                  <a:srgbClr val="92D050"/>
                </a:solidFill>
                <a:effectLst>
                  <a:outerShdw blurRad="80000" dist="40000" dir="5040000" algn="tl">
                    <a:srgbClr val="000000">
                      <a:alpha val="30000"/>
                    </a:srgbClr>
                  </a:outerShdw>
                </a:effectLst>
                <a:latin typeface="Verdana" pitchFamily="34" charset="0"/>
                <a:ea typeface="Verdana" pitchFamily="34" charset="0"/>
              </a:rPr>
              <a:t>15:10-20</a:t>
            </a:r>
            <a:endParaRPr lang="en-US" sz="2000" b="1" dirty="0">
              <a:ln w="11430">
                <a:solidFill>
                  <a:srgbClr val="92D050"/>
                </a:solidFill>
              </a:ln>
              <a:solidFill>
                <a:srgbClr val="92D050"/>
              </a:solidFill>
              <a:effectLst>
                <a:outerShdw blurRad="80000" dist="40000" dir="5040000" algn="tl">
                  <a:srgbClr val="000000">
                    <a:alpha val="30000"/>
                  </a:srgbClr>
                </a:outerShdw>
              </a:effectLst>
            </a:endParaRPr>
          </a:p>
        </p:txBody>
      </p:sp>
      <p:sp>
        <p:nvSpPr>
          <p:cNvPr id="3" name="TextBox 2"/>
          <p:cNvSpPr txBox="1"/>
          <p:nvPr/>
        </p:nvSpPr>
        <p:spPr>
          <a:xfrm>
            <a:off x="152400" y="345043"/>
            <a:ext cx="8915400" cy="5170646"/>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r>
              <a:rPr lang="en-US" sz="30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St</a:t>
            </a:r>
            <a:r>
              <a:rPr lang="en-US" sz="30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 Matthew </a:t>
            </a:r>
            <a:r>
              <a:rPr lang="en-US" sz="30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now </a:t>
            </a:r>
            <a:r>
              <a:rPr lang="en-US" sz="30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moves </a:t>
            </a:r>
            <a:r>
              <a:rPr lang="en-US" sz="30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to the </a:t>
            </a:r>
            <a:r>
              <a:rPr lang="en-US" sz="30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second unit of </a:t>
            </a:r>
            <a:r>
              <a:rPr lang="en-US" sz="30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teaching.  </a:t>
            </a:r>
            <a:r>
              <a:rPr lang="en-US" sz="30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This unit is </a:t>
            </a:r>
            <a:r>
              <a:rPr lang="en-US" sz="30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very important </a:t>
            </a:r>
            <a:r>
              <a:rPr lang="en-US" sz="30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since Jesus </a:t>
            </a:r>
            <a:r>
              <a:rPr lang="en-US" sz="30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will address </a:t>
            </a:r>
            <a:r>
              <a:rPr lang="en-US" sz="30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what </a:t>
            </a:r>
            <a:r>
              <a:rPr lang="en-US" sz="30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actually makes </a:t>
            </a:r>
            <a:r>
              <a:rPr lang="en-US" sz="30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a person unclean.  Matthew first describes how Jesus summons the crowds and implores them to hear and understand His teaching (vv.10-11).  </a:t>
            </a:r>
            <a:r>
              <a:rPr lang="en-US" sz="30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Jesus</a:t>
            </a:r>
          </a:p>
          <a:p>
            <a:r>
              <a:rPr lang="en-US" sz="30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gives </a:t>
            </a:r>
            <a:r>
              <a:rPr lang="en-US" sz="30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the crowds two </a:t>
            </a:r>
            <a:r>
              <a:rPr lang="en-US" sz="30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contrasting</a:t>
            </a:r>
          </a:p>
          <a:p>
            <a:r>
              <a:rPr lang="en-US" sz="30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statements </a:t>
            </a:r>
            <a:r>
              <a:rPr lang="en-US" sz="30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about what </a:t>
            </a:r>
            <a:r>
              <a:rPr lang="en-US" sz="30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truly</a:t>
            </a:r>
          </a:p>
          <a:p>
            <a:r>
              <a:rPr lang="en-US" sz="30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defiles </a:t>
            </a:r>
            <a:r>
              <a:rPr lang="en-US" sz="3000" b="1" u="sng"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all</a:t>
            </a:r>
            <a:r>
              <a:rPr lang="en-US" sz="30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 humans.  It is </a:t>
            </a:r>
            <a:r>
              <a:rPr lang="en-US" sz="3000" b="1" i="1" u="sng"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not</a:t>
            </a:r>
            <a:r>
              <a:rPr lang="en-US" sz="30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 </a:t>
            </a:r>
            <a:r>
              <a:rPr lang="en-US" sz="30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what</a:t>
            </a:r>
          </a:p>
          <a:p>
            <a:r>
              <a:rPr lang="en-US" sz="30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goes </a:t>
            </a:r>
            <a:r>
              <a:rPr lang="en-US" sz="30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into the mouth; rather, it </a:t>
            </a:r>
            <a:r>
              <a:rPr lang="en-US" sz="30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is</a:t>
            </a:r>
          </a:p>
          <a:p>
            <a:r>
              <a:rPr lang="en-US" sz="30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what </a:t>
            </a:r>
            <a:r>
              <a:rPr lang="en-US" sz="30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comes </a:t>
            </a:r>
            <a:r>
              <a:rPr lang="en-US" sz="3000" b="1" i="1" u="sng"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OUT</a:t>
            </a:r>
            <a:r>
              <a:rPr lang="en-US" sz="30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 of the mouth!</a:t>
            </a:r>
            <a:endParaRPr lang="en-US" sz="3000" b="1" dirty="0" smtClean="0">
              <a:ln w="11430"/>
              <a:solidFill>
                <a:srgbClr val="FFFF00"/>
              </a:solidFill>
              <a:effectLst>
                <a:outerShdw blurRad="80000" dist="40000" dir="5040000" algn="tl">
                  <a:srgbClr val="000000">
                    <a:alpha val="30000"/>
                  </a:srgbClr>
                </a:outerShdw>
              </a:effectLst>
              <a:latin typeface="Times New Roman" pitchFamily="18" charset="0"/>
              <a:ea typeface="Verdana" pitchFamily="34" charset="0"/>
              <a:cs typeface="Times New Roman" pitchFamily="18" charset="0"/>
            </a:endParaRPr>
          </a:p>
        </p:txBody>
      </p:sp>
      <p:pic>
        <p:nvPicPr>
          <p:cNvPr id="33796" name="Picture 4" descr="Matthew 15:18❤️"/>
          <p:cNvPicPr>
            <a:picLocks noChangeAspect="1" noChangeArrowheads="1"/>
          </p:cNvPicPr>
          <p:nvPr/>
        </p:nvPicPr>
        <p:blipFill>
          <a:blip r:embed="rId2" cstate="print">
            <a:clrChange>
              <a:clrFrom>
                <a:srgbClr val="000000"/>
              </a:clrFrom>
              <a:clrTo>
                <a:srgbClr val="000000">
                  <a:alpha val="0"/>
                </a:srgbClr>
              </a:clrTo>
            </a:clrChange>
          </a:blip>
          <a:srcRect l="17346" t="8341" r="17437" b="37902"/>
          <a:stretch>
            <a:fillRect/>
          </a:stretch>
        </p:blipFill>
        <p:spPr bwMode="auto">
          <a:xfrm>
            <a:off x="5958840" y="2584704"/>
            <a:ext cx="2651760" cy="335889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repeatCount="indefinite" autoRev="1" fill="hold" nodeType="clickEffect">
                                  <p:stCondLst>
                                    <p:cond delay="0"/>
                                  </p:stCondLst>
                                  <p:endCondLst>
                                    <p:cond evt="onNext" delay="0">
                                      <p:tgtEl>
                                        <p:sldTgt/>
                                      </p:tgtEl>
                                    </p:cond>
                                  </p:endCondLst>
                                  <p:childTnLst>
                                    <p:animScale>
                                      <p:cBhvr>
                                        <p:cTn id="6" dur="2000" fill="hold"/>
                                        <p:tgtEl>
                                          <p:spTgt spid="33796"/>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62200" y="6044625"/>
            <a:ext cx="67818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rPr>
              <a:t>The Second Unit</a:t>
            </a:r>
            <a:endParaRPr lang="en-US" sz="3600"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endParaRPr>
          </a:p>
        </p:txBody>
      </p:sp>
      <p:sp>
        <p:nvSpPr>
          <p:cNvPr id="6" name="Rectangle 5"/>
          <p:cNvSpPr/>
          <p:nvPr/>
        </p:nvSpPr>
        <p:spPr>
          <a:xfrm>
            <a:off x="0" y="6096000"/>
            <a:ext cx="2209800" cy="707886"/>
          </a:xfrm>
          <a:prstGeom prst="rect">
            <a:avLst/>
          </a:prstGeom>
        </p:spPr>
        <p:txBody>
          <a:bodyPr wrap="square">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2000" b="1" dirty="0" smtClean="0">
                <a:ln w="11430">
                  <a:solidFill>
                    <a:srgbClr val="92D050"/>
                  </a:solidFill>
                </a:ln>
                <a:solidFill>
                  <a:srgbClr val="92D050"/>
                </a:solidFill>
                <a:effectLst>
                  <a:outerShdw blurRad="80000" dist="40000" dir="5040000" algn="tl">
                    <a:srgbClr val="000000">
                      <a:alpha val="30000"/>
                    </a:srgbClr>
                  </a:outerShdw>
                </a:effectLst>
                <a:latin typeface="Verdana" pitchFamily="34" charset="0"/>
                <a:ea typeface="Verdana" pitchFamily="34" charset="0"/>
              </a:rPr>
              <a:t>St. Matthew </a:t>
            </a:r>
            <a:r>
              <a:rPr lang="en-US" sz="2000" b="1" dirty="0" smtClean="0">
                <a:ln w="11430">
                  <a:solidFill>
                    <a:srgbClr val="92D050"/>
                  </a:solidFill>
                </a:ln>
                <a:solidFill>
                  <a:srgbClr val="92D050"/>
                </a:solidFill>
                <a:effectLst>
                  <a:outerShdw blurRad="80000" dist="40000" dir="5040000" algn="tl">
                    <a:srgbClr val="000000">
                      <a:alpha val="30000"/>
                    </a:srgbClr>
                  </a:outerShdw>
                </a:effectLst>
                <a:latin typeface="Verdana" pitchFamily="34" charset="0"/>
                <a:ea typeface="Verdana" pitchFamily="34" charset="0"/>
              </a:rPr>
              <a:t>15:10-20</a:t>
            </a:r>
            <a:endParaRPr lang="en-US" sz="2000" b="1" dirty="0">
              <a:ln w="11430">
                <a:solidFill>
                  <a:srgbClr val="92D050"/>
                </a:solidFill>
              </a:ln>
              <a:solidFill>
                <a:srgbClr val="92D050"/>
              </a:solidFill>
              <a:effectLst>
                <a:outerShdw blurRad="80000" dist="40000" dir="5040000" algn="tl">
                  <a:srgbClr val="000000">
                    <a:alpha val="30000"/>
                  </a:srgbClr>
                </a:outerShdw>
              </a:effectLst>
            </a:endParaRPr>
          </a:p>
        </p:txBody>
      </p:sp>
      <p:sp>
        <p:nvSpPr>
          <p:cNvPr id="3" name="TextBox 2"/>
          <p:cNvSpPr txBox="1"/>
          <p:nvPr/>
        </p:nvSpPr>
        <p:spPr>
          <a:xfrm>
            <a:off x="152400" y="152400"/>
            <a:ext cx="8915400" cy="5693866"/>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r>
              <a:rPr lang="en-US" sz="26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Within the second unit, Jesus also interacts with His disciples in vv. 12-20.  They express their concern that their Master’s bluntness has offended </a:t>
            </a:r>
            <a:r>
              <a:rPr lang="en-US" sz="2600" b="1" dirty="0" smtClean="0">
                <a:ln w="11430">
                  <a:solidFill>
                    <a:schemeClr val="tx1"/>
                  </a:solidFill>
                </a:ln>
                <a:effectLst>
                  <a:outerShdw blurRad="80000" dist="40000" dir="5040000" algn="tl">
                    <a:srgbClr val="000000">
                      <a:alpha val="30000"/>
                    </a:srgbClr>
                  </a:outerShdw>
                </a:effectLst>
                <a:latin typeface="Times New Roman" pitchFamily="18" charset="0"/>
                <a:cs typeface="Times New Roman" pitchFamily="18" charset="0"/>
              </a:rPr>
              <a:t>(</a:t>
            </a:r>
            <a:r>
              <a:rPr lang="en-US" sz="2600" b="1" dirty="0" err="1" smtClean="0">
                <a:ln w="11430">
                  <a:solidFill>
                    <a:schemeClr val="tx1"/>
                  </a:solidFill>
                </a:ln>
                <a:effectLst>
                  <a:outerShdw blurRad="80000" dist="40000" dir="5040000" algn="tl">
                    <a:srgbClr val="000000">
                      <a:alpha val="30000"/>
                    </a:srgbClr>
                  </a:outerShdw>
                </a:effectLst>
                <a:latin typeface="TekniaGreek" pitchFamily="2" charset="0"/>
                <a:cs typeface="Times New Roman" pitchFamily="18" charset="0"/>
              </a:rPr>
              <a:t>ejskandalivsqhsan</a:t>
            </a:r>
            <a:r>
              <a:rPr lang="en-US" sz="2600" b="1" dirty="0" smtClean="0">
                <a:ln w="11430">
                  <a:solidFill>
                    <a:schemeClr val="tx1"/>
                  </a:solidFill>
                </a:ln>
                <a:effectLst>
                  <a:outerShdw blurRad="80000" dist="40000" dir="5040000" algn="tl">
                    <a:srgbClr val="000000">
                      <a:alpha val="30000"/>
                    </a:srgbClr>
                  </a:outerShdw>
                </a:effectLst>
                <a:latin typeface="Times New Roman" pitchFamily="18" charset="0"/>
                <a:cs typeface="Times New Roman" pitchFamily="18" charset="0"/>
              </a:rPr>
              <a:t>)</a:t>
            </a:r>
            <a:r>
              <a:rPr lang="en-US" sz="26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 the Pharisees and scribes. The form of this verb is passive, meaning that Jesus caused the offense by His teaching.  Jesus gives no </a:t>
            </a:r>
            <a:r>
              <a:rPr lang="en-US" sz="26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apology;  rather, He </a:t>
            </a:r>
            <a:r>
              <a:rPr lang="en-US" sz="26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teaches further by denouncing these religious leaders in even more harsh terms:  they are plants destined to be uprooted and blind guides who are leading other blind people into a pit </a:t>
            </a:r>
            <a:r>
              <a:rPr lang="en-US" sz="2600" b="1" dirty="0" smtClean="0">
                <a:ln w="11430">
                  <a:solidFill>
                    <a:schemeClr val="tx1"/>
                  </a:solidFill>
                </a:ln>
                <a:effectLst>
                  <a:outerShdw blurRad="80000" dist="40000" dir="5040000" algn="tl">
                    <a:srgbClr val="000000">
                      <a:alpha val="30000"/>
                    </a:srgbClr>
                  </a:outerShdw>
                </a:effectLst>
                <a:latin typeface="Times New Roman" pitchFamily="18" charset="0"/>
                <a:cs typeface="Times New Roman" pitchFamily="18" charset="0"/>
              </a:rPr>
              <a:t>(</a:t>
            </a:r>
            <a:r>
              <a:rPr lang="en-US" sz="2600" b="1" dirty="0" err="1" smtClean="0">
                <a:ln w="11430">
                  <a:solidFill>
                    <a:schemeClr val="tx1"/>
                  </a:solidFill>
                </a:ln>
                <a:effectLst>
                  <a:outerShdw blurRad="80000" dist="40000" dir="5040000" algn="tl">
                    <a:srgbClr val="000000">
                      <a:alpha val="30000"/>
                    </a:srgbClr>
                  </a:outerShdw>
                </a:effectLst>
                <a:latin typeface="TekniaGreek" pitchFamily="2" charset="0"/>
                <a:cs typeface="Times New Roman" pitchFamily="18" charset="0"/>
              </a:rPr>
              <a:t>bovqunon</a:t>
            </a:r>
            <a:r>
              <a:rPr lang="en-US" sz="2600" b="1" dirty="0" smtClean="0">
                <a:ln w="11430">
                  <a:solidFill>
                    <a:schemeClr val="tx1"/>
                  </a:solidFill>
                </a:ln>
                <a:effectLst>
                  <a:outerShdw blurRad="80000" dist="40000" dir="5040000" algn="tl">
                    <a:srgbClr val="000000">
                      <a:alpha val="30000"/>
                    </a:srgbClr>
                  </a:outerShdw>
                </a:effectLst>
                <a:latin typeface="Times New Roman" pitchFamily="18" charset="0"/>
                <a:cs typeface="Times New Roman" pitchFamily="18" charset="0"/>
              </a:rPr>
              <a:t>)</a:t>
            </a:r>
            <a:r>
              <a:rPr lang="en-US" sz="26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 </a:t>
            </a:r>
            <a:r>
              <a:rPr lang="en-US" sz="2600" b="1" baseline="30000"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(vv.13-14)</a:t>
            </a:r>
            <a:r>
              <a:rPr lang="en-US" sz="26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  The concept of a pit is found in the OT, </a:t>
            </a:r>
            <a:r>
              <a:rPr lang="en-US" sz="26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often </a:t>
            </a:r>
            <a:r>
              <a:rPr lang="en-US" sz="26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associated with </a:t>
            </a:r>
            <a:r>
              <a:rPr lang="en-US" sz="2600" b="1" dirty="0" err="1"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Sheol</a:t>
            </a:r>
            <a:r>
              <a:rPr lang="en-US" sz="26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 the realm of the dead, or a place of destruction.  This connection underscores the gravity of the metaphor, linking the idea of a pit with ultimate separation from God; of being cast out into the outer darkness where there is weeping and gnashing of teeth!</a:t>
            </a:r>
            <a:endParaRPr lang="en-US" sz="2600" b="1" dirty="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62200" y="6044625"/>
            <a:ext cx="67818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rPr>
              <a:t>The Second Unit</a:t>
            </a:r>
            <a:endParaRPr lang="en-US" sz="3600"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endParaRPr>
          </a:p>
        </p:txBody>
      </p:sp>
      <p:sp>
        <p:nvSpPr>
          <p:cNvPr id="6" name="Rectangle 5"/>
          <p:cNvSpPr/>
          <p:nvPr/>
        </p:nvSpPr>
        <p:spPr>
          <a:xfrm>
            <a:off x="0" y="6096000"/>
            <a:ext cx="2209800" cy="707886"/>
          </a:xfrm>
          <a:prstGeom prst="rect">
            <a:avLst/>
          </a:prstGeom>
        </p:spPr>
        <p:txBody>
          <a:bodyPr wrap="square">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2000" b="1" dirty="0" smtClean="0">
                <a:ln w="11430">
                  <a:solidFill>
                    <a:srgbClr val="92D050"/>
                  </a:solidFill>
                </a:ln>
                <a:solidFill>
                  <a:srgbClr val="92D050"/>
                </a:solidFill>
                <a:effectLst>
                  <a:outerShdw blurRad="80000" dist="40000" dir="5040000" algn="tl">
                    <a:srgbClr val="000000">
                      <a:alpha val="30000"/>
                    </a:srgbClr>
                  </a:outerShdw>
                </a:effectLst>
                <a:latin typeface="Verdana" pitchFamily="34" charset="0"/>
                <a:ea typeface="Verdana" pitchFamily="34" charset="0"/>
              </a:rPr>
              <a:t>St. Matthew </a:t>
            </a:r>
            <a:r>
              <a:rPr lang="en-US" sz="2000" b="1" dirty="0" smtClean="0">
                <a:ln w="11430">
                  <a:solidFill>
                    <a:srgbClr val="92D050"/>
                  </a:solidFill>
                </a:ln>
                <a:solidFill>
                  <a:srgbClr val="92D050"/>
                </a:solidFill>
                <a:effectLst>
                  <a:outerShdw blurRad="80000" dist="40000" dir="5040000" algn="tl">
                    <a:srgbClr val="000000">
                      <a:alpha val="30000"/>
                    </a:srgbClr>
                  </a:outerShdw>
                </a:effectLst>
                <a:latin typeface="Verdana" pitchFamily="34" charset="0"/>
                <a:ea typeface="Verdana" pitchFamily="34" charset="0"/>
              </a:rPr>
              <a:t>15:10-20</a:t>
            </a:r>
            <a:endParaRPr lang="en-US" sz="2000" b="1" dirty="0">
              <a:ln w="11430">
                <a:solidFill>
                  <a:srgbClr val="92D050"/>
                </a:solidFill>
              </a:ln>
              <a:solidFill>
                <a:srgbClr val="92D050"/>
              </a:solidFill>
              <a:effectLst>
                <a:outerShdw blurRad="80000" dist="40000" dir="5040000" algn="tl">
                  <a:srgbClr val="000000">
                    <a:alpha val="30000"/>
                  </a:srgbClr>
                </a:outerShdw>
              </a:effectLst>
            </a:endParaRPr>
          </a:p>
        </p:txBody>
      </p:sp>
      <p:sp>
        <p:nvSpPr>
          <p:cNvPr id="3" name="TextBox 2"/>
          <p:cNvSpPr txBox="1"/>
          <p:nvPr/>
        </p:nvSpPr>
        <p:spPr>
          <a:xfrm>
            <a:off x="152400" y="440353"/>
            <a:ext cx="8915400" cy="4893647"/>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r>
              <a:rPr lang="en-US" sz="26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Peter, again, acting as the disciple’s spokesman, ask for an explanation of this parable(?).  And, again, </a:t>
            </a:r>
            <a:r>
              <a:rPr lang="en-US" sz="26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Peter’s </a:t>
            </a:r>
            <a:r>
              <a:rPr lang="en-US" sz="26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statement reflects the apostles’ still are not able to grasp the Lord’s teaching; they continue to come up short!  </a:t>
            </a:r>
            <a:r>
              <a:rPr lang="en-US" sz="26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Our </a:t>
            </a:r>
            <a:r>
              <a:rPr lang="en-US" sz="26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Lord’s response is proof of that fact </a:t>
            </a:r>
            <a:r>
              <a:rPr lang="en-US" sz="2600" b="1" baseline="30000"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(16)</a:t>
            </a:r>
            <a:r>
              <a:rPr lang="en-US" sz="26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  Jesus is teaching that true and deep spiritual defilement, uncleanness, is not produced by anything as superficial as food that goes into the mouth, into the stomach, and then is cast out into the latrine </a:t>
            </a:r>
            <a:r>
              <a:rPr lang="en-US" sz="2600" b="1" dirty="0" smtClean="0">
                <a:ln w="11430">
                  <a:solidFill>
                    <a:schemeClr val="tx1"/>
                  </a:solidFill>
                </a:ln>
                <a:effectLst>
                  <a:outerShdw blurRad="80000" dist="40000" dir="5040000" algn="tl">
                    <a:srgbClr val="000000">
                      <a:alpha val="30000"/>
                    </a:srgbClr>
                  </a:outerShdw>
                </a:effectLst>
                <a:latin typeface="Times New Roman" pitchFamily="18" charset="0"/>
                <a:cs typeface="Times New Roman" pitchFamily="18" charset="0"/>
              </a:rPr>
              <a:t>(</a:t>
            </a:r>
            <a:r>
              <a:rPr lang="en-US" sz="2600" b="1" dirty="0" err="1" smtClean="0">
                <a:ln w="11430">
                  <a:solidFill>
                    <a:schemeClr val="tx1"/>
                  </a:solidFill>
                </a:ln>
                <a:effectLst>
                  <a:outerShdw blurRad="80000" dist="40000" dir="5040000" algn="tl">
                    <a:srgbClr val="000000">
                      <a:alpha val="30000"/>
                    </a:srgbClr>
                  </a:outerShdw>
                </a:effectLst>
                <a:latin typeface="TekniaGreek" pitchFamily="2" charset="0"/>
                <a:cs typeface="Times New Roman" pitchFamily="18" charset="0"/>
              </a:rPr>
              <a:t>ajfedrw:na</a:t>
            </a:r>
            <a:r>
              <a:rPr lang="en-US" sz="2600" b="1" dirty="0" smtClean="0">
                <a:ln w="11430">
                  <a:solidFill>
                    <a:schemeClr val="tx1"/>
                  </a:solidFill>
                </a:ln>
                <a:effectLst>
                  <a:outerShdw blurRad="80000" dist="40000" dir="5040000" algn="tl">
                    <a:srgbClr val="000000">
                      <a:alpha val="30000"/>
                    </a:srgbClr>
                  </a:outerShdw>
                </a:effectLst>
                <a:latin typeface="Times New Roman" pitchFamily="18" charset="0"/>
                <a:cs typeface="Times New Roman" pitchFamily="18" charset="0"/>
              </a:rPr>
              <a:t>)</a:t>
            </a:r>
            <a:r>
              <a:rPr lang="en-US" sz="26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 </a:t>
            </a:r>
            <a:r>
              <a:rPr lang="en-US" sz="2600" b="1" baseline="30000"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(17)</a:t>
            </a:r>
            <a:r>
              <a:rPr lang="en-US" sz="26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  Defilement comes from within; </a:t>
            </a:r>
            <a:r>
              <a:rPr lang="en-US" sz="26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out </a:t>
            </a:r>
            <a:r>
              <a:rPr lang="en-US" sz="26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of the heart.  Therefore, those who are so concerned about clean or unclean in the sight of God should, rather, concern themselves not with food or drink, but with the condition of their heart!</a:t>
            </a:r>
            <a:endParaRPr lang="en-US" sz="2600" b="1" dirty="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62200" y="6044625"/>
            <a:ext cx="67818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rPr>
              <a:t>Points to Ponder!</a:t>
            </a:r>
            <a:endParaRPr lang="en-US" sz="3600"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endParaRPr>
          </a:p>
        </p:txBody>
      </p:sp>
      <p:sp>
        <p:nvSpPr>
          <p:cNvPr id="6" name="Rectangle 5"/>
          <p:cNvSpPr/>
          <p:nvPr/>
        </p:nvSpPr>
        <p:spPr>
          <a:xfrm>
            <a:off x="0" y="6096000"/>
            <a:ext cx="2209800" cy="707886"/>
          </a:xfrm>
          <a:prstGeom prst="rect">
            <a:avLst/>
          </a:prstGeom>
        </p:spPr>
        <p:txBody>
          <a:bodyPr wrap="square">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2000" b="1" dirty="0" smtClean="0">
                <a:ln w="11430">
                  <a:solidFill>
                    <a:srgbClr val="92D050"/>
                  </a:solidFill>
                </a:ln>
                <a:solidFill>
                  <a:srgbClr val="92D050"/>
                </a:solidFill>
                <a:effectLst>
                  <a:outerShdw blurRad="80000" dist="40000" dir="5040000" algn="tl">
                    <a:srgbClr val="000000">
                      <a:alpha val="30000"/>
                    </a:srgbClr>
                  </a:outerShdw>
                </a:effectLst>
                <a:latin typeface="Verdana" pitchFamily="34" charset="0"/>
                <a:ea typeface="Verdana" pitchFamily="34" charset="0"/>
              </a:rPr>
              <a:t>St. Matthew </a:t>
            </a:r>
            <a:r>
              <a:rPr lang="en-US" sz="2000" b="1" dirty="0" smtClean="0">
                <a:ln w="11430">
                  <a:solidFill>
                    <a:srgbClr val="92D050"/>
                  </a:solidFill>
                </a:ln>
                <a:solidFill>
                  <a:srgbClr val="92D050"/>
                </a:solidFill>
                <a:effectLst>
                  <a:outerShdw blurRad="80000" dist="40000" dir="5040000" algn="tl">
                    <a:srgbClr val="000000">
                      <a:alpha val="30000"/>
                    </a:srgbClr>
                  </a:outerShdw>
                </a:effectLst>
                <a:latin typeface="Verdana" pitchFamily="34" charset="0"/>
                <a:ea typeface="Verdana" pitchFamily="34" charset="0"/>
              </a:rPr>
              <a:t>15:1-20</a:t>
            </a:r>
            <a:endParaRPr lang="en-US" sz="2000" b="1" dirty="0">
              <a:ln w="11430">
                <a:solidFill>
                  <a:srgbClr val="92D050"/>
                </a:solidFill>
              </a:ln>
              <a:solidFill>
                <a:srgbClr val="92D050"/>
              </a:solidFill>
              <a:effectLst>
                <a:outerShdw blurRad="80000" dist="40000" dir="5040000" algn="tl">
                  <a:srgbClr val="000000">
                    <a:alpha val="30000"/>
                  </a:srgbClr>
                </a:outerShdw>
              </a:effectLst>
            </a:endParaRPr>
          </a:p>
        </p:txBody>
      </p:sp>
      <p:sp>
        <p:nvSpPr>
          <p:cNvPr id="3" name="TextBox 2"/>
          <p:cNvSpPr txBox="1"/>
          <p:nvPr/>
        </p:nvSpPr>
        <p:spPr>
          <a:xfrm>
            <a:off x="152400" y="501908"/>
            <a:ext cx="8915400" cy="4832092"/>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r>
              <a:rPr lang="en-US" sz="28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1.  The Pharisees and scribes that travel from Jerusalem are there to challenge Jesus; to attempt to discredit Him before the people.  The gist of their accusation is pure legalism.  They make it sound like OT dietary laws are being violated by Jesus’ disciples, therefore, an attempt to discredit Him.  However, that’s not the chief issue!  Rather, it is whether Jesus’ disciples, in violating the tradition of the elders and the guidelines on ritual cleansing, have caused themselves to become ritually unclean.  Since Jesus interacts with them, then He also is unclean!</a:t>
            </a:r>
            <a:endParaRPr lang="en-US" sz="2800" b="1" dirty="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62200" y="6044625"/>
            <a:ext cx="67818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rPr>
              <a:t>Points to Ponder!</a:t>
            </a:r>
            <a:endParaRPr lang="en-US" sz="3600"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endParaRPr>
          </a:p>
        </p:txBody>
      </p:sp>
      <p:sp>
        <p:nvSpPr>
          <p:cNvPr id="6" name="Rectangle 5"/>
          <p:cNvSpPr/>
          <p:nvPr/>
        </p:nvSpPr>
        <p:spPr>
          <a:xfrm>
            <a:off x="0" y="6096000"/>
            <a:ext cx="2209800" cy="707886"/>
          </a:xfrm>
          <a:prstGeom prst="rect">
            <a:avLst/>
          </a:prstGeom>
        </p:spPr>
        <p:txBody>
          <a:bodyPr wrap="square">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2000" b="1" dirty="0" smtClean="0">
                <a:ln w="11430">
                  <a:solidFill>
                    <a:srgbClr val="92D050"/>
                  </a:solidFill>
                </a:ln>
                <a:solidFill>
                  <a:srgbClr val="92D050"/>
                </a:solidFill>
                <a:effectLst>
                  <a:outerShdw blurRad="80000" dist="40000" dir="5040000" algn="tl">
                    <a:srgbClr val="000000">
                      <a:alpha val="30000"/>
                    </a:srgbClr>
                  </a:outerShdw>
                </a:effectLst>
                <a:latin typeface="Verdana" pitchFamily="34" charset="0"/>
                <a:ea typeface="Verdana" pitchFamily="34" charset="0"/>
              </a:rPr>
              <a:t>St. Matthew </a:t>
            </a:r>
            <a:r>
              <a:rPr lang="en-US" sz="2000" b="1" dirty="0" smtClean="0">
                <a:ln w="11430">
                  <a:solidFill>
                    <a:srgbClr val="92D050"/>
                  </a:solidFill>
                </a:ln>
                <a:solidFill>
                  <a:srgbClr val="92D050"/>
                </a:solidFill>
                <a:effectLst>
                  <a:outerShdw blurRad="80000" dist="40000" dir="5040000" algn="tl">
                    <a:srgbClr val="000000">
                      <a:alpha val="30000"/>
                    </a:srgbClr>
                  </a:outerShdw>
                </a:effectLst>
                <a:latin typeface="Verdana" pitchFamily="34" charset="0"/>
                <a:ea typeface="Verdana" pitchFamily="34" charset="0"/>
              </a:rPr>
              <a:t>15:1-20</a:t>
            </a:r>
            <a:endParaRPr lang="en-US" sz="2000" b="1" dirty="0">
              <a:ln w="11430">
                <a:solidFill>
                  <a:srgbClr val="92D050"/>
                </a:solidFill>
              </a:ln>
              <a:solidFill>
                <a:srgbClr val="92D050"/>
              </a:solidFill>
              <a:effectLst>
                <a:outerShdw blurRad="80000" dist="40000" dir="5040000" algn="tl">
                  <a:srgbClr val="000000">
                    <a:alpha val="30000"/>
                  </a:srgbClr>
                </a:outerShdw>
              </a:effectLst>
            </a:endParaRPr>
          </a:p>
        </p:txBody>
      </p:sp>
      <p:sp>
        <p:nvSpPr>
          <p:cNvPr id="3" name="TextBox 2"/>
          <p:cNvSpPr txBox="1"/>
          <p:nvPr/>
        </p:nvSpPr>
        <p:spPr>
          <a:xfrm>
            <a:off x="152400" y="501908"/>
            <a:ext cx="8915400" cy="4708981"/>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r>
              <a:rPr lang="en-US" sz="30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2.  The whole topic of actions and habits that supposedly would render a person either </a:t>
            </a:r>
            <a:r>
              <a:rPr lang="en-US" sz="3000" b="1" i="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“clean” </a:t>
            </a:r>
            <a:r>
              <a:rPr lang="en-US" sz="30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or </a:t>
            </a:r>
            <a:r>
              <a:rPr lang="en-US" sz="3000" b="1" i="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“unclean” </a:t>
            </a:r>
            <a:r>
              <a:rPr lang="en-US" sz="30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was a major issue for debate throughout our Lord’s ministry. We should remember that it is hard to exaggerate the significance of ritual purity for the Pharisaic ideology, which the majority of the scribes supported, and which became the basis of later rabbinic orthodoxy.  Note that Jesus does not overturn these ideologies </a:t>
            </a:r>
            <a:r>
              <a:rPr lang="en-US" sz="30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then; </a:t>
            </a:r>
            <a:r>
              <a:rPr lang="en-US" sz="30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however, after the resurrection, they were</a:t>
            </a:r>
            <a:r>
              <a:rPr lang="en-US" sz="3000" b="1" dirty="0" smtClean="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rPr>
              <a:t>!</a:t>
            </a:r>
            <a:endParaRPr lang="en-US" sz="3000" b="1" dirty="0">
              <a:ln w="11430"/>
              <a:solidFill>
                <a:srgbClr val="FFFF00"/>
              </a:solidFill>
              <a:effectLst>
                <a:outerShdw blurRad="80000" dist="40000" dir="5040000" algn="tl">
                  <a:srgbClr val="000000">
                    <a:alpha val="30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8274</TotalTime>
  <Words>1674</Words>
  <Application>Microsoft Office PowerPoint</Application>
  <PresentationFormat>On-screen Show (4:3)</PresentationFormat>
  <Paragraphs>95</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Median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ADVENT</dc:title>
  <dc:creator>Jeff</dc:creator>
  <cp:lastModifiedBy>Jeff</cp:lastModifiedBy>
  <cp:revision>794</cp:revision>
  <dcterms:created xsi:type="dcterms:W3CDTF">2006-08-16T00:00:00Z</dcterms:created>
  <dcterms:modified xsi:type="dcterms:W3CDTF">2025-05-13T15:24:00Z</dcterms:modified>
</cp:coreProperties>
</file>