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sldIdLst>
    <p:sldId id="517" r:id="rId2"/>
    <p:sldId id="494" r:id="rId3"/>
    <p:sldId id="503" r:id="rId4"/>
    <p:sldId id="504" r:id="rId5"/>
    <p:sldId id="518" r:id="rId6"/>
    <p:sldId id="519" r:id="rId7"/>
    <p:sldId id="520" r:id="rId8"/>
    <p:sldId id="521" r:id="rId9"/>
    <p:sldId id="522" r:id="rId10"/>
    <p:sldId id="523" r:id="rId11"/>
    <p:sldId id="524" r:id="rId12"/>
    <p:sldId id="525" r:id="rId13"/>
    <p:sldId id="526" r:id="rId14"/>
    <p:sldId id="527" r:id="rId15"/>
    <p:sldId id="528" r:id="rId16"/>
    <p:sldId id="484" r:id="rId17"/>
    <p:sldId id="29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996633"/>
    <a:srgbClr val="AEAEAE"/>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07" autoAdjust="0"/>
  </p:normalViewPr>
  <p:slideViewPr>
    <p:cSldViewPr>
      <p:cViewPr>
        <p:scale>
          <a:sx n="100" d="100"/>
          <a:sy n="100" d="100"/>
        </p:scale>
        <p:origin x="-124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05/09/25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05/09/25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05/09/25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05/09/25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05/09/25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05/09/25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05/09/25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05/09/25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05/09/25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05/09/25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05/09/25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14:13b-36</a:t>
            </a:r>
            <a:endParaRPr lang="en-US" sz="34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5903893"/>
            <a:ext cx="2209800" cy="95410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rgbClr val="92D050"/>
                  </a:solidFill>
                </a:ln>
                <a:solidFill>
                  <a:srgbClr val="92D050"/>
                </a:solidFill>
                <a:latin typeface="Times New Roman" pitchFamily="18" charset="0"/>
                <a:cs typeface="Times New Roman" pitchFamily="18" charset="0"/>
              </a:rPr>
              <a:t>Good Morning!</a:t>
            </a:r>
            <a:endParaRPr lang="en-US" sz="2800" b="1" dirty="0">
              <a:ln>
                <a:solidFill>
                  <a:srgbClr val="92D050"/>
                </a:solidFill>
              </a:ln>
              <a:solidFill>
                <a:srgbClr val="92D050"/>
              </a:solidFill>
              <a:latin typeface="Times New Roman" pitchFamily="18" charset="0"/>
              <a:cs typeface="Times New Roman" pitchFamily="18" charset="0"/>
            </a:endParaRPr>
          </a:p>
        </p:txBody>
      </p:sp>
      <p:pic>
        <p:nvPicPr>
          <p:cNvPr id="1028" name="Picture 4" descr="You Feed Them” • Matthew 14:13-21 Worship Service for Home or Small Group  Use – in the big love"/>
          <p:cNvPicPr>
            <a:picLocks noChangeAspect="1" noChangeArrowheads="1"/>
          </p:cNvPicPr>
          <p:nvPr/>
        </p:nvPicPr>
        <p:blipFill>
          <a:blip r:embed="rId2" cstate="print"/>
          <a:srcRect/>
          <a:stretch>
            <a:fillRect/>
          </a:stretch>
        </p:blipFill>
        <p:spPr bwMode="auto">
          <a:xfrm>
            <a:off x="0" y="0"/>
            <a:ext cx="4419600" cy="3018210"/>
          </a:xfrm>
          <a:prstGeom prst="rect">
            <a:avLst/>
          </a:prstGeom>
          <a:noFill/>
        </p:spPr>
      </p:pic>
      <p:pic>
        <p:nvPicPr>
          <p:cNvPr id="1030" name="Picture 6" descr="Matthew 14:22 icon (Listen to Dramatized or Read) - GNT - Uplifting  Scriptures"/>
          <p:cNvPicPr>
            <a:picLocks noChangeAspect="1" noChangeArrowheads="1"/>
          </p:cNvPicPr>
          <p:nvPr/>
        </p:nvPicPr>
        <p:blipFill>
          <a:blip r:embed="rId3" cstate="print"/>
          <a:srcRect/>
          <a:stretch>
            <a:fillRect/>
          </a:stretch>
        </p:blipFill>
        <p:spPr bwMode="auto">
          <a:xfrm>
            <a:off x="4389120" y="3"/>
            <a:ext cx="4754880" cy="5980650"/>
          </a:xfrm>
          <a:prstGeom prst="rect">
            <a:avLst/>
          </a:prstGeom>
          <a:noFill/>
        </p:spPr>
      </p:pic>
      <p:pic>
        <p:nvPicPr>
          <p:cNvPr id="1032" name="Picture 8" descr="Matthew 15:1-20: The Tradition of the Elders – The Noontimes"/>
          <p:cNvPicPr>
            <a:picLocks noChangeAspect="1" noChangeArrowheads="1"/>
          </p:cNvPicPr>
          <p:nvPr/>
        </p:nvPicPr>
        <p:blipFill>
          <a:blip r:embed="rId4" cstate="print"/>
          <a:srcRect/>
          <a:stretch>
            <a:fillRect/>
          </a:stretch>
        </p:blipFill>
        <p:spPr bwMode="auto">
          <a:xfrm>
            <a:off x="0" y="2971798"/>
            <a:ext cx="4419600" cy="2986554"/>
          </a:xfrm>
          <a:prstGeom prst="rect">
            <a:avLst/>
          </a:prstGeom>
          <a:noFill/>
        </p:spPr>
      </p:pic>
      <p:sp>
        <p:nvSpPr>
          <p:cNvPr id="7" name="Subtitle 2"/>
          <p:cNvSpPr txBox="1">
            <a:spLocks/>
          </p:cNvSpPr>
          <p:nvPr/>
        </p:nvSpPr>
        <p:spPr>
          <a:xfrm>
            <a:off x="0" y="2971800"/>
            <a:ext cx="4419600" cy="29718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3600" b="1" i="0" u="none" strike="noStrike" kern="1200" cap="none" spc="0" normalizeH="0" baseline="0" noProof="0" dirty="0" smtClean="0">
                <a:ln>
                  <a:solidFill>
                    <a:srgbClr val="FF66FF"/>
                  </a:solidFill>
                </a:ln>
                <a:solidFill>
                  <a:srgbClr val="FF66FF"/>
                </a:solidFill>
                <a:effectLst>
                  <a:outerShdw blurRad="38100" dist="38100" dir="2700000" algn="tl">
                    <a:srgbClr val="000000">
                      <a:alpha val="43137"/>
                    </a:srgbClr>
                  </a:outerShdw>
                </a:effectLst>
                <a:uLnTx/>
                <a:uFillTx/>
                <a:latin typeface="Verdana" pitchFamily="34" charset="0"/>
                <a:ea typeface="Verdana" pitchFamily="34" charset="0"/>
                <a:cs typeface="+mn-cs"/>
              </a:rPr>
              <a:t>Traditions of the</a:t>
            </a:r>
            <a:r>
              <a:rPr kumimoji="0" lang="en-US" sz="3600" b="1" i="0" u="none" strike="noStrike" kern="1200" cap="none" spc="0" normalizeH="0" noProof="0" dirty="0" smtClean="0">
                <a:ln>
                  <a:solidFill>
                    <a:srgbClr val="FF66FF"/>
                  </a:solidFill>
                </a:ln>
                <a:solidFill>
                  <a:srgbClr val="FF66FF"/>
                </a:solidFill>
                <a:effectLst>
                  <a:outerShdw blurRad="38100" dist="38100" dir="2700000" algn="tl">
                    <a:srgbClr val="000000">
                      <a:alpha val="43137"/>
                    </a:srgbClr>
                  </a:outerShdw>
                </a:effectLst>
                <a:uLnTx/>
                <a:uFillTx/>
                <a:latin typeface="Verdana" pitchFamily="34" charset="0"/>
                <a:ea typeface="Verdana" pitchFamily="34" charset="0"/>
                <a:cs typeface="+mn-cs"/>
              </a:rPr>
              <a:t> Elders;</a:t>
            </a: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600" b="1" noProof="0" dirty="0" smtClean="0">
                <a:ln>
                  <a:solidFill>
                    <a:srgbClr val="FF66FF"/>
                  </a:solidFill>
                </a:ln>
                <a:solidFill>
                  <a:srgbClr val="FF66FF"/>
                </a:solidFill>
                <a:effectLst>
                  <a:outerShdw blurRad="38100" dist="38100" dir="2700000" algn="tl">
                    <a:srgbClr val="000000">
                      <a:alpha val="43137"/>
                    </a:srgbClr>
                  </a:outerShdw>
                </a:effectLst>
                <a:latin typeface="Verdana" pitchFamily="34" charset="0"/>
                <a:ea typeface="Verdana" pitchFamily="34" charset="0"/>
              </a:rPr>
              <a:t>Next Week</a:t>
            </a:r>
            <a:endParaRPr kumimoji="0" lang="en-US" sz="3600" b="1" i="0" u="none" strike="noStrike" kern="1200" cap="none" spc="0" normalizeH="0" baseline="0" noProof="0" dirty="0">
              <a:ln>
                <a:solidFill>
                  <a:srgbClr val="FF66FF"/>
                </a:solidFill>
              </a:ln>
              <a:solidFill>
                <a:srgbClr val="FF66FF"/>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anim calcmode="lin" valueType="num">
                                      <p:cBhvr>
                                        <p:cTn id="12" dur="3000" fill="hold"/>
                                        <p:tgtEl>
                                          <p:spTgt spid="7"/>
                                        </p:tgtEl>
                                        <p:attrNameLst>
                                          <p:attrName>style.rotation</p:attrName>
                                        </p:attrNameLst>
                                      </p:cBhvr>
                                      <p:tavLst>
                                        <p:tav tm="0">
                                          <p:val>
                                            <p:fltVal val="720"/>
                                          </p:val>
                                        </p:tav>
                                        <p:tav tm="100000">
                                          <p:val>
                                            <p:fltVal val="0"/>
                                          </p:val>
                                        </p:tav>
                                      </p:tavLst>
                                    </p:anim>
                                    <p:anim calcmode="lin" valueType="num">
                                      <p:cBhvr>
                                        <p:cTn id="13" dur="3000" fill="hold"/>
                                        <p:tgtEl>
                                          <p:spTgt spid="7"/>
                                        </p:tgtEl>
                                        <p:attrNameLst>
                                          <p:attrName>ppt_h</p:attrName>
                                        </p:attrNameLst>
                                      </p:cBhvr>
                                      <p:tavLst>
                                        <p:tav tm="0">
                                          <p:val>
                                            <p:fltVal val="0"/>
                                          </p:val>
                                        </p:tav>
                                        <p:tav tm="100000">
                                          <p:val>
                                            <p:strVal val="#ppt_h"/>
                                          </p:val>
                                        </p:tav>
                                      </p:tavLst>
                                    </p:anim>
                                    <p:anim calcmode="lin" valueType="num">
                                      <p:cBhvr>
                                        <p:cTn id="14" dur="3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14:22-33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0"/>
            <a:ext cx="8915400" cy="589392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Here are some of the important aspects of this encounter:</a:t>
            </a:r>
          </a:p>
          <a:p>
            <a:pPr>
              <a:spcAft>
                <a:spcPts val="600"/>
              </a:spcAft>
            </a:pP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1.  The boat is “many stadia from the land” (v.24).  A stadion was a Roman unit of measure that is approximately 1/8 of a mile (199 yards/182 meters).  Note that they are “many” stadia from the land; meaning that they are more than 200 yards from the shore.  The boat was being tossed by the waves and impended by the wind; though, it’s not a violent storm (cf. 8:24).</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spcAft>
                <a:spcPts val="600"/>
              </a:spcAft>
            </a:pP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2.  Verse 25 begins the first movement at the </a:t>
            </a:r>
            <a:r>
              <a:rPr lang="en-US" sz="20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“fourth watch.”</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This time is in accord with the Roman watch (guard duty), which in this case, would have been from 3 am to 6 am.  Sometime between these three hours, our Lord comes to the disciples walking on the water.</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marL="457200" indent="-457200"/>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3.  This leads to a three-fold response from the disciples in verse 26:</a:t>
            </a:r>
          </a:p>
          <a:p>
            <a:pPr marL="457200" indent="-457200"/>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 they are troubled;</a:t>
            </a:r>
          </a:p>
          <a:p>
            <a:pPr marL="457200" indent="-457200"/>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b) they speak, “It’s a ghost” (</a:t>
            </a:r>
            <a:r>
              <a:rPr lang="en-US" sz="20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favntasmav</a:t>
            </a:r>
            <a:r>
              <a:rPr lang="en-US" sz="20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0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ejstin</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and,</a:t>
            </a:r>
          </a:p>
          <a:p>
            <a:pPr marL="457200" indent="-457200">
              <a:spcAft>
                <a:spcPts val="1200"/>
              </a:spcAft>
            </a:pP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c) they cry out in fear!</a:t>
            </a:r>
          </a:p>
          <a:p>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disciples immediately assume that this “ghost” that has appeared and is walking toward them can’t be good news.  They are seized with fear and dread due to this apparition!</a:t>
            </a:r>
            <a:endParaRPr lang="en-US" sz="20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Walks on the Sea</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out)">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14:22-33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106263"/>
            <a:ext cx="8915400" cy="544764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0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Jesus has now come into close proximity to the disciples and He continues the first movement from 27-29a.  He, in parallel and contrast to the disciples, also responds in a three-fold fashion:</a:t>
            </a:r>
          </a:p>
          <a:p>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1.  Jesus immediately seeks to calm His disciples with His invitation of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“be courageous.”</a:t>
            </a:r>
          </a:p>
          <a:p>
            <a:pPr>
              <a:spcBef>
                <a:spcPts val="600"/>
              </a:spcBef>
              <a:spcAft>
                <a:spcPts val="600"/>
              </a:spcAft>
            </a:pP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2.  Jesus then makes Himself known: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“…it is I….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6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ejgw</a:t>
            </a:r>
            <a:r>
              <a:rPr lang="en-US" sz="26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6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eijmi</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We must be aware that with our Lord’s use of  </a:t>
            </a:r>
            <a:r>
              <a:rPr lang="en-US" sz="26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ejgw</a:t>
            </a:r>
            <a:r>
              <a:rPr lang="en-US" sz="26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6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eijmi</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it is used to pronounce identity; rather than the usual expression of the Divine Name.  This is confirmed by Peter’s response,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“Lord, if it is you….”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p>
          <a:p>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3.  Jesus speaks reassuring words to them: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“…[do] not fear.”</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6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Walks on the Sea</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7"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600" decel="100000"/>
                                        <p:tgtEl>
                                          <p:spTgt spid="3">
                                            <p:txEl>
                                              <p:pRg st="3" end="3"/>
                                            </p:txEl>
                                          </p:spTgt>
                                        </p:tgtEl>
                                      </p:cBhvr>
                                    </p:animEffect>
                                    <p:anim calcmode="lin" valueType="num">
                                      <p:cBhvr>
                                        <p:cTn id="25" dur="16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6" dur="16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7" dur="16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8" dur="400" accel="100000" fill="hold">
                                          <p:stCondLst>
                                            <p:cond delay="16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9" dur="400" accel="100000" fill="hold">
                                          <p:stCondLst>
                                            <p:cond delay="16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14:22-33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106263"/>
            <a:ext cx="8915400" cy="569386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Jesus matches their needs perfectly.  His message is clear and straightforward, It is </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 </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your Master, Jesus, therefore, you have no reason to be afraid.  St. Matthew now begins a transition from the first movement to the second movement in verses 28-29a.  It seems to be an interruption, by none other than Peter.  Apparently, it’s not enough for Jesus to identify Himself and to comfort and reassure the disciples.  Peter wants more!  </a:t>
            </a:r>
            <a:r>
              <a:rPr lang="en-US" sz="28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“Lord, if it is You, command me to come to You on the waters.”</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And, since Peter needs more, Jesus responds with a single word,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“Come!”</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The Greek word that Matthew uses is a past tense, imperative, second person singular verb:  A command: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You (Peter) Come!”</a:t>
            </a:r>
            <a:endParaRPr lang="en-US" sz="2000" b="1" i="1" dirty="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Walks on the Sea</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Matthew 14:22-36"/>
          <p:cNvPicPr>
            <a:picLocks noChangeAspect="1" noChangeArrowheads="1"/>
          </p:cNvPicPr>
          <p:nvPr/>
        </p:nvPicPr>
        <p:blipFill>
          <a:blip r:embed="rId2" cstate="print"/>
          <a:srcRect/>
          <a:stretch>
            <a:fillRect/>
          </a:stretch>
        </p:blipFill>
        <p:spPr bwMode="auto">
          <a:xfrm>
            <a:off x="0" y="1"/>
            <a:ext cx="3733800" cy="3428999"/>
          </a:xfrm>
          <a:prstGeom prst="rect">
            <a:avLst/>
          </a:prstGeom>
          <a:noFill/>
        </p:spPr>
      </p:pic>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14:22-33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106263"/>
            <a:ext cx="8915400" cy="600164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Thus, to close the second 						movement, we see Jesus saving Peter!  				As He is pulling Peter up from the 					water, Jesus tells him,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“[You] of little 				faith, why did you doubt?”</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The Greek 				adjective for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“little faith” </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is often 					applied to Jesus’ disciples and in this 				case, directly to Peter.  When our Lord 				uses this term, He is always rebuking those who are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“little-faiths.”</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However, and this is important, the result is that Jesus never rejects those who are His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“little-faith”</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disciples!  However weak or small their faith may be, they remain His disciples, His followers and believers in Him.  So,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“little-faiths” </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are not the same as unbelievers!  Matthew then closes this account with the finale that takes place as Jesus and Peter entering into the boat and the disciples worship Him as the Son of God (32-33). </a:t>
            </a:r>
            <a:endParaRPr lang="en-US" sz="2400" b="1" i="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Walks on the Sea</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14:34-36</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173534"/>
            <a:ext cx="8915400" cy="569386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This short three verse </a:t>
            </a:r>
            <a:r>
              <a:rPr lang="en-US" sz="2600" b="1" dirty="0" err="1"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pericope</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is used by St. Matthew as a closing bracket around two amazing miracles and the Lord’s Self revelation of Himself to His disciples as the Son of God, the saving Lord who has power over creation.  Jesus and Peter get into the boat and as St. Matthew writes,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“And having crossed over….”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However, in the parallel account in St John 6:21, we read that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“immediately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6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eujqevwV</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was the boat at the land to which they were going.”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Though not recorded by the </a:t>
            </a:r>
            <a:r>
              <a:rPr lang="en-US" sz="2600" b="1" dirty="0" err="1"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Synoptics</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St. John clearly tells us that our Lord worked another miracle for His disciples out of His grace and mercy.  The time that the disciples were on the sea struggling against wind and wave is undetermined, though it had to be more than 8 hours.  So, according to St. John, as soon as Jesus was in the boat they were  </a:t>
            </a:r>
            <a:r>
              <a:rPr lang="en-US" sz="26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eujqevwV</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 </a:t>
            </a:r>
            <a:r>
              <a:rPr lang="en-US" sz="2600" b="1" dirty="0" err="1"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Gennesaret</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26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Continues to Heal</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20 Life And Teachings Of Jesus Christ Image: PICRYL - Public Domain Media  Search Engine Public Domain Search}"/>
          <p:cNvPicPr>
            <a:picLocks noChangeAspect="1" noChangeArrowheads="1"/>
          </p:cNvPicPr>
          <p:nvPr/>
        </p:nvPicPr>
        <p:blipFill>
          <a:blip r:embed="rId2" cstate="print"/>
          <a:srcRect/>
          <a:stretch>
            <a:fillRect/>
          </a:stretch>
        </p:blipFill>
        <p:spPr bwMode="auto">
          <a:xfrm>
            <a:off x="4724400" y="1624016"/>
            <a:ext cx="4419600" cy="3100384"/>
          </a:xfrm>
          <a:prstGeom prst="rect">
            <a:avLst/>
          </a:prstGeom>
          <a:noFill/>
        </p:spPr>
      </p:pic>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14:34-36</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173534"/>
            <a:ext cx="8915400" cy="39703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Upon their arrival, Jesus, being well known, was recognized and the word of His arrival quickly spread.  The sick were brought to Jesus who healed all sorts of diseases.  There were so</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many that they were begging</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to just touch the fringe of His</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garment and those who did</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were cured.  Even here, Jesus</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is showing </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His…</a:t>
            </a:r>
            <a:endPar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Continues to Heal</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8" name="Rectangle 7"/>
          <p:cNvSpPr/>
          <p:nvPr/>
        </p:nvSpPr>
        <p:spPr>
          <a:xfrm>
            <a:off x="0" y="4736068"/>
            <a:ext cx="9144000" cy="1323439"/>
          </a:xfrm>
          <a:prstGeom prst="rect">
            <a:avLst/>
          </a:prstGeom>
        </p:spPr>
        <p:txBody>
          <a:bodyPr wrap="square">
            <a:spAutoFit/>
          </a:bodyPr>
          <a:lstStyle/>
          <a:p>
            <a:pPr algn="ctr"/>
            <a:r>
              <a:rPr lang="en-US" sz="8000" b="1" dirty="0" err="1" smtClean="0">
                <a:ln w="11430">
                  <a:solidFill>
                    <a:schemeClr val="tx1"/>
                  </a:solidFill>
                </a:ln>
                <a:effectLst>
                  <a:outerShdw blurRad="50800" dist="39000" dir="5460000" algn="tl">
                    <a:srgbClr val="000000">
                      <a:alpha val="38000"/>
                    </a:srgbClr>
                  </a:outerShdw>
                </a:effectLst>
                <a:latin typeface="TekniaGreek" pitchFamily="2" charset="0"/>
              </a:rPr>
              <a:t>ejsplagcnivsqh</a:t>
            </a:r>
            <a:r>
              <a:rPr lang="en-US" sz="8000" b="1" dirty="0" smtClean="0">
                <a:ln w="11430">
                  <a:solidFill>
                    <a:schemeClr val="tx1"/>
                  </a:solidFill>
                </a:ln>
                <a:effectLst>
                  <a:outerShdw blurRad="50800" dist="39000" dir="5460000" algn="tl">
                    <a:srgbClr val="000000">
                      <a:alpha val="38000"/>
                    </a:srgbClr>
                  </a:outerShdw>
                </a:effectLst>
              </a:rPr>
              <a:t>!</a:t>
            </a:r>
            <a:endParaRPr lang="en-US" sz="72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8"/>
                                        </p:tgtEl>
                                        <p:attrNameLst>
                                          <p:attrName>ppt_x</p:attrName>
                                          <p:attrName>ppt_y</p:attrName>
                                        </p:attrNameLst>
                                      </p:cBhvr>
                                    </p:animMotion>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6019800"/>
            <a:ext cx="6705600" cy="762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228600" y="106234"/>
            <a:ext cx="8839200" cy="59093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C000"/>
                  </a:solidFill>
                </a:ln>
                <a:solidFill>
                  <a:srgbClr val="FFC000"/>
                </a:solidFill>
                <a:effectLst>
                  <a:outerShdw blurRad="50800" dist="39000" dir="5460000" algn="tl">
                    <a:srgbClr val="000000">
                      <a:alpha val="38000"/>
                    </a:srgbClr>
                  </a:outerShdw>
                </a:effectLst>
              </a:rPr>
              <a:t>IV. Our Lord’s Withdrawals from Galilee (14:13b – 17:20)</a:t>
            </a:r>
            <a:endParaRPr lang="en-US" sz="2800" b="1" dirty="0" smtClean="0">
              <a:ln w="11430">
                <a:solidFill>
                  <a:srgbClr val="FFC000"/>
                </a:solidFill>
              </a:ln>
              <a:solidFill>
                <a:srgbClr val="FFC000"/>
              </a:solidFill>
              <a:effectLst>
                <a:outerShdw blurRad="50800" dist="39000" dir="5460000" algn="tl">
                  <a:srgbClr val="000000">
                    <a:alpha val="38000"/>
                  </a:srgbClr>
                </a:outerShdw>
              </a:effectLst>
            </a:endParaRPr>
          </a:p>
          <a:p>
            <a:r>
              <a:rPr lang="en-US" b="1" dirty="0" smtClean="0">
                <a:ln w="11430">
                  <a:solidFill>
                    <a:schemeClr val="tx1"/>
                  </a:solidFill>
                </a:ln>
                <a:effectLst>
                  <a:outerShdw blurRad="50800" dist="39000" dir="5460000" algn="tl">
                    <a:srgbClr val="000000">
                      <a:alpha val="38000"/>
                    </a:srgbClr>
                  </a:outerShdw>
                </a:effectLst>
              </a:rPr>
              <a:t>     A. To the Eastern Shore of the Sea of Galilee (14:13b – 15:20) </a:t>
            </a:r>
            <a:endParaRPr lang="en-US" b="1" dirty="0" smtClean="0">
              <a:ln w="11430">
                <a:solidFill>
                  <a:srgbClr val="00B0F0"/>
                </a:solidFill>
              </a:ln>
              <a:solidFill>
                <a:srgbClr val="00B0F0"/>
              </a:solidFill>
              <a:effectLst>
                <a:outerShdw blurRad="50800" dist="39000" dir="5460000" algn="tl">
                  <a:srgbClr val="000000">
                    <a:alpha val="38000"/>
                  </a:srgbClr>
                </a:outerShdw>
              </a:effectLst>
            </a:endParaRPr>
          </a:p>
          <a:p>
            <a:r>
              <a:rPr lang="en-US" sz="2000" b="1" dirty="0" smtClean="0">
                <a:ln w="11430">
                  <a:solidFill>
                    <a:schemeClr val="tx1">
                      <a:lumMod val="50000"/>
                    </a:schemeClr>
                  </a:solidFill>
                </a:ln>
                <a:solidFill>
                  <a:schemeClr val="tx1">
                    <a:lumMod val="50000"/>
                  </a:schemeClr>
                </a:solidFill>
                <a:effectLst>
                  <a:outerShdw blurRad="50800" dist="39000" dir="5460000" algn="tl">
                    <a:srgbClr val="000000">
                      <a:alpha val="38000"/>
                    </a:srgbClr>
                  </a:outerShdw>
                </a:effectLst>
              </a:rPr>
              <a:t>         </a:t>
            </a:r>
            <a:r>
              <a:rPr lang="en-US" sz="1600" b="1" strike="sngStrike" dirty="0" smtClean="0">
                <a:ln w="11430">
                  <a:solidFill>
                    <a:schemeClr val="tx1">
                      <a:lumMod val="50000"/>
                    </a:schemeClr>
                  </a:solidFill>
                </a:ln>
                <a:solidFill>
                  <a:schemeClr val="tx1">
                    <a:lumMod val="50000"/>
                  </a:schemeClr>
                </a:solidFill>
                <a:effectLst>
                  <a:outerShdw blurRad="50800" dist="39000" dir="5460000" algn="tl">
                    <a:srgbClr val="000000">
                      <a:alpha val="38000"/>
                    </a:srgbClr>
                  </a:outerShdw>
                </a:effectLst>
              </a:rPr>
              <a:t>1.  The Feeding of the Five Thousand (14:13b -21) (5/11)</a:t>
            </a:r>
          </a:p>
          <a:p>
            <a:r>
              <a:rPr lang="en-US" sz="1600" b="1" dirty="0" smtClean="0">
                <a:ln w="11430">
                  <a:solidFill>
                    <a:schemeClr val="tx1">
                      <a:lumMod val="50000"/>
                    </a:schemeClr>
                  </a:solidFill>
                </a:ln>
                <a:solidFill>
                  <a:schemeClr val="tx1">
                    <a:lumMod val="50000"/>
                  </a:schemeClr>
                </a:solidFill>
                <a:effectLst>
                  <a:outerShdw blurRad="50800" dist="39000" dir="5460000" algn="tl">
                    <a:srgbClr val="000000">
                      <a:alpha val="38000"/>
                    </a:srgbClr>
                  </a:outerShdw>
                </a:effectLst>
              </a:rPr>
              <a:t>           </a:t>
            </a:r>
            <a:r>
              <a:rPr lang="en-US" sz="1600" b="1" strike="sngStrike" dirty="0" smtClean="0">
                <a:ln w="11430">
                  <a:solidFill>
                    <a:schemeClr val="tx1">
                      <a:lumMod val="50000"/>
                    </a:schemeClr>
                  </a:solidFill>
                </a:ln>
                <a:solidFill>
                  <a:schemeClr val="tx1">
                    <a:lumMod val="50000"/>
                  </a:schemeClr>
                </a:solidFill>
                <a:effectLst>
                  <a:outerShdw blurRad="50800" dist="39000" dir="5460000" algn="tl">
                    <a:srgbClr val="000000">
                      <a:alpha val="38000"/>
                    </a:srgbClr>
                  </a:outerShdw>
                </a:effectLst>
              </a:rPr>
              <a:t>2.  Jesus Walks on the Water (14:22-36) (5/11)</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3.  The Tradition of the Elders (15:1-20)</a:t>
            </a:r>
            <a:r>
              <a:rPr lang="en-US" sz="2000" b="1" dirty="0" smtClean="0">
                <a:ln w="11430">
                  <a:solidFill>
                    <a:srgbClr val="00B0F0"/>
                  </a:solidFill>
                </a:ln>
                <a:solidFill>
                  <a:srgbClr val="00B0F0"/>
                </a:solidFill>
                <a:effectLst>
                  <a:outerShdw blurRad="50800" dist="39000" dir="5460000" algn="tl">
                    <a:srgbClr val="000000">
                      <a:alpha val="38000"/>
                    </a:srgbClr>
                  </a:outerShdw>
                </a:effectLst>
              </a:rPr>
              <a:t> </a:t>
            </a:r>
            <a:r>
              <a:rPr lang="en-US" sz="1600" b="1" dirty="0" smtClean="0">
                <a:ln w="11430">
                  <a:solidFill>
                    <a:srgbClr val="00B0F0"/>
                  </a:solidFill>
                </a:ln>
                <a:solidFill>
                  <a:srgbClr val="00B0F0"/>
                </a:solidFill>
                <a:effectLst>
                  <a:outerShdw blurRad="50800" dist="39000" dir="5460000" algn="tl">
                    <a:srgbClr val="000000">
                      <a:alpha val="38000"/>
                    </a:srgbClr>
                  </a:outerShdw>
                </a:effectLst>
              </a:rPr>
              <a:t>(5/18)</a:t>
            </a:r>
            <a:r>
              <a:rPr lang="en-US" sz="2000" b="1" dirty="0" smtClean="0">
                <a:ln w="11430">
                  <a:solidFill>
                    <a:srgbClr val="FFFF00"/>
                  </a:solidFill>
                </a:ln>
                <a:solidFill>
                  <a:srgbClr val="FFFF00"/>
                </a:solidFill>
                <a:effectLst>
                  <a:outerShdw blurRad="50800" dist="39000" dir="5460000" algn="tl">
                    <a:srgbClr val="000000">
                      <a:alpha val="38000"/>
                    </a:srgbClr>
                  </a:outerShdw>
                </a:effectLst>
              </a:rPr>
              <a:t>	</a:t>
            </a:r>
          </a:p>
          <a:p>
            <a:r>
              <a:rPr lang="en-US" sz="2000" b="1" dirty="0" smtClean="0">
                <a:ln w="11430">
                  <a:solidFill>
                    <a:schemeClr val="tx1"/>
                  </a:solidFill>
                </a:ln>
                <a:effectLst>
                  <a:outerShdw blurRad="50800" dist="39000" dir="5460000" algn="tl">
                    <a:srgbClr val="000000">
                      <a:alpha val="38000"/>
                    </a:srgbClr>
                  </a:outerShdw>
                </a:effectLst>
              </a:rPr>
              <a:t>     </a:t>
            </a:r>
            <a:r>
              <a:rPr lang="en-US" b="1" dirty="0" smtClean="0">
                <a:ln w="11430">
                  <a:solidFill>
                    <a:schemeClr val="tx1"/>
                  </a:solidFill>
                </a:ln>
                <a:effectLst>
                  <a:outerShdw blurRad="50800" dist="39000" dir="5460000" algn="tl">
                    <a:srgbClr val="000000">
                      <a:alpha val="38000"/>
                    </a:srgbClr>
                  </a:outerShdw>
                </a:effectLst>
              </a:rPr>
              <a:t>B.  To Phoenicia (Tyre and Sidon) (15:21-28)</a:t>
            </a:r>
            <a:r>
              <a:rPr lang="en-US" b="1" dirty="0" smtClean="0">
                <a:ln w="11430">
                  <a:solidFill>
                    <a:srgbClr val="00B0F0"/>
                  </a:solidFill>
                </a:ln>
                <a:solidFill>
                  <a:srgbClr val="00B0F0"/>
                </a:solidFill>
                <a:effectLst>
                  <a:outerShdw blurRad="50800" dist="39000" dir="5460000" algn="tl">
                    <a:srgbClr val="000000">
                      <a:alpha val="38000"/>
                    </a:srgbClr>
                  </a:outerShdw>
                </a:effectLst>
              </a:rPr>
              <a:t> (5/25)</a:t>
            </a:r>
          </a:p>
          <a:p>
            <a:r>
              <a:rPr lang="en-US" b="1" dirty="0" smtClean="0">
                <a:ln w="11430">
                  <a:solidFill>
                    <a:schemeClr val="tx1"/>
                  </a:solidFill>
                </a:ln>
                <a:effectLst>
                  <a:outerShdw blurRad="50800" dist="39000" dir="5460000" algn="tl">
                    <a:srgbClr val="000000">
                      <a:alpha val="38000"/>
                    </a:srgbClr>
                  </a:outerShdw>
                </a:effectLst>
              </a:rPr>
              <a:t>     C.  To Decapolis (15:29 – 16:12)</a:t>
            </a:r>
            <a:r>
              <a:rPr lang="en-US" b="1" dirty="0" smtClean="0">
                <a:ln w="11430">
                  <a:solidFill>
                    <a:srgbClr val="00B0F0"/>
                  </a:solidFill>
                </a:ln>
                <a:solidFill>
                  <a:srgbClr val="00B0F0"/>
                </a:solidFill>
                <a:effectLst>
                  <a:outerShdw blurRad="50800" dist="39000" dir="5460000" algn="tl">
                    <a:srgbClr val="000000">
                      <a:alpha val="38000"/>
                    </a:srgbClr>
                  </a:outerShdw>
                </a:effectLst>
              </a:rPr>
              <a:t> (6/1)</a:t>
            </a:r>
          </a:p>
          <a:p>
            <a:pPr>
              <a:spcAft>
                <a:spcPts val="600"/>
              </a:spcAft>
            </a:pPr>
            <a:r>
              <a:rPr lang="en-US" b="1" dirty="0" smtClean="0">
                <a:ln w="11430">
                  <a:solidFill>
                    <a:schemeClr val="tx1"/>
                  </a:solidFill>
                </a:ln>
                <a:effectLst>
                  <a:outerShdw blurRad="50800" dist="39000" dir="5460000" algn="tl">
                    <a:srgbClr val="000000">
                      <a:alpha val="38000"/>
                    </a:srgbClr>
                  </a:outerShdw>
                </a:effectLst>
              </a:rPr>
              <a:t>     D.  To Caesarea Philippi (16:13 – 17:21)</a:t>
            </a:r>
            <a:r>
              <a:rPr lang="en-US" b="1" dirty="0" smtClean="0">
                <a:ln w="11430">
                  <a:solidFill>
                    <a:srgbClr val="00B0F0"/>
                  </a:solidFill>
                </a:ln>
                <a:solidFill>
                  <a:srgbClr val="00B0F0"/>
                </a:solidFill>
                <a:effectLst>
                  <a:outerShdw blurRad="50800" dist="39000" dir="5460000" algn="tl">
                    <a:srgbClr val="000000">
                      <a:alpha val="38000"/>
                    </a:srgbClr>
                  </a:outerShdw>
                </a:effectLst>
              </a:rPr>
              <a:t> (6/8)</a:t>
            </a:r>
          </a:p>
          <a:p>
            <a:r>
              <a:rPr lang="en-US" sz="2400" b="1" dirty="0" smtClean="0">
                <a:ln w="11430">
                  <a:solidFill>
                    <a:srgbClr val="FFC000"/>
                  </a:solidFill>
                </a:ln>
                <a:solidFill>
                  <a:srgbClr val="FFC000"/>
                </a:solidFill>
                <a:effectLst>
                  <a:outerShdw blurRad="50800" dist="39000" dir="5460000" algn="tl">
                    <a:srgbClr val="000000">
                      <a:alpha val="38000"/>
                    </a:srgbClr>
                  </a:outerShdw>
                </a:effectLst>
              </a:rPr>
              <a:t>V.  Our Lord’s Last Ministry in Galilee (17:22-27)</a:t>
            </a:r>
            <a:r>
              <a:rPr lang="en-US" sz="2400" b="1" dirty="0" smtClean="0">
                <a:ln w="11430">
                  <a:solidFill>
                    <a:srgbClr val="00B0F0"/>
                  </a:solidFill>
                </a:ln>
                <a:solidFill>
                  <a:srgbClr val="00B0F0"/>
                </a:solidFill>
                <a:effectLst>
                  <a:outerShdw blurRad="50800" dist="39000" dir="5460000" algn="tl">
                    <a:srgbClr val="000000">
                      <a:alpha val="38000"/>
                    </a:srgbClr>
                  </a:outerShdw>
                </a:effectLst>
              </a:rPr>
              <a:t> (6/15)</a:t>
            </a:r>
            <a:endParaRPr lang="en-US" sz="2400" b="1" dirty="0" smtClean="0">
              <a:ln w="11430">
                <a:solidFill>
                  <a:srgbClr val="FFC000"/>
                </a:solidFill>
              </a:ln>
              <a:solidFill>
                <a:srgbClr val="FFC000"/>
              </a:solidFill>
              <a:effectLst>
                <a:outerShdw blurRad="50800" dist="39000" dir="5460000" algn="tl">
                  <a:srgbClr val="000000">
                    <a:alpha val="38000"/>
                  </a:srgbClr>
                </a:outerShdw>
              </a:effectLst>
            </a:endParaRPr>
          </a:p>
          <a:p>
            <a:r>
              <a:rPr lang="en-US" sz="1600" b="1" dirty="0" smtClean="0">
                <a:ln w="11430">
                  <a:solidFill>
                    <a:schemeClr val="tx1"/>
                  </a:solidFill>
                </a:ln>
                <a:effectLst>
                  <a:outerShdw blurRad="50800" dist="39000" dir="5460000" algn="tl">
                    <a:srgbClr val="000000">
                      <a:alpha val="38000"/>
                    </a:srgbClr>
                  </a:outerShdw>
                </a:effectLst>
              </a:rPr>
              <a:t>     </a:t>
            </a:r>
            <a:r>
              <a:rPr lang="en-US" b="1" dirty="0" smtClean="0">
                <a:ln w="11430">
                  <a:solidFill>
                    <a:schemeClr val="tx1"/>
                  </a:solidFill>
                </a:ln>
                <a:effectLst>
                  <a:outerShdw blurRad="50800" dist="39000" dir="5460000" algn="tl">
                    <a:srgbClr val="000000">
                      <a:alpha val="38000"/>
                    </a:srgbClr>
                  </a:outerShdw>
                </a:effectLst>
              </a:rPr>
              <a:t>A.  His Passion Foretold - #2 (17:22-23)</a:t>
            </a:r>
            <a:endParaRPr lang="en-US" b="1" dirty="0" smtClean="0">
              <a:ln w="11430">
                <a:solidFill>
                  <a:srgbClr val="00B0F0"/>
                </a:solidFill>
              </a:ln>
              <a:solidFill>
                <a:srgbClr val="00B0F0"/>
              </a:solidFill>
              <a:effectLst>
                <a:outerShdw blurRad="50800" dist="39000" dir="5460000" algn="tl">
                  <a:srgbClr val="000000">
                    <a:alpha val="38000"/>
                  </a:srgbClr>
                </a:outerShdw>
              </a:effectLst>
            </a:endParaRPr>
          </a:p>
          <a:p>
            <a:pPr>
              <a:spcAft>
                <a:spcPts val="600"/>
              </a:spcAft>
            </a:pPr>
            <a:r>
              <a:rPr lang="en-US" b="1" dirty="0" smtClean="0">
                <a:ln w="11430">
                  <a:solidFill>
                    <a:schemeClr val="tx1"/>
                  </a:solidFill>
                </a:ln>
                <a:effectLst>
                  <a:outerShdw blurRad="50800" dist="39000" dir="5460000" algn="tl">
                    <a:srgbClr val="000000">
                      <a:alpha val="38000"/>
                    </a:srgbClr>
                  </a:outerShdw>
                </a:effectLst>
              </a:rPr>
              <a:t>     B.  The Temple Tax (17:24-27)</a:t>
            </a:r>
            <a:r>
              <a:rPr lang="en-US" sz="2000" b="1" dirty="0" smtClean="0">
                <a:ln w="11430">
                  <a:solidFill>
                    <a:schemeClr val="tx1"/>
                  </a:solidFill>
                </a:ln>
                <a:effectLst>
                  <a:outerShdw blurRad="50800" dist="39000" dir="5460000" algn="tl">
                    <a:srgbClr val="000000">
                      <a:alpha val="38000"/>
                    </a:srgbClr>
                  </a:outerShdw>
                </a:effectLst>
              </a:rPr>
              <a:t> </a:t>
            </a:r>
            <a:endParaRPr lang="en-US" sz="2000" b="1" dirty="0" smtClean="0">
              <a:ln w="11430">
                <a:solidFill>
                  <a:srgbClr val="00B0F0"/>
                </a:solidFill>
              </a:ln>
              <a:solidFill>
                <a:srgbClr val="00B0F0"/>
              </a:solidFill>
              <a:effectLst>
                <a:outerShdw blurRad="50800" dist="39000" dir="5460000" algn="tl">
                  <a:srgbClr val="000000">
                    <a:alpha val="38000"/>
                  </a:srgbClr>
                </a:outerShdw>
              </a:effectLst>
            </a:endParaRPr>
          </a:p>
          <a:p>
            <a:pPr marL="571500" indent="-571500"/>
            <a:r>
              <a:rPr lang="en-US" sz="2400" b="1" dirty="0" smtClean="0">
                <a:ln w="11430">
                  <a:solidFill>
                    <a:srgbClr val="FFC000"/>
                  </a:solidFill>
                </a:ln>
                <a:solidFill>
                  <a:srgbClr val="FFC000"/>
                </a:solidFill>
                <a:effectLst>
                  <a:outerShdw blurRad="50800" dist="39000" dir="5460000" algn="tl">
                    <a:srgbClr val="000000">
                      <a:alpha val="38000"/>
                    </a:srgbClr>
                  </a:outerShdw>
                </a:effectLst>
              </a:rPr>
              <a:t>VI. </a:t>
            </a:r>
            <a:r>
              <a:rPr lang="en-US" sz="2400" b="1" u="sng" dirty="0" smtClean="0">
                <a:ln w="11430">
                  <a:solidFill>
                    <a:srgbClr val="FFC000"/>
                  </a:solidFill>
                </a:ln>
                <a:solidFill>
                  <a:srgbClr val="FFC000"/>
                </a:solidFill>
                <a:effectLst>
                  <a:outerShdw blurRad="50800" dist="39000" dir="5460000" algn="tl">
                    <a:srgbClr val="000000">
                      <a:alpha val="38000"/>
                    </a:srgbClr>
                  </a:outerShdw>
                </a:effectLst>
              </a:rPr>
              <a:t>The Fourth Discourse</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Life in the Kingdom (18:1 – 19:2)</a:t>
            </a:r>
            <a:endParaRPr lang="en-US" sz="2000" b="1" dirty="0" smtClean="0">
              <a:ln w="11430">
                <a:solidFill>
                  <a:srgbClr val="FFC000"/>
                </a:solidFill>
              </a:ln>
              <a:solidFill>
                <a:srgbClr val="FFC000"/>
              </a:solidFill>
              <a:effectLst>
                <a:outerShdw blurRad="50800" dist="39000" dir="5460000" algn="tl">
                  <a:srgbClr val="000000">
                    <a:alpha val="38000"/>
                  </a:srgbClr>
                </a:outerShdw>
              </a:effectLst>
            </a:endParaRPr>
          </a:p>
          <a:p>
            <a:r>
              <a:rPr lang="en-US" sz="2000" b="1" dirty="0" smtClean="0">
                <a:ln w="11430">
                  <a:solidFill>
                    <a:schemeClr val="tx1"/>
                  </a:solidFill>
                </a:ln>
                <a:effectLst>
                  <a:outerShdw blurRad="50800" dist="39000" dir="5460000" algn="tl">
                    <a:srgbClr val="000000">
                      <a:alpha val="38000"/>
                    </a:srgbClr>
                  </a:outerShdw>
                </a:effectLst>
              </a:rPr>
              <a:t>     </a:t>
            </a:r>
            <a:r>
              <a:rPr lang="en-US" b="1" dirty="0" smtClean="0">
                <a:ln w="11430">
                  <a:solidFill>
                    <a:schemeClr val="tx1"/>
                  </a:solidFill>
                </a:ln>
                <a:effectLst>
                  <a:outerShdw blurRad="50800" dist="39000" dir="5460000" algn="tl">
                    <a:srgbClr val="000000">
                      <a:alpha val="38000"/>
                    </a:srgbClr>
                  </a:outerShdw>
                </a:effectLst>
              </a:rPr>
              <a:t>A.  Sayings on Humility and Forgiveness (18:1-35)</a:t>
            </a:r>
            <a:endParaRPr lang="en-US" sz="2000" b="1" dirty="0" smtClean="0">
              <a:ln w="11430">
                <a:solidFill>
                  <a:srgbClr val="00B0F0"/>
                </a:solidFill>
              </a:ln>
              <a:solidFill>
                <a:srgbClr val="00B0F0"/>
              </a:solidFill>
              <a:effectLst>
                <a:outerShdw blurRad="50800" dist="39000" dir="5460000" algn="tl">
                  <a:srgbClr val="000000">
                    <a:alpha val="38000"/>
                  </a:srgbClr>
                </a:outerShdw>
              </a:effectLst>
            </a:endParaRPr>
          </a:p>
          <a:p>
            <a:r>
              <a:rPr lang="en-US" sz="2000" b="1" dirty="0" smtClean="0">
                <a:ln w="11430">
                  <a:solidFill>
                    <a:srgbClr val="00B0F0"/>
                  </a:solidFill>
                </a:ln>
                <a:solidFill>
                  <a:srgbClr val="00B0F0"/>
                </a:solidFill>
                <a:effectLst>
                  <a:outerShdw blurRad="50800" dist="39000" dir="5460000" algn="tl">
                    <a:srgbClr val="000000">
                      <a:alpha val="38000"/>
                    </a:srgbClr>
                  </a:outerShdw>
                </a:effectLst>
              </a:rPr>
              <a:t>         </a:t>
            </a:r>
            <a:r>
              <a:rPr lang="en-US" sz="1600" b="1" dirty="0" smtClean="0">
                <a:ln w="11430">
                  <a:solidFill>
                    <a:srgbClr val="FFFF00"/>
                  </a:solidFill>
                </a:ln>
                <a:solidFill>
                  <a:srgbClr val="FFFF00"/>
                </a:solidFill>
                <a:effectLst>
                  <a:outerShdw blurRad="50800" dist="39000" dir="5460000" algn="tl">
                    <a:srgbClr val="000000">
                      <a:alpha val="38000"/>
                    </a:srgbClr>
                  </a:outerShdw>
                </a:effectLst>
              </a:rPr>
              <a:t>1.  True Greatness (1-6)</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2.  Warnings of Hell (7-9)</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3.  The Lost Sheep (10-14)</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4.  Discipline (15-20)</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5.  Forgiveness (21-35)</a:t>
            </a:r>
          </a:p>
          <a:p>
            <a:pPr>
              <a:spcAft>
                <a:spcPts val="2400"/>
              </a:spcAft>
            </a:pPr>
            <a:r>
              <a:rPr lang="en-US" b="1" dirty="0" smtClean="0">
                <a:ln w="11430">
                  <a:solidFill>
                    <a:schemeClr val="tx1"/>
                  </a:solidFill>
                </a:ln>
                <a:effectLst>
                  <a:outerShdw blurRad="50800" dist="39000" dir="5460000" algn="tl">
                    <a:srgbClr val="000000">
                      <a:alpha val="38000"/>
                    </a:srgbClr>
                  </a:outerShdw>
                </a:effectLst>
              </a:rPr>
              <a:t>     B.  Jesus Travels to Judea, Beyond the Jordan (19:1-2)</a:t>
            </a:r>
            <a:endParaRPr lang="en-US" b="1" dirty="0" smtClean="0">
              <a:ln w="11430">
                <a:solidFill>
                  <a:srgbClr val="FFC000"/>
                </a:solidFill>
              </a:ln>
              <a:solidFill>
                <a:srgbClr val="FFC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15:1-20</a:t>
            </a:r>
            <a:endParaRPr lang="en-US" sz="34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5" name="Picture 8" descr="Matthew 15:1-20: The Tradition of the Elders – The Noontimes"/>
          <p:cNvPicPr>
            <a:picLocks noChangeAspect="1" noChangeArrowheads="1"/>
          </p:cNvPicPr>
          <p:nvPr/>
        </p:nvPicPr>
        <p:blipFill>
          <a:blip r:embed="rId2" cstate="print"/>
          <a:srcRect/>
          <a:stretch>
            <a:fillRect/>
          </a:stretch>
        </p:blipFill>
        <p:spPr bwMode="auto">
          <a:xfrm>
            <a:off x="2194560" y="1420670"/>
            <a:ext cx="4663440" cy="3151330"/>
          </a:xfrm>
          <a:prstGeom prst="rect">
            <a:avLst/>
          </a:prstGeom>
          <a:noFill/>
        </p:spPr>
      </p:pic>
      <p:sp>
        <p:nvSpPr>
          <p:cNvPr id="7" name="Rectangle 6"/>
          <p:cNvSpPr/>
          <p:nvPr/>
        </p:nvSpPr>
        <p:spPr>
          <a:xfrm>
            <a:off x="0" y="304800"/>
            <a:ext cx="9144000" cy="5527154"/>
          </a:xfrm>
          <a:prstGeom prst="rect">
            <a:avLst/>
          </a:prstGeom>
        </p:spPr>
        <p:txBody>
          <a:bodyPr wrap="square">
            <a:spAutoFit/>
          </a:bodyPr>
          <a:lstStyle/>
          <a:p>
            <a:pPr lvl="0" algn="ctr">
              <a:spcBef>
                <a:spcPts val="700"/>
              </a:spcBef>
              <a:buClr>
                <a:schemeClr val="accent2"/>
              </a:buClr>
              <a:buSzPct val="60000"/>
              <a:defRPr/>
            </a:pPr>
            <a:r>
              <a:rPr lang="en-US" sz="5400" b="1" dirty="0" smtClean="0">
                <a:ln>
                  <a:solidFill>
                    <a:srgbClr val="FFC000"/>
                  </a:solidFill>
                </a:ln>
                <a:solidFill>
                  <a:srgbClr val="00B0F0"/>
                </a:solidFill>
                <a:effectLst>
                  <a:outerShdw blurRad="38100" dist="38100" dir="2700000" algn="tl">
                    <a:srgbClr val="000000">
                      <a:alpha val="43137"/>
                    </a:srgbClr>
                  </a:outerShdw>
                </a:effectLst>
                <a:latin typeface="Algerian" pitchFamily="82" charset="0"/>
                <a:ea typeface="Verdana" pitchFamily="34" charset="0"/>
              </a:rPr>
              <a:t>Tradition of</a:t>
            </a:r>
          </a:p>
          <a:p>
            <a:pPr lvl="0" algn="ctr">
              <a:spcBef>
                <a:spcPts val="700"/>
              </a:spcBef>
              <a:buClr>
                <a:schemeClr val="accent2"/>
              </a:buClr>
              <a:buSzPct val="60000"/>
              <a:defRPr/>
            </a:pPr>
            <a:endParaRPr lang="en-US" sz="5400" b="1" dirty="0" smtClean="0">
              <a:ln>
                <a:solidFill>
                  <a:srgbClr val="FFC000"/>
                </a:solidFill>
              </a:ln>
              <a:solidFill>
                <a:srgbClr val="00B0F0"/>
              </a:solidFill>
              <a:effectLst>
                <a:outerShdw blurRad="38100" dist="38100" dir="2700000" algn="tl">
                  <a:srgbClr val="000000">
                    <a:alpha val="43137"/>
                  </a:srgbClr>
                </a:outerShdw>
              </a:effectLst>
              <a:latin typeface="Algerian" pitchFamily="82" charset="0"/>
              <a:ea typeface="Verdana" pitchFamily="34" charset="0"/>
            </a:endParaRPr>
          </a:p>
          <a:p>
            <a:pPr lvl="0" algn="ctr">
              <a:spcBef>
                <a:spcPts val="700"/>
              </a:spcBef>
              <a:buClr>
                <a:schemeClr val="accent2"/>
              </a:buClr>
              <a:buSzPct val="60000"/>
              <a:defRPr/>
            </a:pPr>
            <a:endParaRPr lang="en-US" sz="5400" b="1" dirty="0" smtClean="0">
              <a:ln>
                <a:solidFill>
                  <a:srgbClr val="FFC000"/>
                </a:solidFill>
              </a:ln>
              <a:solidFill>
                <a:srgbClr val="00B0F0"/>
              </a:solidFill>
              <a:effectLst>
                <a:outerShdw blurRad="38100" dist="38100" dir="2700000" algn="tl">
                  <a:srgbClr val="000000">
                    <a:alpha val="43137"/>
                  </a:srgbClr>
                </a:outerShdw>
              </a:effectLst>
              <a:latin typeface="Algerian" pitchFamily="82" charset="0"/>
              <a:ea typeface="Verdana" pitchFamily="34" charset="0"/>
            </a:endParaRPr>
          </a:p>
          <a:p>
            <a:pPr lvl="0" algn="ctr">
              <a:spcBef>
                <a:spcPts val="700"/>
              </a:spcBef>
              <a:buClr>
                <a:schemeClr val="accent2"/>
              </a:buClr>
              <a:buSzPct val="60000"/>
              <a:defRPr/>
            </a:pPr>
            <a:endParaRPr lang="en-US" sz="5400" b="1" dirty="0" smtClean="0">
              <a:ln>
                <a:solidFill>
                  <a:srgbClr val="FFC000"/>
                </a:solidFill>
              </a:ln>
              <a:solidFill>
                <a:srgbClr val="00B0F0"/>
              </a:solidFill>
              <a:effectLst>
                <a:outerShdw blurRad="38100" dist="38100" dir="2700000" algn="tl">
                  <a:srgbClr val="000000">
                    <a:alpha val="43137"/>
                  </a:srgbClr>
                </a:outerShdw>
              </a:effectLst>
              <a:latin typeface="Algerian" pitchFamily="82" charset="0"/>
              <a:ea typeface="Verdana" pitchFamily="34" charset="0"/>
            </a:endParaRPr>
          </a:p>
          <a:p>
            <a:pPr lvl="0" algn="ctr">
              <a:spcBef>
                <a:spcPts val="700"/>
              </a:spcBef>
              <a:buClr>
                <a:schemeClr val="accent2"/>
              </a:buClr>
              <a:buSzPct val="60000"/>
              <a:defRPr/>
            </a:pPr>
            <a:endParaRPr lang="en-US" sz="5400" b="1" dirty="0" smtClean="0">
              <a:ln>
                <a:solidFill>
                  <a:srgbClr val="FFC000"/>
                </a:solidFill>
              </a:ln>
              <a:solidFill>
                <a:srgbClr val="00B0F0"/>
              </a:solidFill>
              <a:effectLst>
                <a:outerShdw blurRad="38100" dist="38100" dir="2700000" algn="tl">
                  <a:srgbClr val="000000">
                    <a:alpha val="43137"/>
                  </a:srgbClr>
                </a:outerShdw>
              </a:effectLst>
              <a:latin typeface="Algerian" pitchFamily="82" charset="0"/>
              <a:ea typeface="Verdana" pitchFamily="34" charset="0"/>
            </a:endParaRPr>
          </a:p>
          <a:p>
            <a:pPr lvl="0" algn="ctr">
              <a:spcBef>
                <a:spcPts val="700"/>
              </a:spcBef>
              <a:buClr>
                <a:schemeClr val="accent2"/>
              </a:buClr>
              <a:buSzPct val="60000"/>
              <a:defRPr/>
            </a:pPr>
            <a:r>
              <a:rPr lang="en-US" sz="5400" b="1" dirty="0" smtClean="0">
                <a:ln>
                  <a:solidFill>
                    <a:srgbClr val="FFC000"/>
                  </a:solidFill>
                </a:ln>
                <a:solidFill>
                  <a:srgbClr val="00B0F0"/>
                </a:solidFill>
                <a:effectLst>
                  <a:outerShdw blurRad="38100" dist="38100" dir="2700000" algn="tl">
                    <a:srgbClr val="000000">
                      <a:alpha val="43137"/>
                    </a:srgbClr>
                  </a:outerShdw>
                </a:effectLst>
                <a:latin typeface="Algerian" pitchFamily="82" charset="0"/>
                <a:ea typeface="Verdana" pitchFamily="34" charset="0"/>
              </a:rPr>
              <a:t>the Elders</a:t>
            </a:r>
            <a:endParaRPr lang="en-US" sz="5400" b="1" dirty="0">
              <a:ln>
                <a:solidFill>
                  <a:srgbClr val="FFC000"/>
                </a:solidFill>
              </a:ln>
              <a:solidFill>
                <a:srgbClr val="00B0F0"/>
              </a:solidFill>
              <a:effectLst>
                <a:outerShdw blurRad="50800" dist="39000" dir="5460000" algn="tl">
                  <a:srgbClr val="000000">
                    <a:alpha val="38000"/>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Introduction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0"/>
            <a:ext cx="8915400" cy="566308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As we continue from last Sunday’s </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study, </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our Lord’s </a:t>
            </a:r>
            <a:r>
              <a:rPr lang="en-US" sz="2200" b="1" dirty="0" smtClean="0">
                <a:ln w="11430">
                  <a:solidFill>
                    <a:schemeClr val="tx1"/>
                  </a:solidFill>
                </a:ln>
                <a:effectLst>
                  <a:outerShdw blurRad="80000" dist="40000" dir="5040000" algn="tl">
                    <a:srgbClr val="000000">
                      <a:alpha val="30000"/>
                    </a:srgbClr>
                  </a:outerShdw>
                </a:effectLst>
                <a:latin typeface="Georgia" pitchFamily="18" charset="0"/>
                <a:cs typeface="Arial" pitchFamily="34" charset="0"/>
              </a:rPr>
              <a:t>“compassionate”</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 ministry will continue, but not in Galilee.  Jesus makes His “Divine withdraw” across the Sea of Galilee to Bethsaida; or as St. Matthew tells us </a:t>
            </a:r>
            <a:r>
              <a:rPr lang="en-US" sz="2200" b="1" i="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“a deserted area,” </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more than likely just </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south of the </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city.  There, Jesus plans to “debrief” His disciples after they have returned from their evangelization mission and to have a period of rest for them, and Himself, from the crowds </a:t>
            </a:r>
            <a:r>
              <a:rPr lang="en-US" sz="2200" b="1" baseline="30000"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(cf. St. Mark 6:30-32; St. Luke 9:10)</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a:t>
            </a:r>
          </a:p>
          <a:p>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This </a:t>
            </a:r>
            <a:r>
              <a:rPr lang="en-US" sz="2200" b="1" i="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“change of mission”</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Arial" pitchFamily="34" charset="0"/>
              </a:rPr>
              <a:t> is important, since now our Lord will no longer confront the scribes and Pharisees, but will start to prepare His disciples as He begins His journey to Jerusalem to suffer and die.  Even so, Jesus will continue to meet the crowds and perform healings and other miraculous works, though His work will be done in secluded, “Gentile” areas, void of the prying eyes of the Pharisees (with one exception).      </a:t>
            </a: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14:13b-36</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94131"/>
            <a:ext cx="8915400" cy="547842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30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As our Lord and His disciples sail across the northern portion of the Sea of Galilee, the crowd sees them and begins to run ahead of them along the northern shore.</a:t>
            </a:r>
          </a:p>
          <a:p>
            <a:pPr>
              <a:spcAft>
                <a:spcPts val="1200"/>
              </a:spcAft>
            </a:pPr>
            <a:r>
              <a:rPr lang="en-US" sz="30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This journey from Capernaum to Bethsaida, by boat, is about 2 ½ mi.  The crowd though runs to the area of Bethsaida (about six miles) and they arrive before our Lord!</a:t>
            </a:r>
          </a:p>
          <a:p>
            <a:r>
              <a:rPr lang="en-US" sz="30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St. Matthew now tells us that as He comes ashore, He sees the crowd and </a:t>
            </a:r>
            <a:r>
              <a:rPr lang="en-US" sz="30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“He had compassion on them”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r>
              <a:rPr lang="en-US" sz="3000" b="1" dirty="0" err="1" smtClean="0">
                <a:ln w="11430">
                  <a:solidFill>
                    <a:schemeClr val="tx1"/>
                  </a:solidFill>
                </a:ln>
                <a:effectLst>
                  <a:outerShdw blurRad="80000" dist="40000" dir="5040000" algn="tl">
                    <a:srgbClr val="000000">
                      <a:alpha val="30000"/>
                    </a:srgbClr>
                  </a:outerShdw>
                </a:effectLst>
                <a:latin typeface="TekniaGreek" pitchFamily="2" charset="0"/>
                <a:cs typeface="Times New Roman" pitchFamily="18" charset="0"/>
              </a:rPr>
              <a:t>ejsplagcnivsqh</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and heals their sick.</a:t>
            </a:r>
          </a:p>
        </p:txBody>
      </p:sp>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Our Lord’s Compassion!</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14:13b-14</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17410" name="Picture 2" descr="Galilee | Let's reflect where Jesus addressed the crowds"/>
          <p:cNvPicPr>
            <a:picLocks noChangeAspect="1" noChangeArrowheads="1"/>
          </p:cNvPicPr>
          <p:nvPr/>
        </p:nvPicPr>
        <p:blipFill>
          <a:blip r:embed="rId2" cstate="print"/>
          <a:srcRect l="11844" t="7082" r="13262"/>
          <a:stretch>
            <a:fillRect/>
          </a:stretch>
        </p:blipFill>
        <p:spPr bwMode="auto">
          <a:xfrm>
            <a:off x="0" y="-16"/>
            <a:ext cx="6400800" cy="5964367"/>
          </a:xfrm>
          <a:prstGeom prst="rect">
            <a:avLst/>
          </a:prstGeom>
          <a:noFill/>
        </p:spPr>
      </p:pic>
      <p:cxnSp>
        <p:nvCxnSpPr>
          <p:cNvPr id="11" name="Straight Arrow Connector 10"/>
          <p:cNvCxnSpPr/>
          <p:nvPr/>
        </p:nvCxnSpPr>
        <p:spPr>
          <a:xfrm flipV="1">
            <a:off x="3124200" y="990600"/>
            <a:ext cx="914400" cy="228600"/>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pic>
        <p:nvPicPr>
          <p:cNvPr id="17412" name="Picture 4" descr="The Story of the Feeding of the 5000 - RobertJMorgan.com"/>
          <p:cNvPicPr>
            <a:picLocks noChangeAspect="1" noChangeArrowheads="1"/>
          </p:cNvPicPr>
          <p:nvPr/>
        </p:nvPicPr>
        <p:blipFill>
          <a:blip r:embed="rId3" cstate="print"/>
          <a:srcRect/>
          <a:stretch>
            <a:fillRect/>
          </a:stretch>
        </p:blipFill>
        <p:spPr bwMode="auto">
          <a:xfrm>
            <a:off x="4023360" y="0"/>
            <a:ext cx="5120640" cy="45118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amond(in)">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style.rotation</p:attrName>
                                        </p:attrNameLst>
                                      </p:cBhvr>
                                      <p:tavLst>
                                        <p:tav tm="0">
                                          <p:val>
                                            <p:fltVal val="720"/>
                                          </p:val>
                                        </p:tav>
                                        <p:tav tm="100000">
                                          <p:val>
                                            <p:fltVal val="0"/>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fade">
                                      <p:cBhvr>
                                        <p:cTn id="20" dur="5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14:13b-14</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200085"/>
            <a:ext cx="8915400" cy="526297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 verb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ejsplagcnivsqh</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is one of the most important Greek verbs used </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 the NT to </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show us the inner attitude of our Lord Jesus.  It also reveals to us the kind of actions that He will take toward the crowd.  This verb is use only twelve times in the Synoptic Gospels (Matthew:  5; Mark:  4; and Luke:  3).  It is not used in the rest of the NT!  This is important, since this verb is only used in regard to the revelation of the deep compassion of our Lord Jesus.  This verb,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ejsplagcnivsqh</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literally describes the deep, visceral compassion that Jesus felt toward individuals or crowds in need.  It conveys a profound emotional response that leads to merciful action.</a:t>
            </a: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Our Lord’s Compassion!</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14:13b-14</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200085"/>
            <a:ext cx="8915400" cy="563231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Thus in spite of all the unbelief that Jesus had been encountering and in spite of His intentions to withdraw from public activity in Galilee, His heart was deeply moved at the sight of this crowd.  St. Matthew reports that in His compassion He began to </a:t>
            </a:r>
            <a:r>
              <a:rPr lang="en-US" sz="28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“heal their sick.”</a:t>
            </a:r>
          </a:p>
          <a:p>
            <a:pPr>
              <a:spcAft>
                <a:spcPts val="12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 healing of the sick also applies to you!  Jesus has shown His merciful compassion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ejsplagcnivsqh</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at the cross for your justification; in your Baptism, at the Altar (Sacrament of the Altar) and through His Word (Holy Scripture and Absolution).</a:t>
            </a:r>
          </a:p>
          <a:p>
            <a:pPr algn="ctr"/>
            <a:r>
              <a:rPr lang="en-US" sz="3000" b="1" dirty="0" smtClean="0">
                <a:ln w="11430">
                  <a:solidFill>
                    <a:srgbClr val="92D05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Jesus has shown His merciful compassion to you, today, in the Means of Grace!</a:t>
            </a: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Our Lord’s Compassion!</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set>
                                      <p:cBhvr>
                                        <p:cTn id="12" dur="228" fill="hold">
                                          <p:stCondLst>
                                            <p:cond delay="0"/>
                                          </p:stCondLst>
                                        </p:cTn>
                                        <p:tgtEl>
                                          <p:spTgt spid="3">
                                            <p:txEl>
                                              <p:pRg st="2" end="2"/>
                                            </p:txEl>
                                          </p:spTgt>
                                        </p:tgtEl>
                                        <p:attrNameLst>
                                          <p:attrName>style.rotation</p:attrName>
                                        </p:attrNameLst>
                                      </p:cBhvr>
                                      <p:to>
                                        <p:strVal val="-45.0"/>
                                      </p:to>
                                    </p:set>
                                    <p:anim calcmode="lin" valueType="num">
                                      <p:cBhvr>
                                        <p:cTn id="13" dur="228" fill="hold">
                                          <p:stCondLst>
                                            <p:cond delay="228"/>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14:15-21</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95845"/>
            <a:ext cx="89154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St. Matthew now transition into one of our Lord’s most miraculous events commonly known as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Feeding of the Five Thousand.”</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St. Matthew’s Gospel renders this wondrous event as both a misunderstanding and inabilities of the disciples and the stunning compassion of Jesus.  Note that as event unfolds, the miracle becomes even more stupendous!</a:t>
            </a:r>
          </a:p>
          <a:p>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 v.15, the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misunderstanding and shortcomings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of the disciples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is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apparent in regards to the need of the crowd.  To the disciples, since the daylight is now waning and there’s no way that the crowd’s need of food can be met in this deserted place; Jesus should just dismiss them so they could either travel back to Capernaum or go to Bethsaida to find food.  It is remarkable, considering all that the disciples have seen Jesus do, that they doubted that He could satisfy the crowd!</a:t>
            </a:r>
            <a:endParaRPr lang="en-US" sz="26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Feeding of the Five Thousand</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14:15-21</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95845"/>
            <a:ext cx="8915400" cy="557075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Jesus, however, refuses to dismiss the crowd since it’s not necessary (16).  He tells the disciples, rather emphatically,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“you</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uJmei:V</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give them something to eat!”</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Instead of understanding the Lord’s meaning, they compound their doubt by responding that they only have five loaves of bread and two small fish (17).  It should be clear that they are not looking to Jesus to provide what is needed!</a:t>
            </a:r>
          </a:p>
          <a:p>
            <a:pPr>
              <a:spcAft>
                <a:spcPts val="1200"/>
              </a:spcAft>
            </a:pP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Jesus now takes over!  He calls for the crowd to be brought to Him (18), He takes the loaves and fish, pronounces a blessing, and gives the food to the disciples (19).  Now the disciples can do what the Lord had directed them to do: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“you give them something to eat.”</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p>
          <a:p>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Note that all eat and are satisfied.  And not only is the crowd satisfied, but there is abundance left over – twelve baskets!  It also important to note that there were five thousand men present, not counting the women and children (21).</a:t>
            </a:r>
            <a:endParaRPr lang="en-US" sz="24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Feeding of the Five Thousand</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chdiocese of Southwark - Today's Gospel: John 6:1-15 The feeding of the  five thousand Jesus went off to the other side of the Sea of Galilee – or  of Tiberias – and"/>
          <p:cNvPicPr>
            <a:picLocks noChangeAspect="1" noChangeArrowheads="1"/>
          </p:cNvPicPr>
          <p:nvPr/>
        </p:nvPicPr>
        <p:blipFill>
          <a:blip r:embed="rId2" cstate="print"/>
          <a:srcRect/>
          <a:stretch>
            <a:fillRect/>
          </a:stretch>
        </p:blipFill>
        <p:spPr bwMode="auto">
          <a:xfrm>
            <a:off x="0" y="0"/>
            <a:ext cx="2895600" cy="3657599"/>
          </a:xfrm>
          <a:prstGeom prst="rect">
            <a:avLst/>
          </a:prstGeom>
          <a:noFill/>
        </p:spPr>
      </p:pic>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14:15-21</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95845"/>
            <a:ext cx="8915400" cy="498598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St. Matthew says nothing further about 			the crowd or their response (though St. 			John does, see 6:14).  St. John 6:15 also 			shows us the reason for the hasty 				compulsion for the disciple to depart in 			the boat and for our Lord to dismiss 			the </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crowd; then to go up onto a 				mountainside to pray.  </a:t>
            </a:r>
            <a:endPar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a:p>
            <a:pPr>
              <a:spcAft>
                <a:spcPts val="12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Jesus, though, in His great and merciful compassion acts and He will continue to act in proof of His Divinity!  He will also reveal what kind of King He truly is! </a:t>
            </a:r>
            <a:endParaRPr lang="en-US" sz="28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Feeding of the Five Thousand</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14:22-33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0"/>
            <a:ext cx="8915400" cy="607858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 account of our Lord walking on the stormy Sea of Galilee has the same basic purpose as the Feeding of the Five Thousand; that is, to proclaim His Divine identity!  Interestingly, Jesus sets the stage of His revelation via fear!  Yet, His majesty and power, as the Son of God, shows His willingness to comfort His disciples, who are in real fear, and are subject to the foolishness of their spokesman – Peter! </a:t>
            </a:r>
          </a:p>
          <a:p>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As previously stated, St. John 6:14-15 sets the stage for us; yet, Matthew has his own purpose and he does show that Jesus is responsible for what is about to occur (22-24).  Then Matthew offers the first movement: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walking on the sea to His disciples (25-29a).</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Then following is the second movement that parallels and contrasts the first movement: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Peter walking on the water to Jesus (29b-31).</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Matthew closes this </a:t>
            </a:r>
            <a:r>
              <a:rPr lang="en-US" sz="2400" b="1" dirty="0" err="1"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pericope</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with the finale that takes place as Jesus and Peter </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enter </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into the boat and the disciples worship Him as the Son of God (32-33).</a:t>
            </a:r>
            <a:endParaRPr lang="en-US" sz="24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Walks on the Sea</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8215</TotalTime>
  <Words>2065</Words>
  <Application>Microsoft Office PowerPoint</Application>
  <PresentationFormat>On-screen Show (4:3)</PresentationFormat>
  <Paragraphs>101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788</cp:revision>
  <dcterms:created xsi:type="dcterms:W3CDTF">2006-08-16T00:00:00Z</dcterms:created>
  <dcterms:modified xsi:type="dcterms:W3CDTF">2025-05-09T20:07:19Z</dcterms:modified>
</cp:coreProperties>
</file>