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502" r:id="rId2"/>
    <p:sldId id="494" r:id="rId3"/>
    <p:sldId id="503" r:id="rId4"/>
    <p:sldId id="504" r:id="rId5"/>
    <p:sldId id="505" r:id="rId6"/>
    <p:sldId id="506" r:id="rId7"/>
    <p:sldId id="507" r:id="rId8"/>
    <p:sldId id="508" r:id="rId9"/>
    <p:sldId id="509" r:id="rId10"/>
    <p:sldId id="510" r:id="rId11"/>
    <p:sldId id="511" r:id="rId12"/>
    <p:sldId id="512" r:id="rId13"/>
    <p:sldId id="514" r:id="rId14"/>
    <p:sldId id="515" r:id="rId15"/>
    <p:sldId id="513" r:id="rId16"/>
    <p:sldId id="516" r:id="rId17"/>
    <p:sldId id="484" r:id="rId18"/>
    <p:sldId id="29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996633"/>
    <a:srgbClr val="AEAEAE"/>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07" autoAdjust="0"/>
  </p:normalViewPr>
  <p:slideViewPr>
    <p:cSldViewPr>
      <p:cViewPr>
        <p:scale>
          <a:sx n="100" d="100"/>
          <a:sy n="100" d="100"/>
        </p:scale>
        <p:origin x="-195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05/03/25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05/03/25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05/03/25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05/03/25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05/03/25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05/03/25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05/03/25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05/03/25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05/03/25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05/03/25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05/03/25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13:53 - 14:13a</a:t>
            </a:r>
            <a:endParaRPr lang="en-US" sz="34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Good</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Morning!!!</a:t>
            </a:r>
            <a:endParaRPr lang="en-US" dirty="0">
              <a:ln>
                <a:solidFill>
                  <a:srgbClr val="92D050"/>
                </a:solidFill>
              </a:ln>
              <a:solidFill>
                <a:srgbClr val="92D050"/>
              </a:solidFill>
            </a:endParaRPr>
          </a:p>
        </p:txBody>
      </p:sp>
      <p:pic>
        <p:nvPicPr>
          <p:cNvPr id="16386" name="Picture 2" descr="Commentary on Matthew 14:1-12 – Biblical Scholarship"/>
          <p:cNvPicPr>
            <a:picLocks noChangeAspect="1" noChangeArrowheads="1"/>
          </p:cNvPicPr>
          <p:nvPr/>
        </p:nvPicPr>
        <p:blipFill>
          <a:blip r:embed="rId2" cstate="print"/>
          <a:srcRect/>
          <a:stretch>
            <a:fillRect/>
          </a:stretch>
        </p:blipFill>
        <p:spPr bwMode="auto">
          <a:xfrm>
            <a:off x="4572000" y="0"/>
            <a:ext cx="4572000" cy="3784443"/>
          </a:xfrm>
          <a:prstGeom prst="rect">
            <a:avLst/>
          </a:prstGeom>
          <a:noFill/>
        </p:spPr>
      </p:pic>
      <p:pic>
        <p:nvPicPr>
          <p:cNvPr id="16388" name="Picture 4" descr="Matthew 13:34-35 – Linda's Bible Study"/>
          <p:cNvPicPr>
            <a:picLocks noChangeAspect="1" noChangeArrowheads="1"/>
          </p:cNvPicPr>
          <p:nvPr/>
        </p:nvPicPr>
        <p:blipFill>
          <a:blip r:embed="rId3" cstate="print"/>
          <a:srcRect/>
          <a:stretch>
            <a:fillRect/>
          </a:stretch>
        </p:blipFill>
        <p:spPr bwMode="auto">
          <a:xfrm>
            <a:off x="0" y="-5865"/>
            <a:ext cx="4572000" cy="3815865"/>
          </a:xfrm>
          <a:prstGeom prst="rect">
            <a:avLst/>
          </a:prstGeom>
          <a:noFill/>
        </p:spPr>
      </p:pic>
      <p:sp>
        <p:nvSpPr>
          <p:cNvPr id="8" name="Rectangle 7"/>
          <p:cNvSpPr/>
          <p:nvPr/>
        </p:nvSpPr>
        <p:spPr>
          <a:xfrm>
            <a:off x="76200" y="3849469"/>
            <a:ext cx="4495800" cy="646331"/>
          </a:xfrm>
          <a:prstGeom prst="rect">
            <a:avLst/>
          </a:prstGeom>
        </p:spPr>
        <p:txBody>
          <a:bodyPr wrap="square">
            <a:spAutoFit/>
          </a:bodyPr>
          <a:lstStyle/>
          <a:p>
            <a:pPr algn="ctr"/>
            <a:r>
              <a:rPr lang="en-US" sz="3600" b="1" dirty="0" smtClean="0">
                <a:ln w="11430">
                  <a:solidFill>
                    <a:schemeClr val="tx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Rejection at Nazareth</a:t>
            </a:r>
            <a:endParaRPr lang="en-US" sz="3600" dirty="0">
              <a:solidFill>
                <a:schemeClr val="bg1"/>
              </a:solidFill>
            </a:endParaRPr>
          </a:p>
        </p:txBody>
      </p:sp>
      <p:sp>
        <p:nvSpPr>
          <p:cNvPr id="9" name="Rectangle 8"/>
          <p:cNvSpPr/>
          <p:nvPr/>
        </p:nvSpPr>
        <p:spPr>
          <a:xfrm>
            <a:off x="4348180" y="4583668"/>
            <a:ext cx="556563" cy="369332"/>
          </a:xfrm>
          <a:prstGeom prst="rect">
            <a:avLst/>
          </a:prstGeom>
        </p:spPr>
        <p:txBody>
          <a:bodyPr wrap="none">
            <a:spAutoFit/>
          </a:bodyPr>
          <a:lstStyle/>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and</a:t>
            </a:r>
            <a:endParaRPr lang="en-US" dirty="0"/>
          </a:p>
        </p:txBody>
      </p:sp>
      <p:sp>
        <p:nvSpPr>
          <p:cNvPr id="10" name="Rectangle 9"/>
          <p:cNvSpPr/>
          <p:nvPr/>
        </p:nvSpPr>
        <p:spPr>
          <a:xfrm>
            <a:off x="4777785" y="5117068"/>
            <a:ext cx="4366215" cy="64633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FFC000"/>
                  </a:solidFill>
                </a:ln>
                <a:solidFill>
                  <a:srgbClr val="C00000"/>
                </a:solidFill>
                <a:effectLst>
                  <a:outerShdw blurRad="80000" dist="40000" dir="5040000" algn="tl">
                    <a:srgbClr val="000000">
                      <a:alpha val="30000"/>
                    </a:srgbClr>
                  </a:outerShdw>
                </a:effectLst>
                <a:latin typeface="Chiller" pitchFamily="82" charset="0"/>
                <a:cs typeface="Times New Roman" pitchFamily="18" charset="0"/>
              </a:rPr>
              <a:t>Beheading of John the Baptist</a:t>
            </a:r>
            <a:endParaRPr lang="en-US" sz="3600" b="1" dirty="0">
              <a:ln w="11430">
                <a:solidFill>
                  <a:srgbClr val="FFC000"/>
                </a:solidFill>
              </a:ln>
              <a:solidFill>
                <a:srgbClr val="C00000"/>
              </a:solidFill>
              <a:effectLst>
                <a:outerShdw blurRad="80000" dist="40000" dir="5040000" algn="tl">
                  <a:srgbClr val="000000">
                    <a:alpha val="30000"/>
                  </a:srgbClr>
                </a:outerShdw>
              </a:effectLst>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Beheading of John the Baptist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14:1-13a</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34818" name="Picture 2" descr="St. John the Baptist denouncingunion of Herod and Herodias, by Simão  Rodrigues – National Museum of Ancient Art – Lisbon (Portugal) – Photo:  Francisco Lecaros | Heralds of the Gospel Magazine"/>
          <p:cNvPicPr>
            <a:picLocks noChangeAspect="1" noChangeArrowheads="1"/>
          </p:cNvPicPr>
          <p:nvPr/>
        </p:nvPicPr>
        <p:blipFill>
          <a:blip r:embed="rId2" cstate="print"/>
          <a:srcRect/>
          <a:stretch>
            <a:fillRect/>
          </a:stretch>
        </p:blipFill>
        <p:spPr bwMode="auto">
          <a:xfrm>
            <a:off x="5943600" y="76198"/>
            <a:ext cx="3198494" cy="3505201"/>
          </a:xfrm>
          <a:prstGeom prst="rect">
            <a:avLst/>
          </a:prstGeom>
          <a:ln>
            <a:noFill/>
          </a:ln>
          <a:effectLst>
            <a:outerShdw blurRad="190500" algn="tl" rotWithShape="0">
              <a:srgbClr val="000000">
                <a:alpha val="70000"/>
              </a:srgbClr>
            </a:outerShdw>
          </a:effectLst>
        </p:spPr>
      </p:pic>
      <p:sp>
        <p:nvSpPr>
          <p:cNvPr id="3" name="TextBox 2"/>
          <p:cNvSpPr txBox="1"/>
          <p:nvPr/>
        </p:nvSpPr>
        <p:spPr>
          <a:xfrm>
            <a:off x="152400" y="223421"/>
            <a:ext cx="8915400" cy="541686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 spite of this, Antipas and Herodias began</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 adulterous affair; resulting in Herodias</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leaving her husband Philip and returning</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to Galilee with Antipas.  Antipas’ wife</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returned to her father King Aretas, who</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promptly declared war on Antipas.  All</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these events were publicly criticized by</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John the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Baptist;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Antipas’ response</a:t>
            </a:r>
          </a:p>
          <a:p>
            <a:pPr>
              <a:spcAft>
                <a:spcPts val="1200"/>
              </a:spcAft>
            </a:pP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was to imprison John.</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 reality, Antipas was a weak and dithering ruler, who actually wanted to put the Baptist to death, but he didn’t have the courage since the people adorned John and thought of him as a great prophet.  Herodias wanted John dead, yet had no power to command his execution.</a:t>
            </a:r>
            <a:endParaRPr lang="en-US" sz="24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diamond(in)">
                                      <p:cBhvr>
                                        <p:cTn id="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Beheading of John the Baptist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14:1-13a</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35842" name="Picture 2" descr="When Evil Rules - Herod Antipas and Herodias - Christian Comment"/>
          <p:cNvPicPr>
            <a:picLocks noChangeAspect="1" noChangeArrowheads="1"/>
          </p:cNvPicPr>
          <p:nvPr/>
        </p:nvPicPr>
        <p:blipFill>
          <a:blip r:embed="rId2" cstate="print"/>
          <a:srcRect/>
          <a:stretch>
            <a:fillRect/>
          </a:stretch>
        </p:blipFill>
        <p:spPr bwMode="auto">
          <a:xfrm>
            <a:off x="0" y="2971800"/>
            <a:ext cx="4572000" cy="2971800"/>
          </a:xfrm>
          <a:prstGeom prst="rect">
            <a:avLst/>
          </a:prstGeom>
          <a:noFill/>
        </p:spPr>
      </p:pic>
      <p:sp>
        <p:nvSpPr>
          <p:cNvPr id="3" name="TextBox 2"/>
          <p:cNvSpPr txBox="1"/>
          <p:nvPr/>
        </p:nvSpPr>
        <p:spPr>
          <a:xfrm>
            <a:off x="152400" y="76200"/>
            <a:ext cx="8915400" cy="575542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3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Given these circumstances, the beheading of John the Baptist should not be a surprise.  The event that lead to John’s beheading was a birthday celebration for Herod.  During the party Salome danced for Herod that he found to be “entertaining.”  To show his appreciation, Herod promised to give Salome anything that she asked – even up to half of his kingdom!  Salome consulted with her mother and Herodias seized the moment, seeing that now she would finally have revenge against the Baptist.  Salome requested the head of John the Baptist on 					a platter (v.8).  The Greek word 					for platter </a:t>
            </a:r>
            <a:r>
              <a:rPr lang="en-US" sz="23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300" b="1" dirty="0" err="1"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pivnax</a:t>
            </a:r>
            <a:r>
              <a:rPr lang="en-US" sz="23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3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 often 						translated as a </a:t>
            </a:r>
            <a:r>
              <a:rPr lang="en-US" sz="23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“silver platter.” </a:t>
            </a:r>
            <a:r>
              <a:rPr lang="en-US" sz="23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Since this was a birthday party 					for Herod, it could have been a 					</a:t>
            </a:r>
            <a:r>
              <a:rPr lang="en-US" sz="23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“silver”</a:t>
            </a:r>
            <a:r>
              <a:rPr lang="en-US" sz="23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platter; though it may 					have been a decorative piece of 					pottery.</a:t>
            </a:r>
            <a:endParaRPr lang="en-US" sz="23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Beheading of John the Baptist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14:1-13a</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173534"/>
            <a:ext cx="8915400" cy="569386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So the “king” was grieved (v.9).  Note that Matthew does not use Herod’s name, but his title in irony.  The “powerful” Herod Antipas has been taken advantage of by the wiles of his “wife” and her daughter.  Now it becomes even more evident of Herod’s stupidity and rashness as he realized that he has taken oaths </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800" b="1" dirty="0"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o{</a:t>
            </a:r>
            <a:r>
              <a:rPr lang="en-US" sz="2800" b="1" dirty="0" err="1"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rkouV</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that he was now obligated to grant Salome’s request.  Everything about Herod’s oaths were completely wrong from beginning to end.  He was prompted by an indecent performance; he took oaths in an uncertain matter; and he promised something that he had no right to grant; since he wasn’t a legitimate king (</a:t>
            </a:r>
            <a:r>
              <a:rPr lang="en-US" sz="28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only Caesar Tiberius could have given Salome half of Herod’s </a:t>
            </a:r>
            <a:r>
              <a:rPr lang="en-US" sz="2800" b="1" i="1" dirty="0" err="1"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tetrarchy</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Beheading of John the Baptist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14:1-13a</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152400"/>
            <a:ext cx="8915400" cy="584775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6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Even so, Herod could not lose face before his entourage and nobles, as He was now willing to allow one sinful act lead to even greater wickedness.  So John the Baptist was executed and his head was brought to Salome on a platter; she then gave the platter, not to Antipas, but to her mother!  John’s disciples were allowed to claim his body and to grant a decent burial.  They later told Jesus (v.12) about the death of the Baptist.  </a:t>
            </a:r>
          </a:p>
          <a:p>
            <a:r>
              <a:rPr lang="en-US" sz="26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These events as recorded by Matthew were about a year before our Lord’s crucifixion.  It is interesting that John was murdered just before Passover; and our Lord Jesus was murdered during Passover (cf. St. John 6:4).  It’s clear that the bloody death of our Lord’s cousin, John the Baptist, was pointing forward to the death of John’s cousin, Jesus!</a:t>
            </a:r>
            <a:endParaRPr lang="en-US" sz="26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Withdraw (</a:t>
            </a:r>
            <a:r>
              <a:rPr lang="en-US" sz="34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TekniaGreek" pitchFamily="2" charset="0"/>
              </a:rPr>
              <a:t>ajvnecwvrhsen</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cs typeface="Times New Roman" pitchFamily="18" charset="0"/>
              </a:rPr>
              <a: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14:13a</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349508"/>
            <a:ext cx="8915400" cy="498598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Our Lord decides to withdraw to the eastern shore of the Sea of Galilee and many conclude that it was due to the murder of John the Baptist.  However, there may be another motive!  The Twelve had just returned from their evangelization tour (cf. 10:5; ), and Jesus now desired to get away from the crowds in order to confer in private with His disciples </a:t>
            </a:r>
            <a:r>
              <a:rPr lang="en-US" sz="2800" b="1" baseline="300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(cf. St. Mark 6:30-31; St. Luke 9:10-17; St. John 6:1-4)</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 Matthew does not mention the return of the Twelve or this latter motive of our Lord.  Sadly, many commentators surmise that our Lord withdrew due to fear of Herod Antipas!  This is totally unmerited.</a:t>
            </a:r>
            <a:endParaRPr lang="en-US" sz="28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14:13a</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320219"/>
            <a:ext cx="8915400" cy="532453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30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Note that St. Matthew does not mention that Jesus left Herod’s domain immediately.  Its only incidental that St. Matthew mentions Jesus withdrawing, by boat, to a secluded place apart by Himself (again, see St. Luke 9:10).</a:t>
            </a:r>
          </a:p>
          <a:p>
            <a:r>
              <a:rPr lang="en-US" sz="30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Jesus isn’t beholden to Herod and neither is He afraid of Herod; rather, Jesus is now beginning a new course of action.  His change of location was for the purpose of hearing from His disciples and then to begin His focus of going to Jerusalem to complete the Plan of Salvation (St. Luke 9:51). </a:t>
            </a:r>
            <a:endParaRPr lang="en-US" sz="3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2362200" y="6090047"/>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Withdraw (</a:t>
            </a:r>
            <a:r>
              <a:rPr lang="en-US" sz="34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TekniaGreek" pitchFamily="2" charset="0"/>
              </a:rPr>
              <a:t>ajvnecwvrhsen</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cs typeface="Times New Roman" pitchFamily="18" charset="0"/>
              </a:rPr>
              <a: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Transition and Closing</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14:13a</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469642"/>
            <a:ext cx="8915400" cy="501675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2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first half of verse 13 creates a bridge or transition between two units, 14:1-12 and 13b-21.  This bridging transition “half-verse” is important since it informs that our Lord’s time is not yet.  Jesus has no desire to escalate conflict with either </a:t>
            </a:r>
            <a:r>
              <a:rPr lang="en-US" sz="32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Herod, the Pharisees </a:t>
            </a:r>
            <a:r>
              <a:rPr lang="en-US" sz="32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or </a:t>
            </a:r>
            <a:r>
              <a:rPr lang="en-US" sz="32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Jewish authorities; </a:t>
            </a:r>
            <a:r>
              <a:rPr lang="en-US" sz="32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so He publicly withdraws.  Soon, within a year, Jesus will confront the Jews that ultimately will result in our Lord’s climatic defeat of all the sinister powers arrayed against Him.</a:t>
            </a:r>
            <a:endParaRPr lang="en-US" sz="32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6019800"/>
            <a:ext cx="6705600" cy="762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228600" y="152400"/>
            <a:ext cx="8839200" cy="5816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C000"/>
                  </a:solidFill>
                </a:ln>
                <a:solidFill>
                  <a:srgbClr val="FFC000"/>
                </a:solidFill>
                <a:effectLst>
                  <a:outerShdw blurRad="50800" dist="39000" dir="5460000" algn="tl">
                    <a:srgbClr val="000000">
                      <a:alpha val="38000"/>
                    </a:srgbClr>
                  </a:outerShdw>
                </a:effectLst>
              </a:rPr>
              <a:t>IV. Our Lord’s Withdrawals from Galilee (14:13b – 17:20)</a:t>
            </a:r>
            <a:endParaRPr lang="en-US" sz="2800" b="1" dirty="0" smtClean="0">
              <a:ln w="11430">
                <a:solidFill>
                  <a:srgbClr val="FFC000"/>
                </a:solidFill>
              </a:ln>
              <a:solidFill>
                <a:srgbClr val="FFC000"/>
              </a:solidFill>
              <a:effectLst>
                <a:outerShdw blurRad="50800" dist="39000" dir="5460000" algn="tl">
                  <a:srgbClr val="000000">
                    <a:alpha val="38000"/>
                  </a:srgbClr>
                </a:outerShdw>
              </a:effectLst>
            </a:endParaRPr>
          </a:p>
          <a:p>
            <a:r>
              <a:rPr lang="en-US" b="1" dirty="0" smtClean="0">
                <a:ln w="11430">
                  <a:solidFill>
                    <a:schemeClr val="tx1"/>
                  </a:solidFill>
                </a:ln>
                <a:effectLst>
                  <a:outerShdw blurRad="50800" dist="39000" dir="5460000" algn="tl">
                    <a:srgbClr val="000000">
                      <a:alpha val="38000"/>
                    </a:srgbClr>
                  </a:outerShdw>
                </a:effectLst>
              </a:rPr>
              <a:t>     A. To the Eastern Shore of the Sea of Galilee (14:13b – 15:20) </a:t>
            </a:r>
            <a:r>
              <a:rPr lang="en-US" b="1" dirty="0" smtClean="0">
                <a:ln w="11430">
                  <a:solidFill>
                    <a:srgbClr val="00B0F0"/>
                  </a:solidFill>
                </a:ln>
                <a:solidFill>
                  <a:srgbClr val="00B0F0"/>
                </a:solidFill>
                <a:effectLst>
                  <a:outerShdw blurRad="50800" dist="39000" dir="5460000" algn="tl">
                    <a:srgbClr val="000000">
                      <a:alpha val="38000"/>
                    </a:srgbClr>
                  </a:outerShdw>
                </a:effectLst>
              </a:rPr>
              <a:t>(5/11)</a:t>
            </a:r>
          </a:p>
          <a:p>
            <a:r>
              <a:rPr lang="en-US" sz="2000" b="1" dirty="0" smtClean="0">
                <a:ln w="11430">
                  <a:solidFill>
                    <a:srgbClr val="00B0F0"/>
                  </a:solidFill>
                </a:ln>
                <a:solidFill>
                  <a:srgbClr val="00B0F0"/>
                </a:solidFill>
                <a:effectLst>
                  <a:outerShdw blurRad="50800" dist="39000" dir="5460000" algn="tl">
                    <a:srgbClr val="000000">
                      <a:alpha val="38000"/>
                    </a:srgbClr>
                  </a:outerShdw>
                </a:effectLst>
              </a:rPr>
              <a:t>         </a:t>
            </a:r>
            <a:r>
              <a:rPr lang="en-US" sz="1600" b="1" dirty="0" smtClean="0">
                <a:ln w="11430">
                  <a:solidFill>
                    <a:srgbClr val="FFFF00"/>
                  </a:solidFill>
                </a:ln>
                <a:solidFill>
                  <a:srgbClr val="FFFF00"/>
                </a:solidFill>
                <a:effectLst>
                  <a:outerShdw blurRad="50800" dist="39000" dir="5460000" algn="tl">
                    <a:srgbClr val="000000">
                      <a:alpha val="38000"/>
                    </a:srgbClr>
                  </a:outerShdw>
                </a:effectLst>
              </a:rPr>
              <a:t>1.  The Feeding of the Five Thousand (14:13b -21)</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2.  Jesus Walks on the Water (14:22-36)</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3.  The Tradition of the Elders (15:1-20)</a:t>
            </a:r>
            <a:r>
              <a:rPr lang="en-US" sz="2000" b="1" dirty="0" smtClean="0">
                <a:ln w="11430">
                  <a:solidFill>
                    <a:srgbClr val="FFFF00"/>
                  </a:solidFill>
                </a:ln>
                <a:solidFill>
                  <a:srgbClr val="FFFF00"/>
                </a:solidFill>
                <a:effectLst>
                  <a:outerShdw blurRad="50800" dist="39000" dir="5460000" algn="tl">
                    <a:srgbClr val="000000">
                      <a:alpha val="38000"/>
                    </a:srgbClr>
                  </a:outerShdw>
                </a:effectLst>
              </a:rPr>
              <a:t>	</a:t>
            </a:r>
          </a:p>
          <a:p>
            <a:r>
              <a:rPr lang="en-US" sz="2000" b="1" dirty="0" smtClean="0">
                <a:ln w="11430">
                  <a:solidFill>
                    <a:schemeClr val="tx1"/>
                  </a:solidFill>
                </a:ln>
                <a:effectLst>
                  <a:outerShdw blurRad="50800" dist="39000" dir="5460000" algn="tl">
                    <a:srgbClr val="000000">
                      <a:alpha val="38000"/>
                    </a:srgbClr>
                  </a:outerShdw>
                </a:effectLst>
              </a:rPr>
              <a:t>     </a:t>
            </a:r>
            <a:r>
              <a:rPr lang="en-US" b="1" dirty="0" smtClean="0">
                <a:ln w="11430">
                  <a:solidFill>
                    <a:schemeClr val="tx1"/>
                  </a:solidFill>
                </a:ln>
                <a:effectLst>
                  <a:outerShdw blurRad="50800" dist="39000" dir="5460000" algn="tl">
                    <a:srgbClr val="000000">
                      <a:alpha val="38000"/>
                    </a:srgbClr>
                  </a:outerShdw>
                </a:effectLst>
              </a:rPr>
              <a:t>B.  To Phoenicia (Tyre and Sidon) (15:21-28) </a:t>
            </a:r>
            <a:r>
              <a:rPr lang="en-US" b="1" dirty="0" smtClean="0">
                <a:ln w="11430">
                  <a:solidFill>
                    <a:srgbClr val="00B0F0"/>
                  </a:solidFill>
                </a:ln>
                <a:solidFill>
                  <a:srgbClr val="00B0F0"/>
                </a:solidFill>
                <a:effectLst>
                  <a:outerShdw blurRad="50800" dist="39000" dir="5460000" algn="tl">
                    <a:srgbClr val="000000">
                      <a:alpha val="38000"/>
                    </a:srgbClr>
                  </a:outerShdw>
                </a:effectLst>
              </a:rPr>
              <a:t>(5/18)</a:t>
            </a:r>
          </a:p>
          <a:p>
            <a:r>
              <a:rPr lang="en-US" b="1" dirty="0" smtClean="0">
                <a:ln w="11430">
                  <a:solidFill>
                    <a:schemeClr val="tx1"/>
                  </a:solidFill>
                </a:ln>
                <a:effectLst>
                  <a:outerShdw blurRad="50800" dist="39000" dir="5460000" algn="tl">
                    <a:srgbClr val="000000">
                      <a:alpha val="38000"/>
                    </a:srgbClr>
                  </a:outerShdw>
                </a:effectLst>
              </a:rPr>
              <a:t>     C.  To Decapolis (15:29 – 16:12) </a:t>
            </a:r>
            <a:r>
              <a:rPr lang="en-US" b="1" dirty="0" smtClean="0">
                <a:ln w="11430">
                  <a:solidFill>
                    <a:srgbClr val="00B0F0"/>
                  </a:solidFill>
                </a:ln>
                <a:solidFill>
                  <a:srgbClr val="00B0F0"/>
                </a:solidFill>
                <a:effectLst>
                  <a:outerShdw blurRad="50800" dist="39000" dir="5460000" algn="tl">
                    <a:srgbClr val="000000">
                      <a:alpha val="38000"/>
                    </a:srgbClr>
                  </a:outerShdw>
                </a:effectLst>
              </a:rPr>
              <a:t>(5/25)</a:t>
            </a:r>
          </a:p>
          <a:p>
            <a:pPr>
              <a:spcAft>
                <a:spcPts val="600"/>
              </a:spcAft>
            </a:pPr>
            <a:r>
              <a:rPr lang="en-US" b="1" dirty="0" smtClean="0">
                <a:ln w="11430">
                  <a:solidFill>
                    <a:schemeClr val="tx1"/>
                  </a:solidFill>
                </a:ln>
                <a:effectLst>
                  <a:outerShdw blurRad="50800" dist="39000" dir="5460000" algn="tl">
                    <a:srgbClr val="000000">
                      <a:alpha val="38000"/>
                    </a:srgbClr>
                  </a:outerShdw>
                </a:effectLst>
              </a:rPr>
              <a:t>     D.  To Caesarea Philippi (16:13 – 17:21) </a:t>
            </a:r>
            <a:r>
              <a:rPr lang="en-US" b="1" dirty="0" smtClean="0">
                <a:ln w="11430">
                  <a:solidFill>
                    <a:srgbClr val="00B0F0"/>
                  </a:solidFill>
                </a:ln>
                <a:solidFill>
                  <a:srgbClr val="00B0F0"/>
                </a:solidFill>
                <a:effectLst>
                  <a:outerShdw blurRad="50800" dist="39000" dir="5460000" algn="tl">
                    <a:srgbClr val="000000">
                      <a:alpha val="38000"/>
                    </a:srgbClr>
                  </a:outerShdw>
                </a:effectLst>
              </a:rPr>
              <a:t>(6/1)</a:t>
            </a:r>
          </a:p>
          <a:p>
            <a:r>
              <a:rPr lang="en-US" sz="2400" b="1" dirty="0" smtClean="0">
                <a:ln w="11430">
                  <a:solidFill>
                    <a:srgbClr val="FFC000"/>
                  </a:solidFill>
                </a:ln>
                <a:solidFill>
                  <a:srgbClr val="FFC000"/>
                </a:solidFill>
                <a:effectLst>
                  <a:outerShdw blurRad="50800" dist="39000" dir="5460000" algn="tl">
                    <a:srgbClr val="000000">
                      <a:alpha val="38000"/>
                    </a:srgbClr>
                  </a:outerShdw>
                </a:effectLst>
              </a:rPr>
              <a:t>V.  Our Lord’s Last Ministry in Galilee (17:22-27)</a:t>
            </a:r>
            <a:r>
              <a:rPr lang="en-US" sz="2400" b="1" dirty="0" smtClean="0">
                <a:ln w="11430">
                  <a:solidFill>
                    <a:srgbClr val="00B0F0"/>
                  </a:solidFill>
                </a:ln>
                <a:solidFill>
                  <a:srgbClr val="00B0F0"/>
                </a:solidFill>
                <a:effectLst>
                  <a:outerShdw blurRad="50800" dist="39000" dir="5460000" algn="tl">
                    <a:srgbClr val="000000">
                      <a:alpha val="38000"/>
                    </a:srgbClr>
                  </a:outerShdw>
                </a:effectLst>
              </a:rPr>
              <a:t> (6/8)</a:t>
            </a:r>
            <a:endParaRPr lang="en-US" sz="2400" b="1" dirty="0" smtClean="0">
              <a:ln w="11430">
                <a:solidFill>
                  <a:srgbClr val="FFC000"/>
                </a:solidFill>
              </a:ln>
              <a:solidFill>
                <a:srgbClr val="FFC000"/>
              </a:solidFill>
              <a:effectLst>
                <a:outerShdw blurRad="50800" dist="39000" dir="5460000" algn="tl">
                  <a:srgbClr val="000000">
                    <a:alpha val="38000"/>
                  </a:srgbClr>
                </a:outerShdw>
              </a:effectLst>
            </a:endParaRPr>
          </a:p>
          <a:p>
            <a:r>
              <a:rPr lang="en-US" sz="1600" b="1" dirty="0" smtClean="0">
                <a:ln w="11430">
                  <a:solidFill>
                    <a:schemeClr val="tx1"/>
                  </a:solidFill>
                </a:ln>
                <a:effectLst>
                  <a:outerShdw blurRad="50800" dist="39000" dir="5460000" algn="tl">
                    <a:srgbClr val="000000">
                      <a:alpha val="38000"/>
                    </a:srgbClr>
                  </a:outerShdw>
                </a:effectLst>
              </a:rPr>
              <a:t>     </a:t>
            </a:r>
            <a:r>
              <a:rPr lang="en-US" b="1" dirty="0" smtClean="0">
                <a:ln w="11430">
                  <a:solidFill>
                    <a:schemeClr val="tx1"/>
                  </a:solidFill>
                </a:ln>
                <a:effectLst>
                  <a:outerShdw blurRad="50800" dist="39000" dir="5460000" algn="tl">
                    <a:srgbClr val="000000">
                      <a:alpha val="38000"/>
                    </a:srgbClr>
                  </a:outerShdw>
                </a:effectLst>
              </a:rPr>
              <a:t>A.  Prediction of His Death - #2 (17:22-23)</a:t>
            </a:r>
            <a:endParaRPr lang="en-US" b="1" dirty="0" smtClean="0">
              <a:ln w="11430">
                <a:solidFill>
                  <a:srgbClr val="00B0F0"/>
                </a:solidFill>
              </a:ln>
              <a:solidFill>
                <a:srgbClr val="00B0F0"/>
              </a:solidFill>
              <a:effectLst>
                <a:outerShdw blurRad="50800" dist="39000" dir="5460000" algn="tl">
                  <a:srgbClr val="000000">
                    <a:alpha val="38000"/>
                  </a:srgbClr>
                </a:outerShdw>
              </a:effectLst>
            </a:endParaRPr>
          </a:p>
          <a:p>
            <a:pPr>
              <a:spcAft>
                <a:spcPts val="600"/>
              </a:spcAft>
            </a:pPr>
            <a:r>
              <a:rPr lang="en-US" b="1" dirty="0" smtClean="0">
                <a:ln w="11430">
                  <a:solidFill>
                    <a:schemeClr val="tx1"/>
                  </a:solidFill>
                </a:ln>
                <a:effectLst>
                  <a:outerShdw blurRad="50800" dist="39000" dir="5460000" algn="tl">
                    <a:srgbClr val="000000">
                      <a:alpha val="38000"/>
                    </a:srgbClr>
                  </a:outerShdw>
                </a:effectLst>
              </a:rPr>
              <a:t>     B.  The Temple Tax (17:24-27)</a:t>
            </a:r>
            <a:r>
              <a:rPr lang="en-US" sz="2000" b="1" dirty="0" smtClean="0">
                <a:ln w="11430">
                  <a:solidFill>
                    <a:schemeClr val="tx1"/>
                  </a:solidFill>
                </a:ln>
                <a:effectLst>
                  <a:outerShdw blurRad="50800" dist="39000" dir="5460000" algn="tl">
                    <a:srgbClr val="000000">
                      <a:alpha val="38000"/>
                    </a:srgbClr>
                  </a:outerShdw>
                </a:effectLst>
              </a:rPr>
              <a:t> </a:t>
            </a:r>
            <a:endParaRPr lang="en-US" sz="2000" b="1" dirty="0" smtClean="0">
              <a:ln w="11430">
                <a:solidFill>
                  <a:srgbClr val="00B0F0"/>
                </a:solidFill>
              </a:ln>
              <a:solidFill>
                <a:srgbClr val="00B0F0"/>
              </a:solidFill>
              <a:effectLst>
                <a:outerShdw blurRad="50800" dist="39000" dir="5460000" algn="tl">
                  <a:srgbClr val="000000">
                    <a:alpha val="38000"/>
                  </a:srgbClr>
                </a:outerShdw>
              </a:effectLst>
            </a:endParaRPr>
          </a:p>
          <a:p>
            <a:pPr marL="571500" indent="-571500"/>
            <a:r>
              <a:rPr lang="en-US" sz="2400" b="1" dirty="0" smtClean="0">
                <a:ln w="11430">
                  <a:solidFill>
                    <a:srgbClr val="FFC000"/>
                  </a:solidFill>
                </a:ln>
                <a:solidFill>
                  <a:srgbClr val="FFC000"/>
                </a:solidFill>
                <a:effectLst>
                  <a:outerShdw blurRad="50800" dist="39000" dir="5460000" algn="tl">
                    <a:srgbClr val="000000">
                      <a:alpha val="38000"/>
                    </a:srgbClr>
                  </a:outerShdw>
                </a:effectLst>
              </a:rPr>
              <a:t>VI. </a:t>
            </a:r>
            <a:r>
              <a:rPr lang="en-US" sz="2400" b="1" u="sng" dirty="0" smtClean="0">
                <a:ln w="11430">
                  <a:solidFill>
                    <a:srgbClr val="FFC000"/>
                  </a:solidFill>
                </a:ln>
                <a:solidFill>
                  <a:srgbClr val="FFC000"/>
                </a:solidFill>
                <a:effectLst>
                  <a:outerShdw blurRad="50800" dist="39000" dir="5460000" algn="tl">
                    <a:srgbClr val="000000">
                      <a:alpha val="38000"/>
                    </a:srgbClr>
                  </a:outerShdw>
                </a:effectLst>
              </a:rPr>
              <a:t>The Fourth Discourse</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Life in the Kingdom (18:1 – 19:2) </a:t>
            </a:r>
            <a:r>
              <a:rPr lang="en-US" sz="2000" b="1" dirty="0" smtClean="0">
                <a:ln w="11430">
                  <a:solidFill>
                    <a:srgbClr val="00B0F0"/>
                  </a:solidFill>
                </a:ln>
                <a:solidFill>
                  <a:srgbClr val="00B0F0"/>
                </a:solidFill>
                <a:effectLst>
                  <a:outerShdw blurRad="50800" dist="39000" dir="5460000" algn="tl">
                    <a:srgbClr val="000000">
                      <a:alpha val="38000"/>
                    </a:srgbClr>
                  </a:outerShdw>
                </a:effectLst>
              </a:rPr>
              <a:t>(6/15)</a:t>
            </a:r>
            <a:endParaRPr lang="en-US" sz="2000" b="1" dirty="0" smtClean="0">
              <a:ln w="11430">
                <a:solidFill>
                  <a:srgbClr val="FFC000"/>
                </a:solidFill>
              </a:ln>
              <a:solidFill>
                <a:srgbClr val="FFC000"/>
              </a:solidFill>
              <a:effectLst>
                <a:outerShdw blurRad="50800" dist="39000" dir="5460000" algn="tl">
                  <a:srgbClr val="000000">
                    <a:alpha val="38000"/>
                  </a:srgbClr>
                </a:outerShdw>
              </a:effectLst>
            </a:endParaRPr>
          </a:p>
          <a:p>
            <a:r>
              <a:rPr lang="en-US" sz="2000" b="1" dirty="0" smtClean="0">
                <a:ln w="11430">
                  <a:solidFill>
                    <a:schemeClr val="tx1"/>
                  </a:solidFill>
                </a:ln>
                <a:effectLst>
                  <a:outerShdw blurRad="50800" dist="39000" dir="5460000" algn="tl">
                    <a:srgbClr val="000000">
                      <a:alpha val="38000"/>
                    </a:srgbClr>
                  </a:outerShdw>
                </a:effectLst>
              </a:rPr>
              <a:t>     </a:t>
            </a:r>
            <a:r>
              <a:rPr lang="en-US" b="1" dirty="0" smtClean="0">
                <a:ln w="11430">
                  <a:solidFill>
                    <a:schemeClr val="tx1"/>
                  </a:solidFill>
                </a:ln>
                <a:effectLst>
                  <a:outerShdw blurRad="50800" dist="39000" dir="5460000" algn="tl">
                    <a:srgbClr val="000000">
                      <a:alpha val="38000"/>
                    </a:srgbClr>
                  </a:outerShdw>
                </a:effectLst>
              </a:rPr>
              <a:t>A.  Sayings on Humility and Forgiveness (18:1-35)</a:t>
            </a:r>
            <a:endParaRPr lang="en-US" sz="2000" b="1" dirty="0" smtClean="0">
              <a:ln w="11430">
                <a:solidFill>
                  <a:srgbClr val="00B0F0"/>
                </a:solidFill>
              </a:ln>
              <a:solidFill>
                <a:srgbClr val="00B0F0"/>
              </a:solidFill>
              <a:effectLst>
                <a:outerShdw blurRad="50800" dist="39000" dir="5460000" algn="tl">
                  <a:srgbClr val="000000">
                    <a:alpha val="38000"/>
                  </a:srgbClr>
                </a:outerShdw>
              </a:effectLst>
            </a:endParaRPr>
          </a:p>
          <a:p>
            <a:r>
              <a:rPr lang="en-US" sz="2000" b="1" dirty="0" smtClean="0">
                <a:ln w="11430">
                  <a:solidFill>
                    <a:srgbClr val="00B0F0"/>
                  </a:solidFill>
                </a:ln>
                <a:solidFill>
                  <a:srgbClr val="00B0F0"/>
                </a:solidFill>
                <a:effectLst>
                  <a:outerShdw blurRad="50800" dist="39000" dir="5460000" algn="tl">
                    <a:srgbClr val="000000">
                      <a:alpha val="38000"/>
                    </a:srgbClr>
                  </a:outerShdw>
                </a:effectLst>
              </a:rPr>
              <a:t>         </a:t>
            </a:r>
            <a:r>
              <a:rPr lang="en-US" sz="1600" b="1" dirty="0" smtClean="0">
                <a:ln w="11430">
                  <a:solidFill>
                    <a:srgbClr val="FFFF00"/>
                  </a:solidFill>
                </a:ln>
                <a:solidFill>
                  <a:srgbClr val="FFFF00"/>
                </a:solidFill>
                <a:effectLst>
                  <a:outerShdw blurRad="50800" dist="39000" dir="5460000" algn="tl">
                    <a:srgbClr val="000000">
                      <a:alpha val="38000"/>
                    </a:srgbClr>
                  </a:outerShdw>
                </a:effectLst>
              </a:rPr>
              <a:t>1.  True Greatness (1-6)</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2.  Warnings of Hell (7-9)</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3.  The Lost Sheep (10-14)</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4.  Discipline (15-20)</a:t>
            </a:r>
          </a:p>
          <a:p>
            <a:r>
              <a:rPr lang="en-US" sz="1600" b="1" dirty="0" smtClean="0">
                <a:ln w="11430">
                  <a:solidFill>
                    <a:srgbClr val="FFFF00"/>
                  </a:solidFill>
                </a:ln>
                <a:solidFill>
                  <a:srgbClr val="FFFF00"/>
                </a:solidFill>
                <a:effectLst>
                  <a:outerShdw blurRad="50800" dist="39000" dir="5460000" algn="tl">
                    <a:srgbClr val="000000">
                      <a:alpha val="38000"/>
                    </a:srgbClr>
                  </a:outerShdw>
                </a:effectLst>
              </a:rPr>
              <a:t>           5.  Forgiveness (21-35)</a:t>
            </a:r>
          </a:p>
          <a:p>
            <a:pPr>
              <a:spcAft>
                <a:spcPts val="2400"/>
              </a:spcAft>
            </a:pPr>
            <a:r>
              <a:rPr lang="en-US" b="1" dirty="0" smtClean="0">
                <a:ln w="11430">
                  <a:solidFill>
                    <a:schemeClr val="tx1"/>
                  </a:solidFill>
                </a:ln>
                <a:effectLst>
                  <a:outerShdw blurRad="50800" dist="39000" dir="5460000" algn="tl">
                    <a:srgbClr val="000000">
                      <a:alpha val="38000"/>
                    </a:srgbClr>
                  </a:outerShdw>
                </a:effectLst>
              </a:rPr>
              <a:t>     B.  Jesus Travels to Judea, Beyond the Jordan (19:1-2)</a:t>
            </a:r>
            <a:endParaRPr lang="en-US" b="1" dirty="0" smtClean="0">
              <a:ln w="11430">
                <a:solidFill>
                  <a:srgbClr val="FFC000"/>
                </a:solidFill>
              </a:ln>
              <a:solidFill>
                <a:srgbClr val="FFC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14:13b – 15:20</a:t>
            </a:r>
            <a:endParaRPr lang="en-US" sz="34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1028" name="Picture 4" descr="You Feed Them” • Matthew 14:13-21 Worship Service for Home or Small Group  Use – in the big love"/>
          <p:cNvPicPr>
            <a:picLocks noChangeAspect="1" noChangeArrowheads="1"/>
          </p:cNvPicPr>
          <p:nvPr/>
        </p:nvPicPr>
        <p:blipFill>
          <a:blip r:embed="rId2" cstate="print"/>
          <a:srcRect/>
          <a:stretch>
            <a:fillRect/>
          </a:stretch>
        </p:blipFill>
        <p:spPr bwMode="auto">
          <a:xfrm>
            <a:off x="0" y="0"/>
            <a:ext cx="4419600" cy="3018210"/>
          </a:xfrm>
          <a:prstGeom prst="rect">
            <a:avLst/>
          </a:prstGeom>
          <a:noFill/>
        </p:spPr>
      </p:pic>
      <p:pic>
        <p:nvPicPr>
          <p:cNvPr id="1030" name="Picture 6" descr="Matthew 14:22 icon (Listen to Dramatized or Read) - GNT - Uplifting  Scriptures"/>
          <p:cNvPicPr>
            <a:picLocks noChangeAspect="1" noChangeArrowheads="1"/>
          </p:cNvPicPr>
          <p:nvPr/>
        </p:nvPicPr>
        <p:blipFill>
          <a:blip r:embed="rId3" cstate="print"/>
          <a:srcRect/>
          <a:stretch>
            <a:fillRect/>
          </a:stretch>
        </p:blipFill>
        <p:spPr bwMode="auto">
          <a:xfrm>
            <a:off x="4389120" y="3"/>
            <a:ext cx="4754880" cy="5980650"/>
          </a:xfrm>
          <a:prstGeom prst="rect">
            <a:avLst/>
          </a:prstGeom>
          <a:noFill/>
        </p:spPr>
      </p:pic>
      <p:pic>
        <p:nvPicPr>
          <p:cNvPr id="1032" name="Picture 8" descr="Matthew 15:1-20: The Tradition of the Elders – The Noontimes"/>
          <p:cNvPicPr>
            <a:picLocks noChangeAspect="1" noChangeArrowheads="1"/>
          </p:cNvPicPr>
          <p:nvPr/>
        </p:nvPicPr>
        <p:blipFill>
          <a:blip r:embed="rId4" cstate="print"/>
          <a:srcRect/>
          <a:stretch>
            <a:fillRect/>
          </a:stretch>
        </p:blipFill>
        <p:spPr bwMode="auto">
          <a:xfrm>
            <a:off x="0" y="2971798"/>
            <a:ext cx="4419600" cy="29865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Introduction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0"/>
            <a:ext cx="8915400" cy="607858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600"/>
              </a:spcAft>
            </a:pP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Jesus has now explained to His disciples the preceding parables and He now decides to travel to Nazareth:  </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“into His native town”</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th;n</a:t>
            </a:r>
            <a:r>
              <a:rPr lang="en-US" sz="2400" b="1" dirty="0"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 </a:t>
            </a:r>
            <a:r>
              <a:rPr lang="en-US" sz="2400" b="1" dirty="0" err="1"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patrivda</a:t>
            </a:r>
            <a:r>
              <a:rPr lang="en-US" sz="2400" b="1" dirty="0"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 </a:t>
            </a:r>
            <a:r>
              <a:rPr lang="en-US" sz="2400" b="1" dirty="0" err="1"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aujtou</a:t>
            </a:r>
            <a:r>
              <a:rPr lang="en-US" sz="2400" b="1" dirty="0"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region of His [own</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Our Lord’s </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err="1"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patris</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in the ancient world, was a significant part of identity, often tied to family lineage, heritage, and social status. The concept of a homeland was deeply ingrained in the Jewish culture, where land and lineage were central to God’s covenant promises.  The idea of returning to one’s </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err="1"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patris</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was also significant in the context of exile and restoration, themes prevalent in Jewish history.</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 Mark agrees (cf. 6:1) as does St. Luke 4:16, 23.  It’s of interest that St. Matthew has already discussed what Jesus has said concerning His </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“family” </a:t>
            </a:r>
            <a:r>
              <a:rPr lang="en-US" sz="2400" b="1" baseline="300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(12:46-50)</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and now, as Jesus is confronted by the people of His hometown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err="1"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patris</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 similar response is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voiced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by the townspeople as they see Jesus as only a member of their community and nothing more!      </a:t>
            </a: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13:53-58</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Rejected by His “</a:t>
            </a:r>
            <a:r>
              <a:rPr lang="en-US" sz="34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Patris</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13:53-58</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16386" name="Picture 2" descr="Map of Ancient Roman Galilee - Upper and Lower Galilee"/>
          <p:cNvPicPr>
            <a:picLocks noChangeAspect="1" noChangeArrowheads="1"/>
          </p:cNvPicPr>
          <p:nvPr/>
        </p:nvPicPr>
        <p:blipFill>
          <a:blip r:embed="rId2" cstate="print"/>
          <a:srcRect l="3401" t="3330" r="2957" b="12083"/>
          <a:stretch>
            <a:fillRect/>
          </a:stretch>
        </p:blipFill>
        <p:spPr bwMode="auto">
          <a:xfrm>
            <a:off x="4876800" y="0"/>
            <a:ext cx="4267200" cy="3733800"/>
          </a:xfrm>
          <a:prstGeom prst="rect">
            <a:avLst/>
          </a:prstGeom>
          <a:noFill/>
        </p:spPr>
      </p:pic>
      <p:sp>
        <p:nvSpPr>
          <p:cNvPr id="3" name="TextBox 2"/>
          <p:cNvSpPr txBox="1"/>
          <p:nvPr/>
        </p:nvSpPr>
        <p:spPr>
          <a:xfrm>
            <a:off x="152400" y="76200"/>
            <a:ext cx="8915400" cy="600164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rgbClr val="FFFF00"/>
                  </a:solidFill>
                </a:ln>
                <a:solidFill>
                  <a:srgbClr val="FFFF00"/>
                </a:solidFill>
                <a:latin typeface="Times New Roman" pitchFamily="18" charset="0"/>
                <a:cs typeface="Times New Roman" pitchFamily="18" charset="0"/>
              </a:rPr>
              <a:t>This brief encounter St. Matthew</a:t>
            </a:r>
          </a:p>
          <a:p>
            <a:r>
              <a:rPr lang="en-US" sz="2400" b="1" dirty="0" smtClean="0">
                <a:ln>
                  <a:solidFill>
                    <a:srgbClr val="FFFF00"/>
                  </a:solidFill>
                </a:ln>
                <a:solidFill>
                  <a:srgbClr val="FFFF00"/>
                </a:solidFill>
                <a:latin typeface="Times New Roman" pitchFamily="18" charset="0"/>
                <a:cs typeface="Times New Roman" pitchFamily="18" charset="0"/>
              </a:rPr>
              <a:t>introduces, as he did earlier in</a:t>
            </a:r>
          </a:p>
          <a:p>
            <a:r>
              <a:rPr lang="en-US" sz="2400" b="1" dirty="0" smtClean="0">
                <a:ln>
                  <a:solidFill>
                    <a:srgbClr val="FFFF00"/>
                  </a:solidFill>
                </a:ln>
                <a:solidFill>
                  <a:srgbClr val="FFFF00"/>
                </a:solidFill>
                <a:latin typeface="Times New Roman" pitchFamily="18" charset="0"/>
                <a:cs typeface="Times New Roman" pitchFamily="18" charset="0"/>
              </a:rPr>
              <a:t>12:46-50, with a new group of</a:t>
            </a:r>
          </a:p>
          <a:p>
            <a:r>
              <a:rPr lang="en-US" sz="2400" b="1" dirty="0" smtClean="0">
                <a:ln>
                  <a:solidFill>
                    <a:srgbClr val="FFFF00"/>
                  </a:solidFill>
                </a:ln>
                <a:solidFill>
                  <a:srgbClr val="FFFF00"/>
                </a:solidFill>
                <a:latin typeface="Times New Roman" pitchFamily="18" charset="0"/>
                <a:cs typeface="Times New Roman" pitchFamily="18" charset="0"/>
              </a:rPr>
              <a:t>people, namely the townspeople</a:t>
            </a:r>
          </a:p>
          <a:p>
            <a:r>
              <a:rPr lang="en-US" sz="2400" b="1" dirty="0" smtClean="0">
                <a:ln>
                  <a:solidFill>
                    <a:srgbClr val="FFFF00"/>
                  </a:solidFill>
                </a:ln>
                <a:solidFill>
                  <a:srgbClr val="FFFF00"/>
                </a:solidFill>
                <a:latin typeface="Times New Roman" pitchFamily="18" charset="0"/>
                <a:cs typeface="Times New Roman" pitchFamily="18" charset="0"/>
              </a:rPr>
              <a:t>of Nazareth.  St. Matthew reflects</a:t>
            </a:r>
          </a:p>
          <a:p>
            <a:r>
              <a:rPr lang="en-US" sz="2400" b="1" dirty="0" smtClean="0">
                <a:ln>
                  <a:solidFill>
                    <a:srgbClr val="FFFF00"/>
                  </a:solidFill>
                </a:ln>
                <a:solidFill>
                  <a:srgbClr val="FFFF00"/>
                </a:solidFill>
                <a:latin typeface="Times New Roman" pitchFamily="18" charset="0"/>
                <a:cs typeface="Times New Roman" pitchFamily="18" charset="0"/>
              </a:rPr>
              <a:t>in a very interesting way what the</a:t>
            </a:r>
          </a:p>
          <a:p>
            <a:r>
              <a:rPr lang="en-US" sz="2400" b="1" dirty="0" smtClean="0">
                <a:ln>
                  <a:solidFill>
                    <a:srgbClr val="FFFF00"/>
                  </a:solidFill>
                </a:ln>
                <a:solidFill>
                  <a:srgbClr val="FFFF00"/>
                </a:solidFill>
                <a:latin typeface="Times New Roman" pitchFamily="18" charset="0"/>
                <a:cs typeface="Times New Roman" pitchFamily="18" charset="0"/>
              </a:rPr>
              <a:t>people in the synagogue are saying</a:t>
            </a:r>
          </a:p>
          <a:p>
            <a:r>
              <a:rPr lang="en-US" sz="2400" b="1" dirty="0" smtClean="0">
                <a:ln>
                  <a:solidFill>
                    <a:srgbClr val="FFFF00"/>
                  </a:solidFill>
                </a:ln>
                <a:solidFill>
                  <a:srgbClr val="FFFF00"/>
                </a:solidFill>
                <a:latin typeface="Times New Roman" pitchFamily="18" charset="0"/>
                <a:cs typeface="Times New Roman" pitchFamily="18" charset="0"/>
              </a:rPr>
              <a:t>as our Lord is teaching them. They</a:t>
            </a:r>
          </a:p>
          <a:p>
            <a:r>
              <a:rPr lang="en-US" sz="2400" b="1" dirty="0" smtClean="0">
                <a:ln>
                  <a:solidFill>
                    <a:srgbClr val="FFFF00"/>
                  </a:solidFill>
                </a:ln>
                <a:solidFill>
                  <a:srgbClr val="FFFF00"/>
                </a:solidFill>
                <a:latin typeface="Times New Roman" pitchFamily="18" charset="0"/>
                <a:cs typeface="Times New Roman" pitchFamily="18" charset="0"/>
              </a:rPr>
              <a:t>were astonished, utterly amazed by</a:t>
            </a:r>
          </a:p>
          <a:p>
            <a:r>
              <a:rPr lang="en-US" sz="2400" b="1" dirty="0" smtClean="0">
                <a:ln>
                  <a:solidFill>
                    <a:srgbClr val="FFFF00"/>
                  </a:solidFill>
                </a:ln>
                <a:solidFill>
                  <a:srgbClr val="FFFF00"/>
                </a:solidFill>
                <a:latin typeface="Times New Roman" pitchFamily="18" charset="0"/>
                <a:cs typeface="Times New Roman" pitchFamily="18" charset="0"/>
              </a:rPr>
              <a:t>the </a:t>
            </a:r>
            <a:r>
              <a:rPr lang="en-US" sz="2400" b="1" dirty="0" smtClean="0">
                <a:ln>
                  <a:solidFill>
                    <a:srgbClr val="FFFF00"/>
                  </a:solidFill>
                </a:ln>
                <a:solidFill>
                  <a:srgbClr val="FFFF00"/>
                </a:solidFill>
                <a:latin typeface="Times New Roman" pitchFamily="18" charset="0"/>
                <a:cs typeface="Times New Roman" pitchFamily="18" charset="0"/>
              </a:rPr>
              <a:t>wisdom of Jesus; and His</a:t>
            </a:r>
          </a:p>
          <a:p>
            <a:r>
              <a:rPr lang="en-US" sz="2400" b="1" dirty="0" smtClean="0">
                <a:ln>
                  <a:solidFill>
                    <a:srgbClr val="FFFF00"/>
                  </a:solidFill>
                </a:ln>
                <a:solidFill>
                  <a:srgbClr val="FFFF00"/>
                </a:solidFill>
                <a:latin typeface="Times New Roman" pitchFamily="18" charset="0"/>
                <a:cs typeface="Times New Roman" pitchFamily="18" charset="0"/>
              </a:rPr>
              <a:t>miraculous powers, of which they had not seen, but certainly had heard!  When Jesus had left Nazareth, they probably noted nothing too astounding about Him.  Thus, they are bewildered and wondering how this is possible.  Though this may not sound too derogatory in English; in Greek, St. Matthew uses a demonstrative pronoun </a:t>
            </a:r>
            <a:r>
              <a:rPr lang="en-US" sz="2400" b="1" dirty="0" smtClean="0">
                <a:ln>
                  <a:solidFill>
                    <a:schemeClr val="tx1"/>
                  </a:solidFill>
                </a:ln>
                <a:latin typeface="Times New Roman" pitchFamily="18" charset="0"/>
                <a:cs typeface="Times New Roman" pitchFamily="18" charset="0"/>
              </a:rPr>
              <a:t>(</a:t>
            </a:r>
            <a:r>
              <a:rPr lang="en-US" sz="2400" b="1" dirty="0" err="1" smtClean="0">
                <a:ln>
                  <a:solidFill>
                    <a:schemeClr val="tx1"/>
                  </a:solidFill>
                </a:ln>
                <a:latin typeface="TekniaGreek" pitchFamily="2" charset="0"/>
                <a:cs typeface="Times New Roman" pitchFamily="18" charset="0"/>
              </a:rPr>
              <a:t>touvtw</a:t>
            </a:r>
            <a:r>
              <a:rPr lang="en-US" sz="2400" b="1" dirty="0" smtClean="0">
                <a:ln>
                  <a:solidFill>
                    <a:schemeClr val="tx1"/>
                  </a:solidFill>
                </a:ln>
                <a:latin typeface="TekniaGreek" pitchFamily="2" charset="0"/>
                <a:cs typeface="Times New Roman" pitchFamily="18" charset="0"/>
              </a:rPr>
              <a:t>/</a:t>
            </a:r>
            <a:r>
              <a:rPr lang="en-US" sz="2400" b="1" dirty="0" smtClean="0">
                <a:ln>
                  <a:solidFill>
                    <a:schemeClr val="tx1"/>
                  </a:solidFill>
                </a:ln>
                <a:latin typeface="Times New Roman" pitchFamily="18" charset="0"/>
                <a:cs typeface="Times New Roman" pitchFamily="18" charset="0"/>
              </a:rPr>
              <a:t>) </a:t>
            </a:r>
            <a:r>
              <a:rPr lang="en-US" sz="2400" b="1" i="1" dirty="0" smtClean="0">
                <a:ln>
                  <a:solidFill>
                    <a:schemeClr val="tx1"/>
                  </a:solidFill>
                </a:ln>
                <a:latin typeface="Times New Roman" pitchFamily="18" charset="0"/>
                <a:cs typeface="Times New Roman" pitchFamily="18" charset="0"/>
              </a:rPr>
              <a:t>“to this [man]”</a:t>
            </a:r>
            <a:r>
              <a:rPr lang="en-US" sz="2400" b="1" dirty="0" smtClean="0">
                <a:ln>
                  <a:solidFill>
                    <a:srgbClr val="FFFF00"/>
                  </a:solidFill>
                </a:ln>
                <a:solidFill>
                  <a:srgbClr val="FFFF00"/>
                </a:solidFill>
                <a:latin typeface="Times New Roman" pitchFamily="18" charset="0"/>
                <a:cs typeface="Times New Roman" pitchFamily="18" charset="0"/>
              </a:rPr>
              <a:t> that does set a derogatory tone.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Rejected by His “</a:t>
            </a:r>
            <a:r>
              <a:rPr lang="en-US" sz="34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Patris</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13:53-58</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28674" name="Picture 2" descr="Jesus At the Synagogue in Nazareth - Christian Publishing House Blog"/>
          <p:cNvPicPr>
            <a:picLocks noChangeAspect="1" noChangeArrowheads="1"/>
          </p:cNvPicPr>
          <p:nvPr/>
        </p:nvPicPr>
        <p:blipFill>
          <a:blip r:embed="rId2" cstate="print"/>
          <a:srcRect/>
          <a:stretch>
            <a:fillRect/>
          </a:stretch>
        </p:blipFill>
        <p:spPr bwMode="auto">
          <a:xfrm>
            <a:off x="0" y="21767"/>
            <a:ext cx="4724400" cy="2645233"/>
          </a:xfrm>
          <a:prstGeom prst="rect">
            <a:avLst/>
          </a:prstGeom>
          <a:noFill/>
        </p:spPr>
      </p:pic>
      <p:sp>
        <p:nvSpPr>
          <p:cNvPr id="3" name="TextBox 2"/>
          <p:cNvSpPr txBox="1"/>
          <p:nvPr/>
        </p:nvSpPr>
        <p:spPr>
          <a:xfrm>
            <a:off x="152400" y="76200"/>
            <a:ext cx="8915400" cy="563231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This leads them to recall that 					Jesus is the carpenter’s son. 					 Note that Joseph isn’t named 					by St. Matthew, only his trade; 					however, St. Luke does name 					Joseph (4:22b).  They also 						know that Jesus is the son of </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err="1"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Miryam</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n>
                  <a:solidFill>
                    <a:schemeClr val="tx1"/>
                  </a:solidFill>
                </a:ln>
                <a:effectLst>
                  <a:outerShdw blurRad="38100" dist="38100" dir="2700000" algn="tl">
                    <a:srgbClr val="000000">
                      <a:alpha val="43137"/>
                    </a:srgbClr>
                  </a:outerShdw>
                </a:effectLst>
                <a:latin typeface="TekniaHebrew" pitchFamily="2" charset="0"/>
                <a:cs typeface="Times New Roman" pitchFamily="18" charset="0"/>
              </a:rPr>
              <a:t>.y2r3m1</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as Matthew uses her Hebrew name, and that Jesus has at least four half-brothers that Matthew also list.  Our Lord also has half-sisters, though they are not named, which in the first century they would have not been typically named since they, apparently, had already married and settled in their husbands’ homes in Nazareth.  Once again, the demonstrative pronoun </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err="1"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toutoe</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 used by Matthew to indicate that the townspeople are not speaking to highly of our Lord.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Rejected by His “</a:t>
            </a:r>
            <a:r>
              <a:rPr lang="en-US" sz="34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Patris</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13:53-58</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223421"/>
            <a:ext cx="8915400" cy="526297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If you think that maybe </a:t>
            </a:r>
            <a:r>
              <a:rPr lang="en-US" sz="2800" b="1" dirty="0" err="1"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touvtw</a:t>
            </a:r>
            <a:r>
              <a:rPr lang="en-US" sz="2800" b="1" dirty="0"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isn’t derogatory; well, verse 57 clearly indicates that they are </a:t>
            </a:r>
            <a:r>
              <a:rPr lang="en-US" sz="28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“offended”</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ejskandalivzonto</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They all were </a:t>
            </a:r>
            <a:r>
              <a:rPr lang="en-US" sz="28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“scandalized by”</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or </a:t>
            </a:r>
            <a:r>
              <a:rPr lang="en-US" sz="28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“made a stumbling block by”</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Jesus.  In the Greco-Roman world, the concept of a </a:t>
            </a:r>
            <a:r>
              <a:rPr lang="en-US" sz="28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“stumbling block”</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was understood both literally and metaphorically. Literally, it referred to an obstacle that could cause someone to trip. Metaphorically, it was used to describe actions or teachings that could lead someone into moral or spiritual error. In Jewish culture, the idea of causing someone to stumble was particularly serious, as it could lead to breaking the Law and offending God!</a:t>
            </a:r>
            <a:endParaRPr lang="en-US" sz="28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Rejected by His “</a:t>
            </a:r>
            <a:r>
              <a:rPr lang="en-US" sz="34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Patris</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13:53-58</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223421"/>
            <a:ext cx="8915400" cy="541686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Therefore, knowing Jesus as they did, they could not bring themselves to think that His wisdom, teachings, and works of power were of Divine origin.  There had to be something wrong with Him, maybe even Beelzebub had taken hold of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Him!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Jesus responds to them by saying that </a:t>
            </a:r>
            <a:r>
              <a:rPr lang="en-US" sz="28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 prophet is not honor-less except in his native town and his own house [or family</a:t>
            </a:r>
            <a:r>
              <a:rPr lang="en-US" sz="28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p>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old saying is true:</a:t>
            </a:r>
            <a:r>
              <a:rPr lang="en-US" sz="28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familiarity breeds contempt! </a:t>
            </a: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Note that Jesus classes Himself as a prophet and it is perfectly in order, for the contempt of the people arose during His teaching in the synagogue.  St.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Luke (4:18-19)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lists the text that Jesus was reading:  Isaiah 61:1-2 and 58:6.</a:t>
            </a:r>
            <a:endParaRPr lang="en-US" sz="28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Rejected by His “</a:t>
            </a:r>
            <a:r>
              <a:rPr lang="en-US" sz="34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Patris</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13:53-58</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29698" name="Picture 2" descr="mountprecipice6.jpg"/>
          <p:cNvPicPr>
            <a:picLocks noChangeAspect="1" noChangeArrowheads="1"/>
          </p:cNvPicPr>
          <p:nvPr/>
        </p:nvPicPr>
        <p:blipFill>
          <a:blip r:embed="rId2" cstate="print"/>
          <a:srcRect/>
          <a:stretch>
            <a:fillRect/>
          </a:stretch>
        </p:blipFill>
        <p:spPr bwMode="auto">
          <a:xfrm>
            <a:off x="3581400" y="2514600"/>
            <a:ext cx="5562600" cy="3048000"/>
          </a:xfrm>
          <a:prstGeom prst="rect">
            <a:avLst/>
          </a:prstGeom>
          <a:noFill/>
        </p:spPr>
      </p:pic>
      <p:sp>
        <p:nvSpPr>
          <p:cNvPr id="7" name="Rectangle 6"/>
          <p:cNvSpPr/>
          <p:nvPr/>
        </p:nvSpPr>
        <p:spPr>
          <a:xfrm>
            <a:off x="3813257" y="5562600"/>
            <a:ext cx="5330743" cy="400110"/>
          </a:xfrm>
          <a:prstGeom prst="rect">
            <a:avLst/>
          </a:prstGeom>
        </p:spPr>
        <p:txBody>
          <a:bodyPr wrap="square">
            <a:spAutoFit/>
          </a:bodyPr>
          <a:lstStyle/>
          <a:p>
            <a:pPr algn="ctr"/>
            <a:r>
              <a:rPr lang="en-US" sz="2000" b="1" dirty="0" smtClean="0">
                <a:effectLst>
                  <a:outerShdw blurRad="38100" dist="38100" dir="2700000" algn="tl">
                    <a:srgbClr val="000000">
                      <a:alpha val="43137"/>
                    </a:srgbClr>
                  </a:outerShdw>
                </a:effectLst>
              </a:rPr>
              <a:t>Mount </a:t>
            </a:r>
            <a:r>
              <a:rPr lang="en-US" sz="2000" b="1" dirty="0" err="1" smtClean="0">
                <a:effectLst>
                  <a:outerShdw blurRad="38100" dist="38100" dir="2700000" algn="tl">
                    <a:srgbClr val="000000">
                      <a:alpha val="43137"/>
                    </a:srgbClr>
                  </a:outerShdw>
                </a:effectLst>
              </a:rPr>
              <a:t>Kedimum</a:t>
            </a:r>
            <a:endParaRPr lang="en-US" sz="2000" b="1" dirty="0">
              <a:effectLst>
                <a:outerShdw blurRad="38100" dist="38100" dir="2700000" algn="tl">
                  <a:srgbClr val="000000">
                    <a:alpha val="43137"/>
                  </a:srgbClr>
                </a:outerShdw>
              </a:effectLst>
            </a:endParaRPr>
          </a:p>
        </p:txBody>
      </p:sp>
      <p:sp>
        <p:nvSpPr>
          <p:cNvPr id="3" name="TextBox 2"/>
          <p:cNvSpPr txBox="1"/>
          <p:nvPr/>
        </p:nvSpPr>
        <p:spPr>
          <a:xfrm>
            <a:off x="152400" y="223421"/>
            <a:ext cx="8915400" cy="526297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Jesus wanted to do many works of power in His hometown; however, due to their unbelief, He only did a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few (St. Mark 6:5).  It is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clear that faith precedes each miracle of our Lord Jesus; and unbelief prevents the performance of miracles (cf. St. Luke 4:28-38</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Therefore</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the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people</a:t>
            </a:r>
          </a:p>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of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Nazareth rose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up</a:t>
            </a:r>
          </a:p>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drove Jesus,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one</a:t>
            </a:r>
          </a:p>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of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their own,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out of</a:t>
            </a:r>
          </a:p>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town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attempted</a:t>
            </a:r>
          </a:p>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To kill Him (St</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Luke</a:t>
            </a:r>
          </a:p>
          <a:p>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5:29</a:t>
            </a:r>
            <a:r>
              <a:rPr lang="en-US" sz="28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Beheading of John the Baptist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14:1-13a</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296882"/>
            <a:ext cx="8915400" cy="397031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spcAft>
                <a:spcPts val="1200"/>
              </a:spcAft>
            </a:pPr>
            <a:r>
              <a:rPr lang="en-US" sz="3200" b="1" i="1" u="sng" dirty="0" smtClean="0">
                <a:ln>
                  <a:solidFill>
                    <a:schemeClr val="tx1"/>
                  </a:solidFill>
                </a:ln>
                <a:latin typeface="Times New Roman" pitchFamily="18" charset="0"/>
                <a:cs typeface="Times New Roman" pitchFamily="18" charset="0"/>
              </a:rPr>
              <a:t>Introduction</a:t>
            </a:r>
            <a:endParaRPr lang="en-US" sz="3200" b="1" u="sng" dirty="0" smtClean="0">
              <a:ln>
                <a:solidFill>
                  <a:schemeClr val="tx1"/>
                </a:solidFill>
              </a:ln>
              <a:latin typeface="Times New Roman" pitchFamily="18" charset="0"/>
              <a:cs typeface="Times New Roman" pitchFamily="18" charset="0"/>
            </a:endParaRPr>
          </a:p>
          <a:p>
            <a:r>
              <a:rPr lang="en-US" sz="30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opposition that Jesus faced in His hometown of Nazareth is horrendous; now comes the active unbelief and hostility of Herod Antipas.  St. Matthew now recounts opposition of a </a:t>
            </a:r>
            <a:r>
              <a:rPr lang="en-US" sz="30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“violent man”</a:t>
            </a:r>
            <a:r>
              <a:rPr lang="en-US" sz="30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ln>
                  <a:solidFill>
                    <a:schemeClr val="tx1"/>
                  </a:solidFill>
                </a:ln>
                <a:effectLst>
                  <a:outerShdw blurRad="38100" dist="38100" dir="2700000" algn="tl">
                    <a:srgbClr val="000000">
                      <a:alpha val="43137"/>
                    </a:srgbClr>
                  </a:outerShdw>
                </a:effectLst>
                <a:latin typeface="TekniaGreek" pitchFamily="2" charset="0"/>
                <a:cs typeface="Times New Roman" pitchFamily="18" charset="0"/>
              </a:rPr>
              <a:t>biavsthV</a:t>
            </a:r>
            <a:r>
              <a:rPr lang="en-US" sz="30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11:12)</a:t>
            </a:r>
            <a:r>
              <a:rPr lang="en-US" sz="30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that has risen up in opposition to the reign of God and the man who was sent to proclaim the coming Christ:  John, the Baptizer.</a:t>
            </a:r>
            <a:endParaRPr lang="en-US" sz="3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ou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Beheading of John the Baptist</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14:1-13a</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32770" name="Picture 2" descr="history - Was Herod Antipas an official king? - Christianity Stack Exchange"/>
          <p:cNvPicPr>
            <a:picLocks noChangeAspect="1" noChangeArrowheads="1"/>
          </p:cNvPicPr>
          <p:nvPr/>
        </p:nvPicPr>
        <p:blipFill>
          <a:blip r:embed="rId2" cstate="print"/>
          <a:srcRect l="6897" t="11482" r="3448" b="15031"/>
          <a:stretch>
            <a:fillRect/>
          </a:stretch>
        </p:blipFill>
        <p:spPr bwMode="auto">
          <a:xfrm>
            <a:off x="0" y="1037492"/>
            <a:ext cx="2895600" cy="3610708"/>
          </a:xfrm>
          <a:prstGeom prst="rect">
            <a:avLst/>
          </a:prstGeom>
          <a:noFill/>
        </p:spPr>
      </p:pic>
      <p:sp>
        <p:nvSpPr>
          <p:cNvPr id="3" name="TextBox 2"/>
          <p:cNvSpPr txBox="1"/>
          <p:nvPr/>
        </p:nvSpPr>
        <p:spPr>
          <a:xfrm>
            <a:off x="152400" y="223421"/>
            <a:ext cx="8915400" cy="567847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spcAft>
                <a:spcPts val="600"/>
              </a:spcAft>
            </a:pPr>
            <a:r>
              <a:rPr lang="en-US" sz="3600" b="1" i="1" dirty="0" smtClean="0">
                <a:ln>
                  <a:solidFill>
                    <a:srgbClr val="FF0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Murder of John the Baptist</a:t>
            </a:r>
            <a:r>
              <a:rPr lang="en-US" sz="3600" b="1" dirty="0" smtClean="0">
                <a:ln>
                  <a:solidFill>
                    <a:srgbClr val="FF0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(1-12)</a:t>
            </a:r>
            <a:r>
              <a:rPr lang="en-US" sz="32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a:p>
            <a:pPr>
              <a:spcAft>
                <a:spcPts val="1200"/>
              </a:spcAft>
            </a:pP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Herod Antipas was a son of Herod the Great 			and was given a </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tetrarchy</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that consisted of 			Galilee and </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Perea</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as willed by his father.  				Antipas was no better, maybe worse, than his 			father.  A brief explanation of Antipas’ 				marital situation will give a complete 				background prior to the Baptist’s death.</a:t>
            </a:r>
          </a:p>
          <a:p>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Antipas had been married to the daughter of 			the King of </a:t>
            </a:r>
            <a:r>
              <a:rPr lang="en-US" sz="2400" b="1" dirty="0" err="1"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Nabatea</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During a visit to Rome, 			he meet the wife of his half-brother Philip, Herodias.  She was the granddaughter of Herod the Great; thus, making Philip her uncle; and Antipas her half-uncle.  Philip and Herodias had a daughter, Salome.</a:t>
            </a:r>
            <a:endParaRPr lang="en-US" sz="24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par>
                                <p:cTn id="15" presetID="26" presetClass="entr" presetSubtype="0" fill="hold" nodeType="with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wipe(down)">
                                      <p:cBhvr>
                                        <p:cTn id="17" dur="580">
                                          <p:stCondLst>
                                            <p:cond delay="0"/>
                                          </p:stCondLst>
                                        </p:cTn>
                                        <p:tgtEl>
                                          <p:spTgt spid="32770"/>
                                        </p:tgtEl>
                                      </p:cBhvr>
                                    </p:animEffect>
                                    <p:anim calcmode="lin" valueType="num">
                                      <p:cBhvr>
                                        <p:cTn id="18" dur="1822" tmFilter="0,0; 0.14,0.36; 0.43,0.73; 0.71,0.91; 1.0,1.0">
                                          <p:stCondLst>
                                            <p:cond delay="0"/>
                                          </p:stCondLst>
                                        </p:cTn>
                                        <p:tgtEl>
                                          <p:spTgt spid="3277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277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277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277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2770"/>
                                        </p:tgtEl>
                                        <p:attrNameLst>
                                          <p:attrName>ppt_y</p:attrName>
                                        </p:attrNameLst>
                                      </p:cBhvr>
                                      <p:tavLst>
                                        <p:tav tm="0" fmla="#ppt_y-sin(pi*$)/81">
                                          <p:val>
                                            <p:fltVal val="0"/>
                                          </p:val>
                                        </p:tav>
                                        <p:tav tm="100000">
                                          <p:val>
                                            <p:fltVal val="1"/>
                                          </p:val>
                                        </p:tav>
                                      </p:tavLst>
                                    </p:anim>
                                    <p:animScale>
                                      <p:cBhvr>
                                        <p:cTn id="23" dur="26">
                                          <p:stCondLst>
                                            <p:cond delay="650"/>
                                          </p:stCondLst>
                                        </p:cTn>
                                        <p:tgtEl>
                                          <p:spTgt spid="32770"/>
                                        </p:tgtEl>
                                      </p:cBhvr>
                                      <p:to x="100000" y="60000"/>
                                    </p:animScale>
                                    <p:animScale>
                                      <p:cBhvr>
                                        <p:cTn id="24" dur="166" decel="50000">
                                          <p:stCondLst>
                                            <p:cond delay="676"/>
                                          </p:stCondLst>
                                        </p:cTn>
                                        <p:tgtEl>
                                          <p:spTgt spid="32770"/>
                                        </p:tgtEl>
                                      </p:cBhvr>
                                      <p:to x="100000" y="100000"/>
                                    </p:animScale>
                                    <p:animScale>
                                      <p:cBhvr>
                                        <p:cTn id="25" dur="26">
                                          <p:stCondLst>
                                            <p:cond delay="1312"/>
                                          </p:stCondLst>
                                        </p:cTn>
                                        <p:tgtEl>
                                          <p:spTgt spid="32770"/>
                                        </p:tgtEl>
                                      </p:cBhvr>
                                      <p:to x="100000" y="80000"/>
                                    </p:animScale>
                                    <p:animScale>
                                      <p:cBhvr>
                                        <p:cTn id="26" dur="166" decel="50000">
                                          <p:stCondLst>
                                            <p:cond delay="1338"/>
                                          </p:stCondLst>
                                        </p:cTn>
                                        <p:tgtEl>
                                          <p:spTgt spid="32770"/>
                                        </p:tgtEl>
                                      </p:cBhvr>
                                      <p:to x="100000" y="100000"/>
                                    </p:animScale>
                                    <p:animScale>
                                      <p:cBhvr>
                                        <p:cTn id="27" dur="26">
                                          <p:stCondLst>
                                            <p:cond delay="1642"/>
                                          </p:stCondLst>
                                        </p:cTn>
                                        <p:tgtEl>
                                          <p:spTgt spid="32770"/>
                                        </p:tgtEl>
                                      </p:cBhvr>
                                      <p:to x="100000" y="90000"/>
                                    </p:animScale>
                                    <p:animScale>
                                      <p:cBhvr>
                                        <p:cTn id="28" dur="166" decel="50000">
                                          <p:stCondLst>
                                            <p:cond delay="1668"/>
                                          </p:stCondLst>
                                        </p:cTn>
                                        <p:tgtEl>
                                          <p:spTgt spid="32770"/>
                                        </p:tgtEl>
                                      </p:cBhvr>
                                      <p:to x="100000" y="100000"/>
                                    </p:animScale>
                                    <p:animScale>
                                      <p:cBhvr>
                                        <p:cTn id="29" dur="26">
                                          <p:stCondLst>
                                            <p:cond delay="1808"/>
                                          </p:stCondLst>
                                        </p:cTn>
                                        <p:tgtEl>
                                          <p:spTgt spid="32770"/>
                                        </p:tgtEl>
                                      </p:cBhvr>
                                      <p:to x="100000" y="95000"/>
                                    </p:animScale>
                                    <p:animScale>
                                      <p:cBhvr>
                                        <p:cTn id="30" dur="166" decel="50000">
                                          <p:stCondLst>
                                            <p:cond delay="1834"/>
                                          </p:stCondLst>
                                        </p:cTn>
                                        <p:tgtEl>
                                          <p:spTgt spid="3277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8066</TotalTime>
  <Words>1848</Words>
  <Application>Microsoft Office PowerPoint</Application>
  <PresentationFormat>On-screen Show (4:3)</PresentationFormat>
  <Paragraphs>109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773</cp:revision>
  <dcterms:created xsi:type="dcterms:W3CDTF">2006-08-16T00:00:00Z</dcterms:created>
  <dcterms:modified xsi:type="dcterms:W3CDTF">2025-05-03T15:44:06Z</dcterms:modified>
</cp:coreProperties>
</file>