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471" r:id="rId2"/>
    <p:sldId id="362" r:id="rId3"/>
    <p:sldId id="472" r:id="rId4"/>
    <p:sldId id="474" r:id="rId5"/>
    <p:sldId id="475" r:id="rId6"/>
    <p:sldId id="476" r:id="rId7"/>
    <p:sldId id="477" r:id="rId8"/>
    <p:sldId id="478" r:id="rId9"/>
    <p:sldId id="479" r:id="rId10"/>
    <p:sldId id="480" r:id="rId11"/>
    <p:sldId id="481" r:id="rId12"/>
    <p:sldId id="482" r:id="rId13"/>
    <p:sldId id="483" r:id="rId14"/>
    <p:sldId id="485" r:id="rId15"/>
    <p:sldId id="486" r:id="rId16"/>
    <p:sldId id="487" r:id="rId17"/>
    <p:sldId id="488" r:id="rId18"/>
    <p:sldId id="489" r:id="rId19"/>
    <p:sldId id="490" r:id="rId20"/>
    <p:sldId id="491" r:id="rId21"/>
    <p:sldId id="492" r:id="rId22"/>
    <p:sldId id="484" r:id="rId23"/>
    <p:sldId id="29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996633"/>
    <a:srgbClr val="AEAEAE"/>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07" autoAdjust="0"/>
  </p:normalViewPr>
  <p:slideViewPr>
    <p:cSldViewPr>
      <p:cViewPr>
        <p:scale>
          <a:sx n="100" d="100"/>
          <a:sy n="100" d="100"/>
        </p:scale>
        <p:origin x="-124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04/08/25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04/08/25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04/08/25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04/08/25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04/08/25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04/08/25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04/08/25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04/08/25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12:46-13:52</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sz="36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Today!</a:t>
            </a:r>
            <a:endParaRPr lang="en-US" sz="3600" dirty="0">
              <a:ln>
                <a:solidFill>
                  <a:srgbClr val="92D050"/>
                </a:solidFill>
              </a:ln>
              <a:solidFill>
                <a:srgbClr val="92D050"/>
              </a:solidFill>
            </a:endParaRPr>
          </a:p>
        </p:txBody>
      </p:sp>
      <p:pic>
        <p:nvPicPr>
          <p:cNvPr id="2" name="Picture 2" descr="The Parables of Jesus | Apple Valley Church of the Nazarene"/>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
        <p:nvSpPr>
          <p:cNvPr id="5" name="TextBox 4"/>
          <p:cNvSpPr txBox="1"/>
          <p:nvPr/>
        </p:nvSpPr>
        <p:spPr>
          <a:xfrm>
            <a:off x="7064355" y="0"/>
            <a:ext cx="1867947" cy="1754326"/>
          </a:xfrm>
          <a:prstGeom prst="rect">
            <a:avLst/>
          </a:prstGeom>
          <a:noFill/>
        </p:spPr>
        <p:txBody>
          <a:bodyPr wrap="none" rtlCol="0">
            <a:spAutoFit/>
          </a:bodyPr>
          <a:lstStyle/>
          <a:p>
            <a:pPr algn="ctr"/>
            <a:r>
              <a:rPr lang="en-US" sz="5400" dirty="0" smtClean="0">
                <a:ln>
                  <a:solidFill>
                    <a:srgbClr val="92D050"/>
                  </a:solidFill>
                </a:ln>
                <a:latin typeface="Broadway" pitchFamily="82" charset="0"/>
              </a:rPr>
              <a:t>Part</a:t>
            </a:r>
          </a:p>
          <a:p>
            <a:pPr algn="ctr"/>
            <a:r>
              <a:rPr lang="en-US" sz="5400" dirty="0" smtClean="0">
                <a:ln>
                  <a:solidFill>
                    <a:srgbClr val="92D050"/>
                  </a:solidFill>
                </a:ln>
                <a:latin typeface="Broadway" pitchFamily="82" charset="0"/>
              </a:rPr>
              <a:t>Un</a:t>
            </a:r>
            <a:endParaRPr lang="en-US" sz="5400" dirty="0">
              <a:ln>
                <a:solidFill>
                  <a:srgbClr val="92D050"/>
                </a:solidFill>
              </a:ln>
              <a:latin typeface="Broadway"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13:1-52</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689550"/>
            <a:ext cx="8915400" cy="43396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spcAft>
                <a:spcPts val="1200"/>
              </a:spcAft>
              <a:buAutoNum type="arabicPeriod" startAt="3"/>
            </a:pPr>
            <a:r>
              <a:rPr lang="en-US" sz="24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Third Unit</a:t>
            </a:r>
            <a:r>
              <a:rPr lang="en-US" sz="24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is from vv. 36-50 and is comprised of a triad</a:t>
            </a:r>
            <a:r>
              <a:rPr lang="en-US" sz="24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pPr marL="457200" indent="-457200">
              <a:spcAft>
                <a:spcPts val="1200"/>
              </a:spcAft>
            </a:pPr>
            <a:r>
              <a:rPr lang="en-US" sz="2000" dirty="0" smtClean="0">
                <a:latin typeface="Times New Roman" pitchFamily="18" charset="0"/>
                <a:cs typeface="Times New Roman" pitchFamily="18" charset="0"/>
              </a:rPr>
              <a:t>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a</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It begins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with the interpretation of the Weeds in the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Wheat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in v.36, which is also a break from teaching the crowds to teaching His disciples in the house.</a:t>
            </a:r>
          </a:p>
          <a:p>
            <a:pPr>
              <a:spcAft>
                <a:spcPts val="1200"/>
              </a:spcAft>
            </a:pP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Second Triad</a:t>
            </a:r>
            <a:endParaRPr lang="en-US" sz="24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b</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The Parable of the Treasure </a:t>
            </a:r>
            <a:r>
              <a:rPr lang="en-US" sz="2200" b="1" baseline="30000" dirty="0" smtClean="0">
                <a:effectLst>
                  <a:outerShdw blurRad="38100" dist="38100" dir="2700000" algn="tl">
                    <a:srgbClr val="000000">
                      <a:alpha val="43137"/>
                    </a:srgbClr>
                  </a:outerShdw>
                </a:effectLst>
                <a:latin typeface="Times New Roman" pitchFamily="18" charset="0"/>
                <a:cs typeface="Times New Roman" pitchFamily="18" charset="0"/>
              </a:rPr>
              <a:t>(v.44)</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c</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The Parable of the Pearl </a:t>
            </a:r>
            <a:r>
              <a:rPr lang="en-US" sz="2200" b="1" baseline="30000" dirty="0" smtClean="0">
                <a:effectLst>
                  <a:outerShdw blurRad="38100" dist="38100" dir="2700000" algn="tl">
                    <a:srgbClr val="000000">
                      <a:alpha val="43137"/>
                    </a:srgbClr>
                  </a:outerShdw>
                </a:effectLst>
                <a:latin typeface="Times New Roman" pitchFamily="18" charset="0"/>
                <a:cs typeface="Times New Roman" pitchFamily="18" charset="0"/>
              </a:rPr>
              <a:t>(45-46)</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and,</a:t>
            </a:r>
          </a:p>
          <a:p>
            <a:pPr>
              <a:spcAft>
                <a:spcPts val="1200"/>
              </a:spcAft>
            </a:pP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d</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The Parable of the Dragnet (w/an interpretation) </a:t>
            </a:r>
            <a:r>
              <a:rPr lang="en-US" sz="2200" b="1" baseline="30000" dirty="0" smtClean="0">
                <a:effectLst>
                  <a:outerShdw blurRad="38100" dist="38100" dir="2700000" algn="tl">
                    <a:srgbClr val="000000">
                      <a:alpha val="43137"/>
                    </a:srgbClr>
                  </a:outerShdw>
                </a:effectLst>
                <a:latin typeface="Times New Roman" pitchFamily="18" charset="0"/>
                <a:cs typeface="Times New Roman" pitchFamily="18" charset="0"/>
              </a:rPr>
              <a:t>(47-50)</a:t>
            </a:r>
          </a:p>
          <a:p>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Jesus </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closes the </a:t>
            </a:r>
            <a:r>
              <a:rPr lang="en-US" sz="2400" b="1" i="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Third Discourse</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with the </a:t>
            </a:r>
            <a:r>
              <a:rPr lang="en-US" sz="2400" b="1" i="1" u="sng"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Discipled </a:t>
            </a:r>
            <a:r>
              <a:rPr lang="en-US" sz="2400" b="1" i="1" u="sng"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Scribe</a:t>
            </a:r>
            <a:r>
              <a:rPr lang="en-US" sz="2400" b="1" i="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baseline="30000"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(51-52)</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which we will discuss </a:t>
            </a:r>
            <a:r>
              <a:rPr lang="en-US" sz="2400" b="1" dirty="0" smtClean="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all listed on this slide, next week!</a:t>
            </a:r>
            <a:endParaRPr lang="en-US" sz="2800" b="1" dirty="0">
              <a:ln>
                <a:solidFill>
                  <a:schemeClr val="accent2">
                    <a:lumMod val="40000"/>
                    <a:lumOff val="60000"/>
                  </a:schemeClr>
                </a:solidFill>
              </a:ln>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770" decel="100000"/>
                                        <p:tgtEl>
                                          <p:spTgt spid="3">
                                            <p:txEl>
                                              <p:pRg st="6" end="6"/>
                                            </p:txEl>
                                          </p:spTgt>
                                        </p:tgtEl>
                                      </p:cBhvr>
                                    </p:animEffect>
                                    <p:animScale>
                                      <p:cBhvr>
                                        <p:cTn id="56" dur="770" decel="100000"/>
                                        <p:tgtEl>
                                          <p:spTgt spid="3">
                                            <p:txEl>
                                              <p:pRg st="6" end="6"/>
                                            </p:txEl>
                                          </p:spTgt>
                                        </p:tgtEl>
                                      </p:cBhvr>
                                      <p:from x="10000" y="10000"/>
                                      <p:to x="200000" y="450000"/>
                                    </p:animScale>
                                    <p:animScale>
                                      <p:cBhvr>
                                        <p:cTn id="57" dur="1230" accel="100000" fill="hold">
                                          <p:stCondLst>
                                            <p:cond delay="770"/>
                                          </p:stCondLst>
                                        </p:cTn>
                                        <p:tgtEl>
                                          <p:spTgt spid="3">
                                            <p:txEl>
                                              <p:pRg st="6" end="6"/>
                                            </p:txEl>
                                          </p:spTgt>
                                        </p:tgtEl>
                                      </p:cBhvr>
                                      <p:from x="200000" y="450000"/>
                                      <p:to x="100000" y="100000"/>
                                    </p:animScale>
                                    <p:set>
                                      <p:cBhvr>
                                        <p:cTn id="58" dur="770" fill="hold"/>
                                        <p:tgtEl>
                                          <p:spTgt spid="3">
                                            <p:txEl>
                                              <p:pRg st="6" end="6"/>
                                            </p:txEl>
                                          </p:spTgt>
                                        </p:tgtEl>
                                        <p:attrNameLst>
                                          <p:attrName>ppt_x</p:attrName>
                                        </p:attrNameLst>
                                      </p:cBhvr>
                                      <p:to>
                                        <p:strVal val="(0.5)"/>
                                      </p:to>
                                    </p:set>
                                    <p:anim from="(0.5)" to="(#ppt_x)" calcmode="lin" valueType="num">
                                      <p:cBhvr>
                                        <p:cTn id="59" dur="1230" accel="100000" fill="hold">
                                          <p:stCondLst>
                                            <p:cond delay="770"/>
                                          </p:stCondLst>
                                        </p:cTn>
                                        <p:tgtEl>
                                          <p:spTgt spid="3">
                                            <p:txEl>
                                              <p:pRg st="6" end="6"/>
                                            </p:txEl>
                                          </p:spTgt>
                                        </p:tgtEl>
                                        <p:attrNameLst>
                                          <p:attrName>ppt_x</p:attrName>
                                        </p:attrNameLst>
                                      </p:cBhvr>
                                    </p:anim>
                                    <p:set>
                                      <p:cBhvr>
                                        <p:cTn id="60" dur="770" fill="hold"/>
                                        <p:tgtEl>
                                          <p:spTgt spid="3">
                                            <p:txEl>
                                              <p:pRg st="6" end="6"/>
                                            </p:txEl>
                                          </p:spTgt>
                                        </p:tgtEl>
                                        <p:attrNameLst>
                                          <p:attrName>ppt_y</p:attrName>
                                        </p:attrNameLst>
                                      </p:cBhvr>
                                      <p:to>
                                        <p:strVal val="(#ppt_y+0.4)"/>
                                      </p:to>
                                    </p:set>
                                    <p:anim from="(#ppt_y+0.4)" to="(#ppt_y)" calcmode="lin" valueType="num">
                                      <p:cBhvr>
                                        <p:cTn id="61" dur="1230" accel="100000" fill="hold">
                                          <p:stCondLst>
                                            <p:cond delay="770"/>
                                          </p:stCondLst>
                                        </p:cTn>
                                        <p:tgtEl>
                                          <p:spTgt spid="3">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Parable of the Sower</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438864"/>
            <a:ext cx="8915400" cy="504753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Jesus has just met with His relatives at the house (quite possibly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Peter’s home</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 and He then walks to the seashore of the Sea of Galilee.  Naturally, the crowds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follow Him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 He gets into a boat and 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people are standing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on the shore.  Jesus will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now teach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using the wind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that</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habitually blows off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 sea as His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sound</a:t>
            </a:r>
          </a:p>
          <a:p>
            <a:pPr>
              <a:spcAft>
                <a:spcPts val="1200"/>
              </a:spcAft>
            </a:pP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system!</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We will not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“get into 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weeds”</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no pun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intended) concerning the</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parables</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 since they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are taught through</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our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Lutheran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Missal.  Even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 key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points</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will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be discussed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for each parable.</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988" name="Picture 4" descr="Jesus teaches the crowd on shore from a small boat"/>
          <p:cNvPicPr>
            <a:picLocks noChangeAspect="1" noChangeArrowheads="1"/>
          </p:cNvPicPr>
          <p:nvPr/>
        </p:nvPicPr>
        <p:blipFill>
          <a:blip r:embed="rId2" cstate="print"/>
          <a:srcRect/>
          <a:stretch>
            <a:fillRect/>
          </a:stretch>
        </p:blipFill>
        <p:spPr bwMode="auto">
          <a:xfrm>
            <a:off x="6217920" y="2209800"/>
            <a:ext cx="292608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70" decel="100000"/>
                                        <p:tgtEl>
                                          <p:spTgt spid="3">
                                            <p:txEl>
                                              <p:pRg st="2" end="2"/>
                                            </p:txEl>
                                          </p:spTgt>
                                        </p:tgtEl>
                                      </p:cBhvr>
                                    </p:animEffect>
                                    <p:animScale>
                                      <p:cBhvr>
                                        <p:cTn id="26" dur="770" decel="100000"/>
                                        <p:tgtEl>
                                          <p:spTgt spid="3">
                                            <p:txEl>
                                              <p:pRg st="2" end="2"/>
                                            </p:txEl>
                                          </p:spTgt>
                                        </p:tgtEl>
                                      </p:cBhvr>
                                      <p:from x="10000" y="10000"/>
                                      <p:to x="200000" y="450000"/>
                                    </p:animScale>
                                    <p:animScale>
                                      <p:cBhvr>
                                        <p:cTn id="27" dur="1230" accel="100000" fill="hold">
                                          <p:stCondLst>
                                            <p:cond delay="770"/>
                                          </p:stCondLst>
                                        </p:cTn>
                                        <p:tgtEl>
                                          <p:spTgt spid="3">
                                            <p:txEl>
                                              <p:pRg st="2" end="2"/>
                                            </p:txEl>
                                          </p:spTgt>
                                        </p:tgtEl>
                                      </p:cBhvr>
                                      <p:from x="200000" y="450000"/>
                                      <p:to x="100000" y="100000"/>
                                    </p:animScale>
                                    <p:set>
                                      <p:cBhvr>
                                        <p:cTn id="28" dur="770" fill="hold"/>
                                        <p:tgtEl>
                                          <p:spTgt spid="3">
                                            <p:txEl>
                                              <p:pRg st="2" end="2"/>
                                            </p:txEl>
                                          </p:spTgt>
                                        </p:tgtEl>
                                        <p:attrNameLst>
                                          <p:attrName>ppt_x</p:attrName>
                                        </p:attrNameLst>
                                      </p:cBhvr>
                                      <p:to>
                                        <p:strVal val="(0.5)"/>
                                      </p:to>
                                    </p:set>
                                    <p:anim from="(0.5)" to="(#ppt_x)" calcmode="lin" valueType="num">
                                      <p:cBhvr>
                                        <p:cTn id="29" dur="1230" accel="100000" fill="hold">
                                          <p:stCondLst>
                                            <p:cond delay="770"/>
                                          </p:stCondLst>
                                        </p:cTn>
                                        <p:tgtEl>
                                          <p:spTgt spid="3">
                                            <p:txEl>
                                              <p:pRg st="2" end="2"/>
                                            </p:txEl>
                                          </p:spTgt>
                                        </p:tgtEl>
                                        <p:attrNameLst>
                                          <p:attrName>ppt_x</p:attrName>
                                        </p:attrNameLst>
                                      </p:cBhvr>
                                    </p:anim>
                                    <p:set>
                                      <p:cBhvr>
                                        <p:cTn id="30" dur="770" fill="hold"/>
                                        <p:tgtEl>
                                          <p:spTgt spid="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2" end="2"/>
                                            </p:txEl>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amond(in)">
                                      <p:cBhvr>
                                        <p:cTn id="36" dur="2000"/>
                                        <p:tgtEl>
                                          <p:spTgt spid="3">
                                            <p:txEl>
                                              <p:pRg st="3" end="3"/>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diamond(in)">
                                      <p:cBhvr>
                                        <p:cTn id="39" dur="2000"/>
                                        <p:tgtEl>
                                          <p:spTgt spid="3">
                                            <p:txEl>
                                              <p:pRg st="4" end="4"/>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diamond(in)">
                                      <p:cBhvr>
                                        <p:cTn id="42" dur="2000"/>
                                        <p:tgtEl>
                                          <p:spTgt spid="3">
                                            <p:txEl>
                                              <p:pRg st="5" end="5"/>
                                            </p:txEl>
                                          </p:spTgt>
                                        </p:tgtEl>
                                      </p:cBhvr>
                                    </p:animEffect>
                                  </p:childTnLst>
                                </p:cTn>
                              </p:par>
                              <p:par>
                                <p:cTn id="43" presetID="8" presetClass="entr" presetSubtype="16"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diamond(in)">
                                      <p:cBhvr>
                                        <p:cTn id="45" dur="2000"/>
                                        <p:tgtEl>
                                          <p:spTgt spid="3">
                                            <p:txEl>
                                              <p:pRg st="6" end="6"/>
                                            </p:txEl>
                                          </p:spTgt>
                                        </p:tgtEl>
                                      </p:cBhvr>
                                    </p:animEffect>
                                  </p:childTnLst>
                                </p:cTn>
                              </p:par>
                              <p:par>
                                <p:cTn id="46" presetID="8" presetClass="entr" presetSubtype="16"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amond(in)">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35034"/>
            <a:ext cx="8915400" cy="58323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0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The Parable of the </a:t>
            </a:r>
            <a:r>
              <a:rPr lang="en-US" sz="30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Sower</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This parable would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have been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easily understood,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though many of them may not have been farmers.  Still, our Lord’s description is typically Jewish in nature and 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techniques.</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major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point that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our Lord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 making</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concerns His Ministry throughout</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Galilee</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 and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that there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 spiritual</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battle ongoing between God and Satan!</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 reason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why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some hear and</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believe and others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do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not.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Jesus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even</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closes 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parable with a call to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hearers to use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their ears.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clear</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that the subject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of this parable 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Sower; not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necessarily the seed or soil. </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2" descr="The Parable Of The Sower - Mary MacKillop Heritage Centre"/>
          <p:cNvPicPr>
            <a:picLocks noChangeAspect="1" noChangeArrowheads="1"/>
          </p:cNvPicPr>
          <p:nvPr/>
        </p:nvPicPr>
        <p:blipFill>
          <a:blip r:embed="rId2" cstate="print"/>
          <a:srcRect/>
          <a:stretch>
            <a:fillRect/>
          </a:stretch>
        </p:blipFill>
        <p:spPr bwMode="auto">
          <a:xfrm>
            <a:off x="6096000" y="1872343"/>
            <a:ext cx="3032760" cy="40712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196364"/>
            <a:ext cx="8915400" cy="537070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30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Why Jesus is Teaching in Parables</a:t>
            </a:r>
            <a:r>
              <a:rPr lang="en-US" sz="30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(vv.10-17)</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Matthew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tells us in verse 10 that our Lord’s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disciples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drew near to Him to ask, </a:t>
            </a: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“For what reason do You speak in parables to them?”</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This indicates that there would have been a space in time between all the parables.  St. Mark is clearer, since, in 4:10, Mark tells us that they asked this question when Jesus was alone with them.  Note that the disciples ask a double question of the Lord:  Why speak in parables and what does the Parable of the Sower mean (cf. St. Luke 8:9</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So, why does Jesus teach with parables?</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xEl>
                                              <p:pRg st="3" end="3"/>
                                            </p:txEl>
                                          </p:spTgt>
                                        </p:tgtEl>
                                        <p:attrNameLst>
                                          <p:attrName>style.visibility</p:attrName>
                                        </p:attrNameLst>
                                      </p:cBhvr>
                                      <p:to>
                                        <p:strVal val="visible"/>
                                      </p:to>
                                    </p:set>
                                    <p:set>
                                      <p:cBhvr>
                                        <p:cTn id="7" dur="228" fill="hold">
                                          <p:stCondLst>
                                            <p:cond delay="0"/>
                                          </p:stCondLst>
                                        </p:cTn>
                                        <p:tgtEl>
                                          <p:spTgt spid="3">
                                            <p:txEl>
                                              <p:pRg st="3" end="3"/>
                                            </p:txEl>
                                          </p:spTgt>
                                        </p:tgtEl>
                                        <p:attrNameLst>
                                          <p:attrName>style.rotation</p:attrName>
                                        </p:attrNameLst>
                                      </p:cBhvr>
                                      <p:to>
                                        <p:strVal val="-45.0"/>
                                      </p:to>
                                    </p:set>
                                    <p:anim calcmode="lin" valueType="num">
                                      <p:cBhvr>
                                        <p:cTn id="8" dur="228" fill="hold">
                                          <p:stCondLst>
                                            <p:cond delay="228"/>
                                          </p:stCondLst>
                                        </p:cTn>
                                        <p:tgtEl>
                                          <p:spTgt spid="3">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3" end="3"/>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152400" y="381000"/>
            <a:ext cx="8915400" cy="523220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The mysteries of the Kingdom of God are all the blessed realities contained in the Divine rule of grace and glory!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These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sz="27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“mysteries</a:t>
            </a:r>
            <a:r>
              <a:rPr lang="en-US" sz="27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because men by nature and by their own abilities are unable to discover and to know them.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They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must be </a:t>
            </a:r>
            <a:r>
              <a:rPr lang="en-US" sz="27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“given”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to a man to </a:t>
            </a:r>
            <a:r>
              <a:rPr lang="en-US" sz="27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“know!”</a:t>
            </a:r>
            <a:r>
              <a:rPr lang="en-US" sz="27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This Divine giving is done by means of revelation, through the preaching and teaching of the Holy Gospel of the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Kingdom.</a:t>
            </a:r>
          </a:p>
          <a:p>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Thus, the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importance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of being at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Divine Service each Sunday.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There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the Divine Mysteries are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preached, taught, and given!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Importantly, the verb that St. Matthew uses in v.11 for </a:t>
            </a:r>
            <a:r>
              <a:rPr lang="en-US" sz="27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“to be given”</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is </a:t>
            </a:r>
            <a:r>
              <a:rPr lang="en-US" sz="2700" b="1" dirty="0" err="1" smtClean="0">
                <a:ln>
                  <a:solidFill>
                    <a:srgbClr val="92D050"/>
                  </a:solidFill>
                </a:ln>
                <a:solidFill>
                  <a:srgbClr val="92D050"/>
                </a:solidFill>
                <a:effectLst>
                  <a:outerShdw blurRad="38100" dist="38100" dir="2700000" algn="tl">
                    <a:srgbClr val="000000">
                      <a:alpha val="43137"/>
                    </a:srgbClr>
                  </a:outerShdw>
                </a:effectLst>
                <a:latin typeface="TekniaGreek" pitchFamily="2" charset="0"/>
                <a:cs typeface="Times New Roman" pitchFamily="18" charset="0"/>
              </a:rPr>
              <a:t>devdotai</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 a Middle/Passive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verb indicating that the giving is out of pure grace by </a:t>
            </a:r>
            <a:r>
              <a:rPr lang="en-US" sz="2700" b="1" dirty="0" smtClean="0">
                <a:effectLst>
                  <a:outerShdw blurRad="38100" dist="38100" dir="2700000" algn="tl">
                    <a:srgbClr val="000000">
                      <a:alpha val="43137"/>
                    </a:srgbClr>
                  </a:outerShdw>
                </a:effectLst>
                <a:latin typeface="Times New Roman" pitchFamily="18" charset="0"/>
                <a:cs typeface="Times New Roman" pitchFamily="18" charset="0"/>
              </a:rPr>
              <a:t>God!</a:t>
            </a:r>
            <a:endParaRPr lang="en-US" sz="27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603242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Our Lord is also clear that there are those who are not granted the mysteries, which, again, should be understood that those, specifically the Pharisees, scribes, and others,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cannot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understand, since they refuse to hear with their ears!  God is always willing to pour out His grace, but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there will always be people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who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will refuse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God’s grace and His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gifts.  They will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remain without the ability to receive the mysteries of the Kingdom.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The bottom line:</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they are the nullifiers, not God!</a:t>
            </a:r>
          </a:p>
          <a:p>
            <a:pPr>
              <a:spcAft>
                <a:spcPts val="600"/>
              </a:spcAft>
            </a:pP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V.12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is not speaking of material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wealth</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Rather, the one who is shown pure grace and the ability to understand the mysteries of the Kingdom will </a:t>
            </a:r>
            <a:r>
              <a:rPr lang="en-US" sz="2200" i="1" dirty="0" smtClean="0">
                <a:effectLst>
                  <a:outerShdw blurRad="38100" dist="38100" dir="2700000" algn="tl">
                    <a:srgbClr val="000000">
                      <a:alpha val="43137"/>
                    </a:srgbClr>
                  </a:outerShdw>
                </a:effectLst>
                <a:latin typeface="Times New Roman" pitchFamily="18" charset="0"/>
                <a:cs typeface="Times New Roman" pitchFamily="18" charset="0"/>
              </a:rPr>
              <a:t>“roll in spiritual wealth!”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All the blessing of the Kingdom and the realities of the mysteries will be to open to them.  Again, the verbs are passive:  </a:t>
            </a:r>
            <a:r>
              <a:rPr lang="en-US" sz="22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God is the doer; He is the agent of these </a:t>
            </a:r>
            <a:r>
              <a:rPr lang="en-US" sz="22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actions!</a:t>
            </a:r>
          </a:p>
          <a:p>
            <a:pPr>
              <a:spcAft>
                <a:spcPts val="600"/>
              </a:spcAft>
            </a:pP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Thus, the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opposite is clear!  The reason they are without is because they thought they were rich and sufficient in and of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self.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However, they will lose all and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it will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be given to others more worthy!  The point is clear:  </a:t>
            </a:r>
            <a:r>
              <a:rPr lang="en-US" sz="22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In the Kingdom of God, there is no standing still; one moves forward and is blessed, or one move backward and shall be condemned!</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98132"/>
            <a:ext cx="89154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Jesus follows up with a quote from Isaiah 6:9-10 in verses 14-15.  Israel is on the path of destruction and that doom is fast approaching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70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AD</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wrath of judgment is deserved since their unbelief has progressed to the point that they are not seeing or hearing; thus, producing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nothing!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God is about to cast them out into the outer darkness where there is weeping and gnashing of teeth </a:t>
            </a:r>
            <a:r>
              <a:rPr lang="en-US"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(v. 50; St</a:t>
            </a:r>
            <a:r>
              <a:rPr lang="en-US"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 John 12:39-40, 43</a:t>
            </a:r>
            <a:r>
              <a:rPr lang="en-US" sz="2400" b="1" baseline="300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spcAft>
                <a:spcPts val="600"/>
              </a:spcAf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Remembering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our class from last week, the reality is that all who have resisted and refused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God’s grace are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and will continue to draw from their evil, hardened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hearts!</a:t>
            </a:r>
          </a:p>
          <a:p>
            <a:pPr>
              <a:spcAft>
                <a:spcPts val="600"/>
              </a:spcAf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Lastly</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the Jews acted as though for them the greatest calamity would be to repent so that God might heal them.  They will now understand that they can no longer have such fear:  </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will not and intends not to force anyone into heaven!</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13:1-23</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8600"/>
            <a:ext cx="8915400" cy="566308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How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does the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Lord’s disciples receive the outpouring of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His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pure grace; how are they blessed? [Jesus uses the same word in 5:3]  By seeing and hearing (v.16)!  Then Jesus describes, in v.17, for the disciples just how great their blessedness truly is, which is by Divine Grace!  The OT saints desired to hear and see what the disciples are now hearing and seeing.  The OT saints did hear and see and they did understand; however, Jesus is saying that they did not get to see all that He is now doing (His divine works); nor did they get to hear all that He is teaching.</a:t>
            </a:r>
          </a:p>
          <a:p>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We close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this section with a brief comment on our Lord’s explanation of the Parable of the Sower.  What Jesus is describing is the final fate of the Word in the hearts of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men; the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final fate of the Word of God in the hearts of men now!  Once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death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occurs, it’s over!  God is the only One who can change the hearts of men from trodden path, rocky places, and briar patches into good soil for His Word.</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Jesus is aiming at the conscience and repentance, with the desire to open the soul for the Gospel</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603242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Parable of the Weeds (Darnel) in the Wheat</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(vv. 24-30</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pPr>
              <a:spcAft>
                <a:spcPts val="600"/>
              </a:spcAft>
            </a:pP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This parable can be explained in two parts:  (1) a description of the situation (24-28a) and (2) a response to the situation (28b-30).  The reign of heaven has become like a man who sowed good seed (wheat) in his field.  Then, suddenly and remarkably, during the night an enemy came and sowed darnel (weeds) right over the top of the wheat!  Both begin to grow, though the darnel will grow much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faster </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and more be more “thick.”  As the crop and weeds begin to ripen, the situation becomes known (24-26).  Verses 27-28a serve as a “reinforcement” of what is already known; Jesus uses this repetition to set the situation firmly in place.</a:t>
            </a:r>
          </a:p>
          <a:p>
            <a:r>
              <a:rPr lang="en-US" sz="2200" dirty="0" smtClean="0">
                <a:latin typeface="Times New Roman" pitchFamily="18" charset="0"/>
                <a:cs typeface="Times New Roman" pitchFamily="18" charset="0"/>
              </a:rPr>
              <a:t>The </a:t>
            </a:r>
            <a:r>
              <a:rPr lang="en-US" sz="2200" dirty="0" smtClean="0">
                <a:latin typeface="Times New Roman" pitchFamily="18" charset="0"/>
                <a:cs typeface="Times New Roman" pitchFamily="18" charset="0"/>
              </a:rPr>
              <a:t>second </a:t>
            </a:r>
            <a:r>
              <a:rPr lang="en-US" sz="2200" dirty="0" smtClean="0">
                <a:latin typeface="Times New Roman" pitchFamily="18" charset="0"/>
                <a:cs typeface="Times New Roman" pitchFamily="18" charset="0"/>
              </a:rPr>
              <a:t>part (28b-30), Matthew uses as </a:t>
            </a:r>
            <a:r>
              <a:rPr lang="en-US" sz="2200" dirty="0" smtClean="0">
                <a:latin typeface="Times New Roman" pitchFamily="18" charset="0"/>
                <a:cs typeface="Times New Roman" pitchFamily="18" charset="0"/>
              </a:rPr>
              <a:t>a turning </a:t>
            </a:r>
            <a:r>
              <a:rPr lang="en-US" sz="2200" dirty="0" smtClean="0">
                <a:latin typeface="Times New Roman" pitchFamily="18" charset="0"/>
                <a:cs typeface="Times New Roman" pitchFamily="18" charset="0"/>
              </a:rPr>
              <a:t>point </a:t>
            </a:r>
            <a:r>
              <a:rPr lang="en-US" sz="2200" dirty="0" smtClean="0">
                <a:latin typeface="Times New Roman" pitchFamily="18" charset="0"/>
                <a:cs typeface="Times New Roman" pitchFamily="18" charset="0"/>
              </a:rPr>
              <a:t>marked by the servants asking the owner what he wants to do about </a:t>
            </a:r>
            <a:r>
              <a:rPr lang="en-US" sz="2200" dirty="0" smtClean="0">
                <a:latin typeface="Times New Roman" pitchFamily="18" charset="0"/>
                <a:cs typeface="Times New Roman" pitchFamily="18" charset="0"/>
              </a:rPr>
              <a:t>his </a:t>
            </a:r>
            <a:r>
              <a:rPr lang="en-US" sz="2200" dirty="0" smtClean="0">
                <a:latin typeface="Times New Roman" pitchFamily="18" charset="0"/>
                <a:cs typeface="Times New Roman" pitchFamily="18" charset="0"/>
              </a:rPr>
              <a:t>crop and the weeds.  The servants asks if they should remove the darnel, but the owner </a:t>
            </a:r>
            <a:r>
              <a:rPr lang="en-US" sz="2200" dirty="0" smtClean="0">
                <a:latin typeface="Times New Roman" pitchFamily="18" charset="0"/>
                <a:cs typeface="Times New Roman" pitchFamily="18" charset="0"/>
              </a:rPr>
              <a:t>responds </a:t>
            </a:r>
            <a:r>
              <a:rPr lang="en-US" sz="2200" dirty="0" smtClean="0">
                <a:latin typeface="Times New Roman" pitchFamily="18" charset="0"/>
                <a:cs typeface="Times New Roman" pitchFamily="18" charset="0"/>
              </a:rPr>
              <a:t>with a </a:t>
            </a:r>
            <a:r>
              <a:rPr lang="en-US" sz="2200" dirty="0" smtClean="0">
                <a:latin typeface="Times New Roman" pitchFamily="18" charset="0"/>
                <a:cs typeface="Times New Roman" pitchFamily="18" charset="0"/>
              </a:rPr>
              <a:t>lengthy discourse explaining </a:t>
            </a:r>
            <a:r>
              <a:rPr lang="en-US" sz="2200" dirty="0" smtClean="0">
                <a:latin typeface="Times New Roman" pitchFamily="18" charset="0"/>
                <a:cs typeface="Times New Roman" pitchFamily="18" charset="0"/>
              </a:rPr>
              <a:t>why he forbids such action by the servants, and then lays out the way things will develop until the future harvest.  Jesus will </a:t>
            </a:r>
            <a:r>
              <a:rPr lang="en-US" sz="2200" dirty="0" smtClean="0">
                <a:latin typeface="Times New Roman" pitchFamily="18" charset="0"/>
                <a:cs typeface="Times New Roman" pitchFamily="18" charset="0"/>
              </a:rPr>
              <a:t>later give </a:t>
            </a:r>
            <a:r>
              <a:rPr lang="en-US" sz="2200" dirty="0" smtClean="0">
                <a:latin typeface="Times New Roman" pitchFamily="18" charset="0"/>
                <a:cs typeface="Times New Roman" pitchFamily="18" charset="0"/>
              </a:rPr>
              <a:t>His interpretation of this parable in vv. </a:t>
            </a:r>
            <a:r>
              <a:rPr lang="en-US" sz="2200" dirty="0" smtClean="0">
                <a:latin typeface="Times New Roman" pitchFamily="18" charset="0"/>
                <a:cs typeface="Times New Roman" pitchFamily="18" charset="0"/>
              </a:rPr>
              <a:t>36-50.</a:t>
            </a:r>
            <a:endParaRPr lang="en-US" sz="2200" dirty="0" smtClean="0">
              <a:latin typeface="Times New Roman" pitchFamily="18" charset="0"/>
              <a:cs typeface="Times New Roman" pitchFamily="18" charset="0"/>
            </a:endParaRPr>
          </a:p>
          <a:p>
            <a:pPr>
              <a:spcAft>
                <a:spcPts val="1200"/>
              </a:spcAft>
            </a:pPr>
            <a:endParaRPr lang="en-US" sz="2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5060" name="Picture 4" descr="Recovered seeds of Lolium temulentum. | Download Scientific Diagram"/>
          <p:cNvPicPr>
            <a:picLocks noChangeAspect="1" noChangeArrowheads="1"/>
          </p:cNvPicPr>
          <p:nvPr/>
        </p:nvPicPr>
        <p:blipFill>
          <a:blip r:embed="rId2" cstate="print"/>
          <a:srcRect/>
          <a:stretch>
            <a:fillRect/>
          </a:stretch>
        </p:blipFill>
        <p:spPr bwMode="auto">
          <a:xfrm>
            <a:off x="3733800" y="1447799"/>
            <a:ext cx="5410200" cy="3138498"/>
          </a:xfrm>
          <a:prstGeom prst="rect">
            <a:avLst/>
          </a:prstGeom>
          <a:noFill/>
        </p:spPr>
      </p:pic>
      <p:sp>
        <p:nvSpPr>
          <p:cNvPr id="4" name="TextBox 3"/>
          <p:cNvSpPr txBox="1"/>
          <p:nvPr/>
        </p:nvSpPr>
        <p:spPr>
          <a:xfrm>
            <a:off x="2362200" y="6151602"/>
            <a:ext cx="67818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 Second Unit</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13:24-35</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45058" name="Picture 2" descr="Lolium temulentum. Image by Franco Caldararo... | Download Scientific  Diagram"/>
          <p:cNvPicPr>
            <a:picLocks noChangeAspect="1" noChangeArrowheads="1"/>
          </p:cNvPicPr>
          <p:nvPr/>
        </p:nvPicPr>
        <p:blipFill>
          <a:blip r:embed="rId3" cstate="print"/>
          <a:srcRect/>
          <a:stretch>
            <a:fillRect/>
          </a:stretch>
        </p:blipFill>
        <p:spPr bwMode="auto">
          <a:xfrm>
            <a:off x="0" y="685790"/>
            <a:ext cx="3749040" cy="52289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amond(in)">
                                      <p:cBhvr>
                                        <p:cTn id="7" dur="20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060"/>
                                        </p:tgtEl>
                                        <p:attrNameLst>
                                          <p:attrName>style.visibility</p:attrName>
                                        </p:attrNameLst>
                                      </p:cBhvr>
                                      <p:to>
                                        <p:strVal val="visible"/>
                                      </p:to>
                                    </p:set>
                                    <p:anim calcmode="lin" valueType="num">
                                      <p:cBhvr additive="base">
                                        <p:cTn id="12" dur="3000" fill="hold"/>
                                        <p:tgtEl>
                                          <p:spTgt spid="45060"/>
                                        </p:tgtEl>
                                        <p:attrNameLst>
                                          <p:attrName>ppt_x</p:attrName>
                                        </p:attrNameLst>
                                      </p:cBhvr>
                                      <p:tavLst>
                                        <p:tav tm="0">
                                          <p:val>
                                            <p:strVal val="0-#ppt_w/2"/>
                                          </p:val>
                                        </p:tav>
                                        <p:tav tm="100000">
                                          <p:val>
                                            <p:strVal val="#ppt_x"/>
                                          </p:val>
                                        </p:tav>
                                      </p:tavLst>
                                    </p:anim>
                                    <p:anim calcmode="lin" valueType="num">
                                      <p:cBhvr additive="base">
                                        <p:cTn id="13" dur="30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59246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Parable of 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Mustard Seed</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(vv. </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31-32)</a:t>
            </a:r>
          </a:p>
          <a:p>
            <a:pPr>
              <a:spcAft>
                <a:spcPts val="600"/>
              </a:spcAft>
            </a:pP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St. Matthew presents another reign of the Kingdom parable from Jesus, which is again delivered to the crowd.  Once again the our Lord’s parable will reveal how it is now within Israel and the world with the reigning of God that is now occurring through Jesus by way of His Words and Deeds!</a:t>
            </a:r>
            <a:r>
              <a:rPr lang="en-US" sz="2200" dirty="0" smtClean="0">
                <a:effectLst>
                  <a:outerShdw blurRad="38100" dist="38100" dir="2700000" algn="tl">
                    <a:srgbClr val="000000">
                      <a:alpha val="43137"/>
                    </a:srgbClr>
                  </a:outerShdw>
                </a:effectLst>
                <a:latin typeface="Times New Roman" pitchFamily="18" charset="0"/>
                <a:cs typeface="Times New Roman" pitchFamily="18" charset="0"/>
              </a:rPr>
              <a:t>  </a:t>
            </a:r>
          </a:p>
          <a:p>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This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parable is short, yet to the point.  In light of how Jesus discusses the small mustard seed and how it produces </a:t>
            </a:r>
            <a:r>
              <a:rPr lang="en-US" sz="23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“greater than the garden herbs and it becomes a tree…”</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reveals what presently is – is not what will be!  In fact, what will be is far beyond the crowds’ expectations, since the mustard plant does not grow into trees large enough to offer roost for birds.  Thus, our Lord’s parables are true to life; however, many of His parables contain remarkably unrealistic and exaggerated features in order to teach what the reign of God is like!  His point is meant for effect and impact: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what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may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look small and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unimpressive; yet, the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ministry of Jesus is only in its beginning stages and – one day –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it will </a:t>
            </a:r>
            <a:r>
              <a:rPr lang="en-US" sz="2300" b="1" i="1" dirty="0" smtClean="0">
                <a:effectLst>
                  <a:outerShdw blurRad="38100" dist="38100" dir="2700000" algn="tl">
                    <a:srgbClr val="000000">
                      <a:alpha val="43137"/>
                    </a:srgbClr>
                  </a:outerShdw>
                </a:effectLst>
                <a:latin typeface="Times New Roman" pitchFamily="18" charset="0"/>
                <a:cs typeface="Times New Roman" pitchFamily="18" charset="0"/>
              </a:rPr>
              <a:t>come to a stunningly large fruition and result!</a:t>
            </a:r>
            <a:endParaRPr lang="en-US" sz="23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2228" name="Picture 4" descr="What Does a Mustard Plant Look Like? - Garden.eco"/>
          <p:cNvPicPr>
            <a:picLocks noChangeAspect="1" noChangeArrowheads="1"/>
          </p:cNvPicPr>
          <p:nvPr/>
        </p:nvPicPr>
        <p:blipFill>
          <a:blip r:embed="rId2" cstate="print"/>
          <a:srcRect/>
          <a:stretch>
            <a:fillRect/>
          </a:stretch>
        </p:blipFill>
        <p:spPr bwMode="auto">
          <a:xfrm>
            <a:off x="4114800" y="1991446"/>
            <a:ext cx="3749040" cy="2504354"/>
          </a:xfrm>
          <a:prstGeom prst="rect">
            <a:avLst/>
          </a:prstGeom>
          <a:noFill/>
        </p:spPr>
      </p:pic>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13:24-35</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7" name="TextBox 6"/>
          <p:cNvSpPr txBox="1"/>
          <p:nvPr/>
        </p:nvSpPr>
        <p:spPr>
          <a:xfrm>
            <a:off x="2362200" y="6151602"/>
            <a:ext cx="67818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 Second Unit</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2226" name="Picture 2" descr="The mustard seed, Evangelical Focus"/>
          <p:cNvPicPr>
            <a:picLocks noChangeAspect="1" noChangeArrowheads="1"/>
          </p:cNvPicPr>
          <p:nvPr/>
        </p:nvPicPr>
        <p:blipFill>
          <a:blip r:embed="rId3" cstate="print"/>
          <a:srcRect r="25000"/>
          <a:stretch>
            <a:fillRect/>
          </a:stretch>
        </p:blipFill>
        <p:spPr bwMode="auto">
          <a:xfrm>
            <a:off x="0" y="1387170"/>
            <a:ext cx="4114800" cy="36420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amond(in)">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2228"/>
                                        </p:tgtEl>
                                        <p:attrNameLst>
                                          <p:attrName>style.visibility</p:attrName>
                                        </p:attrNameLst>
                                      </p:cBhvr>
                                      <p:to>
                                        <p:strVal val="visible"/>
                                      </p:to>
                                    </p:set>
                                    <p:anim calcmode="lin" valueType="num">
                                      <p:cBhvr additive="base">
                                        <p:cTn id="12" dur="3000" fill="hold"/>
                                        <p:tgtEl>
                                          <p:spTgt spid="52228"/>
                                        </p:tgtEl>
                                        <p:attrNameLst>
                                          <p:attrName>ppt_x</p:attrName>
                                        </p:attrNameLst>
                                      </p:cBhvr>
                                      <p:tavLst>
                                        <p:tav tm="0">
                                          <p:val>
                                            <p:strVal val="0-#ppt_w/2"/>
                                          </p:val>
                                        </p:tav>
                                        <p:tav tm="100000">
                                          <p:val>
                                            <p:strVal val="#ppt_x"/>
                                          </p:val>
                                        </p:tav>
                                      </p:tavLst>
                                    </p:anim>
                                    <p:anim calcmode="lin" valueType="num">
                                      <p:cBhvr additive="base">
                                        <p:cTn id="13" dur="30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475595"/>
            <a:ext cx="8915400" cy="440120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St. Matthew ends the narrative of our Lord lengthy confrontations with the Pharisees and scribes, as he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now turns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focus away from those who oppose Jesus.  In this section of St. Matthew, the opponents fade into the background as the people (the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crowd) becomes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more prominent.  Jesus is speaking to the crowd when his family (Mary and our Lord’s step-brothers and possibly sisters) appear.  Jesus continues to teach and address the reality of his identity, which becomes an ongoing theme throughout the Gospel of St. Matthew.</a:t>
            </a:r>
            <a:endParaRPr lang="en-US" sz="26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52400"/>
            <a:ext cx="8915400" cy="569386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600"/>
              </a:spcAft>
            </a:pP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Parable of the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Leaven</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 33)</a:t>
            </a:r>
          </a:p>
          <a:p>
            <a:pPr>
              <a:spcAft>
                <a:spcPts val="600"/>
              </a:spcAft>
            </a:pP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The final parable in this triad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begins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differently than the previous two.  Rather than Jesus placing a parable before the crowd; He now speaks another parable to them.  The leaven parable has features that are common with the previous two; however, there are two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unexpected and surprising aspects.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First, the central character is a woman and not a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man;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and, secondly,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positive element that the woman uses is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leaven!  </a:t>
            </a:r>
            <a:endParaRPr lang="en-US" sz="22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You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must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know </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that leaven almost always has a negative image in Holy Scripture, given the importance of the exodus from Egypt and its themes.  The Israelites were commanded to eat unleavened bread as part of the Passover meal and during the seven day feast of the Unleavened Bread that began with the Passover; they were commanded to purge their homes of all leaven </a:t>
            </a:r>
            <a:r>
              <a:rPr lang="en-US" sz="2200" b="1" baseline="30000" dirty="0" smtClean="0">
                <a:effectLst>
                  <a:outerShdw blurRad="38100" dist="38100" dir="2700000" algn="tl">
                    <a:srgbClr val="000000">
                      <a:alpha val="43137"/>
                    </a:srgbClr>
                  </a:outerShdw>
                </a:effectLst>
                <a:latin typeface="Times New Roman" pitchFamily="18" charset="0"/>
                <a:cs typeface="Times New Roman" pitchFamily="18" charset="0"/>
              </a:rPr>
              <a:t>(cf. Ex. 12:1-8; Dt. 16:1-8)</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Leaven also has a negative connotation in the NT </a:t>
            </a:r>
            <a:r>
              <a:rPr lang="en-US" sz="2200" b="1" baseline="30000" dirty="0" smtClean="0">
                <a:effectLst>
                  <a:outerShdw blurRad="38100" dist="38100" dir="2700000" algn="tl">
                    <a:srgbClr val="000000">
                      <a:alpha val="43137"/>
                    </a:srgbClr>
                  </a:outerShdw>
                </a:effectLst>
                <a:latin typeface="Times New Roman" pitchFamily="18" charset="0"/>
                <a:cs typeface="Times New Roman" pitchFamily="18" charset="0"/>
              </a:rPr>
              <a:t>(see Mt. 16:6, 11-12; Mark 8:15; Luke 12:1; 1 Cor. 5:6-8; and Gal. 5:1-9)</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b="1" i="1" dirty="0" smtClean="0">
                <a:effectLst>
                  <a:outerShdw blurRad="38100" dist="38100" dir="2700000" algn="tl">
                    <a:srgbClr val="000000">
                      <a:alpha val="43137"/>
                    </a:srgbClr>
                  </a:outerShdw>
                </a:effectLst>
                <a:latin typeface="Times New Roman" pitchFamily="18" charset="0"/>
                <a:cs typeface="Times New Roman" pitchFamily="18" charset="0"/>
              </a:rPr>
              <a:t>The crowd would have certainly </a:t>
            </a:r>
            <a:r>
              <a:rPr lang="en-US" sz="2200" b="1" i="1" dirty="0" smtClean="0">
                <a:effectLst>
                  <a:outerShdw blurRad="38100" dist="38100" dir="2700000" algn="tl">
                    <a:srgbClr val="000000">
                      <a:alpha val="43137"/>
                    </a:srgbClr>
                  </a:outerShdw>
                </a:effectLst>
                <a:latin typeface="Times New Roman" pitchFamily="18" charset="0"/>
                <a:cs typeface="Times New Roman" pitchFamily="18" charset="0"/>
              </a:rPr>
              <a:t>noticed that Jesus </a:t>
            </a:r>
            <a:r>
              <a:rPr lang="en-US" sz="2200" b="1" i="1" dirty="0" smtClean="0">
                <a:effectLst>
                  <a:outerShdw blurRad="38100" dist="38100" dir="2700000" algn="tl">
                    <a:srgbClr val="000000">
                      <a:alpha val="43137"/>
                    </a:srgbClr>
                  </a:outerShdw>
                </a:effectLst>
                <a:latin typeface="Times New Roman" pitchFamily="18" charset="0"/>
                <a:cs typeface="Times New Roman" pitchFamily="18" charset="0"/>
              </a:rPr>
              <a:t>is using leaven in a </a:t>
            </a:r>
            <a:r>
              <a:rPr lang="en-US" sz="2200" b="1" i="1" u="sng" dirty="0" smtClean="0">
                <a:effectLst>
                  <a:outerShdw blurRad="38100" dist="38100" dir="2700000" algn="tl">
                    <a:srgbClr val="000000">
                      <a:alpha val="43137"/>
                    </a:srgbClr>
                  </a:outerShdw>
                </a:effectLst>
                <a:latin typeface="Times New Roman" pitchFamily="18" charset="0"/>
                <a:cs typeface="Times New Roman" pitchFamily="18" charset="0"/>
              </a:rPr>
              <a:t>positive</a:t>
            </a:r>
            <a:r>
              <a:rPr lang="en-US" sz="2200" b="1" i="1" dirty="0" smtClean="0">
                <a:effectLst>
                  <a:outerShdw blurRad="38100" dist="38100" dir="2700000" algn="tl">
                    <a:srgbClr val="000000">
                      <a:alpha val="43137"/>
                    </a:srgbClr>
                  </a:outerShdw>
                </a:effectLst>
                <a:latin typeface="Times New Roman" pitchFamily="18" charset="0"/>
                <a:cs typeface="Times New Roman" pitchFamily="18" charset="0"/>
              </a:rPr>
              <a:t> sense.</a:t>
            </a:r>
            <a:endParaRPr lang="en-US" sz="2200" b="1" i="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13:24-35</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7" name="TextBox 6"/>
          <p:cNvSpPr txBox="1"/>
          <p:nvPr/>
        </p:nvSpPr>
        <p:spPr>
          <a:xfrm>
            <a:off x="2362200" y="6151602"/>
            <a:ext cx="67818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 Second Unit</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pic>
        <p:nvPicPr>
          <p:cNvPr id="53252" name="Picture 4" descr="bushel | evelinaames"/>
          <p:cNvPicPr>
            <a:picLocks noChangeAspect="1" noChangeArrowheads="1"/>
          </p:cNvPicPr>
          <p:nvPr/>
        </p:nvPicPr>
        <p:blipFill>
          <a:blip r:embed="rId2" cstate="print"/>
          <a:srcRect/>
          <a:stretch>
            <a:fillRect/>
          </a:stretch>
        </p:blipFill>
        <p:spPr bwMode="auto">
          <a:xfrm>
            <a:off x="155575" y="1847850"/>
            <a:ext cx="8961120" cy="2748084"/>
          </a:xfrm>
          <a:prstGeom prst="rect">
            <a:avLst/>
          </a:prstGeom>
          <a:noFill/>
        </p:spPr>
      </p:pic>
      <p:sp>
        <p:nvSpPr>
          <p:cNvPr id="9" name="TextBox 8"/>
          <p:cNvSpPr txBox="1"/>
          <p:nvPr/>
        </p:nvSpPr>
        <p:spPr>
          <a:xfrm>
            <a:off x="4107765" y="1759803"/>
            <a:ext cx="1912035" cy="830997"/>
          </a:xfrm>
          <a:prstGeom prst="rect">
            <a:avLst/>
          </a:prstGeom>
          <a:noFill/>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Black" pitchFamily="34" charset="0"/>
              </a:rPr>
              <a:t>21.5 lbs of flour</a:t>
            </a:r>
            <a:endParaRPr lang="en-US" sz="2400" b="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diamond(in)">
                                      <p:cBhvr>
                                        <p:cTn id="12" dur="20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mph" presetSubtype="0" repeatCount="5000" fill="hold" grpId="1" nodeType="clickEffect">
                                  <p:stCondLst>
                                    <p:cond delay="0"/>
                                  </p:stCondLst>
                                  <p:childTnLst>
                                    <p:anim calcmode="discrete" valueType="str">
                                      <p:cBhvr>
                                        <p:cTn id="21"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98877"/>
            <a:ext cx="8915400" cy="550920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spcAft>
                <a:spcPts val="1200"/>
              </a:spcAft>
            </a:pPr>
            <a:r>
              <a:rPr lang="en-US" sz="30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In Fulfillment of Prophecy</a:t>
            </a:r>
            <a:r>
              <a:rPr lang="en-US" sz="30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30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 34-35)</a:t>
            </a:r>
          </a:p>
          <a:p>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St. Matthew now succinctly concludes this section with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summary and repeating of the fact that Jesus has begun to teach the people in parables (v.34) and the purpose for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doing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so (v.35).  The Lord’s purpose is rooted in the OT and in order to fulfill Holy Scripture, in which Matthew cites Psalm 78.  This psalm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helps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to affirm that even though Jesus’ parables initially hide the truths of the reign of God in response to the ongoing unbelief of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Israel;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 Lord’s purpose is still to reveal through these parables.  Thus, Jesus has invited the crowd, by means of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these three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parables, to continue to search out the significance of His present ministry and not to turn away in continued unbelief.</a:t>
            </a:r>
            <a:endParaRPr lang="en-US" sz="26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13:24-35</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7" name="TextBox 6"/>
          <p:cNvSpPr txBox="1"/>
          <p:nvPr/>
        </p:nvSpPr>
        <p:spPr>
          <a:xfrm>
            <a:off x="2362200" y="6151602"/>
            <a:ext cx="67818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 Second Unit</a:t>
            </a:r>
            <a:endParaRPr lang="en-US" sz="3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6019800"/>
            <a:ext cx="6705600" cy="762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471101"/>
            <a:ext cx="8991600" cy="4924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Gadarenes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  His Ministry Throughout Galilee (Chapter 11:1-30 (Part I)(3/23)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His Ministry Throughout Galilee (Chapter 12:1-32 (Part II) (3/30)  </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His Ministry Throughout Galilee (Chapter 12:33-45 (Part III) (4/6)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Kingdom</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1.  The Third Unit (vv. 36-50) &amp; The Discipled Scribe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(vv. 51-52</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4/27)</a:t>
            </a:r>
            <a:endPar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endParaRP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   Rejection at Nazareth and Beheading of John the Baptist (13:53 – 14:12)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(5/4)</a:t>
            </a:r>
            <a:endPar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a:t>
            </a: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13:36-52</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2" name="Picture 2" descr="The Parables of Jesus | Apple Valley Church of the Nazarene"/>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pic>
        <p:nvPicPr>
          <p:cNvPr id="10242" name="Picture 2" descr="230: Part Deux – Mr. Throwback Thursday"/>
          <p:cNvPicPr>
            <a:picLocks noChangeAspect="1" noChangeArrowheads="1"/>
          </p:cNvPicPr>
          <p:nvPr/>
        </p:nvPicPr>
        <p:blipFill>
          <a:blip r:embed="rId3" cstate="print">
            <a:clrChange>
              <a:clrFrom>
                <a:srgbClr val="FFFFFF"/>
              </a:clrFrom>
              <a:clrTo>
                <a:srgbClr val="FFFFFF">
                  <a:alpha val="0"/>
                </a:srgbClr>
              </a:clrTo>
            </a:clrChange>
            <a:biLevel thresh="50000"/>
          </a:blip>
          <a:srcRect r="41118"/>
          <a:stretch>
            <a:fillRect/>
          </a:stretch>
        </p:blipFill>
        <p:spPr bwMode="auto">
          <a:xfrm>
            <a:off x="7010400" y="4932"/>
            <a:ext cx="1828800" cy="17476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0"/>
                                        <p:tgtEl>
                                          <p:spTgt spid="10242"/>
                                        </p:tgtEl>
                                      </p:cBhvr>
                                    </p:animEffect>
                                    <p:anim calcmode="lin" valueType="num">
                                      <p:cBhvr>
                                        <p:cTn id="8" dur="5000" fill="hold"/>
                                        <p:tgtEl>
                                          <p:spTgt spid="10242"/>
                                        </p:tgtEl>
                                        <p:attrNameLst>
                                          <p:attrName>style.rotation</p:attrName>
                                        </p:attrNameLst>
                                      </p:cBhvr>
                                      <p:tavLst>
                                        <p:tav tm="0">
                                          <p:val>
                                            <p:fltVal val="720"/>
                                          </p:val>
                                        </p:tav>
                                        <p:tav tm="100000">
                                          <p:val>
                                            <p:fltVal val="0"/>
                                          </p:val>
                                        </p:tav>
                                      </p:tavLst>
                                    </p:anim>
                                    <p:anim calcmode="lin" valueType="num">
                                      <p:cBhvr>
                                        <p:cTn id="9" dur="5000" fill="hold"/>
                                        <p:tgtEl>
                                          <p:spTgt spid="10242"/>
                                        </p:tgtEl>
                                        <p:attrNameLst>
                                          <p:attrName>ppt_h</p:attrName>
                                        </p:attrNameLst>
                                      </p:cBhvr>
                                      <p:tavLst>
                                        <p:tav tm="0">
                                          <p:val>
                                            <p:fltVal val="0"/>
                                          </p:val>
                                        </p:tav>
                                        <p:tav tm="100000">
                                          <p:val>
                                            <p:strVal val="#ppt_h"/>
                                          </p:val>
                                        </p:tav>
                                      </p:tavLst>
                                    </p:anim>
                                    <p:anim calcmode="lin" valueType="num">
                                      <p:cBhvr>
                                        <p:cTn id="10" dur="5000" fill="hold"/>
                                        <p:tgtEl>
                                          <p:spTgt spid="10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Introduction</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906482"/>
            <a:ext cx="8915400" cy="397031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Matthew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will highlight the distinction between our Lord’s disciples and all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others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in Israel, including his biological relatives, in order to reveal both the necessity of discipleship and its radically subversive potential.  Of all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human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relationships, none can be as important as the family relationship to our Lord Jesus that comes through being His disciple!  Clearly, Jesus does not overturn familial ties, though He does subordinate them as He has already taught His disciples (cf. 8:21-22 and 10:34-39</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6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His “Family”</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830282"/>
            <a:ext cx="8915400" cy="397031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In this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brief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encounter,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St. Matthew introduces a new group of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people:  our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Lord’s immediate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family.  We know of their presence as someone within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the crowd shouts out the presence of Jesus’ mother and brothers.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Our Lord’s response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in v.48 underscores the presence of His “family” by asking a question, </a:t>
            </a:r>
            <a:r>
              <a:rPr lang="en-US" sz="2800" b="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“Who is my mother and who are my brothers?”</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The threefold repetition of </a:t>
            </a: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“mother”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“brothers”</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highlights our Lord’s family and brings this encounter to a turning point!</a:t>
            </a:r>
            <a:endParaRPr lang="en-US" sz="26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His “Family”</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152400"/>
            <a:ext cx="8915400" cy="578619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Jesus’ rhetorical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question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is quickly answered as with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gesture He</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“stretched His hand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toward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His disciples, He said, ‘Look, [here are] my mother and my brothers’” </a:t>
            </a:r>
            <a:r>
              <a:rPr lang="en-US" sz="2400" b="1" i="1" baseline="30000"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(v.49)</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not the crowd or His immediate family – but His family is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“His disciples</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important for us to know the importance of family in Jewish and Eastern cultures.  Such a statement by our Lord is shocking and possibly disturbing to many present.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In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first-century Galilee, one’s individual family was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totally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linked to the household group to which that person belonged.  Moreover, the Fourth Commandment continues to testify that the Lord has commanded His people to revere and honor one’s progenitors and to fulfill the divinely required commitments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to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their biological family members.  Later, Jesus will condemn the Pharisees for the way that they placed their traditions over the command to honor one’s father and mother (15:1-11</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4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His “Family”</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362664"/>
            <a:ext cx="8915400" cy="504753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However, Jesus is now placing the importance of discipleship to the forefront by saying that the most important relationship a person can have is to be His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disciple!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This isn’t unprecedented, since we may remember how YHWH honored the Levites (cf. Ex. 32:26-32 [known as the zeal of the Levites]; Dt. 33:9; also Ruth 2:11</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t>
            </a:r>
          </a:p>
          <a:p>
            <a:pPr>
              <a:spcAft>
                <a:spcPts val="1200"/>
              </a:spcAft>
            </a:pP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This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relationship to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Jesus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is of a higher order, calling, and priority than the familial relationships established by God in marriage and family, despite the fact that the Lord has mandated special duties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to </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one’s parents in the Torah.  Our Lord’s disciples, then and today, are His Family, and He is their Brother in the most important and profound sense</a:t>
            </a:r>
            <a:r>
              <a:rPr lang="en-US" sz="26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6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His “Family”</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152400" y="626507"/>
            <a:ext cx="8915400" cy="455509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In v.50, now that Jesus has answered His rhetorical question, He explains His answer.  His family is a person who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“does the will of My Father who is in heaven.”</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Note that there is no different category of family members besides His disciples, nor are His disciples simply a subset of a larger group or family who does the Father’s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will.</a:t>
            </a:r>
          </a:p>
          <a:p>
            <a:pPr>
              <a:spcAft>
                <a:spcPts val="1200"/>
              </a:spcAft>
            </a:pP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Rather</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“whoever does the will of My Father…”</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is a person who believes and follows Jesus.  That person, by definition, is a disciple of Jesus and therefore a member of His </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Royal, Divine Family!</a:t>
            </a:r>
            <a:endParaRPr lang="en-US" sz="28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Jesus and His “Family”</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76200"/>
            <a:ext cx="8915400" cy="585544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What does Jesus mean with the phrase:  </a:t>
            </a:r>
            <a:r>
              <a:rPr lang="en-US" sz="2400" b="1" i="1" dirty="0" smtClean="0">
                <a:ln>
                  <a:solidFill>
                    <a:srgbClr val="FFC000"/>
                  </a:solidFill>
                </a:ln>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“does the will of My Father?”</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We must understand this in a holistic sense as a reference to the life of discipleship.  Therefore, there are two very important aspects to discipleship:</a:t>
            </a:r>
          </a:p>
          <a:p>
            <a:pPr>
              <a:spcAft>
                <a:spcPts val="3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Our Lord’s disciples do the will of the Father when they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acknowledge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who Jesus is: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Lord of the Sabbath, the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One who is 	greater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than the Temple, and the One in whom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Father’s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Spirit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works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now and on the Last Day!</a:t>
            </a:r>
          </a:p>
          <a:p>
            <a:pPr>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Jesus’ disciples do the will of the Father by following Jesus into a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life </a:t>
            </a:r>
            <a:r>
              <a:rPr lang="en-US" sz="2200"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of light-shining and salt-spreading (5:13-16).</a:t>
            </a:r>
          </a:p>
          <a:p>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It’s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clear that Israel’s religious leaders have failed and will not heed the Lord’s Divine Will.  However, every genuine disciple of Jesus does the will of the Father who is in Heaven as they are called to that relationship of trust in Jesus Christ and the trusting obedience that follows from such faith in Him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(St</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John 6:29, 40).</a:t>
            </a:r>
            <a:endParaRPr lang="en-US" sz="2400" b="1" dirty="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12:46-50</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ou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Third Discourse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096000"/>
            <a:ext cx="2209800" cy="70788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a:t>
            </a:r>
            <a:r>
              <a:rPr lang="en-US" sz="2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13:1-52</a:t>
            </a:r>
            <a:endParaRPr lang="en-US" sz="20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7" name="Picture 2" descr="The Parables of Jesus | Apple Valley Church of the Nazarene"/>
          <p:cNvPicPr>
            <a:picLocks noChangeAspect="1" noChangeArrowheads="1"/>
          </p:cNvPicPr>
          <p:nvPr/>
        </p:nvPicPr>
        <p:blipFill>
          <a:blip r:embed="rId2" cstate="print"/>
          <a:srcRect/>
          <a:stretch>
            <a:fillRect/>
          </a:stretch>
        </p:blipFill>
        <p:spPr bwMode="auto">
          <a:xfrm>
            <a:off x="0" y="0"/>
            <a:ext cx="4114800" cy="2674620"/>
          </a:xfrm>
          <a:prstGeom prst="rect">
            <a:avLst/>
          </a:prstGeom>
          <a:noFill/>
        </p:spPr>
      </p:pic>
      <p:sp>
        <p:nvSpPr>
          <p:cNvPr id="3" name="TextBox 2"/>
          <p:cNvSpPr txBox="1"/>
          <p:nvPr/>
        </p:nvSpPr>
        <p:spPr>
          <a:xfrm>
            <a:off x="76200" y="228600"/>
            <a:ext cx="8915400" cy="557075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800" i="1" dirty="0" smtClean="0">
                <a:latin typeface="Times New Roman" pitchFamily="18" charset="0"/>
                <a:cs typeface="Times New Roman" pitchFamily="18" charset="0"/>
              </a:rPr>
              <a:t>				     </a:t>
            </a: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2800" b="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Structure of the Parables</a:t>
            </a:r>
          </a:p>
          <a:p>
            <a:pPr>
              <a:spcAft>
                <a:spcPts val="1200"/>
              </a:spcAft>
            </a:pPr>
            <a:r>
              <a:rPr lang="en-US" sz="2800" i="1"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Lord teaches His Parables in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 				      series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three-part teachings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that can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best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be understood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followed by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below schema:</a:t>
            </a:r>
          </a:p>
          <a:p>
            <a:pPr>
              <a:spcAft>
                <a:spcPts val="600"/>
              </a:spcAft>
            </a:pPr>
            <a:r>
              <a:rPr lang="en-US" sz="2200" dirty="0" smtClean="0">
                <a:latin typeface="Times New Roman" pitchFamily="18" charset="0"/>
                <a:cs typeface="Times New Roman" pitchFamily="18" charset="0"/>
              </a:rPr>
              <a:t>				          </a:t>
            </a:r>
            <a:r>
              <a:rPr lang="en-US" sz="2200" dirty="0" smtClean="0">
                <a:ln>
                  <a:solidFill>
                    <a:srgbClr val="00B0F0"/>
                  </a:solidFill>
                </a:ln>
                <a:solidFill>
                  <a:srgbClr val="00B0F0"/>
                </a:solidFill>
                <a:latin typeface="Times New Roman" pitchFamily="18" charset="0"/>
                <a:cs typeface="Times New Roman" pitchFamily="18" charset="0"/>
              </a:rPr>
              <a:t>1</a:t>
            </a:r>
            <a:r>
              <a:rPr lang="en-US" sz="2200" dirty="0" smtClean="0">
                <a:ln>
                  <a:solidFill>
                    <a:srgbClr val="00B0F0"/>
                  </a:solidFill>
                </a:ln>
                <a:solidFill>
                  <a:srgbClr val="00B0F0"/>
                </a:solidFill>
                <a:latin typeface="Times New Roman" pitchFamily="18" charset="0"/>
                <a:cs typeface="Times New Roman" pitchFamily="18" charset="0"/>
              </a:rPr>
              <a:t>. </a:t>
            </a:r>
            <a:r>
              <a:rPr lang="en-US" sz="2200" dirty="0" smtClean="0">
                <a:ln>
                  <a:solidFill>
                    <a:srgbClr val="00B0F0"/>
                  </a:solidFill>
                </a:ln>
                <a:solidFill>
                  <a:srgbClr val="00B0F0"/>
                </a:solidFill>
                <a:latin typeface="Times New Roman" pitchFamily="18" charset="0"/>
                <a:cs typeface="Times New Roman" pitchFamily="18" charset="0"/>
              </a:rPr>
              <a:t>The </a:t>
            </a:r>
            <a:r>
              <a:rPr lang="en-US" sz="22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First Unit</a:t>
            </a:r>
            <a:r>
              <a:rPr lang="en-US" sz="2200" dirty="0" smtClean="0">
                <a:ln>
                  <a:solidFill>
                    <a:srgbClr val="00B0F0"/>
                  </a:solidFill>
                </a:ln>
                <a:solidFill>
                  <a:srgbClr val="00B0F0"/>
                </a:solidFill>
                <a:latin typeface="Times New Roman" pitchFamily="18" charset="0"/>
                <a:cs typeface="Times New Roman" pitchFamily="18" charset="0"/>
              </a:rPr>
              <a:t> is the Parable of the </a:t>
            </a:r>
            <a:r>
              <a:rPr lang="en-US" sz="2200" dirty="0" smtClean="0">
                <a:ln>
                  <a:solidFill>
                    <a:srgbClr val="00B0F0"/>
                  </a:solidFill>
                </a:ln>
                <a:solidFill>
                  <a:srgbClr val="00B0F0"/>
                </a:solidFill>
                <a:latin typeface="Times New Roman" pitchFamily="18" charset="0"/>
                <a:cs typeface="Times New Roman" pitchFamily="18" charset="0"/>
              </a:rPr>
              <a:t>Sower that </a:t>
            </a:r>
            <a:r>
              <a:rPr lang="en-US" sz="2200" dirty="0" smtClean="0">
                <a:ln>
                  <a:solidFill>
                    <a:srgbClr val="00B0F0"/>
                  </a:solidFill>
                </a:ln>
                <a:solidFill>
                  <a:srgbClr val="00B0F0"/>
                </a:solidFill>
                <a:latin typeface="Times New Roman" pitchFamily="18" charset="0"/>
                <a:cs typeface="Times New Roman" pitchFamily="18" charset="0"/>
              </a:rPr>
              <a:t>concerns our Lord’s ministry.  After Jesus tells the parable, He provides an interpretation.</a:t>
            </a:r>
          </a:p>
          <a:p>
            <a:r>
              <a:rPr lang="en-US" sz="2200" dirty="0" smtClean="0">
                <a:ln>
                  <a:solidFill>
                    <a:srgbClr val="FFFF00"/>
                  </a:solidFill>
                </a:ln>
                <a:solidFill>
                  <a:srgbClr val="FFFF00"/>
                </a:solidFill>
                <a:latin typeface="Times New Roman" pitchFamily="18" charset="0"/>
                <a:cs typeface="Times New Roman" pitchFamily="18" charset="0"/>
              </a:rPr>
              <a:t>2</a:t>
            </a:r>
            <a:r>
              <a:rPr lang="en-US" sz="2200" dirty="0" smtClean="0">
                <a:ln>
                  <a:solidFill>
                    <a:srgbClr val="FFFF00"/>
                  </a:solidFill>
                </a:ln>
                <a:solidFill>
                  <a:srgbClr val="FFFF00"/>
                </a:solidFill>
                <a:latin typeface="Times New Roman" pitchFamily="18" charset="0"/>
                <a:cs typeface="Times New Roman" pitchFamily="18" charset="0"/>
              </a:rPr>
              <a:t>.  The </a:t>
            </a:r>
            <a:r>
              <a:rPr lang="en-US" sz="22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Second Unit</a:t>
            </a:r>
            <a:r>
              <a:rPr lang="en-US" sz="2200" dirty="0" smtClean="0">
                <a:ln>
                  <a:solidFill>
                    <a:srgbClr val="FFFF00"/>
                  </a:solidFill>
                </a:ln>
                <a:solidFill>
                  <a:srgbClr val="FFFF00"/>
                </a:solidFill>
                <a:latin typeface="Times New Roman" pitchFamily="18" charset="0"/>
                <a:cs typeface="Times New Roman" pitchFamily="18" charset="0"/>
              </a:rPr>
              <a:t> is from vv. 24-35 and is comprised of </a:t>
            </a:r>
            <a:r>
              <a:rPr lang="en-US" sz="2200" dirty="0" smtClean="0">
                <a:ln>
                  <a:solidFill>
                    <a:srgbClr val="FFFF00"/>
                  </a:solidFill>
                </a:ln>
                <a:solidFill>
                  <a:srgbClr val="FFFF00"/>
                </a:solidFill>
                <a:latin typeface="Times New Roman" pitchFamily="18" charset="0"/>
                <a:cs typeface="Times New Roman" pitchFamily="18" charset="0"/>
              </a:rPr>
              <a:t>the </a:t>
            </a:r>
            <a:r>
              <a:rPr lang="en-US" sz="2200" u="sng" dirty="0" smtClean="0">
                <a:ln>
                  <a:solidFill>
                    <a:srgbClr val="FFFF00"/>
                  </a:solidFill>
                </a:ln>
                <a:solidFill>
                  <a:srgbClr val="FFFF00"/>
                </a:solidFill>
                <a:latin typeface="Times New Roman" pitchFamily="18" charset="0"/>
                <a:cs typeface="Times New Roman" pitchFamily="18" charset="0"/>
              </a:rPr>
              <a:t>first</a:t>
            </a:r>
            <a:r>
              <a:rPr lang="en-US" sz="2200" dirty="0" smtClean="0">
                <a:ln>
                  <a:solidFill>
                    <a:srgbClr val="FFFF00"/>
                  </a:solidFill>
                </a:ln>
                <a:solidFill>
                  <a:srgbClr val="FFFF00"/>
                </a:solidFill>
                <a:latin typeface="Times New Roman" pitchFamily="18" charset="0"/>
                <a:cs typeface="Times New Roman" pitchFamily="18" charset="0"/>
              </a:rPr>
              <a:t> </a:t>
            </a:r>
            <a:r>
              <a:rPr lang="en-US" sz="2200" dirty="0" smtClean="0">
                <a:ln>
                  <a:solidFill>
                    <a:srgbClr val="FFFF00"/>
                  </a:solidFill>
                </a:ln>
                <a:solidFill>
                  <a:srgbClr val="FFFF00"/>
                </a:solidFill>
                <a:latin typeface="Times New Roman" pitchFamily="18" charset="0"/>
                <a:cs typeface="Times New Roman" pitchFamily="18" charset="0"/>
              </a:rPr>
              <a:t>triad:</a:t>
            </a:r>
          </a:p>
          <a:p>
            <a:r>
              <a:rPr lang="en-US" sz="2200" dirty="0" smtClean="0">
                <a:latin typeface="Times New Roman" pitchFamily="18" charset="0"/>
                <a:cs typeface="Times New Roman" pitchFamily="18" charset="0"/>
              </a:rPr>
              <a:t>	</a:t>
            </a:r>
            <a:r>
              <a:rPr lang="en-US" sz="2200"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a.  The Parable of the Weeds (24-30); </a:t>
            </a:r>
          </a:p>
          <a:p>
            <a:r>
              <a:rPr lang="en-US" sz="2200" dirty="0" smtClean="0">
                <a:latin typeface="Times New Roman" pitchFamily="18" charset="0"/>
                <a:cs typeface="Times New Roman" pitchFamily="18" charset="0"/>
              </a:rPr>
              <a:t>	</a:t>
            </a:r>
            <a:r>
              <a:rPr lang="en-US" sz="2200"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b.  The Parable of the Mustard Seed (31-32); and,</a:t>
            </a:r>
          </a:p>
          <a:p>
            <a:pPr>
              <a:spcAft>
                <a:spcPts val="1200"/>
              </a:spcAft>
            </a:pPr>
            <a:r>
              <a:rPr lang="en-US" sz="2200" dirty="0" smtClean="0">
                <a:latin typeface="Times New Roman" pitchFamily="18" charset="0"/>
                <a:cs typeface="Times New Roman" pitchFamily="18" charset="0"/>
              </a:rPr>
              <a:t>	</a:t>
            </a:r>
            <a:r>
              <a:rPr lang="en-US" sz="2200"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c.  The Parable of the Leaven (33).</a:t>
            </a:r>
          </a:p>
          <a:p>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Jesus follows these three parables with a short narrative conclusion in vv</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34-35</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 concerning the fulfillment of prophecy</a:t>
            </a:r>
            <a:r>
              <a:rPr lang="en-US" sz="22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6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2000"/>
                                        <p:tgtEl>
                                          <p:spTgt spid="3">
                                            <p:txEl>
                                              <p:pRg st="3" end="3"/>
                                            </p:txEl>
                                          </p:spTgt>
                                        </p:tgtEl>
                                      </p:cBhvr>
                                    </p:animEffect>
                                    <p:anim calcmode="lin" valueType="num">
                                      <p:cBhvr>
                                        <p:cTn id="44"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linds(horizontal)">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blinds(horizontal)">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blinds(horizontal)">
                                      <p:cBhvr>
                                        <p:cTn id="61" dur="5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770" decel="100000"/>
                                        <p:tgtEl>
                                          <p:spTgt spid="3">
                                            <p:txEl>
                                              <p:pRg st="7" end="7"/>
                                            </p:txEl>
                                          </p:spTgt>
                                        </p:tgtEl>
                                      </p:cBhvr>
                                    </p:animEffect>
                                    <p:animScale>
                                      <p:cBhvr>
                                        <p:cTn id="67" dur="770" decel="100000"/>
                                        <p:tgtEl>
                                          <p:spTgt spid="3">
                                            <p:txEl>
                                              <p:pRg st="7" end="7"/>
                                            </p:txEl>
                                          </p:spTgt>
                                        </p:tgtEl>
                                      </p:cBhvr>
                                      <p:from x="10000" y="10000"/>
                                      <p:to x="200000" y="450000"/>
                                    </p:animScale>
                                    <p:animScale>
                                      <p:cBhvr>
                                        <p:cTn id="68" dur="1230" accel="100000" fill="hold">
                                          <p:stCondLst>
                                            <p:cond delay="770"/>
                                          </p:stCondLst>
                                        </p:cTn>
                                        <p:tgtEl>
                                          <p:spTgt spid="3">
                                            <p:txEl>
                                              <p:pRg st="7" end="7"/>
                                            </p:txEl>
                                          </p:spTgt>
                                        </p:tgtEl>
                                      </p:cBhvr>
                                      <p:from x="200000" y="450000"/>
                                      <p:to x="100000" y="100000"/>
                                    </p:animScale>
                                    <p:set>
                                      <p:cBhvr>
                                        <p:cTn id="69" dur="770" fill="hold"/>
                                        <p:tgtEl>
                                          <p:spTgt spid="3">
                                            <p:txEl>
                                              <p:pRg st="7" end="7"/>
                                            </p:txEl>
                                          </p:spTgt>
                                        </p:tgtEl>
                                        <p:attrNameLst>
                                          <p:attrName>ppt_x</p:attrName>
                                        </p:attrNameLst>
                                      </p:cBhvr>
                                      <p:to>
                                        <p:strVal val="(0.5)"/>
                                      </p:to>
                                    </p:set>
                                    <p:anim from="(0.5)" to="(#ppt_x)" calcmode="lin" valueType="num">
                                      <p:cBhvr>
                                        <p:cTn id="70" dur="1230" accel="100000" fill="hold">
                                          <p:stCondLst>
                                            <p:cond delay="770"/>
                                          </p:stCondLst>
                                        </p:cTn>
                                        <p:tgtEl>
                                          <p:spTgt spid="3">
                                            <p:txEl>
                                              <p:pRg st="7" end="7"/>
                                            </p:txEl>
                                          </p:spTgt>
                                        </p:tgtEl>
                                        <p:attrNameLst>
                                          <p:attrName>ppt_x</p:attrName>
                                        </p:attrNameLst>
                                      </p:cBhvr>
                                    </p:anim>
                                    <p:set>
                                      <p:cBhvr>
                                        <p:cTn id="71" dur="770" fill="hold"/>
                                        <p:tgtEl>
                                          <p:spTgt spid="3">
                                            <p:txEl>
                                              <p:pRg st="7" end="7"/>
                                            </p:txEl>
                                          </p:spTgt>
                                        </p:tgtEl>
                                        <p:attrNameLst>
                                          <p:attrName>ppt_y</p:attrName>
                                        </p:attrNameLst>
                                      </p:cBhvr>
                                      <p:to>
                                        <p:strVal val="(#ppt_y+0.4)"/>
                                      </p:to>
                                    </p:set>
                                    <p:anim from="(#ppt_y+0.4)" to="(#ppt_y)" calcmode="lin" valueType="num">
                                      <p:cBhvr>
                                        <p:cTn id="72" dur="1230" accel="100000" fill="hold">
                                          <p:stCondLst>
                                            <p:cond delay="770"/>
                                          </p:stCondLst>
                                        </p:cTn>
                                        <p:tgtEl>
                                          <p:spTgt spid="3">
                                            <p:txEl>
                                              <p:pRg st="7" end="7"/>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7584</TotalTime>
  <Words>3080</Words>
  <Application>Microsoft Office PowerPoint</Application>
  <PresentationFormat>On-screen Show (4:3)</PresentationFormat>
  <Paragraphs>139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719</cp:revision>
  <dcterms:created xsi:type="dcterms:W3CDTF">2006-08-16T00:00:00Z</dcterms:created>
  <dcterms:modified xsi:type="dcterms:W3CDTF">2025-04-09T00:01:35Z</dcterms:modified>
</cp:coreProperties>
</file>