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1"/>
  </p:notesMasterIdLst>
  <p:sldIdLst>
    <p:sldId id="417" r:id="rId2"/>
    <p:sldId id="362" r:id="rId3"/>
    <p:sldId id="440" r:id="rId4"/>
    <p:sldId id="457" r:id="rId5"/>
    <p:sldId id="458" r:id="rId6"/>
    <p:sldId id="459" r:id="rId7"/>
    <p:sldId id="460" r:id="rId8"/>
    <p:sldId id="461" r:id="rId9"/>
    <p:sldId id="462" r:id="rId10"/>
    <p:sldId id="463" r:id="rId11"/>
    <p:sldId id="464" r:id="rId12"/>
    <p:sldId id="465" r:id="rId13"/>
    <p:sldId id="466" r:id="rId14"/>
    <p:sldId id="467" r:id="rId15"/>
    <p:sldId id="468" r:id="rId16"/>
    <p:sldId id="469" r:id="rId17"/>
    <p:sldId id="470" r:id="rId18"/>
    <p:sldId id="296" r:id="rId19"/>
    <p:sldId id="29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66FF"/>
    <a:srgbClr val="996633"/>
    <a:srgbClr val="AEAEAE"/>
    <a:srgbClr val="737373"/>
    <a:srgbClr val="666699"/>
    <a:srgbClr val="6D6D6D"/>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07" autoAdjust="0"/>
  </p:normalViewPr>
  <p:slideViewPr>
    <p:cSldViewPr>
      <p:cViewPr>
        <p:scale>
          <a:sx n="100" d="100"/>
          <a:sy n="100" d="100"/>
        </p:scale>
        <p:origin x="-124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2FE6B-9310-4081-96C7-09E93D017787}" type="datetimeFigureOut">
              <a:rPr lang="en-US" smtClean="0"/>
              <a:pPr/>
              <a:t>04/06/25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ADCED-4CE7-4950-A8E7-E3EF43AB968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04/06/25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04/06/25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04/06/25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04/06/25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04/06/25</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04/06/25</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04/06/25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04/06/25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04/06/25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04/06/25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04/06/25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Part III</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151602"/>
            <a:ext cx="2209800" cy="553998"/>
          </a:xfrm>
          <a:prstGeom prst="rect">
            <a:avLst/>
          </a:prstGeom>
        </p:spPr>
        <p:txBody>
          <a:bodyPr wrap="square">
            <a:spAutoFit/>
          </a:bodyPr>
          <a:lstStyle/>
          <a:p>
            <a:pPr algn="ctr"/>
            <a:r>
              <a:rPr lang="en-US" sz="3000"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12:33-45</a:t>
            </a:r>
            <a:endParaRPr lang="en-US" sz="3000" dirty="0">
              <a:ln>
                <a:solidFill>
                  <a:srgbClr val="92D050"/>
                </a:solidFill>
              </a:ln>
              <a:solidFill>
                <a:srgbClr val="92D050"/>
              </a:solidFill>
            </a:endParaRPr>
          </a:p>
        </p:txBody>
      </p:sp>
      <p:pic>
        <p:nvPicPr>
          <p:cNvPr id="7170" name="Picture 2" descr="Sacerdotus: 20th Sunday of Ordinary Time: Jesus, Fire &amp; Division"/>
          <p:cNvPicPr>
            <a:picLocks noChangeAspect="1" noChangeArrowheads="1"/>
          </p:cNvPicPr>
          <p:nvPr/>
        </p:nvPicPr>
        <p:blipFill>
          <a:blip r:embed="rId2" cstate="print"/>
          <a:srcRect/>
          <a:stretch>
            <a:fillRect/>
          </a:stretch>
        </p:blipFill>
        <p:spPr bwMode="auto">
          <a:xfrm>
            <a:off x="0" y="1"/>
            <a:ext cx="9144000" cy="5932646"/>
          </a:xfrm>
          <a:prstGeom prst="rect">
            <a:avLst/>
          </a:prstGeom>
          <a:noFill/>
        </p:spPr>
      </p:pic>
      <p:sp>
        <p:nvSpPr>
          <p:cNvPr id="7" name="TextBox 6"/>
          <p:cNvSpPr txBox="1"/>
          <p:nvPr/>
        </p:nvSpPr>
        <p:spPr>
          <a:xfrm>
            <a:off x="56475" y="76200"/>
            <a:ext cx="8935125"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chemeClr val="tx1"/>
                  </a:solidFill>
                </a:ln>
                <a:effectLst>
                  <a:outerShdw blurRad="50800" dist="39000" dir="5460000" algn="tl">
                    <a:srgbClr val="000000">
                      <a:alpha val="38000"/>
                    </a:srgbClr>
                  </a:outerShdw>
                </a:effectLst>
                <a:latin typeface="Papyrus" pitchFamily="66" charset="0"/>
              </a:rPr>
              <a:t>His Ministry</a:t>
            </a:r>
          </a:p>
          <a:p>
            <a:r>
              <a:rPr lang="en-US" sz="4000" b="1" dirty="0" smtClean="0">
                <a:ln w="11430">
                  <a:solidFill>
                    <a:schemeClr val="tx1"/>
                  </a:solidFill>
                </a:ln>
                <a:effectLst>
                  <a:outerShdw blurRad="50800" dist="39000" dir="5460000" algn="tl">
                    <a:srgbClr val="000000">
                      <a:alpha val="38000"/>
                    </a:srgbClr>
                  </a:outerShdw>
                </a:effectLst>
                <a:latin typeface="Papyrus" pitchFamily="66" charset="0"/>
              </a:rPr>
              <a:t>Throughout		  </a:t>
            </a:r>
            <a:endParaRPr lang="en-US" sz="3400" b="1" i="1" dirty="0" smtClean="0">
              <a:ln w="11430">
                <a:solidFill>
                  <a:schemeClr val="tx1"/>
                </a:solidFill>
              </a:ln>
              <a:effectLst>
                <a:outerShdw blurRad="50800" dist="39000" dir="5460000" algn="tl">
                  <a:srgbClr val="000000">
                    <a:alpha val="38000"/>
                  </a:srgbClr>
                </a:outerShdw>
              </a:effectLst>
              <a:latin typeface="Papyrus" pitchFamily="66" charset="0"/>
            </a:endParaRPr>
          </a:p>
          <a:p>
            <a:r>
              <a:rPr lang="en-US" sz="4000" b="1" dirty="0" smtClean="0">
                <a:ln w="11430">
                  <a:solidFill>
                    <a:schemeClr val="tx1"/>
                  </a:solidFill>
                </a:ln>
                <a:effectLst>
                  <a:outerShdw blurRad="50800" dist="39000" dir="5460000" algn="tl">
                    <a:srgbClr val="000000">
                      <a:alpha val="38000"/>
                    </a:srgbClr>
                  </a:outerShdw>
                </a:effectLst>
                <a:latin typeface="Papyrus" pitchFamily="66" charset="0"/>
              </a:rPr>
              <a:t>Galilee</a:t>
            </a:r>
            <a:endParaRPr lang="en-US" sz="4000" b="1" dirty="0">
              <a:ln w="11430">
                <a:solidFill>
                  <a:schemeClr val="tx1"/>
                </a:solidFill>
              </a:ln>
              <a:effectLst>
                <a:outerShdw blurRad="50800" dist="39000" dir="5460000" algn="tl">
                  <a:srgbClr val="000000">
                    <a:alpha val="38000"/>
                  </a:srgbClr>
                </a:outerShdw>
              </a:effectLst>
              <a:latin typeface="Papyru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Sign of Jonah</a:t>
            </a:r>
            <a:endParaRPr lang="en-US" sz="4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12:38-39</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28600"/>
            <a:ext cx="8915400" cy="529375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Adulterous  (</a:t>
            </a:r>
            <a:r>
              <a:rPr lang="en-US" sz="2600" b="1" dirty="0" err="1" smtClean="0">
                <a:ln w="11430">
                  <a:solidFill>
                    <a:schemeClr val="tx1"/>
                  </a:solidFill>
                </a:ln>
                <a:effectLst>
                  <a:outerShdw blurRad="80000" dist="40000" dir="5040000" algn="tl">
                    <a:srgbClr val="000000">
                      <a:alpha val="30000"/>
                    </a:srgbClr>
                  </a:outerShdw>
                </a:effectLst>
                <a:latin typeface="TekniaGreek" pitchFamily="2" charset="0"/>
                <a:cs typeface="Times New Roman" pitchFamily="18" charset="0"/>
              </a:rPr>
              <a:t>moicali;V</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In the ancient Jewish context, adultery was considered a grave sin, violating the sanctity of marriage, which was a </a:t>
            </a:r>
            <a:r>
              <a:rPr lang="en-US" sz="2600" b="1" u="sng"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covenantal relationship</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reflecting God’s covenant with His people.  The act of adultery was not only a personal moral failing but also a social and religious transgression that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leads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to severe consequences, including the death penalty under Mosaic Law </a:t>
            </a:r>
            <a:r>
              <a:rPr lang="en-US" sz="2600" b="1" baseline="30000"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r>
              <a:rPr lang="en-US" sz="2600" b="1" baseline="30000"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Lev. </a:t>
            </a:r>
            <a:r>
              <a:rPr lang="en-US" sz="2600" b="1" baseline="30000"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20:10)</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The metaphorical use of “adulteress” or “adulterous” to describe Israel’s unfaithfulness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to God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is rooted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in</a:t>
            </a: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 prophetic literature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of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a:t>
            </a: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Old Testament, where idolatry</a:t>
            </a: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is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often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depicted as </a:t>
            </a:r>
            <a:r>
              <a:rPr lang="en-US" sz="2600" b="1" i="1" u="sng"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spiritual</a:t>
            </a:r>
          </a:p>
          <a:p>
            <a:r>
              <a:rPr lang="en-US" sz="2600" b="1" i="1" u="sng"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adultery</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p>
        </p:txBody>
      </p:sp>
      <p:sp>
        <p:nvSpPr>
          <p:cNvPr id="36866" name="AutoShape 2"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3010" name="Picture 2" descr="6TH COMMANDMENT"/>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4572000" y="3448049"/>
            <a:ext cx="4572000" cy="25717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Sign of Jonah</a:t>
            </a:r>
            <a:endParaRPr lang="en-US" sz="4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12:38-39</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548819"/>
            <a:ext cx="8915400" cy="470898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3000" b="1" dirty="0" smtClean="0">
                <a:ln w="11430">
                  <a:solidFill>
                    <a:schemeClr val="tx1">
                      <a:lumMod val="65000"/>
                    </a:schemeClr>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Wicked (</a:t>
            </a:r>
            <a:r>
              <a:rPr lang="en-US" sz="3000" b="1" dirty="0" err="1" smtClean="0">
                <a:ln w="11430">
                  <a:solidFill>
                    <a:schemeClr val="tx1">
                      <a:lumMod val="65000"/>
                    </a:schemeClr>
                  </a:solidFill>
                </a:ln>
                <a:solidFill>
                  <a:schemeClr val="bg1"/>
                </a:solidFill>
                <a:effectLst>
                  <a:outerShdw blurRad="80000" dist="40000" dir="5040000" algn="tl">
                    <a:srgbClr val="000000">
                      <a:alpha val="30000"/>
                    </a:srgbClr>
                  </a:outerShdw>
                </a:effectLst>
                <a:latin typeface="TekniaGreek" pitchFamily="2" charset="0"/>
                <a:cs typeface="Times New Roman" pitchFamily="18" charset="0"/>
              </a:rPr>
              <a:t>ponhra</a:t>
            </a:r>
            <a:r>
              <a:rPr lang="en-US" sz="3000" b="1" dirty="0" smtClean="0">
                <a:ln w="11430">
                  <a:solidFill>
                    <a:schemeClr val="tx1">
                      <a:lumMod val="65000"/>
                    </a:schemeClr>
                  </a:solidFill>
                </a:ln>
                <a:solidFill>
                  <a:schemeClr val="bg1"/>
                </a:solidFill>
                <a:effectLst>
                  <a:outerShdw blurRad="80000" dist="40000" dir="5040000" algn="tl">
                    <a:srgbClr val="000000">
                      <a:alpha val="30000"/>
                    </a:srgbClr>
                  </a:outerShdw>
                </a:effectLst>
                <a:latin typeface="TekniaGreek" pitchFamily="2" charset="0"/>
                <a:cs typeface="Times New Roman" pitchFamily="18" charset="0"/>
              </a:rPr>
              <a:t>;</a:t>
            </a:r>
            <a:r>
              <a:rPr lang="en-US" sz="3000" b="1" dirty="0" smtClean="0">
                <a:ln w="11430">
                  <a:solidFill>
                    <a:schemeClr val="tx1">
                      <a:lumMod val="65000"/>
                    </a:schemeClr>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In the Greco-Roman world, the concept of “evil” or “wickedness” was often associated with chaos, disorder, and actions that disrupted societal harmony.  In the Jewish context, </a:t>
            </a:r>
            <a:r>
              <a:rPr lang="en-US" sz="3000" b="1" dirty="0" smtClean="0">
                <a:ln w="11430">
                  <a:solidFill>
                    <a:schemeClr val="tx1">
                      <a:lumMod val="65000"/>
                    </a:schemeClr>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a:t>
            </a:r>
            <a:r>
              <a:rPr lang="en-US" sz="3000" b="1" dirty="0" err="1" smtClean="0">
                <a:ln w="11430">
                  <a:solidFill>
                    <a:schemeClr val="tx1">
                      <a:lumMod val="65000"/>
                    </a:schemeClr>
                  </a:solidFill>
                </a:ln>
                <a:solidFill>
                  <a:schemeClr val="bg1"/>
                </a:solidFill>
                <a:effectLst>
                  <a:outerShdw blurRad="80000" dist="40000" dir="5040000" algn="tl">
                    <a:srgbClr val="000000">
                      <a:alpha val="30000"/>
                    </a:srgbClr>
                  </a:outerShdw>
                </a:effectLst>
                <a:latin typeface="TekniaGreek" pitchFamily="2" charset="0"/>
                <a:cs typeface="Times New Roman" pitchFamily="18" charset="0"/>
              </a:rPr>
              <a:t>ponhrovV</a:t>
            </a:r>
            <a:r>
              <a:rPr lang="en-US" sz="3000" b="1" dirty="0" smtClean="0">
                <a:ln w="11430">
                  <a:solidFill>
                    <a:schemeClr val="tx1">
                      <a:lumMod val="65000"/>
                    </a:schemeClr>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aligns with the Hebrew understanding of evil </a:t>
            </a:r>
            <a:r>
              <a:rPr lang="en-US" sz="3000" b="1" dirty="0" smtClean="0">
                <a:ln w="11430">
                  <a:solidFill>
                    <a:schemeClr val="tx1">
                      <a:lumMod val="65000"/>
                    </a:schemeClr>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a:t>
            </a:r>
            <a:r>
              <a:rPr lang="en-US" sz="3000" b="1" dirty="0" err="1" smtClean="0">
                <a:ln w="11430">
                  <a:solidFill>
                    <a:schemeClr val="tx1">
                      <a:lumMod val="65000"/>
                    </a:schemeClr>
                  </a:solidFill>
                </a:ln>
                <a:solidFill>
                  <a:schemeClr val="bg1"/>
                </a:solidFill>
                <a:effectLst>
                  <a:outerShdw blurRad="80000" dist="40000" dir="5040000" algn="tl">
                    <a:srgbClr val="000000">
                      <a:alpha val="30000"/>
                    </a:srgbClr>
                  </a:outerShdw>
                </a:effectLst>
                <a:latin typeface="TekniaHebrew" pitchFamily="2" charset="0"/>
                <a:cs typeface="Times New Roman" pitchFamily="18" charset="0"/>
              </a:rPr>
              <a:t>er</a:t>
            </a:r>
            <a:r>
              <a:rPr lang="en-US" sz="3000" b="1" dirty="0" smtClean="0">
                <a:ln w="11430">
                  <a:solidFill>
                    <a:schemeClr val="tx1">
                      <a:lumMod val="65000"/>
                    </a:schemeClr>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as anything that opposes God’s will and righteousness. The New Testament writers, influenced by both Jewish and Hellenistic thought, used </a:t>
            </a:r>
            <a:r>
              <a:rPr lang="en-US" sz="3000" b="1" dirty="0" smtClean="0">
                <a:ln w="11430">
                  <a:solidFill>
                    <a:schemeClr val="tx1">
                      <a:lumMod val="65000"/>
                    </a:schemeClr>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a:t>
            </a:r>
            <a:r>
              <a:rPr lang="en-US" sz="3000" b="1" dirty="0" err="1" smtClean="0">
                <a:ln w="11430">
                  <a:solidFill>
                    <a:schemeClr val="tx1">
                      <a:lumMod val="65000"/>
                    </a:schemeClr>
                  </a:solidFill>
                </a:ln>
                <a:solidFill>
                  <a:schemeClr val="bg1"/>
                </a:solidFill>
                <a:effectLst>
                  <a:outerShdw blurRad="80000" dist="40000" dir="5040000" algn="tl">
                    <a:srgbClr val="000000">
                      <a:alpha val="30000"/>
                    </a:srgbClr>
                  </a:outerShdw>
                </a:effectLst>
                <a:latin typeface="TekniaGreek" pitchFamily="2" charset="0"/>
                <a:cs typeface="Times New Roman" pitchFamily="18" charset="0"/>
              </a:rPr>
              <a:t>ponhrovV</a:t>
            </a:r>
            <a:r>
              <a:rPr lang="en-US" sz="3000" b="1" dirty="0" smtClean="0">
                <a:ln w="11430">
                  <a:solidFill>
                    <a:schemeClr val="tx1">
                      <a:lumMod val="65000"/>
                    </a:schemeClr>
                  </a:solidFill>
                </a:ln>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to describe the pervasive nature of sin and the spiritual battle between good and evil.</a:t>
            </a:r>
            <a:endParaRPr lang="en-US" sz="30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6866" name="AutoShape 2"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Sign of Jonah</a:t>
            </a:r>
            <a:endParaRPr lang="en-US" sz="4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12:38-39</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457200"/>
            <a:ext cx="8915400" cy="498598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Adulterous, in the sense used here by Jesus, is always in the active sense.  Jesus uses this adjective to describe the first, wicked.  The wicked actions Jesus has in mind are adulterous breaches of the covenantal relationship (see the definition above) with God (cf. Hos. 1:2 – 2:15;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Jer.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3:6-13; and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Ezekiel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16).</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This spiritual adultery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is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unfaithfulness to God, not only the old idolatry practiced during the history of the Israelites; but now turning away from Him in hypocrisy,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being inwardly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hostile toward Him,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and, also,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friendship with the world. </a:t>
            </a:r>
            <a:endParaRPr lang="en-US" sz="28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6866" name="AutoShape 2"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Sign of Jonah</a:t>
            </a:r>
            <a:endParaRPr lang="en-US" sz="4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12:38-39</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6200"/>
            <a:ext cx="8915400" cy="526297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In the sense that we have in v.39, the adulterous character of the scribes, Pharisees, and the present generation appears in the scorning of the signs of love and grace (our Lord’s miracles), but also in rejection of Jesus’ saving ways.  By the illegitimate demand that Jesus show them a sign revealed their inner divorce from God.  They are no longer keeping the covenantal (marriage) tie!</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And this is why Jesus rejects them and their 		demand of a sign, except for the sign of 			Jonah.  And what’s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is the sign of Jonah?</a:t>
            </a:r>
            <a:endParaRPr lang="en-US" sz="28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6866" name="AutoShape 2"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4" name="Picture 2" descr="Wishing you a blessed Feast of Jonah the Prophet. (Neo-Coptic icon of the  Jonah the Prophet)"/>
          <p:cNvPicPr>
            <a:picLocks noChangeAspect="1" noChangeArrowheads="1"/>
          </p:cNvPicPr>
          <p:nvPr/>
        </p:nvPicPr>
        <p:blipFill>
          <a:blip r:embed="rId2" cstate="print"/>
          <a:srcRect/>
          <a:stretch>
            <a:fillRect/>
          </a:stretch>
        </p:blipFill>
        <p:spPr bwMode="auto">
          <a:xfrm>
            <a:off x="0" y="3581400"/>
            <a:ext cx="180975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2" end="2"/>
                                            </p:txEl>
                                          </p:spTgt>
                                        </p:tgtEl>
                                        <p:attrNameLst>
                                          <p:attrName>ppt_w</p:attrName>
                                        </p:attrNameLst>
                                      </p:cBhvr>
                                      <p:tavLst>
                                        <p:tav tm="0">
                                          <p:val>
                                            <p:fltVal val="0"/>
                                          </p:val>
                                        </p:tav>
                                        <p:tav tm="100000">
                                          <p:val>
                                            <p:strVal val="#ppt_w"/>
                                          </p:val>
                                        </p:tav>
                                      </p:tavLst>
                                    </p:anim>
                                  </p:childTnLst>
                                </p:cTn>
                              </p:par>
                              <p:par>
                                <p:cTn id="11" presetID="8" presetClass="entr" presetSubtype="16" fill="hold" nodeType="with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diamond(in)">
                                      <p:cBhvr>
                                        <p:cTn id="13"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Sign of Jonah</a:t>
            </a:r>
            <a:endParaRPr lang="en-US" sz="4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12:40-45</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6866" name="AutoShape 2"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4" name="Picture 2" descr="Wishing you a blessed Feast of Jonah the Prophet. (Neo-Coptic icon of the  Jonah the Prophet)"/>
          <p:cNvPicPr>
            <a:picLocks noChangeAspect="1" noChangeArrowheads="1"/>
          </p:cNvPicPr>
          <p:nvPr/>
        </p:nvPicPr>
        <p:blipFill>
          <a:blip r:embed="rId2" cstate="print"/>
          <a:srcRect/>
          <a:stretch>
            <a:fillRect/>
          </a:stretch>
        </p:blipFill>
        <p:spPr bwMode="auto">
          <a:xfrm>
            <a:off x="6705600" y="435064"/>
            <a:ext cx="2468880" cy="3222536"/>
          </a:xfrm>
          <a:prstGeom prst="rect">
            <a:avLst/>
          </a:prstGeom>
          <a:noFill/>
        </p:spPr>
      </p:pic>
      <p:sp>
        <p:nvSpPr>
          <p:cNvPr id="3" name="TextBox 2"/>
          <p:cNvSpPr txBox="1"/>
          <p:nvPr/>
        </p:nvSpPr>
        <p:spPr>
          <a:xfrm>
            <a:off x="76200" y="221932"/>
            <a:ext cx="8915400" cy="541686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Jesus reveals what the sign will mean by</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describing what happened to Jonah and</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that the same Divine power will do the</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same to the “Son of Man.”  Jesus clearly</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pointing to His human nature by which He</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will die and rise.  </a:t>
            </a:r>
            <a:r>
              <a:rPr lang="en-US" sz="2800" b="1" i="1" dirty="0" smtClean="0">
                <a:ln w="11430">
                  <a:solidFill>
                    <a:schemeClr val="tx1"/>
                  </a:solidFill>
                </a:ln>
                <a:effectLst>
                  <a:outerShdw blurRad="80000" dist="40000" dir="5040000" algn="tl">
                    <a:srgbClr val="000000">
                      <a:alpha val="30000"/>
                    </a:srgbClr>
                  </a:outerShdw>
                </a:effectLst>
                <a:cs typeface="Times New Roman" pitchFamily="18" charset="0"/>
              </a:rPr>
              <a:t>[Also note that Jesus</a:t>
            </a:r>
          </a:p>
          <a:p>
            <a:r>
              <a:rPr lang="en-US" sz="2800" b="1" i="1" dirty="0" smtClean="0">
                <a:ln w="11430">
                  <a:solidFill>
                    <a:schemeClr val="tx1"/>
                  </a:solidFill>
                </a:ln>
                <a:effectLst>
                  <a:outerShdw blurRad="80000" dist="40000" dir="5040000" algn="tl">
                    <a:srgbClr val="000000">
                      <a:alpha val="30000"/>
                    </a:srgbClr>
                  </a:outerShdw>
                </a:effectLst>
                <a:cs typeface="Times New Roman" pitchFamily="18" charset="0"/>
              </a:rPr>
              <a:t>confirms the historical fact of </a:t>
            </a:r>
            <a:r>
              <a:rPr lang="en-US" sz="2800" b="1" i="1" dirty="0" smtClean="0">
                <a:ln w="11430">
                  <a:solidFill>
                    <a:schemeClr val="tx1"/>
                  </a:solidFill>
                </a:ln>
                <a:effectLst>
                  <a:outerShdw blurRad="80000" dist="40000" dir="5040000" algn="tl">
                    <a:srgbClr val="000000">
                      <a:alpha val="30000"/>
                    </a:srgbClr>
                  </a:outerShdw>
                </a:effectLst>
                <a:cs typeface="Times New Roman" pitchFamily="18" charset="0"/>
              </a:rPr>
              <a:t>what happened</a:t>
            </a:r>
          </a:p>
          <a:p>
            <a:pPr>
              <a:spcAft>
                <a:spcPts val="1200"/>
              </a:spcAft>
            </a:pPr>
            <a:r>
              <a:rPr lang="en-US" sz="2800" b="1" i="1" dirty="0" smtClean="0">
                <a:ln w="11430">
                  <a:solidFill>
                    <a:schemeClr val="tx1"/>
                  </a:solidFill>
                </a:ln>
                <a:effectLst>
                  <a:outerShdw blurRad="80000" dist="40000" dir="5040000" algn="tl">
                    <a:srgbClr val="000000">
                      <a:alpha val="30000"/>
                    </a:srgbClr>
                  </a:outerShdw>
                </a:effectLst>
                <a:cs typeface="Times New Roman" pitchFamily="18" charset="0"/>
              </a:rPr>
              <a:t>to </a:t>
            </a:r>
            <a:r>
              <a:rPr lang="en-US" sz="2800" b="1" i="1" dirty="0" smtClean="0">
                <a:ln w="11430">
                  <a:solidFill>
                    <a:schemeClr val="tx1"/>
                  </a:solidFill>
                </a:ln>
                <a:effectLst>
                  <a:outerShdw blurRad="80000" dist="40000" dir="5040000" algn="tl">
                    <a:srgbClr val="000000">
                      <a:alpha val="30000"/>
                    </a:srgbClr>
                  </a:outerShdw>
                </a:effectLst>
                <a:cs typeface="Times New Roman" pitchFamily="18" charset="0"/>
              </a:rPr>
              <a:t>Jonah…it’s not a fable!].</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However, Jesus will be in the </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“heart of the earth three days and three nights.”</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Thus, He is foretelling of His burial in the garden tomb and that He will physically be in the tomb, as Jonah was in the </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“belly of the great fish.”</a:t>
            </a:r>
            <a:endParaRPr lang="en-US" sz="2800" b="1" dirty="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diamond(in)">
                                      <p:cBhvr>
                                        <p:cTn id="7" dur="2000"/>
                                        <p:tgtEl>
                                          <p:spTgt spid="4403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diamond(in)">
                                      <p:cBhvr>
                                        <p:cTn id="12"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nyone Can Change (Jonah 3:1-10) – Rev. Tim Ehrhardt"/>
          <p:cNvPicPr>
            <a:picLocks noChangeAspect="1" noChangeArrowheads="1"/>
          </p:cNvPicPr>
          <p:nvPr/>
        </p:nvPicPr>
        <p:blipFill>
          <a:blip r:embed="rId2" cstate="print"/>
          <a:srcRect/>
          <a:stretch>
            <a:fillRect/>
          </a:stretch>
        </p:blipFill>
        <p:spPr bwMode="auto">
          <a:xfrm>
            <a:off x="0" y="3149900"/>
            <a:ext cx="3657600" cy="2793700"/>
          </a:xfrm>
          <a:prstGeom prst="rect">
            <a:avLst/>
          </a:prstGeom>
          <a:noFill/>
        </p:spPr>
      </p:pic>
      <p:sp>
        <p:nvSpPr>
          <p:cNvPr id="4" name="TextBox 3"/>
          <p:cNvSpPr txBox="1"/>
          <p:nvPr/>
        </p:nvSpPr>
        <p:spPr>
          <a:xfrm>
            <a:off x="2362200" y="6044625"/>
            <a:ext cx="67818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Sign of Jonah</a:t>
            </a:r>
            <a:endParaRPr lang="en-US" sz="4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12:40-45</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6866" name="AutoShape 2"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76200" y="76200"/>
            <a:ext cx="8915400" cy="584775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 Lord then states what this sign will reveal to this </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“wicked and adulterous generation”</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 </a:t>
            </a:r>
            <a:r>
              <a:rPr lang="en-US" sz="2800" b="1" dirty="0" smtClean="0">
                <a:ln w="11430">
                  <a:solidFill>
                    <a:srgbClr val="FF0000"/>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condemnation!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What Jesus states had to be astounding to the scribes and Pharisees, since Jesus is saying that Gentiles will stand with them in the Judgment and that the case of the Ninevites will serve as evidence for the condemnation of the Jews!  Why?</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The Ninevites repented, which 				makes this case doubly bad, since 				the Ninevites (Gentiles) had so 				little and repented; the Jews 					have so much and refused to 					repent.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endParaRPr lang="en-US" sz="28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par>
                                <p:cTn id="8" presetID="8" presetClass="entr" presetSubtype="32" fill="hold" nodeType="withEffect">
                                  <p:stCondLst>
                                    <p:cond delay="0"/>
                                  </p:stCondLst>
                                  <p:childTnLst>
                                    <p:set>
                                      <p:cBhvr>
                                        <p:cTn id="9" dur="1" fill="hold">
                                          <p:stCondLst>
                                            <p:cond delay="0"/>
                                          </p:stCondLst>
                                        </p:cTn>
                                        <p:tgtEl>
                                          <p:spTgt spid="47106"/>
                                        </p:tgtEl>
                                        <p:attrNameLst>
                                          <p:attrName>style.visibility</p:attrName>
                                        </p:attrNameLst>
                                      </p:cBhvr>
                                      <p:to>
                                        <p:strVal val="visible"/>
                                      </p:to>
                                    </p:set>
                                    <p:animEffect transition="in" filter="diamond(out)">
                                      <p:cBhvr>
                                        <p:cTn id="10" dur="2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o Was The Queen of Sheba? – Our Ancestories"/>
          <p:cNvPicPr>
            <a:picLocks noChangeAspect="1" noChangeArrowheads="1"/>
          </p:cNvPicPr>
          <p:nvPr/>
        </p:nvPicPr>
        <p:blipFill>
          <a:blip r:embed="rId2" cstate="print"/>
          <a:srcRect/>
          <a:stretch>
            <a:fillRect/>
          </a:stretch>
        </p:blipFill>
        <p:spPr bwMode="auto">
          <a:xfrm>
            <a:off x="0" y="2743200"/>
            <a:ext cx="3200400" cy="3200400"/>
          </a:xfrm>
          <a:prstGeom prst="rect">
            <a:avLst/>
          </a:prstGeom>
          <a:noFill/>
        </p:spPr>
      </p:pic>
      <p:sp>
        <p:nvSpPr>
          <p:cNvPr id="4" name="TextBox 3"/>
          <p:cNvSpPr txBox="1"/>
          <p:nvPr/>
        </p:nvSpPr>
        <p:spPr>
          <a:xfrm>
            <a:off x="2362200" y="6044625"/>
            <a:ext cx="67818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Sign of Jonah</a:t>
            </a:r>
            <a:endParaRPr lang="en-US" sz="4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12:40-45</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6866" name="AutoShape 2"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76200" y="228600"/>
            <a:ext cx="8915400" cy="563231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Though this is enough, Jesus uses another comparison in v.42 that has the same effect and purpose.  The example that Jesus uses was very familiar to the Jews from 1Kg 10:1-10.  The point being is that a Gentile woman (the Queen of Sheba)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travelled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 very long distance to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hear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 “wisdom” of Solomon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who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is a type of Christ.  The true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wisdom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that the Jews are now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hearing</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though,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is not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Solomon’s;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but</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true Divine Wisdom, as we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have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previously discussed</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endParaRPr lang="en-US" sz="30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Sign of Jonah</a:t>
            </a:r>
            <a:endParaRPr lang="en-US" sz="4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12:40-45</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6866" name="AutoShape 2"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76200" y="228600"/>
            <a:ext cx="8915400" cy="563231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Verses 43-45 are used by our Lord to illustrate what He has just told the Jews.  Jesus closes His illustration by saying, </a:t>
            </a:r>
            <a:r>
              <a:rPr lang="en-US" sz="3000" b="1" i="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“Thus will it be also with this wicked generation” </a:t>
            </a:r>
            <a:r>
              <a:rPr lang="en-US" sz="3000" b="1" i="1" baseline="30000"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(v.45)</a:t>
            </a:r>
            <a:r>
              <a:rPr lang="en-US" sz="3000" b="1" i="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a:t>
            </a:r>
            <a:r>
              <a:rPr lang="en-US" sz="3000" b="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He does this to unify His discourse against the Jews.  And the generation that Jesus is speaking of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are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those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presently before Him;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not the OT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generation,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but the generation standing before Him.  Now they have Jesus, but their spiritual condition is even worse that before (eight demons, vice one).  Their spiritual condition would continue and become more ghastly up to the destruction of the Temple and Jerusalem in 70 </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A.D.</a:t>
            </a:r>
            <a:endParaRPr lang="en-US" sz="30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chemeClr val="bg1"/>
                  </a:solidFill>
                </a:ln>
                <a:solidFill>
                  <a:schemeClr val="bg1"/>
                </a:solidFill>
                <a:effectLst>
                  <a:outerShdw blurRad="50800" dist="39000" dir="5460000" algn="tl">
                    <a:srgbClr val="000000">
                      <a:alpha val="38000"/>
                    </a:srgbClr>
                  </a:outerShdw>
                </a:effectLst>
              </a:rPr>
              <a:t>Our Outline of St. Matthew</a:t>
            </a:r>
            <a:endParaRPr lang="en-US" sz="3600" b="1" dirty="0">
              <a:ln w="11430">
                <a:solidFill>
                  <a:schemeClr val="bg1"/>
                </a:solidFill>
              </a:ln>
              <a:solidFill>
                <a:schemeClr val="bg1"/>
              </a:solidFill>
              <a:effectLst>
                <a:outerShdw blurRad="50800" dist="39000" dir="5460000" algn="tl">
                  <a:srgbClr val="000000">
                    <a:alpha val="38000"/>
                  </a:srgbClr>
                </a:outerShdw>
              </a:effectLst>
            </a:endParaRPr>
          </a:p>
        </p:txBody>
      </p:sp>
      <p:sp>
        <p:nvSpPr>
          <p:cNvPr id="2051" name="Rectangle 3"/>
          <p:cNvSpPr>
            <a:spLocks noChangeArrowheads="1"/>
          </p:cNvSpPr>
          <p:nvPr/>
        </p:nvSpPr>
        <p:spPr bwMode="auto">
          <a:xfrm rot="10800000" flipH="1" flipV="1">
            <a:off x="76200" y="609600"/>
            <a:ext cx="8991600" cy="46474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smtClean="0">
                <a:ln w="11430">
                  <a:solidFill>
                    <a:srgbClr val="FFFF00"/>
                  </a:solidFill>
                </a:ln>
                <a:solidFill>
                  <a:srgbClr val="FFFF00"/>
                </a:solidFill>
                <a:effectLst>
                  <a:outerShdw blurRad="80000" dist="40000" dir="5040000" algn="tl">
                    <a:srgbClr val="000000">
                      <a:alpha val="30000"/>
                    </a:srgbClr>
                  </a:outerShdw>
                </a:effectLst>
                <a:latin typeface="Verdana" pitchFamily="34" charset="0"/>
                <a:ea typeface="Verdana" pitchFamily="34" charset="0"/>
              </a:rPr>
              <a:t>III.  The Lord’s Ministry in Galilee (4:12 – 14:12)</a:t>
            </a:r>
          </a:p>
          <a:p>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A.  The Beginning of His Galilean Ministry (4:12-25) (2/2)</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B.  First Discourse:  The Sermon on the Mount – Ch 5 (2/9)</a:t>
            </a:r>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p>
          <a:p>
            <a:r>
              <a:rPr lang="en-US" sz="16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C.  First Discourse:  The Sermon on the Mount – Ch 6 (2/16)</a:t>
            </a:r>
          </a:p>
          <a:p>
            <a:pPr>
              <a:spcAft>
                <a:spcPts val="1200"/>
              </a:spcAft>
            </a:pPr>
            <a:r>
              <a:rPr lang="en-US" sz="2000"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     </a:t>
            </a:r>
            <a:r>
              <a:rPr lang="en-US" sz="1600"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Verdana" pitchFamily="34" charset="0"/>
                <a:ea typeface="Verdana" pitchFamily="34" charset="0"/>
              </a:rPr>
              <a:t>D.  First Discourse:  The Sermon on the Mount – Ch 7 (2/23)</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E.  A Collection of Our Lord’s Miracles</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1.  Chapter 8:  Capernaum &amp; Gadarenes (3/2)</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2.  </a:t>
            </a:r>
            <a:r>
              <a:rPr lang="en-US" b="1" u="sng"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Chapter 9:  Back in Capernaum</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(3/9)</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F.   The Second Discourse:  The Commissioning of the Twelve Apostles – Ch 10 (3/16)</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G.  His Ministry Throughout Galilee (Chapter 11:1-30 (Part I)(3/23)</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1. His Ministry Throughout Galilee (Chapter 12:1-32 (Part II) (3/30)  </a:t>
            </a:r>
          </a:p>
          <a:p>
            <a:r>
              <a:rPr lang="en-US" b="1"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strike="sngStrike" dirty="0" smtClean="0">
                <a:ln w="11430">
                  <a:solidFill>
                    <a:schemeClr val="tx1">
                      <a:lumMod val="50000"/>
                    </a:schemeClr>
                  </a:solidFill>
                </a:ln>
                <a:solidFill>
                  <a:schemeClr val="tx1">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2. His Ministry Throughout Galilee (Chapter 12:33-45 (Part III) (4/6)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p>
          <a:p>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H.  The Third Discourse:  The Parables of the Kingdom (Ch 12:46 – 13:52) </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(4/13)</a:t>
            </a:r>
          </a:p>
          <a:p>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a:t>
            </a:r>
            <a:r>
              <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   Rejection at Nazareth and Beheading of John the Baptist (13:53 – 14:12)</a:t>
            </a:r>
            <a:r>
              <a:rPr lang="en-US"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 (4/27)</a:t>
            </a:r>
            <a:endParaRPr lang="en-US"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a:p>
            <a:r>
              <a:rPr lang="en-US" sz="1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a:p>
            <a:pPr algn="ctr"/>
            <a:r>
              <a:rPr lang="en-US" sz="1600" b="1" dirty="0" smtClean="0">
                <a:ln w="11430">
                  <a:solidFill>
                    <a:srgbClr val="FFC000"/>
                  </a:solidFill>
                </a:ln>
                <a:solidFill>
                  <a:srgbClr val="FFC000"/>
                </a:solidFill>
                <a:effectLst>
                  <a:outerShdw blurRad="80000" dist="40000" dir="5040000" algn="tl">
                    <a:srgbClr val="000000">
                      <a:alpha val="30000"/>
                    </a:srgbClr>
                  </a:outerShdw>
                </a:effectLst>
              </a:rPr>
              <a:t>This outline will be undated as we reach successive narratives and the discourses in St. Matthew.</a:t>
            </a:r>
            <a:endParaRPr lang="en-US" sz="1600" b="1" dirty="0" smtClean="0">
              <a:ln w="11430">
                <a:solidFill>
                  <a:srgbClr val="FFC000"/>
                </a:solidFill>
              </a:ln>
              <a:solidFill>
                <a:srgbClr val="FFC000"/>
              </a:solidFill>
              <a:effectLst>
                <a:outerShdw blurRad="80000" dist="40000" dir="5040000" algn="tl">
                  <a:srgbClr val="000000">
                    <a:alpha val="30000"/>
                  </a:srgbClr>
                </a:outerShdw>
              </a:effectLst>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200" y="6096000"/>
            <a:ext cx="6705600" cy="6858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a:solidFill>
                    <a:srgbClr val="FFC000"/>
                  </a:solidFill>
                </a:ln>
                <a:solidFill>
                  <a:srgbClr val="FFC000"/>
                </a:solidFill>
                <a:effectLst>
                  <a:outerShdw blurRad="38100" dist="38100" dir="2700000" algn="tl">
                    <a:srgbClr val="000000">
                      <a:alpha val="43137"/>
                    </a:srgbClr>
                  </a:outerShdw>
                </a:effectLst>
                <a:latin typeface="Verdana" pitchFamily="34" charset="0"/>
                <a:ea typeface="Verdana" pitchFamily="34" charset="0"/>
              </a:rPr>
              <a:t>St. Matthew 12:46-13:52</a:t>
            </a:r>
            <a:endParaRPr lang="en-US" sz="3600" b="1" dirty="0">
              <a:ln>
                <a:solidFill>
                  <a:srgbClr val="FFC000"/>
                </a:solidFill>
              </a:ln>
              <a:solidFill>
                <a:srgbClr val="FFC000"/>
              </a:solidFill>
              <a:effectLst>
                <a:outerShdw blurRad="50800" dist="39000" dir="5460000" algn="tl">
                  <a:srgbClr val="000000">
                    <a:alpha val="38000"/>
                  </a:srgbClr>
                </a:outerShdw>
              </a:effectLst>
            </a:endParaRPr>
          </a:p>
        </p:txBody>
      </p:sp>
      <p:sp>
        <p:nvSpPr>
          <p:cNvPr id="6" name="Rectangle 5"/>
          <p:cNvSpPr/>
          <p:nvPr/>
        </p:nvSpPr>
        <p:spPr>
          <a:xfrm>
            <a:off x="0" y="6096000"/>
            <a:ext cx="2209800" cy="646331"/>
          </a:xfrm>
          <a:prstGeom prst="rect">
            <a:avLst/>
          </a:prstGeom>
        </p:spPr>
        <p:txBody>
          <a:bodyPr wrap="square">
            <a:spAutoFit/>
          </a:bodyPr>
          <a:lstStyle/>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Next</a:t>
            </a:r>
          </a:p>
          <a:p>
            <a:pPr algn="ctr"/>
            <a:r>
              <a:rPr lang="en-US" b="1" dirty="0" smtClean="0">
                <a:ln>
                  <a:solidFill>
                    <a:srgbClr val="92D050"/>
                  </a:solidFill>
                </a:ln>
                <a:solidFill>
                  <a:srgbClr val="92D050"/>
                </a:solidFill>
                <a:effectLst>
                  <a:outerShdw blurRad="38100" dist="38100" dir="2700000" algn="tl">
                    <a:srgbClr val="000000">
                      <a:alpha val="43137"/>
                    </a:srgbClr>
                  </a:outerShdw>
                </a:effectLst>
                <a:latin typeface="Verdana" pitchFamily="34" charset="0"/>
                <a:ea typeface="Verdana" pitchFamily="34" charset="0"/>
              </a:rPr>
              <a:t>Week</a:t>
            </a:r>
            <a:endParaRPr lang="en-US" dirty="0">
              <a:ln>
                <a:solidFill>
                  <a:srgbClr val="92D050"/>
                </a:solidFill>
              </a:ln>
              <a:solidFill>
                <a:srgbClr val="92D050"/>
              </a:solidFill>
            </a:endParaRPr>
          </a:p>
        </p:txBody>
      </p:sp>
      <p:pic>
        <p:nvPicPr>
          <p:cNvPr id="2" name="Picture 2" descr="The Parables of Jesus | Apple Valley Church of the Nazarene"/>
          <p:cNvPicPr>
            <a:picLocks noChangeAspect="1" noChangeArrowheads="1"/>
          </p:cNvPicPr>
          <p:nvPr/>
        </p:nvPicPr>
        <p:blipFill>
          <a:blip r:embed="rId2" cstate="print"/>
          <a:srcRect/>
          <a:stretch>
            <a:fillRect/>
          </a:stretch>
        </p:blipFill>
        <p:spPr bwMode="auto">
          <a:xfrm>
            <a:off x="0" y="0"/>
            <a:ext cx="9144000" cy="5943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6044625"/>
            <a:ext cx="6705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Preface</a:t>
            </a:r>
            <a:endParaRPr lang="en-US" sz="36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3" name="TextBox 2"/>
          <p:cNvSpPr txBox="1"/>
          <p:nvPr/>
        </p:nvSpPr>
        <p:spPr>
          <a:xfrm>
            <a:off x="76200" y="0"/>
            <a:ext cx="8915400" cy="6124754"/>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Our Lord’s teaching in verse 33-37 helps to explain His striking statement in vv.31-32.  However, the imagery is quite unexpected!  It’s impossible to allow </a:t>
            </a:r>
            <a:r>
              <a:rPr lang="en-US" sz="26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 tree”</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to be a representation of the Pharisees.  How can Jesus order them either to make themselves</a:t>
            </a: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morally excellent (</a:t>
            </a:r>
            <a:r>
              <a:rPr lang="en-US" sz="2600" b="1" dirty="0" err="1" smtClean="0">
                <a:ln w="11430">
                  <a:solidFill>
                    <a:schemeClr val="tx1"/>
                  </a:solidFill>
                </a:ln>
                <a:effectLst>
                  <a:outerShdw blurRad="80000" dist="40000" dir="5040000" algn="tl">
                    <a:srgbClr val="000000">
                      <a:alpha val="30000"/>
                    </a:srgbClr>
                  </a:outerShdw>
                </a:effectLst>
                <a:latin typeface="TekniaGreek" pitchFamily="2" charset="0"/>
                <a:cs typeface="Times New Roman" pitchFamily="18" charset="0"/>
              </a:rPr>
              <a:t>kalovV</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or</a:t>
            </a: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morally worthless (</a:t>
            </a:r>
            <a:r>
              <a:rPr lang="en-US" sz="2600" b="1" dirty="0" err="1" smtClean="0">
                <a:ln w="11430">
                  <a:solidFill>
                    <a:schemeClr val="tx1"/>
                  </a:solidFill>
                </a:ln>
                <a:effectLst>
                  <a:outerShdw blurRad="80000" dist="40000" dir="5040000" algn="tl">
                    <a:srgbClr val="000000">
                      <a:alpha val="30000"/>
                    </a:srgbClr>
                  </a:outerShdw>
                </a:effectLst>
                <a:latin typeface="TekniaGreek" pitchFamily="2" charset="0"/>
                <a:cs typeface="Times New Roman" pitchFamily="18" charset="0"/>
              </a:rPr>
              <a:t>saprovV</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when they already were so</a:t>
            </a: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vicious that He had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already</a:t>
            </a:r>
            <a:endPar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c</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onvicted them of committing</a:t>
            </a:r>
            <a:endPar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blasphemy against the Holy</a:t>
            </a: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Spirit?  No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human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can make</a:t>
            </a: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oneself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 good “tree” and for</a:t>
            </a: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that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matter; all are a</a:t>
            </a: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“worthless</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tree</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endParaRPr lang="en-US" sz="26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6" name="Rectangle 5"/>
          <p:cNvSpPr/>
          <p:nvPr/>
        </p:nvSpPr>
        <p:spPr>
          <a:xfrm>
            <a:off x="0" y="6096000"/>
            <a:ext cx="2209800" cy="73866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1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St. Matthew 12:33-45</a:t>
            </a:r>
            <a:endParaRPr lang="en-US" sz="2100" b="1" dirty="0">
              <a:ln w="11430">
                <a:solidFill>
                  <a:srgbClr val="92D050"/>
                </a:solidFill>
              </a:ln>
              <a:solidFill>
                <a:srgbClr val="92D050"/>
              </a:solidFill>
              <a:effectLst>
                <a:outerShdw blurRad="80000" dist="40000" dir="5040000" algn="tl">
                  <a:srgbClr val="000000">
                    <a:alpha val="30000"/>
                  </a:srgbClr>
                </a:outerShdw>
              </a:effectLst>
            </a:endParaRPr>
          </a:p>
        </p:txBody>
      </p:sp>
      <p:pic>
        <p:nvPicPr>
          <p:cNvPr id="21506" name="Picture 2" descr="Matthew 12:33 Artwork | Bible Art"/>
          <p:cNvPicPr>
            <a:picLocks noChangeAspect="1" noChangeArrowheads="1"/>
          </p:cNvPicPr>
          <p:nvPr/>
        </p:nvPicPr>
        <p:blipFill>
          <a:blip r:embed="rId2" cstate="print"/>
          <a:srcRect/>
          <a:stretch>
            <a:fillRect/>
          </a:stretch>
        </p:blipFill>
        <p:spPr bwMode="auto">
          <a:xfrm>
            <a:off x="4495800" y="1752601"/>
            <a:ext cx="46482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par>
                                <p:cTn id="14" presetID="8" presetClass="entr" presetSubtype="16" fill="hold" nodeType="withEffect">
                                  <p:stCondLst>
                                    <p:cond delay="0"/>
                                  </p:stCondLst>
                                  <p:childTnLst>
                                    <p:set>
                                      <p:cBhvr>
                                        <p:cTn id="15" dur="1" fill="hold">
                                          <p:stCondLst>
                                            <p:cond delay="0"/>
                                          </p:stCondLst>
                                        </p:cTn>
                                        <p:tgtEl>
                                          <p:spTgt spid="21506"/>
                                        </p:tgtEl>
                                        <p:attrNameLst>
                                          <p:attrName>style.visibility</p:attrName>
                                        </p:attrNameLst>
                                      </p:cBhvr>
                                      <p:to>
                                        <p:strVal val="visible"/>
                                      </p:to>
                                    </p:set>
                                    <p:animEffect transition="in" filter="diamond(in)">
                                      <p:cBhvr>
                                        <p:cTn id="16"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Words that Acquit or Condemn</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12:33-37</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3287"/>
            <a:ext cx="8915400" cy="6093976"/>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Rather, the “tree” is Jesus!  He is using the same argument that He used in vv. 25-26.  The evident good deeds of Jesus performed by freeing demoniacs cannot come from a person connected with Beelzebub; to have such a person, his deeds would have to be of the same type.  The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utter absurdity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of the blasphemy of the Pharisees exposes its devilish hatred!</a:t>
            </a:r>
          </a:p>
          <a:p>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This then explains our Lord’s address, in v.34, which He hurls at the Pharisees, as did John the Baptist (see 3:7).  The Pharisees are men filled with deadly hypocrisy, treachery, and fatal self-deceit who are children of the devil (cf. St. John 8:44).  Jesus now lays bare the reality of their hearts!  When they claimed that His expelling the demons proved His connection with Satan they were actually revealing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that their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hearts were overflowing with the same wickedness of their father; the devil.</a:t>
            </a:r>
            <a:endParaRPr lang="en-US" sz="26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Words that Acquit or Condemn</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12:33-37</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3287"/>
            <a:ext cx="8915400" cy="620169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600"/>
              </a:spcAft>
            </a:pPr>
            <a:r>
              <a:rPr lang="en-US" sz="27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In v.35, Jesus then addresses the reservoir of the heart!  The </a:t>
            </a:r>
            <a:r>
              <a:rPr lang="en-US" sz="2700" b="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“treasure” </a:t>
            </a:r>
            <a:r>
              <a:rPr lang="en-US" sz="27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is both the receptacle and its contents.  Each man stores up what he thinks is valuable in thoughts, judgments, and convictions.  As occasion arises, he draws on these </a:t>
            </a:r>
            <a:r>
              <a:rPr lang="en-US" sz="2700" b="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“treasures” </a:t>
            </a:r>
            <a:r>
              <a:rPr lang="en-US" sz="27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and they are exactly like the man who has stored them. </a:t>
            </a:r>
          </a:p>
          <a:p>
            <a:r>
              <a:rPr lang="en-US" sz="27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 </a:t>
            </a:r>
            <a:r>
              <a:rPr lang="en-US" sz="2700" b="1" i="1" dirty="0" smtClean="0">
                <a:ln w="11430">
                  <a:solidFill>
                    <a:srgbClr val="92D050"/>
                  </a:solidFill>
                </a:ln>
                <a:solidFill>
                  <a:srgbClr val="92D050"/>
                </a:solidFill>
                <a:effectLst>
                  <a:outerShdw blurRad="80000" dist="40000" dir="5040000" algn="tl">
                    <a:srgbClr val="000000">
                      <a:alpha val="30000"/>
                    </a:srgbClr>
                  </a:outerShdw>
                </a:effectLst>
                <a:latin typeface="Times New Roman" pitchFamily="18" charset="0"/>
                <a:cs typeface="Times New Roman" pitchFamily="18" charset="0"/>
              </a:rPr>
              <a:t>“good”</a:t>
            </a:r>
            <a:r>
              <a:rPr lang="en-US" sz="2700" b="1" dirty="0" smtClean="0">
                <a:ln w="11430">
                  <a:solidFill>
                    <a:srgbClr val="92D050"/>
                  </a:solidFill>
                </a:ln>
                <a:solidFill>
                  <a:srgbClr val="92D05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700" b="1" dirty="0" err="1" smtClean="0">
                <a:ln w="11430">
                  <a:solidFill>
                    <a:srgbClr val="92D050"/>
                  </a:solidFill>
                </a:ln>
                <a:solidFill>
                  <a:srgbClr val="92D050"/>
                </a:solidFill>
                <a:effectLst>
                  <a:outerShdw blurRad="80000" dist="40000" dir="5040000" algn="tl">
                    <a:srgbClr val="000000">
                      <a:alpha val="30000"/>
                    </a:srgbClr>
                  </a:outerShdw>
                </a:effectLst>
                <a:latin typeface="TekniaGreek" pitchFamily="2" charset="0"/>
                <a:cs typeface="Times New Roman" pitchFamily="18" charset="0"/>
              </a:rPr>
              <a:t>ajgaqovV</a:t>
            </a:r>
            <a:r>
              <a:rPr lang="en-US" sz="2700" b="1" dirty="0" smtClean="0">
                <a:ln w="11430">
                  <a:solidFill>
                    <a:srgbClr val="92D050"/>
                  </a:solidFill>
                </a:ln>
                <a:solidFill>
                  <a:srgbClr val="92D050"/>
                </a:solidFill>
                <a:effectLst>
                  <a:outerShdw blurRad="80000" dist="40000" dir="5040000" algn="tl">
                    <a:srgbClr val="000000">
                      <a:alpha val="30000"/>
                    </a:srgbClr>
                  </a:outerShdw>
                </a:effectLst>
                <a:latin typeface="Times New Roman" pitchFamily="18" charset="0"/>
                <a:cs typeface="Times New Roman" pitchFamily="18" charset="0"/>
              </a:rPr>
              <a:t>)</a:t>
            </a:r>
            <a:r>
              <a:rPr lang="en-US" sz="27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man is in the sense of one who is beneficial to his neighbors. And the </a:t>
            </a:r>
            <a:r>
              <a:rPr lang="en-US" sz="2700" b="1" i="1" dirty="0" smtClean="0">
                <a:ln w="11430">
                  <a:solidFill>
                    <a:srgbClr val="FF0000"/>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“wicked”</a:t>
            </a:r>
            <a:r>
              <a:rPr lang="en-US" sz="2700" b="1" dirty="0" smtClean="0">
                <a:ln w="11430">
                  <a:solidFill>
                    <a:srgbClr val="FF0000"/>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700" b="1" dirty="0" err="1" smtClean="0">
                <a:ln w="11430">
                  <a:solidFill>
                    <a:srgbClr val="FF0000"/>
                  </a:solidFill>
                </a:ln>
                <a:solidFill>
                  <a:srgbClr val="FF0000"/>
                </a:solidFill>
                <a:effectLst>
                  <a:outerShdw blurRad="80000" dist="40000" dir="5040000" algn="tl">
                    <a:srgbClr val="000000">
                      <a:alpha val="30000"/>
                    </a:srgbClr>
                  </a:outerShdw>
                </a:effectLst>
                <a:latin typeface="TekniaGreek" pitchFamily="2" charset="0"/>
                <a:cs typeface="Times New Roman" pitchFamily="18" charset="0"/>
              </a:rPr>
              <a:t>ponhrovV</a:t>
            </a:r>
            <a:r>
              <a:rPr lang="en-US" sz="2700" b="1" dirty="0" smtClean="0">
                <a:ln w="11430">
                  <a:solidFill>
                    <a:srgbClr val="FF0000"/>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a:t>
            </a:r>
            <a:r>
              <a:rPr lang="en-US" sz="27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man is exactly opposite; being depraved and evil to and toward others.  Each man has only his own reservoir from which to draw.  Thus, men are divided into </a:t>
            </a:r>
            <a:r>
              <a:rPr lang="en-US" sz="2700" b="1" u="sng"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only</a:t>
            </a:r>
            <a:r>
              <a:rPr lang="en-US" sz="27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two </a:t>
            </a:r>
            <a:r>
              <a:rPr lang="en-US" sz="27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classes!  The </a:t>
            </a:r>
            <a:r>
              <a:rPr lang="en-US" sz="27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case of a good man (Jesus) is evident; and the other class, to which belong the Pharisees, is also clear and they have drawn from their reservoir!</a:t>
            </a:r>
            <a:endParaRPr lang="en-US" sz="27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Words that Acquit or Condemn</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12:33-37</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221932"/>
            <a:ext cx="8915400" cy="5416868"/>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Verse 36 then turns to a different subject signaled by the use of the Greek particle (</a:t>
            </a:r>
            <a:r>
              <a:rPr lang="en-US" sz="2800" b="1" dirty="0" smtClean="0">
                <a:ln w="11430">
                  <a:solidFill>
                    <a:schemeClr val="tx1"/>
                  </a:solidFill>
                </a:ln>
                <a:effectLst>
                  <a:outerShdw blurRad="80000" dist="40000" dir="5040000" algn="tl">
                    <a:srgbClr val="000000">
                      <a:alpha val="30000"/>
                    </a:srgbClr>
                  </a:outerShdw>
                </a:effectLst>
                <a:latin typeface="TekniaGreek" pitchFamily="2" charset="0"/>
                <a:cs typeface="Times New Roman" pitchFamily="18" charset="0"/>
              </a:rPr>
              <a:t>dev</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(“moreover”).  Jesus immediately removes any excuses that the Pharisees may voice.  Even idle words, those words that are not carefully considered, will also be used to hold a wicked 				man to account on Judgment 					Day.</a:t>
            </a:r>
          </a:p>
          <a:p>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Be comforted, this only applies to 				the wicked unbelievers; since, the 			idle words of believers will be 					“dismissed”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for the sake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of our Lord’s 		righteous work!  </a:t>
            </a:r>
            <a:endParaRPr lang="en-US" sz="28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6866" name="AutoShape 2"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1" name="Picture 7" descr="Red heart shape with speech bubble Royalty Free Vector Image"/>
          <p:cNvPicPr>
            <a:picLocks noChangeAspect="1" noChangeArrowheads="1"/>
          </p:cNvPicPr>
          <p:nvPr/>
        </p:nvPicPr>
        <p:blipFill>
          <a:blip r:embed="rId2" cstate="print">
            <a:clrChange>
              <a:clrFrom>
                <a:srgbClr val="FFFFFF"/>
              </a:clrFrom>
              <a:clrTo>
                <a:srgbClr val="FFFFFF">
                  <a:alpha val="0"/>
                </a:srgbClr>
              </a:clrTo>
            </a:clrChange>
          </a:blip>
          <a:srcRect b="9429"/>
          <a:stretch>
            <a:fillRect/>
          </a:stretch>
        </p:blipFill>
        <p:spPr bwMode="auto">
          <a:xfrm>
            <a:off x="0" y="2217729"/>
            <a:ext cx="3657600" cy="3573471"/>
          </a:xfrm>
          <a:prstGeom prst="rect">
            <a:avLst/>
          </a:prstGeom>
          <a:noFill/>
        </p:spPr>
      </p:pic>
      <p:sp>
        <p:nvSpPr>
          <p:cNvPr id="9" name="TextBox 8"/>
          <p:cNvSpPr txBox="1"/>
          <p:nvPr/>
        </p:nvSpPr>
        <p:spPr>
          <a:xfrm>
            <a:off x="1447800" y="2590800"/>
            <a:ext cx="16764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Black" pitchFamily="34" charset="0"/>
              </a:rPr>
              <a:t>Good</a:t>
            </a:r>
          </a:p>
          <a:p>
            <a:pPr algn="ctr"/>
            <a:r>
              <a:rPr lang="en-US" sz="1600" b="1" dirty="0" smtClean="0">
                <a:ln w="11430">
                  <a:solidFill>
                    <a:schemeClr val="tx1"/>
                  </a:solidFill>
                </a:ln>
                <a:effectLst>
                  <a:outerShdw blurRad="50800" dist="39000" dir="5460000" algn="tl">
                    <a:srgbClr val="000000">
                      <a:alpha val="38000"/>
                    </a:srgbClr>
                  </a:outerShdw>
                </a:effectLst>
                <a:latin typeface="Arial Black" pitchFamily="34" charset="0"/>
              </a:rPr>
              <a:t>or</a:t>
            </a:r>
          </a:p>
          <a:p>
            <a:pPr algn="ctr"/>
            <a:r>
              <a:rPr lang="en-US" sz="2800" b="1" dirty="0" smtClean="0">
                <a:ln w="11430">
                  <a:solidFill>
                    <a:srgbClr val="C00000"/>
                  </a:solidFill>
                </a:ln>
                <a:solidFill>
                  <a:srgbClr val="FF0000"/>
                </a:solidFill>
                <a:effectLst>
                  <a:outerShdw blurRad="50800" dist="39000" dir="5460000" algn="tl">
                    <a:srgbClr val="000000">
                      <a:alpha val="38000"/>
                    </a:srgbClr>
                  </a:outerShdw>
                </a:effectLst>
                <a:latin typeface="Chiller" pitchFamily="82" charset="0"/>
              </a:rPr>
              <a:t>     </a:t>
            </a:r>
            <a:r>
              <a:rPr lang="en-US" sz="4400" b="1" dirty="0" smtClean="0">
                <a:ln w="11430">
                  <a:solidFill>
                    <a:srgbClr val="C00000"/>
                  </a:solidFill>
                </a:ln>
                <a:solidFill>
                  <a:srgbClr val="FF0000"/>
                </a:solidFill>
                <a:effectLst>
                  <a:outerShdw blurRad="50800" dist="39000" dir="5460000" algn="tl">
                    <a:srgbClr val="000000">
                      <a:alpha val="38000"/>
                    </a:srgbClr>
                  </a:outerShdw>
                </a:effectLst>
                <a:latin typeface="Chiller" pitchFamily="82" charset="0"/>
              </a:rPr>
              <a:t>Evil</a:t>
            </a:r>
            <a:endParaRPr lang="en-US" sz="3200" b="1" dirty="0">
              <a:ln w="11430">
                <a:solidFill>
                  <a:srgbClr val="C00000"/>
                </a:solidFill>
              </a:ln>
              <a:solidFill>
                <a:srgbClr val="FF0000"/>
              </a:solidFill>
              <a:effectLst>
                <a:outerShdw blurRad="50800" dist="39000" dir="5460000" algn="tl">
                  <a:srgbClr val="000000">
                    <a:alpha val="38000"/>
                  </a:srgbClr>
                </a:outerShdw>
              </a:effectLst>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6871"/>
                                        </p:tgtEl>
                                        <p:attrNameLst>
                                          <p:attrName>style.visibility</p:attrName>
                                        </p:attrNameLst>
                                      </p:cBhvr>
                                      <p:to>
                                        <p:strVal val="visible"/>
                                      </p:to>
                                    </p:set>
                                    <p:anim calcmode="lin" valueType="num">
                                      <p:cBhvr>
                                        <p:cTn id="12" dur="1000" fill="hold"/>
                                        <p:tgtEl>
                                          <p:spTgt spid="36871"/>
                                        </p:tgtEl>
                                        <p:attrNameLst>
                                          <p:attrName>ppt_w</p:attrName>
                                        </p:attrNameLst>
                                      </p:cBhvr>
                                      <p:tavLst>
                                        <p:tav tm="0">
                                          <p:val>
                                            <p:strVal val="#ppt_w*0.70"/>
                                          </p:val>
                                        </p:tav>
                                        <p:tav tm="100000">
                                          <p:val>
                                            <p:strVal val="#ppt_w"/>
                                          </p:val>
                                        </p:tav>
                                      </p:tavLst>
                                    </p:anim>
                                    <p:anim calcmode="lin" valueType="num">
                                      <p:cBhvr>
                                        <p:cTn id="13" dur="1000" fill="hold"/>
                                        <p:tgtEl>
                                          <p:spTgt spid="36871"/>
                                        </p:tgtEl>
                                        <p:attrNameLst>
                                          <p:attrName>ppt_h</p:attrName>
                                        </p:attrNameLst>
                                      </p:cBhvr>
                                      <p:tavLst>
                                        <p:tav tm="0">
                                          <p:val>
                                            <p:strVal val="#ppt_h"/>
                                          </p:val>
                                        </p:tav>
                                        <p:tav tm="100000">
                                          <p:val>
                                            <p:strVal val="#ppt_h"/>
                                          </p:val>
                                        </p:tav>
                                      </p:tavLst>
                                    </p:anim>
                                    <p:animEffect transition="in" filter="fade">
                                      <p:cBhvr>
                                        <p:cTn id="14" dur="1000"/>
                                        <p:tgtEl>
                                          <p:spTgt spid="36871"/>
                                        </p:tgtEl>
                                      </p:cBhvr>
                                    </p:animEffect>
                                  </p:childTnLst>
                                </p:cTn>
                              </p:par>
                              <p:par>
                                <p:cTn id="15" presetID="38" presetClass="entr" presetSubtype="0" accel="50000" fill="hold" grpId="0" nodeType="withEffect">
                                  <p:stCondLst>
                                    <p:cond delay="0"/>
                                  </p:stCondLst>
                                  <p:iterate type="lt">
                                    <p:tmPct val="50000"/>
                                  </p:iterate>
                                  <p:childTnLst>
                                    <p:set>
                                      <p:cBhvr>
                                        <p:cTn id="16" dur="1" fill="hold">
                                          <p:stCondLst>
                                            <p:cond delay="0"/>
                                          </p:stCondLst>
                                        </p:cTn>
                                        <p:tgtEl>
                                          <p:spTgt spid="9"/>
                                        </p:tgtEl>
                                        <p:attrNameLst>
                                          <p:attrName>style.visibility</p:attrName>
                                        </p:attrNameLst>
                                      </p:cBhvr>
                                      <p:to>
                                        <p:strVal val="visible"/>
                                      </p:to>
                                    </p:set>
                                    <p:set>
                                      <p:cBhvr>
                                        <p:cTn id="17" dur="228" fill="hold">
                                          <p:stCondLst>
                                            <p:cond delay="0"/>
                                          </p:stCondLst>
                                        </p:cTn>
                                        <p:tgtEl>
                                          <p:spTgt spid="9"/>
                                        </p:tgtEl>
                                        <p:attrNameLst>
                                          <p:attrName>style.rotation</p:attrName>
                                        </p:attrNameLst>
                                      </p:cBhvr>
                                      <p:to>
                                        <p:strVal val="-45.0"/>
                                      </p:to>
                                    </p:set>
                                    <p:anim calcmode="lin" valueType="num">
                                      <p:cBhvr>
                                        <p:cTn id="18"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19"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20"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21"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61555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Words that Acquit or Condemn</a:t>
            </a:r>
            <a:endParaRPr lang="en-US" sz="34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12:33-37</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48935"/>
            <a:ext cx="8915400" cy="597086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What is the reason that the wicked will be held accountable?  Jesus is clear for it’s from the reservoir of the heart that the mouth speaks:</a:t>
            </a:r>
            <a:r>
              <a:rPr lang="en-US" sz="2400" b="1" dirty="0" smtClean="0">
                <a:ln w="11430">
                  <a:solidFill>
                    <a:srgbClr val="FF0000"/>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400" b="1" i="1" dirty="0" smtClean="0">
                <a:ln w="11430">
                  <a:solidFill>
                    <a:srgbClr val="FF0000"/>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“by the words from you”</a:t>
            </a:r>
            <a:r>
              <a:rPr lang="en-US" sz="2400" b="1" dirty="0" smtClean="0">
                <a:ln w="11430">
                  <a:solidFill>
                    <a:srgbClr val="FF0000"/>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400" b="1" dirty="0" err="1" smtClean="0">
                <a:ln w="11430">
                  <a:solidFill>
                    <a:srgbClr val="FF0000"/>
                  </a:solidFill>
                </a:ln>
                <a:solidFill>
                  <a:srgbClr val="FF0000"/>
                </a:solidFill>
                <a:effectLst>
                  <a:outerShdw blurRad="80000" dist="40000" dir="5040000" algn="tl">
                    <a:srgbClr val="000000">
                      <a:alpha val="30000"/>
                    </a:srgbClr>
                  </a:outerShdw>
                </a:effectLst>
                <a:latin typeface="TekniaGreek" pitchFamily="2" charset="0"/>
                <a:cs typeface="Times New Roman" pitchFamily="18" charset="0"/>
              </a:rPr>
              <a:t>ejk</a:t>
            </a:r>
            <a:r>
              <a:rPr lang="en-US" sz="2400" b="1" dirty="0" smtClean="0">
                <a:ln w="11430">
                  <a:solidFill>
                    <a:srgbClr val="FF0000"/>
                  </a:solidFill>
                </a:ln>
                <a:solidFill>
                  <a:srgbClr val="FF0000"/>
                </a:solidFill>
                <a:effectLst>
                  <a:outerShdw blurRad="80000" dist="40000" dir="5040000" algn="tl">
                    <a:srgbClr val="000000">
                      <a:alpha val="30000"/>
                    </a:srgbClr>
                  </a:outerShdw>
                </a:effectLst>
                <a:latin typeface="TekniaGreek" pitchFamily="2" charset="0"/>
                <a:cs typeface="Times New Roman" pitchFamily="18" charset="0"/>
              </a:rPr>
              <a:t> </a:t>
            </a:r>
            <a:r>
              <a:rPr lang="en-US" sz="2400" b="1" dirty="0" err="1" smtClean="0">
                <a:ln w="11430">
                  <a:solidFill>
                    <a:srgbClr val="FF0000"/>
                  </a:solidFill>
                </a:ln>
                <a:solidFill>
                  <a:srgbClr val="FF0000"/>
                </a:solidFill>
                <a:effectLst>
                  <a:outerShdw blurRad="80000" dist="40000" dir="5040000" algn="tl">
                    <a:srgbClr val="000000">
                      <a:alpha val="30000"/>
                    </a:srgbClr>
                  </a:outerShdw>
                </a:effectLst>
                <a:latin typeface="TekniaGreek" pitchFamily="2" charset="0"/>
                <a:cs typeface="Times New Roman" pitchFamily="18" charset="0"/>
              </a:rPr>
              <a:t>tw:n</a:t>
            </a:r>
            <a:r>
              <a:rPr lang="en-US" sz="2400" b="1" dirty="0" smtClean="0">
                <a:ln w="11430">
                  <a:solidFill>
                    <a:srgbClr val="FF0000"/>
                  </a:solidFill>
                </a:ln>
                <a:solidFill>
                  <a:srgbClr val="FF0000"/>
                </a:solidFill>
                <a:effectLst>
                  <a:outerShdw blurRad="80000" dist="40000" dir="5040000" algn="tl">
                    <a:srgbClr val="000000">
                      <a:alpha val="30000"/>
                    </a:srgbClr>
                  </a:outerShdw>
                </a:effectLst>
                <a:latin typeface="TekniaGreek" pitchFamily="2" charset="0"/>
                <a:cs typeface="Times New Roman" pitchFamily="18" charset="0"/>
              </a:rPr>
              <a:t> </a:t>
            </a:r>
            <a:r>
              <a:rPr lang="en-US" sz="2400" b="1" dirty="0" err="1" smtClean="0">
                <a:ln w="11430">
                  <a:solidFill>
                    <a:srgbClr val="FF0000"/>
                  </a:solidFill>
                </a:ln>
                <a:solidFill>
                  <a:srgbClr val="FF0000"/>
                </a:solidFill>
                <a:effectLst>
                  <a:outerShdw blurRad="80000" dist="40000" dir="5040000" algn="tl">
                    <a:srgbClr val="000000">
                      <a:alpha val="30000"/>
                    </a:srgbClr>
                  </a:outerShdw>
                </a:effectLst>
                <a:latin typeface="TekniaGreek" pitchFamily="2" charset="0"/>
                <a:cs typeface="Times New Roman" pitchFamily="18" charset="0"/>
              </a:rPr>
              <a:t>lovgwn</a:t>
            </a:r>
            <a:r>
              <a:rPr lang="en-US" sz="2400" b="1" dirty="0" smtClean="0">
                <a:ln w="11430">
                  <a:solidFill>
                    <a:srgbClr val="FF0000"/>
                  </a:solidFill>
                </a:ln>
                <a:solidFill>
                  <a:srgbClr val="FF0000"/>
                </a:solidFill>
                <a:effectLst>
                  <a:outerShdw blurRad="80000" dist="40000" dir="5040000" algn="tl">
                    <a:srgbClr val="000000">
                      <a:alpha val="30000"/>
                    </a:srgbClr>
                  </a:outerShdw>
                </a:effectLst>
                <a:latin typeface="TekniaGreek" pitchFamily="2" charset="0"/>
                <a:cs typeface="Times New Roman" pitchFamily="18" charset="0"/>
              </a:rPr>
              <a:t> </a:t>
            </a:r>
            <a:r>
              <a:rPr lang="en-US" sz="2400" b="1" dirty="0" err="1" smtClean="0">
                <a:ln w="11430">
                  <a:solidFill>
                    <a:srgbClr val="FF0000"/>
                  </a:solidFill>
                </a:ln>
                <a:solidFill>
                  <a:srgbClr val="FF0000"/>
                </a:solidFill>
                <a:effectLst>
                  <a:outerShdw blurRad="80000" dist="40000" dir="5040000" algn="tl">
                    <a:srgbClr val="000000">
                      <a:alpha val="30000"/>
                    </a:srgbClr>
                  </a:outerShdw>
                </a:effectLst>
                <a:latin typeface="TekniaGreek" pitchFamily="2" charset="0"/>
                <a:cs typeface="Times New Roman" pitchFamily="18" charset="0"/>
              </a:rPr>
              <a:t>sou</a:t>
            </a:r>
            <a:r>
              <a:rPr lang="en-US" sz="2400" b="1" dirty="0" smtClean="0">
                <a:ln w="11430">
                  <a:solidFill>
                    <a:srgbClr val="FF0000"/>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This is a </a:t>
            </a:r>
            <a:r>
              <a:rPr lang="en-US" sz="2400" b="1" dirty="0" err="1"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forsenic</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(legal) phrase used between two “future” passive verbs </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a:t>
            </a:r>
            <a:r>
              <a:rPr lang="en-US" sz="2400" b="1" dirty="0" err="1" smtClean="0">
                <a:ln w="11430">
                  <a:solidFill>
                    <a:srgbClr val="FFFF00"/>
                  </a:solidFill>
                </a:ln>
                <a:solidFill>
                  <a:srgbClr val="FFFF00"/>
                </a:solidFill>
                <a:effectLst>
                  <a:outerShdw blurRad="80000" dist="40000" dir="5040000" algn="tl">
                    <a:srgbClr val="000000">
                      <a:alpha val="30000"/>
                    </a:srgbClr>
                  </a:outerShdw>
                </a:effectLst>
                <a:latin typeface="TekniaGreek" pitchFamily="2" charset="0"/>
                <a:cs typeface="Times New Roman" pitchFamily="18" charset="0"/>
              </a:rPr>
              <a:t>dikaiwqhvsh</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TekniaGreek" pitchFamily="2" charset="0"/>
                <a:cs typeface="Times New Roman" pitchFamily="18" charset="0"/>
              </a:rPr>
              <a:t>/</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400" b="1" i="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you will be justified</a:t>
            </a:r>
            <a:r>
              <a:rPr lang="en-US" sz="24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and </a:t>
            </a:r>
            <a:r>
              <a:rPr lang="en-US" sz="2400" b="1" dirty="0" err="1" smtClean="0">
                <a:ln w="11430">
                  <a:solidFill>
                    <a:srgbClr val="FF0000"/>
                  </a:solidFill>
                </a:ln>
                <a:solidFill>
                  <a:srgbClr val="FF0000"/>
                </a:solidFill>
                <a:effectLst>
                  <a:outerShdw blurRad="80000" dist="40000" dir="5040000" algn="tl">
                    <a:srgbClr val="000000">
                      <a:alpha val="30000"/>
                    </a:srgbClr>
                  </a:outerShdw>
                </a:effectLst>
                <a:latin typeface="TekniaGreek" pitchFamily="2" charset="0"/>
                <a:cs typeface="Times New Roman" pitchFamily="18" charset="0"/>
              </a:rPr>
              <a:t>katadikasqhvsh</a:t>
            </a:r>
            <a:r>
              <a:rPr lang="en-US" sz="2400" b="1" dirty="0" smtClean="0">
                <a:ln w="11430">
                  <a:solidFill>
                    <a:srgbClr val="FF0000"/>
                  </a:solidFill>
                </a:ln>
                <a:solidFill>
                  <a:srgbClr val="FF0000"/>
                </a:solidFill>
                <a:effectLst>
                  <a:outerShdw blurRad="80000" dist="40000" dir="5040000" algn="tl">
                    <a:srgbClr val="000000">
                      <a:alpha val="30000"/>
                    </a:srgbClr>
                  </a:outerShdw>
                </a:effectLst>
                <a:latin typeface="TekniaGreek" pitchFamily="2" charset="0"/>
                <a:cs typeface="Times New Roman" pitchFamily="18" charset="0"/>
              </a:rPr>
              <a:t>/</a:t>
            </a:r>
            <a:r>
              <a:rPr lang="en-US" sz="2400" b="1" dirty="0" smtClean="0">
                <a:ln w="11430">
                  <a:solidFill>
                    <a:srgbClr val="FF0000"/>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400" b="1" i="1" dirty="0" smtClean="0">
                <a:ln w="11430">
                  <a:solidFill>
                    <a:srgbClr val="FF0000"/>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you will be condemned</a:t>
            </a:r>
            <a:r>
              <a:rPr lang="en-US" sz="2400" b="1" dirty="0" smtClean="0">
                <a:ln w="11430">
                  <a:solidFill>
                    <a:srgbClr val="FF0000"/>
                  </a:solidFill>
                </a:ln>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which </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proves </a:t>
            </a: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that God is the Divine agent (v.37)!</a:t>
            </a:r>
          </a:p>
          <a:p>
            <a:pPr>
              <a:spcAft>
                <a:spcPts val="1200"/>
              </a:spcAft>
            </a:pPr>
            <a:r>
              <a:rPr lang="en-US" sz="24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5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By the wicked words of the unbelieving 				       world, even those day by day evil 				       words, will be recorded and used by the 			       Lord Jesus, as the Judge, to render His 			righteous justice!  Why?  It’s because their 			evil hearts reveal their wicked, 				     blasphemous lives.  Even if the Pharisees, as an 		example, only let slip out an idle word that Jesus is Beelzebub, that word betrays them</a:t>
            </a:r>
            <a:r>
              <a:rPr lang="en-US" sz="25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endParaRPr lang="en-US" sz="28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6866" name="AutoShape 2"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1" name="Picture 7" descr="Red heart shape with speech bubble Royalty Free Vector Image"/>
          <p:cNvPicPr>
            <a:picLocks noChangeAspect="1" noChangeArrowheads="1"/>
          </p:cNvPicPr>
          <p:nvPr/>
        </p:nvPicPr>
        <p:blipFill>
          <a:blip r:embed="rId2" cstate="print">
            <a:clrChange>
              <a:clrFrom>
                <a:srgbClr val="FFFFFF"/>
              </a:clrFrom>
              <a:clrTo>
                <a:srgbClr val="FFFFFF">
                  <a:alpha val="0"/>
                </a:srgbClr>
              </a:clrTo>
            </a:clrChange>
          </a:blip>
          <a:srcRect b="9429"/>
          <a:stretch>
            <a:fillRect/>
          </a:stretch>
        </p:blipFill>
        <p:spPr bwMode="auto">
          <a:xfrm>
            <a:off x="0" y="2209800"/>
            <a:ext cx="3657600" cy="3573471"/>
          </a:xfrm>
          <a:prstGeom prst="rect">
            <a:avLst/>
          </a:prstGeom>
          <a:noFill/>
        </p:spPr>
      </p:pic>
      <p:sp>
        <p:nvSpPr>
          <p:cNvPr id="9" name="TextBox 8"/>
          <p:cNvSpPr txBox="1"/>
          <p:nvPr/>
        </p:nvSpPr>
        <p:spPr>
          <a:xfrm>
            <a:off x="1371600" y="2590800"/>
            <a:ext cx="1676400" cy="138499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200" b="1" dirty="0" smtClean="0">
                <a:ln w="11430">
                  <a:solidFill>
                    <a:srgbClr val="FFC000"/>
                  </a:solidFill>
                </a:ln>
                <a:solidFill>
                  <a:srgbClr val="FFC000"/>
                </a:solidFill>
                <a:effectLst>
                  <a:outerShdw blurRad="50800" dist="39000" dir="5460000" algn="tl">
                    <a:srgbClr val="000000">
                      <a:alpha val="38000"/>
                    </a:srgbClr>
                  </a:outerShdw>
                </a:effectLst>
                <a:latin typeface="Arial Black" pitchFamily="34" charset="0"/>
              </a:rPr>
              <a:t>Good</a:t>
            </a:r>
          </a:p>
          <a:p>
            <a:pPr algn="ctr"/>
            <a:r>
              <a:rPr lang="en-US" sz="1600" b="1" dirty="0" smtClean="0">
                <a:ln w="11430">
                  <a:solidFill>
                    <a:schemeClr val="tx1"/>
                  </a:solidFill>
                </a:ln>
                <a:effectLst>
                  <a:outerShdw blurRad="50800" dist="39000" dir="5460000" algn="tl">
                    <a:srgbClr val="000000">
                      <a:alpha val="38000"/>
                    </a:srgbClr>
                  </a:outerShdw>
                </a:effectLst>
                <a:latin typeface="Arial Black" pitchFamily="34" charset="0"/>
              </a:rPr>
              <a:t>or</a:t>
            </a:r>
          </a:p>
          <a:p>
            <a:pPr algn="ctr"/>
            <a:r>
              <a:rPr lang="en-US" sz="2800" b="1" dirty="0" smtClean="0">
                <a:ln w="11430">
                  <a:solidFill>
                    <a:srgbClr val="C00000"/>
                  </a:solidFill>
                </a:ln>
                <a:solidFill>
                  <a:srgbClr val="FF0000"/>
                </a:solidFill>
                <a:effectLst>
                  <a:outerShdw blurRad="50800" dist="39000" dir="5460000" algn="tl">
                    <a:srgbClr val="000000">
                      <a:alpha val="38000"/>
                    </a:srgbClr>
                  </a:outerShdw>
                </a:effectLst>
                <a:latin typeface="Chiller" pitchFamily="82" charset="0"/>
              </a:rPr>
              <a:t>     </a:t>
            </a:r>
            <a:r>
              <a:rPr lang="en-US" sz="4400" b="1" dirty="0" smtClean="0">
                <a:ln w="11430">
                  <a:solidFill>
                    <a:srgbClr val="C00000"/>
                  </a:solidFill>
                </a:ln>
                <a:solidFill>
                  <a:srgbClr val="FF0000"/>
                </a:solidFill>
                <a:effectLst>
                  <a:outerShdw blurRad="50800" dist="39000" dir="5460000" algn="tl">
                    <a:srgbClr val="000000">
                      <a:alpha val="38000"/>
                    </a:srgbClr>
                  </a:outerShdw>
                </a:effectLst>
                <a:latin typeface="Chiller" pitchFamily="82" charset="0"/>
              </a:rPr>
              <a:t>Evil</a:t>
            </a:r>
            <a:endParaRPr lang="en-US" sz="3200" b="1" dirty="0">
              <a:ln w="11430">
                <a:solidFill>
                  <a:srgbClr val="C00000"/>
                </a:solidFill>
              </a:ln>
              <a:solidFill>
                <a:srgbClr val="FF0000"/>
              </a:solidFill>
              <a:effectLst>
                <a:outerShdw blurRad="50800" dist="39000" dir="5460000" algn="tl">
                  <a:srgbClr val="000000">
                    <a:alpha val="38000"/>
                  </a:srgbClr>
                </a:outerShdw>
              </a:effectLst>
              <a:latin typeface="Chiller"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nodeType="clickEffect">
                                  <p:stCondLst>
                                    <p:cond delay="0"/>
                                  </p:stCondLst>
                                  <p:childTnLst>
                                    <p:animClr clrSpc="rgb">
                                      <p:cBhvr override="childStyle">
                                        <p:cTn id="11" dur="3000" fill="hold"/>
                                        <p:tgtEl>
                                          <p:spTgt spid="36871"/>
                                        </p:tgtEl>
                                        <p:attrNameLst>
                                          <p:attrName>style.color</p:attrName>
                                        </p:attrNameLst>
                                      </p:cBhvr>
                                      <p:to>
                                        <a:schemeClr val="bg1"/>
                                      </p:to>
                                    </p:animClr>
                                    <p:animClr clrSpc="rgb">
                                      <p:cBhvr>
                                        <p:cTn id="12" dur="3000" fill="hold"/>
                                        <p:tgtEl>
                                          <p:spTgt spid="36871"/>
                                        </p:tgtEl>
                                        <p:attrNameLst>
                                          <p:attrName>fillcolor</p:attrName>
                                        </p:attrNameLst>
                                      </p:cBhvr>
                                      <p:to>
                                        <a:schemeClr val="bg1"/>
                                      </p:to>
                                    </p:animClr>
                                    <p:set>
                                      <p:cBhvr>
                                        <p:cTn id="13" dur="3000" fill="hold"/>
                                        <p:tgtEl>
                                          <p:spTgt spid="36871"/>
                                        </p:tgtEl>
                                        <p:attrNameLst>
                                          <p:attrName>fill.type</p:attrName>
                                        </p:attrNameLst>
                                      </p:cBhvr>
                                      <p:to>
                                        <p:strVal val="solid"/>
                                      </p:to>
                                    </p:set>
                                    <p:set>
                                      <p:cBhvr>
                                        <p:cTn id="14" dur="3000" fill="hold"/>
                                        <p:tgtEl>
                                          <p:spTgt spid="36871"/>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9">
                                            <p:txEl>
                                              <p:pRg st="0" end="0"/>
                                            </p:txEl>
                                          </p:spTgt>
                                        </p:tgtEl>
                                      </p:cBhvr>
                                    </p:animEffect>
                                    <p:set>
                                      <p:cBhvr>
                                        <p:cTn id="19" dur="1" fill="hold">
                                          <p:stCondLst>
                                            <p:cond delay="499"/>
                                          </p:stCondLst>
                                        </p:cTn>
                                        <p:tgtEl>
                                          <p:spTgt spid="9">
                                            <p:txEl>
                                              <p:pRg st="0" end="0"/>
                                            </p:txEl>
                                          </p:spTgt>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9">
                                            <p:txEl>
                                              <p:pRg st="1" end="1"/>
                                            </p:txEl>
                                          </p:spTgt>
                                        </p:tgtEl>
                                      </p:cBhvr>
                                    </p:animEffect>
                                    <p:set>
                                      <p:cBhvr>
                                        <p:cTn id="22" dur="1" fill="hold">
                                          <p:stCondLst>
                                            <p:cond delay="499"/>
                                          </p:stCondLst>
                                        </p:cTn>
                                        <p:tgtEl>
                                          <p:spTgt spid="9">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Sign of Jonah</a:t>
            </a:r>
            <a:endParaRPr lang="en-US" sz="4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12:38-39</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6200"/>
            <a:ext cx="8915400" cy="584775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It seems now that a certain number of scribes and Pharisees are going to change tactics, though their confrontation with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Jesus, is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still related to the previous five verses.  The scribes that St. Matthew identifies are probably of the </a:t>
            </a:r>
            <a:r>
              <a:rPr lang="en-US" sz="2600" b="1" i="1" dirty="0" err="1"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sopherim</a:t>
            </a:r>
            <a:r>
              <a:rPr lang="en-US" sz="2600" b="1" i="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600"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a:t>
            </a:r>
            <a:r>
              <a:rPr lang="en-US" sz="2400" dirty="0" smtClean="0">
                <a:ln w="11430">
                  <a:solidFill>
                    <a:srgbClr val="FFFF00"/>
                  </a:solidFill>
                </a:ln>
                <a:solidFill>
                  <a:srgbClr val="FFFF00"/>
                </a:solidFill>
                <a:effectLst>
                  <a:outerShdw blurRad="80000" dist="40000" dir="5040000" algn="tl">
                    <a:srgbClr val="000000">
                      <a:alpha val="30000"/>
                    </a:srgbClr>
                  </a:outerShdw>
                </a:effectLst>
                <a:latin typeface="TekniaHebrew" pitchFamily="2" charset="0"/>
                <a:cs typeface="Times New Roman" pitchFamily="18" charset="0"/>
              </a:rPr>
              <a:t>.yrp4Ws</a:t>
            </a:r>
            <a:r>
              <a:rPr lang="en-US" sz="2600" b="1" dirty="0" smtClean="0">
                <a:ln w="11430">
                  <a:solidFill>
                    <a:srgbClr val="FFFF00"/>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They were considered to be the </a:t>
            </a:r>
            <a:r>
              <a:rPr lang="en-US" sz="26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“experts”</a:t>
            </a: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of the law.  The demand from the scribes is meant to test Jesus, since, as they understood the law, a sign would have to be furnished by the Messiah to receive Jewish recognition!</a:t>
            </a:r>
          </a:p>
          <a:p>
            <a:pPr>
              <a:spcAft>
                <a:spcPts val="1200"/>
              </a:spcAft>
            </a:pPr>
            <a:r>
              <a:rPr lang="en-US" sz="26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You should note that Jesus has already related the “signs” of the Messiah to John’s disciples in 11:4-6, in fulfillment of Is. 29 and 35.  In their testing of Jesus, they are certain that He will not pass their test.  And, if He attempts to show a sign, and if He fails, that would be clear that Jesus’ power is from the devil.</a:t>
            </a:r>
            <a:endParaRPr lang="en-US" sz="26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6866" name="AutoShape 2"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6044625"/>
            <a:ext cx="67818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Sign of Jonah</a:t>
            </a:r>
            <a:endParaRPr lang="en-US" sz="4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12:38-39</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173534"/>
            <a:ext cx="8915400" cy="584775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Being the hypocrites that they are, they attempt to placate Jesus by calling Him </a:t>
            </a:r>
            <a:r>
              <a:rPr lang="en-US" sz="2800" b="1" i="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“Teacher”</a:t>
            </a:r>
            <a:r>
              <a:rPr lang="en-US" sz="2800" b="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r>
              <a:rPr lang="en-US" sz="2800" b="1" dirty="0" err="1" smtClean="0">
                <a:ln w="11430">
                  <a:solidFill>
                    <a:schemeClr val="tx1"/>
                  </a:solidFill>
                </a:ln>
                <a:effectLst>
                  <a:outerShdw blurRad="80000" dist="40000" dir="5040000" algn="tl">
                    <a:srgbClr val="000000">
                      <a:alpha val="30000"/>
                    </a:srgbClr>
                  </a:outerShdw>
                </a:effectLst>
                <a:latin typeface="TekniaGreek" pitchFamily="2" charset="0"/>
                <a:cs typeface="Times New Roman" pitchFamily="18" charset="0"/>
              </a:rPr>
              <a:t>Didavskale</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or to translate into Hebrew:  </a:t>
            </a:r>
            <a:r>
              <a:rPr lang="en-US" sz="2800" b="1" i="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Rabbi </a:t>
            </a:r>
            <a:r>
              <a:rPr lang="en-US" sz="2800"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a:t>
            </a:r>
            <a:r>
              <a:rPr lang="he-IL" sz="2800"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רַבִּי</a:t>
            </a:r>
            <a:r>
              <a:rPr lang="en-US" sz="2800" b="1" dirty="0" smtClean="0">
                <a:ln w="11430">
                  <a:solidFill>
                    <a:srgbClr val="00B0F0"/>
                  </a:solidFill>
                </a:ln>
                <a:solidFill>
                  <a:srgbClr val="00B0F0"/>
                </a:solidFill>
                <a:effectLst>
                  <a:outerShdw blurRad="80000" dist="40000" dir="5040000" algn="tl">
                    <a:srgbClr val="000000">
                      <a:alpha val="30000"/>
                    </a:srgbClr>
                  </a:outerShdw>
                </a:effectLst>
                <a:latin typeface="Times New Roman" pitchFamily="18" charset="0"/>
                <a:cs typeface="Times New Roman" pitchFamily="18" charset="0"/>
              </a:rPr>
              <a:t>).</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While they do acknowledge that Jesus is one who is very learned (though they do not know how) in the law, they were in reality seeking to utterly ruin His standing with the people.  To paraphrase their request in v.38,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“What we really want to see</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i="1" dirty="0" smtClean="0">
                <a:ln w="11430">
                  <a:solidFill>
                    <a:schemeClr val="tx1"/>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from You</a:t>
            </a:r>
            <a:r>
              <a:rPr lang="en-US" sz="2800" b="1" dirty="0" smtClean="0">
                <a:ln w="11430">
                  <a:solidFill>
                    <a:schemeClr val="tx1"/>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2800" b="1" dirty="0" err="1" smtClean="0">
                <a:ln w="11430">
                  <a:solidFill>
                    <a:schemeClr val="tx1"/>
                  </a:solidFill>
                </a:ln>
                <a:solidFill>
                  <a:srgbClr val="FFFF00"/>
                </a:solidFill>
                <a:effectLst>
                  <a:outerShdw blurRad="80000" dist="40000" dir="5040000" algn="tl">
                    <a:srgbClr val="000000">
                      <a:alpha val="30000"/>
                    </a:srgbClr>
                  </a:outerShdw>
                </a:effectLst>
                <a:latin typeface="TekniaGreek" pitchFamily="2" charset="0"/>
                <a:cs typeface="Times New Roman" pitchFamily="18" charset="0"/>
              </a:rPr>
              <a:t>ajpo</a:t>
            </a:r>
            <a:r>
              <a:rPr lang="en-US" sz="2800" b="1" dirty="0" smtClean="0">
                <a:ln w="11430">
                  <a:solidFill>
                    <a:schemeClr val="tx1"/>
                  </a:solidFill>
                </a:ln>
                <a:solidFill>
                  <a:srgbClr val="FFFF00"/>
                </a:solidFill>
                <a:effectLst>
                  <a:outerShdw blurRad="80000" dist="40000" dir="5040000" algn="tl">
                    <a:srgbClr val="000000">
                      <a:alpha val="30000"/>
                    </a:srgbClr>
                  </a:outerShdw>
                </a:effectLst>
                <a:latin typeface="TekniaGreek" pitchFamily="2" charset="0"/>
                <a:cs typeface="Times New Roman" pitchFamily="18" charset="0"/>
              </a:rPr>
              <a:t>; </a:t>
            </a:r>
            <a:r>
              <a:rPr lang="en-US" sz="2800" b="1" dirty="0" err="1" smtClean="0">
                <a:ln w="11430">
                  <a:solidFill>
                    <a:schemeClr val="tx1"/>
                  </a:solidFill>
                </a:ln>
                <a:solidFill>
                  <a:srgbClr val="FFFF00"/>
                </a:solidFill>
                <a:effectLst>
                  <a:outerShdw blurRad="80000" dist="40000" dir="5040000" algn="tl">
                    <a:srgbClr val="000000">
                      <a:alpha val="30000"/>
                    </a:srgbClr>
                  </a:outerShdw>
                </a:effectLst>
                <a:latin typeface="TekniaGreek" pitchFamily="2" charset="0"/>
                <a:cs typeface="Times New Roman" pitchFamily="18" charset="0"/>
              </a:rPr>
              <a:t>sou</a:t>
            </a:r>
            <a:r>
              <a:rPr lang="en-US" sz="2800" b="1" dirty="0" smtClean="0">
                <a:ln w="11430">
                  <a:solidFill>
                    <a:schemeClr val="tx1"/>
                  </a:solidFill>
                </a:ln>
                <a:solidFill>
                  <a:srgbClr val="FFFF00"/>
                </a:solidFill>
                <a:effectLst>
                  <a:outerShdw blurRad="80000" dist="40000" dir="5040000" algn="tl">
                    <a:srgbClr val="000000">
                      <a:alpha val="30000"/>
                    </a:srgbClr>
                  </a:outerShdw>
                </a:effectLst>
                <a:latin typeface="TekniaGreek" pitchFamily="2" charset="0"/>
                <a:cs typeface="Times New Roman" pitchFamily="18" charset="0"/>
              </a:rPr>
              <a:t>:</a:t>
            </a:r>
            <a:r>
              <a:rPr lang="en-US" sz="2800" b="1" dirty="0" smtClean="0">
                <a:ln w="11430">
                  <a:solidFill>
                    <a:schemeClr val="tx1"/>
                  </a:solidFill>
                </a:ln>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is a genuine sign</a:t>
            </a:r>
            <a:r>
              <a:rPr lang="en-US" sz="2800" b="1" i="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a:t>
            </a:r>
          </a:p>
          <a:p>
            <a:pPr>
              <a:spcAft>
                <a:spcPts val="1200"/>
              </a:spcAft>
            </a:pP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They </a:t>
            </a: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don’t want to see signs that He has already worked; they want something more noteworthy of the Messiah!  Therefore, the sign these wretched men are asking for has to even more glorious that Jesus raising a dead girl, healing a paralytic or casting out demons, etc.!</a:t>
            </a:r>
            <a:endParaRPr lang="en-US" sz="2800" b="1" dirty="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6866" name="AutoShape 2"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80">
                                          <p:stCondLst>
                                            <p:cond delay="0"/>
                                          </p:stCondLst>
                                        </p:cTn>
                                        <p:tgtEl>
                                          <p:spTgt spid="3">
                                            <p:txEl>
                                              <p:pRg st="1" end="1"/>
                                            </p:txEl>
                                          </p:spTgt>
                                        </p:tgtEl>
                                      </p:cBhvr>
                                    </p:animEffect>
                                    <p:anim calcmode="lin" valueType="num">
                                      <p:cBhvr>
                                        <p:cTn id="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1" end="1"/>
                                            </p:txEl>
                                          </p:spTgt>
                                        </p:tgtEl>
                                      </p:cBhvr>
                                      <p:to x="100000" y="60000"/>
                                    </p:animScale>
                                    <p:animScale>
                                      <p:cBhvr>
                                        <p:cTn id="14" dur="166" decel="50000">
                                          <p:stCondLst>
                                            <p:cond delay="676"/>
                                          </p:stCondLst>
                                        </p:cTn>
                                        <p:tgtEl>
                                          <p:spTgt spid="3">
                                            <p:txEl>
                                              <p:pRg st="1" end="1"/>
                                            </p:txEl>
                                          </p:spTgt>
                                        </p:tgtEl>
                                      </p:cBhvr>
                                      <p:to x="100000" y="100000"/>
                                    </p:animScale>
                                    <p:animScale>
                                      <p:cBhvr>
                                        <p:cTn id="15" dur="26">
                                          <p:stCondLst>
                                            <p:cond delay="1312"/>
                                          </p:stCondLst>
                                        </p:cTn>
                                        <p:tgtEl>
                                          <p:spTgt spid="3">
                                            <p:txEl>
                                              <p:pRg st="1" end="1"/>
                                            </p:txEl>
                                          </p:spTgt>
                                        </p:tgtEl>
                                      </p:cBhvr>
                                      <p:to x="100000" y="80000"/>
                                    </p:animScale>
                                    <p:animScale>
                                      <p:cBhvr>
                                        <p:cTn id="16" dur="166" decel="50000">
                                          <p:stCondLst>
                                            <p:cond delay="1338"/>
                                          </p:stCondLst>
                                        </p:cTn>
                                        <p:tgtEl>
                                          <p:spTgt spid="3">
                                            <p:txEl>
                                              <p:pRg st="1" end="1"/>
                                            </p:txEl>
                                          </p:spTgt>
                                        </p:tgtEl>
                                      </p:cBhvr>
                                      <p:to x="100000" y="100000"/>
                                    </p:animScale>
                                    <p:animScale>
                                      <p:cBhvr>
                                        <p:cTn id="17" dur="26">
                                          <p:stCondLst>
                                            <p:cond delay="1642"/>
                                          </p:stCondLst>
                                        </p:cTn>
                                        <p:tgtEl>
                                          <p:spTgt spid="3">
                                            <p:txEl>
                                              <p:pRg st="1" end="1"/>
                                            </p:txEl>
                                          </p:spTgt>
                                        </p:tgtEl>
                                      </p:cBhvr>
                                      <p:to x="100000" y="90000"/>
                                    </p:animScale>
                                    <p:animScale>
                                      <p:cBhvr>
                                        <p:cTn id="18" dur="166" decel="50000">
                                          <p:stCondLst>
                                            <p:cond delay="1668"/>
                                          </p:stCondLst>
                                        </p:cTn>
                                        <p:tgtEl>
                                          <p:spTgt spid="3">
                                            <p:txEl>
                                              <p:pRg st="1" end="1"/>
                                            </p:txEl>
                                          </p:spTgt>
                                        </p:tgtEl>
                                      </p:cBhvr>
                                      <p:to x="100000" y="100000"/>
                                    </p:animScale>
                                    <p:animScale>
                                      <p:cBhvr>
                                        <p:cTn id="19" dur="26">
                                          <p:stCondLst>
                                            <p:cond delay="1808"/>
                                          </p:stCondLst>
                                        </p:cTn>
                                        <p:tgtEl>
                                          <p:spTgt spid="3">
                                            <p:txEl>
                                              <p:pRg st="1" end="1"/>
                                            </p:txEl>
                                          </p:spTgt>
                                        </p:tgtEl>
                                      </p:cBhvr>
                                      <p:to x="100000" y="95000"/>
                                    </p:animScale>
                                    <p:animScale>
                                      <p:cBhvr>
                                        <p:cTn id="20"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What is the Sign of Jonah? - Matthew 12:39-45 - Reading Acts"/>
          <p:cNvPicPr>
            <a:picLocks noChangeAspect="1" noChangeArrowheads="1"/>
          </p:cNvPicPr>
          <p:nvPr/>
        </p:nvPicPr>
        <p:blipFill>
          <a:blip r:embed="rId2" cstate="print"/>
          <a:srcRect/>
          <a:stretch>
            <a:fillRect/>
          </a:stretch>
        </p:blipFill>
        <p:spPr bwMode="auto">
          <a:xfrm>
            <a:off x="0" y="-2387"/>
            <a:ext cx="3657600" cy="3278987"/>
          </a:xfrm>
          <a:prstGeom prst="rect">
            <a:avLst/>
          </a:prstGeom>
          <a:noFill/>
        </p:spPr>
      </p:pic>
      <p:sp>
        <p:nvSpPr>
          <p:cNvPr id="4" name="TextBox 3"/>
          <p:cNvSpPr txBox="1"/>
          <p:nvPr/>
        </p:nvSpPr>
        <p:spPr>
          <a:xfrm>
            <a:off x="2362200" y="6044625"/>
            <a:ext cx="67818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rPr>
              <a:t>The Sign of Jonah</a:t>
            </a:r>
            <a:endParaRPr lang="en-US" sz="4000" b="1" dirty="0">
              <a:ln w="11430">
                <a:solidFill>
                  <a:sysClr val="windowText" lastClr="000000"/>
                </a:solidFill>
              </a:ln>
              <a:solidFill>
                <a:sysClr val="windowText" lastClr="000000"/>
              </a:solidFill>
              <a:effectLst>
                <a:outerShdw blurRad="50800" dist="39000" dir="5460000" algn="tl">
                  <a:srgbClr val="000000">
                    <a:alpha val="38000"/>
                  </a:srgbClr>
                </a:outerShdw>
              </a:effectLst>
              <a:latin typeface="Arial Rounded MT Bold" pitchFamily="34" charset="0"/>
            </a:endParaRPr>
          </a:p>
        </p:txBody>
      </p:sp>
      <p:sp>
        <p:nvSpPr>
          <p:cNvPr id="6" name="Rectangle 5"/>
          <p:cNvSpPr/>
          <p:nvPr/>
        </p:nvSpPr>
        <p:spPr>
          <a:xfrm>
            <a:off x="0" y="6151602"/>
            <a:ext cx="2209800" cy="55399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000" b="1" dirty="0" smtClean="0">
                <a:ln w="11430">
                  <a:solidFill>
                    <a:srgbClr val="92D050"/>
                  </a:solidFill>
                </a:ln>
                <a:solidFill>
                  <a:srgbClr val="92D050"/>
                </a:solidFill>
                <a:effectLst>
                  <a:outerShdw blurRad="80000" dist="40000" dir="5040000" algn="tl">
                    <a:srgbClr val="000000">
                      <a:alpha val="30000"/>
                    </a:srgbClr>
                  </a:outerShdw>
                </a:effectLst>
                <a:latin typeface="Verdana" pitchFamily="34" charset="0"/>
                <a:ea typeface="Verdana" pitchFamily="34" charset="0"/>
              </a:rPr>
              <a:t>12:38-39</a:t>
            </a:r>
            <a:endParaRPr lang="en-US" sz="3000" b="1" dirty="0">
              <a:ln w="11430">
                <a:solidFill>
                  <a:srgbClr val="92D050"/>
                </a:solidFill>
              </a:ln>
              <a:solidFill>
                <a:srgbClr val="92D050"/>
              </a:solidFill>
              <a:effectLst>
                <a:outerShdw blurRad="80000" dist="40000" dir="5040000" algn="tl">
                  <a:srgbClr val="000000">
                    <a:alpha val="30000"/>
                  </a:srgbClr>
                </a:outerShdw>
              </a:effectLst>
            </a:endParaRPr>
          </a:p>
        </p:txBody>
      </p:sp>
      <p:sp>
        <p:nvSpPr>
          <p:cNvPr id="3" name="TextBox 2"/>
          <p:cNvSpPr txBox="1"/>
          <p:nvPr/>
        </p:nvSpPr>
        <p:spPr>
          <a:xfrm>
            <a:off x="76200" y="76200"/>
            <a:ext cx="8915400" cy="532453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spcAft>
                <a:spcPts val="1200"/>
              </a:spcAft>
            </a:pPr>
            <a:r>
              <a:rPr lang="en-US" sz="28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So Jesus gives answer, </a:t>
            </a:r>
            <a:r>
              <a:rPr lang="en-US" sz="3000" b="1" i="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“A 					generation wicked and 						adulterous is out after a sign; 				and a sign shall not be given to 				it; save the	sign of Jonah, the 				prophet”</a:t>
            </a:r>
            <a:r>
              <a:rPr lang="en-US" sz="3000" b="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3000" b="1" baseline="30000"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(v.39)</a:t>
            </a:r>
            <a:r>
              <a:rPr lang="en-US" sz="3000" b="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Jesus then 					expands the sign of Jonah, knowing that these men could not understand.</a:t>
            </a:r>
          </a:p>
          <a:p>
            <a:pPr>
              <a:spcAft>
                <a:spcPts val="1200"/>
              </a:spcAft>
            </a:pP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Before we go further, let’s explain what Jesus means by </a:t>
            </a:r>
            <a:r>
              <a:rPr lang="en-US" sz="3000" b="1" i="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“adulterous”</a:t>
            </a:r>
            <a:r>
              <a:rPr lang="en-US" sz="3000" b="1" dirty="0" smtClean="0">
                <a:ln w="11430">
                  <a:solidFill>
                    <a:schemeClr val="tx1"/>
                  </a:solidFill>
                </a:ln>
                <a:effectLst>
                  <a:outerShdw blurRad="80000" dist="40000" dir="5040000" algn="tl">
                    <a:srgbClr val="000000">
                      <a:alpha val="30000"/>
                    </a:srgbClr>
                  </a:outerShdw>
                </a:effectLst>
                <a:latin typeface="Times New Roman" pitchFamily="18" charset="0"/>
                <a:cs typeface="Times New Roman" pitchFamily="18" charset="0"/>
              </a:rPr>
              <a:t> and its relationship with </a:t>
            </a:r>
            <a:r>
              <a:rPr lang="en-US" sz="3000" b="1" i="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“wicked”</a:t>
            </a:r>
            <a:r>
              <a:rPr lang="en-US" sz="3000" b="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3000" b="1" dirty="0" err="1" smtClean="0">
                <a:ln w="11430">
                  <a:solidFill>
                    <a:srgbClr val="FFC000"/>
                  </a:solidFill>
                </a:ln>
                <a:solidFill>
                  <a:srgbClr val="FFC000"/>
                </a:solidFill>
                <a:effectLst>
                  <a:outerShdw blurRad="80000" dist="40000" dir="5040000" algn="tl">
                    <a:srgbClr val="000000">
                      <a:alpha val="30000"/>
                    </a:srgbClr>
                  </a:outerShdw>
                </a:effectLst>
                <a:latin typeface="TekniaGreek" pitchFamily="2" charset="0"/>
                <a:cs typeface="Times New Roman" pitchFamily="18" charset="0"/>
              </a:rPr>
              <a:t>ponhra</a:t>
            </a:r>
            <a:r>
              <a:rPr lang="en-US" sz="3000" b="1" dirty="0" smtClean="0">
                <a:ln w="11430">
                  <a:solidFill>
                    <a:srgbClr val="FFC000"/>
                  </a:solidFill>
                </a:ln>
                <a:solidFill>
                  <a:srgbClr val="FFC000"/>
                </a:solidFill>
                <a:effectLst>
                  <a:outerShdw blurRad="80000" dist="40000" dir="5040000" algn="tl">
                    <a:srgbClr val="000000">
                      <a:alpha val="30000"/>
                    </a:srgbClr>
                  </a:outerShdw>
                </a:effectLst>
                <a:latin typeface="TekniaGreek" pitchFamily="2" charset="0"/>
                <a:cs typeface="Times New Roman" pitchFamily="18" charset="0"/>
              </a:rPr>
              <a:t>;</a:t>
            </a:r>
            <a:r>
              <a:rPr lang="en-US" sz="3000" b="1" dirty="0" smtClean="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rPr>
              <a:t>). </a:t>
            </a:r>
            <a:endParaRPr lang="en-US" sz="3000" b="1" dirty="0">
              <a:ln w="11430">
                <a:solidFill>
                  <a:srgbClr val="FFC000"/>
                </a:solidFill>
              </a:ln>
              <a:solidFill>
                <a:srgbClr val="FFC000"/>
              </a:soli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36866" name="AutoShape 2"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The Mouth Speaks What Fills the Heart | If I Walked With Jes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7223</TotalTime>
  <Words>1921</Words>
  <Application>Microsoft Office PowerPoint</Application>
  <PresentationFormat>On-screen Show (4:3)</PresentationFormat>
  <Paragraphs>112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dc:title>
  <dc:creator>Jeff</dc:creator>
  <cp:lastModifiedBy>Jeff</cp:lastModifiedBy>
  <cp:revision>683</cp:revision>
  <dcterms:created xsi:type="dcterms:W3CDTF">2006-08-16T00:00:00Z</dcterms:created>
  <dcterms:modified xsi:type="dcterms:W3CDTF">2025-04-06T13:23:15Z</dcterms:modified>
</cp:coreProperties>
</file>