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sldIdLst>
    <p:sldId id="417" r:id="rId2"/>
    <p:sldId id="362" r:id="rId3"/>
    <p:sldId id="438" r:id="rId4"/>
    <p:sldId id="440" r:id="rId5"/>
    <p:sldId id="441" r:id="rId6"/>
    <p:sldId id="444" r:id="rId7"/>
    <p:sldId id="442" r:id="rId8"/>
    <p:sldId id="443"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296" r:id="rId22"/>
    <p:sldId id="29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AEAEAE"/>
    <a:srgbClr val="FF9900"/>
    <a:srgbClr val="FF66FF"/>
    <a:srgbClr val="737373"/>
    <a:srgbClr val="666699"/>
    <a:srgbClr val="6D6D6D"/>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07" autoAdjust="0"/>
  </p:normalViewPr>
  <p:slideViewPr>
    <p:cSldViewPr>
      <p:cViewPr>
        <p:scale>
          <a:sx n="110" d="100"/>
          <a:sy n="110" d="100"/>
        </p:scale>
        <p:origin x="-9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2FE6B-9310-4081-96C7-09E93D017787}" type="datetimeFigureOut">
              <a:rPr lang="en-US" smtClean="0"/>
              <a:pPr/>
              <a:t>03/27/25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ADCED-4CE7-4950-A8E7-E3EF43AB96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03/27/25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03/27/25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03/27/25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03/27/25</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03/27/25</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03/27/25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03/27/25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03/27/25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03/27/25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03/27/25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Part II</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151602"/>
            <a:ext cx="2209800" cy="553998"/>
          </a:xfrm>
          <a:prstGeom prst="rect">
            <a:avLst/>
          </a:prstGeom>
        </p:spPr>
        <p:txBody>
          <a:bodyPr wrap="square">
            <a:spAutoFit/>
          </a:bodyPr>
          <a:lstStyle/>
          <a:p>
            <a:pPr algn="ctr"/>
            <a:r>
              <a:rPr lang="en-US" sz="30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12:1-32</a:t>
            </a:r>
            <a:endParaRPr lang="en-US" sz="3000" dirty="0">
              <a:ln>
                <a:solidFill>
                  <a:srgbClr val="92D050"/>
                </a:solidFill>
              </a:ln>
              <a:solidFill>
                <a:srgbClr val="92D050"/>
              </a:solidFill>
            </a:endParaRPr>
          </a:p>
        </p:txBody>
      </p:sp>
      <p:pic>
        <p:nvPicPr>
          <p:cNvPr id="7170" name="Picture 2" descr="Sacerdotus: 20th Sunday of Ordinary Time: Jesus, Fire &amp; Division"/>
          <p:cNvPicPr>
            <a:picLocks noChangeAspect="1" noChangeArrowheads="1"/>
          </p:cNvPicPr>
          <p:nvPr/>
        </p:nvPicPr>
        <p:blipFill>
          <a:blip r:embed="rId2" cstate="print"/>
          <a:srcRect/>
          <a:stretch>
            <a:fillRect/>
          </a:stretch>
        </p:blipFill>
        <p:spPr bwMode="auto">
          <a:xfrm>
            <a:off x="0" y="1"/>
            <a:ext cx="9144000" cy="5932646"/>
          </a:xfrm>
          <a:prstGeom prst="rect">
            <a:avLst/>
          </a:prstGeom>
          <a:noFill/>
        </p:spPr>
      </p:pic>
      <p:sp>
        <p:nvSpPr>
          <p:cNvPr id="7" name="TextBox 6"/>
          <p:cNvSpPr txBox="1"/>
          <p:nvPr/>
        </p:nvSpPr>
        <p:spPr>
          <a:xfrm>
            <a:off x="56475" y="76200"/>
            <a:ext cx="8935125"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chemeClr val="tx1"/>
                  </a:solidFill>
                </a:ln>
                <a:effectLst>
                  <a:outerShdw blurRad="50800" dist="39000" dir="5460000" algn="tl">
                    <a:srgbClr val="000000">
                      <a:alpha val="38000"/>
                    </a:srgbClr>
                  </a:outerShdw>
                </a:effectLst>
                <a:latin typeface="Papyrus" pitchFamily="66" charset="0"/>
              </a:rPr>
              <a:t>His Ministry</a:t>
            </a:r>
          </a:p>
          <a:p>
            <a:r>
              <a:rPr lang="en-US" sz="4000" b="1" dirty="0" smtClean="0">
                <a:ln w="11430">
                  <a:solidFill>
                    <a:schemeClr val="tx1"/>
                  </a:solidFill>
                </a:ln>
                <a:effectLst>
                  <a:outerShdw blurRad="50800" dist="39000" dir="5460000" algn="tl">
                    <a:srgbClr val="000000">
                      <a:alpha val="38000"/>
                    </a:srgbClr>
                  </a:outerShdw>
                </a:effectLst>
                <a:latin typeface="Papyrus" pitchFamily="66" charset="0"/>
              </a:rPr>
              <a:t>Throughout		  </a:t>
            </a:r>
            <a:endParaRPr lang="en-US" sz="3400" b="1" i="1" dirty="0" smtClean="0">
              <a:ln w="11430">
                <a:solidFill>
                  <a:schemeClr val="tx1"/>
                </a:solidFill>
              </a:ln>
              <a:effectLst>
                <a:outerShdw blurRad="50800" dist="39000" dir="5460000" algn="tl">
                  <a:srgbClr val="000000">
                    <a:alpha val="38000"/>
                  </a:srgbClr>
                </a:outerShdw>
              </a:effectLst>
              <a:latin typeface="Papyrus" pitchFamily="66" charset="0"/>
            </a:endParaRPr>
          </a:p>
          <a:p>
            <a:r>
              <a:rPr lang="en-US" sz="4000" b="1" dirty="0" smtClean="0">
                <a:ln w="11430">
                  <a:solidFill>
                    <a:schemeClr val="tx1"/>
                  </a:solidFill>
                </a:ln>
                <a:effectLst>
                  <a:outerShdw blurRad="50800" dist="39000" dir="5460000" algn="tl">
                    <a:srgbClr val="000000">
                      <a:alpha val="38000"/>
                    </a:srgbClr>
                  </a:outerShdw>
                </a:effectLst>
                <a:latin typeface="Papyrus" pitchFamily="66" charset="0"/>
              </a:rPr>
              <a:t>Galilee</a:t>
            </a:r>
            <a:endParaRPr lang="en-US" sz="4000" b="1" dirty="0">
              <a:ln w="11430">
                <a:solidFill>
                  <a:schemeClr val="tx1"/>
                </a:solidFill>
              </a:ln>
              <a:effectLst>
                <a:outerShdw blurRad="50800" dist="39000" dir="5460000" algn="tl">
                  <a:srgbClr val="000000">
                    <a:alpha val="38000"/>
                  </a:srgbClr>
                </a:outerShdw>
              </a:effectLst>
              <a:latin typeface="Papyru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20825"/>
            <a:ext cx="678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Three-fold Response</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vv.25-30</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44034" name="Picture 2" descr="Binding the strong man | FuelForPilgrims"/>
          <p:cNvPicPr>
            <a:picLocks noChangeAspect="1" noChangeArrowheads="1"/>
          </p:cNvPicPr>
          <p:nvPr/>
        </p:nvPicPr>
        <p:blipFill>
          <a:blip r:embed="rId2" cstate="print"/>
          <a:srcRect l="14400" t="14373" r="12000" b="9786"/>
          <a:stretch>
            <a:fillRect/>
          </a:stretch>
        </p:blipFill>
        <p:spPr bwMode="auto">
          <a:xfrm>
            <a:off x="0" y="0"/>
            <a:ext cx="3657600" cy="2819400"/>
          </a:xfrm>
          <a:prstGeom prst="rect">
            <a:avLst/>
          </a:prstGeom>
          <a:noFill/>
        </p:spPr>
      </p:pic>
      <p:sp>
        <p:nvSpPr>
          <p:cNvPr id="3" name="TextBox 2"/>
          <p:cNvSpPr txBox="1"/>
          <p:nvPr/>
        </p:nvSpPr>
        <p:spPr>
          <a:xfrm>
            <a:off x="76200" y="162610"/>
            <a:ext cx="8915400" cy="5416868"/>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1200"/>
              </a:spcAft>
            </a:pP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3</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Jesus </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points out that He is 					casting out the demons by the 				power of </a:t>
            </a:r>
            <a:r>
              <a:rPr lang="en-US" sz="2800" b="1" i="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 Spirit of God…”</a:t>
            </a:r>
            <a:r>
              <a:rPr lang="en-US" sz="28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Holy Spirit…this is 					important and you will hear why 				in a moment!] </a:t>
            </a:r>
            <a:r>
              <a:rPr lang="en-US" sz="2800" b="1" baseline="30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(v.28)</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endPar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a:p>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Then Jesus tells the parable </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of the strong man to teach </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truth and to give </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an insight into the unseen reality of His </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miracles.  </a:t>
            </a:r>
            <a:r>
              <a:rPr lang="en-US" sz="28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“Or how is anyone able to enter into the </a:t>
            </a:r>
            <a:r>
              <a:rPr lang="en-US" sz="28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house of the strong </a:t>
            </a:r>
            <a:r>
              <a:rPr lang="en-US" sz="28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[man] and to plunder his goods</a:t>
            </a:r>
            <a:r>
              <a:rPr lang="en-US" sz="28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unless he first binds </a:t>
            </a:r>
            <a:r>
              <a:rPr lang="en-US" sz="28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strong [man]?  And then </a:t>
            </a:r>
            <a:r>
              <a:rPr lang="en-US" sz="28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he </a:t>
            </a:r>
            <a:r>
              <a:rPr lang="en-US" sz="28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will plunder </a:t>
            </a:r>
            <a:r>
              <a:rPr lang="en-US" sz="28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his goods”</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800" b="1" baseline="30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(v.29; see also </a:t>
            </a:r>
            <a:r>
              <a:rPr lang="en-US" sz="2800" b="1" baseline="30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St. Luke 11:21</a:t>
            </a:r>
            <a:r>
              <a:rPr lang="en-US" sz="2800" b="1" baseline="30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22)</a:t>
            </a:r>
            <a:r>
              <a:rPr lang="en-US" sz="28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endParaRPr lang="en-US" sz="2800" b="1" dirty="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70" decel="100000"/>
                                        <p:tgtEl>
                                          <p:spTgt spid="3">
                                            <p:txEl>
                                              <p:pRg st="1" end="1"/>
                                            </p:txEl>
                                          </p:spTgt>
                                        </p:tgtEl>
                                      </p:cBhvr>
                                    </p:animEffect>
                                    <p:animScale>
                                      <p:cBhvr>
                                        <p:cTn id="8" dur="770" decel="100000"/>
                                        <p:tgtEl>
                                          <p:spTgt spid="3">
                                            <p:txEl>
                                              <p:pRg st="1" end="1"/>
                                            </p:txEl>
                                          </p:spTgt>
                                        </p:tgtEl>
                                      </p:cBhvr>
                                      <p:from x="10000" y="10000"/>
                                      <p:to x="200000" y="450000"/>
                                    </p:animScale>
                                    <p:animScale>
                                      <p:cBhvr>
                                        <p:cTn id="9" dur="1230" accel="100000" fill="hold">
                                          <p:stCondLst>
                                            <p:cond delay="770"/>
                                          </p:stCondLst>
                                        </p:cTn>
                                        <p:tgtEl>
                                          <p:spTgt spid="3">
                                            <p:txEl>
                                              <p:pRg st="1" end="1"/>
                                            </p:txEl>
                                          </p:spTgt>
                                        </p:tgtEl>
                                      </p:cBhvr>
                                      <p:from x="200000" y="450000"/>
                                      <p:to x="100000" y="100000"/>
                                    </p:animScale>
                                    <p:set>
                                      <p:cBhvr>
                                        <p:cTn id="10" dur="770" fill="hold"/>
                                        <p:tgtEl>
                                          <p:spTgt spid="3">
                                            <p:txEl>
                                              <p:pRg st="1" end="1"/>
                                            </p:txEl>
                                          </p:spTgt>
                                        </p:tgtEl>
                                        <p:attrNameLst>
                                          <p:attrName>ppt_x</p:attrName>
                                        </p:attrNameLst>
                                      </p:cBhvr>
                                      <p:to>
                                        <p:strVal val="(0.5)"/>
                                      </p:to>
                                    </p:set>
                                    <p:anim from="(0.5)" to="(#ppt_x)" calcmode="lin" valueType="num">
                                      <p:cBhvr>
                                        <p:cTn id="11" dur="1230" accel="100000" fill="hold">
                                          <p:stCondLst>
                                            <p:cond delay="770"/>
                                          </p:stCondLst>
                                        </p:cTn>
                                        <p:tgtEl>
                                          <p:spTgt spid="3">
                                            <p:txEl>
                                              <p:pRg st="1" end="1"/>
                                            </p:txEl>
                                          </p:spTgt>
                                        </p:tgtEl>
                                        <p:attrNameLst>
                                          <p:attrName>ppt_x</p:attrName>
                                        </p:attrNameLst>
                                      </p:cBhvr>
                                    </p:anim>
                                    <p:set>
                                      <p:cBhvr>
                                        <p:cTn id="12" dur="770" fill="hold"/>
                                        <p:tgtEl>
                                          <p:spTgt spid="3">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20825"/>
            <a:ext cx="678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Three-fold Response</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vv.25-30</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44034" name="Picture 2" descr="Binding the strong man | FuelForPilgrims"/>
          <p:cNvPicPr>
            <a:picLocks noChangeAspect="1" noChangeArrowheads="1"/>
          </p:cNvPicPr>
          <p:nvPr/>
        </p:nvPicPr>
        <p:blipFill>
          <a:blip r:embed="rId2" cstate="print"/>
          <a:srcRect l="14400" t="14373" r="12000" b="9786"/>
          <a:stretch>
            <a:fillRect/>
          </a:stretch>
        </p:blipFill>
        <p:spPr bwMode="auto">
          <a:xfrm>
            <a:off x="0" y="1143000"/>
            <a:ext cx="3505200" cy="2362200"/>
          </a:xfrm>
          <a:prstGeom prst="rect">
            <a:avLst/>
          </a:prstGeom>
          <a:noFill/>
        </p:spPr>
      </p:pic>
      <p:sp>
        <p:nvSpPr>
          <p:cNvPr id="3" name="TextBox 2"/>
          <p:cNvSpPr txBox="1"/>
          <p:nvPr/>
        </p:nvSpPr>
        <p:spPr>
          <a:xfrm>
            <a:off x="76200" y="162610"/>
            <a:ext cx="8915400" cy="4832092"/>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dirty="0" smtClean="0">
                <a:ln>
                  <a:solidFill>
                    <a:schemeClr val="tx1"/>
                  </a:solidFill>
                </a:ln>
                <a:latin typeface="Times New Roman" pitchFamily="18" charset="0"/>
                <a:cs typeface="Times New Roman" pitchFamily="18" charset="0"/>
              </a:rPr>
              <a:t>Jesus is not </a:t>
            </a:r>
            <a:r>
              <a:rPr lang="en-US" sz="2800" b="1" dirty="0" smtClean="0">
                <a:ln>
                  <a:solidFill>
                    <a:schemeClr val="tx1"/>
                  </a:solidFill>
                </a:ln>
                <a:latin typeface="Times New Roman" pitchFamily="18" charset="0"/>
                <a:cs typeface="Times New Roman" pitchFamily="18" charset="0"/>
              </a:rPr>
              <a:t>giving </a:t>
            </a:r>
            <a:r>
              <a:rPr lang="en-US" sz="2800" b="1" dirty="0" smtClean="0">
                <a:ln>
                  <a:solidFill>
                    <a:schemeClr val="tx1"/>
                  </a:solidFill>
                </a:ln>
                <a:latin typeface="Times New Roman" pitchFamily="18" charset="0"/>
                <a:cs typeface="Times New Roman" pitchFamily="18" charset="0"/>
              </a:rPr>
              <a:t>advice on how to become a cat burglar; He is explaining what He </a:t>
            </a:r>
            <a:r>
              <a:rPr lang="en-US" sz="2800" b="1" u="sng" dirty="0" smtClean="0">
                <a:ln>
                  <a:solidFill>
                    <a:schemeClr val="tx1"/>
                  </a:solidFill>
                </a:ln>
                <a:latin typeface="Times New Roman" pitchFamily="18" charset="0"/>
                <a:cs typeface="Times New Roman" pitchFamily="18" charset="0"/>
              </a:rPr>
              <a:t>is</a:t>
            </a:r>
            <a:r>
              <a:rPr lang="en-US" sz="2800" b="1" dirty="0" smtClean="0">
                <a:ln>
                  <a:solidFill>
                    <a:schemeClr val="tx1"/>
                  </a:solidFill>
                </a:ln>
                <a:latin typeface="Times New Roman" pitchFamily="18" charset="0"/>
                <a:cs typeface="Times New Roman" pitchFamily="18" charset="0"/>
              </a:rPr>
              <a:t> doing.  The strong </a:t>
            </a:r>
            <a:r>
              <a:rPr lang="en-US" sz="2800" b="1" dirty="0" smtClean="0">
                <a:ln>
                  <a:solidFill>
                    <a:schemeClr val="tx1"/>
                  </a:solidFill>
                </a:ln>
                <a:latin typeface="Times New Roman" pitchFamily="18" charset="0"/>
                <a:cs typeface="Times New Roman" pitchFamily="18" charset="0"/>
              </a:rPr>
              <a:t>				man </a:t>
            </a:r>
            <a:r>
              <a:rPr lang="en-US" sz="2800" b="1" dirty="0" smtClean="0">
                <a:ln>
                  <a:solidFill>
                    <a:schemeClr val="tx1"/>
                  </a:solidFill>
                </a:ln>
                <a:latin typeface="Times New Roman" pitchFamily="18" charset="0"/>
                <a:cs typeface="Times New Roman" pitchFamily="18" charset="0"/>
              </a:rPr>
              <a:t>is the devil, his house is the </a:t>
            </a:r>
            <a:r>
              <a:rPr lang="en-US" sz="2800" b="1" dirty="0" smtClean="0">
                <a:ln>
                  <a:solidFill>
                    <a:schemeClr val="tx1"/>
                  </a:solidFill>
                </a:ln>
                <a:latin typeface="Times New Roman" pitchFamily="18" charset="0"/>
                <a:cs typeface="Times New Roman" pitchFamily="18" charset="0"/>
              </a:rPr>
              <a:t>				world </a:t>
            </a:r>
            <a:r>
              <a:rPr lang="en-US" sz="2800" b="1" dirty="0" smtClean="0">
                <a:ln>
                  <a:solidFill>
                    <a:schemeClr val="tx1"/>
                  </a:solidFill>
                </a:ln>
                <a:latin typeface="Times New Roman" pitchFamily="18" charset="0"/>
                <a:cs typeface="Times New Roman" pitchFamily="18" charset="0"/>
              </a:rPr>
              <a:t>and the treasure is all </a:t>
            </a:r>
            <a:r>
              <a:rPr lang="en-US" sz="2800" b="1" dirty="0" smtClean="0">
                <a:ln>
                  <a:solidFill>
                    <a:schemeClr val="tx1"/>
                  </a:solidFill>
                </a:ln>
                <a:latin typeface="Times New Roman" pitchFamily="18" charset="0"/>
                <a:cs typeface="Times New Roman" pitchFamily="18" charset="0"/>
              </a:rPr>
              <a:t>					sinful</a:t>
            </a:r>
            <a:r>
              <a:rPr lang="en-US" sz="2800" b="1" dirty="0" smtClean="0">
                <a:ln>
                  <a:solidFill>
                    <a:schemeClr val="tx1"/>
                  </a:solidFill>
                </a:ln>
                <a:latin typeface="Times New Roman" pitchFamily="18" charset="0"/>
                <a:cs typeface="Times New Roman" pitchFamily="18" charset="0"/>
              </a:rPr>
              <a:t>, fallen humanity who are </a:t>
            </a:r>
            <a:r>
              <a:rPr lang="en-US" sz="2800" b="1" dirty="0" smtClean="0">
                <a:ln>
                  <a:solidFill>
                    <a:schemeClr val="tx1"/>
                  </a:solidFill>
                </a:ln>
                <a:latin typeface="Times New Roman" pitchFamily="18" charset="0"/>
                <a:cs typeface="Times New Roman" pitchFamily="18" charset="0"/>
              </a:rPr>
              <a:t>				held </a:t>
            </a:r>
            <a:r>
              <a:rPr lang="en-US" sz="2800" b="1" dirty="0" smtClean="0">
                <a:ln>
                  <a:solidFill>
                    <a:schemeClr val="tx1"/>
                  </a:solidFill>
                </a:ln>
                <a:latin typeface="Times New Roman" pitchFamily="18" charset="0"/>
                <a:cs typeface="Times New Roman" pitchFamily="18" charset="0"/>
              </a:rPr>
              <a:t>in bondage to the devil by </a:t>
            </a:r>
            <a:r>
              <a:rPr lang="en-US" sz="2800" b="1" dirty="0" smtClean="0">
                <a:ln>
                  <a:solidFill>
                    <a:schemeClr val="tx1"/>
                  </a:solidFill>
                </a:ln>
                <a:latin typeface="Times New Roman" pitchFamily="18" charset="0"/>
                <a:cs typeface="Times New Roman" pitchFamily="18" charset="0"/>
              </a:rPr>
              <a:t>				the </a:t>
            </a:r>
            <a:r>
              <a:rPr lang="en-US" sz="2800" b="1" dirty="0" smtClean="0">
                <a:ln>
                  <a:solidFill>
                    <a:schemeClr val="tx1"/>
                  </a:solidFill>
                </a:ln>
                <a:latin typeface="Times New Roman" pitchFamily="18" charset="0"/>
                <a:cs typeface="Times New Roman" pitchFamily="18" charset="0"/>
              </a:rPr>
              <a:t>fear of death.  Jesus, then, is </a:t>
            </a:r>
            <a:r>
              <a:rPr lang="en-US" sz="2800" b="1" dirty="0" smtClean="0">
                <a:ln>
                  <a:solidFill>
                    <a:schemeClr val="tx1"/>
                  </a:solidFill>
                </a:ln>
                <a:latin typeface="Times New Roman" pitchFamily="18" charset="0"/>
                <a:cs typeface="Times New Roman" pitchFamily="18" charset="0"/>
              </a:rPr>
              <a:t>				the </a:t>
            </a:r>
            <a:r>
              <a:rPr lang="en-US" sz="2800" b="1" dirty="0" smtClean="0">
                <a:ln>
                  <a:solidFill>
                    <a:schemeClr val="tx1"/>
                  </a:solidFill>
                </a:ln>
                <a:latin typeface="Times New Roman" pitchFamily="18" charset="0"/>
                <a:cs typeface="Times New Roman" pitchFamily="18" charset="0"/>
              </a:rPr>
              <a:t>one doing the plundering, the binding.  He disarms the devil in order to rescue and deliver us.  So this “stealing” is our deliverance (thus the importance of Holy Baptism and its connection to Lent</a:t>
            </a:r>
            <a:r>
              <a:rPr lang="en-US" sz="2800" b="1" dirty="0" smtClean="0">
                <a:ln>
                  <a:solidFill>
                    <a:schemeClr val="tx1"/>
                  </a:solidFill>
                </a:ln>
                <a:latin typeface="Times New Roman" pitchFamily="18" charset="0"/>
                <a:cs typeface="Times New Roman" pitchFamily="18" charset="0"/>
              </a:rPr>
              <a:t>!).</a:t>
            </a:r>
            <a:endParaRPr lang="en-US" sz="2800" b="1" dirty="0" smtClean="0">
              <a:ln>
                <a:solidFill>
                  <a:schemeClr val="tx1"/>
                </a:solidFill>
              </a:ln>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20825"/>
            <a:ext cx="678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Three-fold Response</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vv.25-30</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44034" name="Picture 2" descr="Binding the strong man | FuelForPilgrims"/>
          <p:cNvPicPr>
            <a:picLocks noChangeAspect="1" noChangeArrowheads="1"/>
          </p:cNvPicPr>
          <p:nvPr/>
        </p:nvPicPr>
        <p:blipFill>
          <a:blip r:embed="rId2" cstate="print"/>
          <a:srcRect l="14400" t="14373" r="12000" b="9786"/>
          <a:stretch>
            <a:fillRect/>
          </a:stretch>
        </p:blipFill>
        <p:spPr bwMode="auto">
          <a:xfrm>
            <a:off x="0" y="1295400"/>
            <a:ext cx="3505200" cy="2362200"/>
          </a:xfrm>
          <a:prstGeom prst="rect">
            <a:avLst/>
          </a:prstGeom>
          <a:noFill/>
        </p:spPr>
      </p:pic>
      <p:sp>
        <p:nvSpPr>
          <p:cNvPr id="3" name="TextBox 2"/>
          <p:cNvSpPr txBox="1"/>
          <p:nvPr/>
        </p:nvSpPr>
        <p:spPr>
          <a:xfrm>
            <a:off x="76200" y="162610"/>
            <a:ext cx="8915400" cy="498598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1200"/>
              </a:spcAft>
            </a:pPr>
            <a:r>
              <a:rPr lang="en-US" sz="2800" b="1" dirty="0" smtClean="0">
                <a:ln>
                  <a:solidFill>
                    <a:schemeClr val="tx1"/>
                  </a:solidFill>
                </a:ln>
                <a:latin typeface="Times New Roman" pitchFamily="18" charset="0"/>
                <a:cs typeface="Times New Roman" pitchFamily="18" charset="0"/>
              </a:rPr>
              <a:t>Jesus concludes the text with an ultimatum: </a:t>
            </a:r>
            <a:r>
              <a:rPr lang="en-US" sz="2800" b="1" i="1" dirty="0" smtClean="0">
                <a:ln>
                  <a:solidFill>
                    <a:srgbClr val="FFC000"/>
                  </a:solidFill>
                </a:ln>
                <a:solidFill>
                  <a:srgbClr val="FFC000"/>
                </a:solidFill>
                <a:latin typeface="Times New Roman" pitchFamily="18" charset="0"/>
                <a:cs typeface="Times New Roman" pitchFamily="18" charset="0"/>
              </a:rPr>
              <a:t>“The [one] not being with </a:t>
            </a:r>
            <a:r>
              <a:rPr lang="en-US" sz="2800" b="1" i="1" dirty="0" smtClean="0">
                <a:ln>
                  <a:solidFill>
                    <a:srgbClr val="FFC000"/>
                  </a:solidFill>
                </a:ln>
                <a:solidFill>
                  <a:srgbClr val="FFC000"/>
                </a:solidFill>
                <a:latin typeface="Times New Roman" pitchFamily="18" charset="0"/>
                <a:cs typeface="Times New Roman" pitchFamily="18" charset="0"/>
              </a:rPr>
              <a:t>Me is against Me; and </a:t>
            </a:r>
            <a:r>
              <a:rPr lang="en-US" sz="2800" b="1" i="1" dirty="0" smtClean="0">
                <a:ln>
                  <a:solidFill>
                    <a:srgbClr val="FFC000"/>
                  </a:solidFill>
                </a:ln>
                <a:solidFill>
                  <a:srgbClr val="FFC000"/>
                </a:solidFill>
                <a:latin typeface="Times New Roman" pitchFamily="18" charset="0"/>
                <a:cs typeface="Times New Roman" pitchFamily="18" charset="0"/>
              </a:rPr>
              <a:t>the [one] not 					gathering with Me </a:t>
            </a:r>
            <a:r>
              <a:rPr lang="en-US" sz="2800" b="1" i="1" dirty="0" smtClean="0">
                <a:ln>
                  <a:solidFill>
                    <a:srgbClr val="FFC000"/>
                  </a:solidFill>
                </a:ln>
                <a:solidFill>
                  <a:srgbClr val="FFC000"/>
                </a:solidFill>
                <a:latin typeface="Times New Roman" pitchFamily="18" charset="0"/>
                <a:cs typeface="Times New Roman" pitchFamily="18" charset="0"/>
              </a:rPr>
              <a:t>scatters” </a:t>
            </a:r>
            <a:r>
              <a:rPr lang="en-US" sz="2800" b="1" i="1" baseline="30000" dirty="0" smtClean="0">
                <a:ln>
                  <a:solidFill>
                    <a:srgbClr val="FFC000"/>
                  </a:solidFill>
                </a:ln>
                <a:solidFill>
                  <a:srgbClr val="FFC000"/>
                </a:solidFill>
                <a:latin typeface="Times New Roman" pitchFamily="18" charset="0"/>
                <a:cs typeface="Times New Roman" pitchFamily="18" charset="0"/>
              </a:rPr>
              <a:t>(v.30</a:t>
            </a:r>
            <a:r>
              <a:rPr lang="en-US" sz="2800" b="1" i="1" baseline="30000" dirty="0" smtClean="0">
                <a:ln>
                  <a:solidFill>
                    <a:srgbClr val="FFC000"/>
                  </a:solidFill>
                </a:ln>
                <a:solidFill>
                  <a:srgbClr val="FFC000"/>
                </a:solidFill>
                <a:latin typeface="Times New Roman" pitchFamily="18" charset="0"/>
                <a:cs typeface="Times New Roman" pitchFamily="18" charset="0"/>
              </a:rPr>
              <a:t>)</a:t>
            </a:r>
            <a:r>
              <a:rPr lang="en-US" sz="2800" b="1" dirty="0" smtClean="0">
                <a:ln>
                  <a:solidFill>
                    <a:srgbClr val="FFC000"/>
                  </a:solidFill>
                </a:ln>
                <a:solidFill>
                  <a:srgbClr val="FFC000"/>
                </a:solidFill>
                <a:latin typeface="Times New Roman" pitchFamily="18" charset="0"/>
                <a:cs typeface="Times New Roman" pitchFamily="18" charset="0"/>
              </a:rPr>
              <a:t>.</a:t>
            </a:r>
          </a:p>
          <a:p>
            <a:pPr>
              <a:spcAft>
                <a:spcPts val="1200"/>
              </a:spcAft>
            </a:pPr>
            <a:r>
              <a:rPr lang="en-US" sz="2800" b="1" dirty="0" smtClean="0">
                <a:ln>
                  <a:solidFill>
                    <a:schemeClr val="tx1"/>
                  </a:solidFill>
                </a:ln>
                <a:latin typeface="Times New Roman" pitchFamily="18" charset="0"/>
                <a:cs typeface="Times New Roman" pitchFamily="18" charset="0"/>
              </a:rPr>
              <a:t>  				The Pharisees scatter</a:t>
            </a:r>
            <a:r>
              <a:rPr lang="en-US" sz="2800" b="1" dirty="0" smtClean="0">
                <a:ln>
                  <a:solidFill>
                    <a:schemeClr val="tx1"/>
                  </a:solidFill>
                </a:ln>
                <a:latin typeface="Times New Roman" pitchFamily="18" charset="0"/>
                <a:cs typeface="Times New Roman" pitchFamily="18" charset="0"/>
              </a:rPr>
              <a:t>, they are </a:t>
            </a:r>
            <a:r>
              <a:rPr lang="en-US" sz="2800" b="1" dirty="0" smtClean="0">
                <a:ln>
                  <a:solidFill>
                    <a:schemeClr val="tx1"/>
                  </a:solidFill>
                </a:ln>
                <a:latin typeface="Times New Roman" pitchFamily="18" charset="0"/>
                <a:cs typeface="Times New Roman" pitchFamily="18" charset="0"/>
              </a:rPr>
              <a:t>				sending the	Lord’s </a:t>
            </a:r>
            <a:r>
              <a:rPr lang="en-US" sz="2800" b="1" dirty="0" smtClean="0">
                <a:ln>
                  <a:solidFill>
                    <a:schemeClr val="tx1"/>
                  </a:solidFill>
                </a:ln>
                <a:latin typeface="Times New Roman" pitchFamily="18" charset="0"/>
                <a:cs typeface="Times New Roman" pitchFamily="18" charset="0"/>
              </a:rPr>
              <a:t>people this </a:t>
            </a:r>
            <a:r>
              <a:rPr lang="en-US" sz="2800" b="1" dirty="0" smtClean="0">
                <a:ln>
                  <a:solidFill>
                    <a:schemeClr val="tx1"/>
                  </a:solidFill>
                </a:ln>
                <a:latin typeface="Times New Roman" pitchFamily="18" charset="0"/>
                <a:cs typeface="Times New Roman" pitchFamily="18" charset="0"/>
              </a:rPr>
              <a:t>				way </a:t>
            </a:r>
            <a:r>
              <a:rPr lang="en-US" sz="2800" b="1" dirty="0" smtClean="0">
                <a:ln>
                  <a:solidFill>
                    <a:schemeClr val="tx1"/>
                  </a:solidFill>
                </a:ln>
                <a:latin typeface="Times New Roman" pitchFamily="18" charset="0"/>
                <a:cs typeface="Times New Roman" pitchFamily="18" charset="0"/>
              </a:rPr>
              <a:t>and </a:t>
            </a:r>
            <a:r>
              <a:rPr lang="en-US" sz="2800" b="1" dirty="0" smtClean="0">
                <a:ln>
                  <a:solidFill>
                    <a:schemeClr val="tx1"/>
                  </a:solidFill>
                </a:ln>
                <a:latin typeface="Times New Roman" pitchFamily="18" charset="0"/>
                <a:cs typeface="Times New Roman" pitchFamily="18" charset="0"/>
              </a:rPr>
              <a:t>that via false teaching;				not </a:t>
            </a:r>
            <a:r>
              <a:rPr lang="en-US" sz="2800" b="1" dirty="0" smtClean="0">
                <a:ln>
                  <a:solidFill>
                    <a:schemeClr val="tx1"/>
                  </a:solidFill>
                </a:ln>
                <a:latin typeface="Times New Roman" pitchFamily="18" charset="0"/>
                <a:cs typeface="Times New Roman" pitchFamily="18" charset="0"/>
              </a:rPr>
              <a:t>gathering them together.  </a:t>
            </a:r>
            <a:r>
              <a:rPr lang="en-US" sz="2800" b="1" dirty="0" smtClean="0">
                <a:ln>
                  <a:solidFill>
                    <a:schemeClr val="tx1"/>
                  </a:solidFill>
                </a:ln>
                <a:latin typeface="Times New Roman" pitchFamily="18" charset="0"/>
                <a:cs typeface="Times New Roman" pitchFamily="18" charset="0"/>
              </a:rPr>
              <a:t>Yet,  				Jesus is gathering, </a:t>
            </a:r>
            <a:r>
              <a:rPr lang="en-US" sz="2800" b="1" dirty="0" smtClean="0">
                <a:ln>
                  <a:solidFill>
                    <a:schemeClr val="tx1"/>
                  </a:solidFill>
                </a:ln>
                <a:latin typeface="Times New Roman" pitchFamily="18" charset="0"/>
                <a:cs typeface="Times New Roman" pitchFamily="18" charset="0"/>
              </a:rPr>
              <a:t>rescuing His people from the devil’s grasp and kingdom and gathering them into His holy Church, the Kingdom of His Grace and Light and Life.</a:t>
            </a:r>
            <a:endParaRPr lang="en-US" sz="2800" b="1" dirty="0">
              <a:ln>
                <a:solidFill>
                  <a:schemeClr val="tx1"/>
                </a:solidFill>
              </a:ln>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20825"/>
            <a:ext cx="678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Unforgiveable Sin</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vv.31-32</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304800"/>
            <a:ext cx="8915400" cy="526297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1200"/>
              </a:spcAft>
            </a:pPr>
            <a:r>
              <a:rPr lang="en-US" sz="2400" b="1" dirty="0" smtClean="0">
                <a:ln>
                  <a:solidFill>
                    <a:schemeClr val="tx1"/>
                  </a:solidFill>
                </a:ln>
                <a:latin typeface="Times New Roman" pitchFamily="18" charset="0"/>
                <a:cs typeface="Times New Roman" pitchFamily="18" charset="0"/>
              </a:rPr>
              <a:t>Jesus continues His accusation of the Pharisees with a discussion of the </a:t>
            </a:r>
            <a:r>
              <a:rPr lang="en-US" sz="2400" b="1" i="1" dirty="0" smtClean="0">
                <a:ln>
                  <a:solidFill>
                    <a:srgbClr val="C00000"/>
                  </a:solidFill>
                </a:ln>
                <a:effectLst>
                  <a:outerShdw blurRad="38100" dist="38100" dir="2700000" algn="tl">
                    <a:srgbClr val="000000">
                      <a:alpha val="43137"/>
                    </a:srgbClr>
                  </a:outerShdw>
                </a:effectLst>
                <a:latin typeface="Times New Roman" pitchFamily="18" charset="0"/>
                <a:cs typeface="Times New Roman" pitchFamily="18" charset="0"/>
              </a:rPr>
              <a:t>“unforgiveable sin.”</a:t>
            </a:r>
            <a:r>
              <a:rPr lang="en-US" sz="2400" b="1" dirty="0" smtClean="0">
                <a:ln>
                  <a:solidFill>
                    <a:schemeClr val="tx1"/>
                  </a:solidFill>
                </a:ln>
                <a:latin typeface="Times New Roman" pitchFamily="18" charset="0"/>
                <a:cs typeface="Times New Roman" pitchFamily="18" charset="0"/>
              </a:rPr>
              <a:t>  The warning is repeated twice for emphasis: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“blasphemy against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Spirit will not be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forgiven” </a:t>
            </a:r>
            <a:r>
              <a:rPr lang="en-US" sz="2400" b="1" i="1" baseline="30000"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(v.31)</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i="1" baseline="30000"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“whoever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speaks against the Holy Spirit; it will not be forgiven him” </a:t>
            </a:r>
            <a:r>
              <a:rPr lang="en-US" sz="2400" b="1" i="1" baseline="30000"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i="1" baseline="30000"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v.32)</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smtClean="0">
                <a:ln>
                  <a:solidFill>
                    <a:schemeClr val="tx1"/>
                  </a:solidFill>
                </a:ln>
                <a:latin typeface="Times New Roman" pitchFamily="18" charset="0"/>
                <a:cs typeface="Times New Roman" pitchFamily="18" charset="0"/>
              </a:rPr>
              <a:t>  </a:t>
            </a:r>
            <a:r>
              <a:rPr lang="en-US" sz="2400" b="1" dirty="0" smtClean="0">
                <a:ln>
                  <a:solidFill>
                    <a:schemeClr val="tx1"/>
                  </a:solidFill>
                </a:ln>
                <a:latin typeface="Times New Roman" pitchFamily="18" charset="0"/>
                <a:cs typeface="Times New Roman" pitchFamily="18" charset="0"/>
              </a:rPr>
              <a:t>So the Pharisees are justly accused of blasphemy.  Later they will falsely accuse Jesus of the same, and condemn Him to </a:t>
            </a:r>
            <a:r>
              <a:rPr lang="en-US" sz="2400" b="1" dirty="0" smtClean="0">
                <a:ln>
                  <a:solidFill>
                    <a:schemeClr val="tx1"/>
                  </a:solidFill>
                </a:ln>
                <a:latin typeface="Times New Roman" pitchFamily="18" charset="0"/>
                <a:cs typeface="Times New Roman" pitchFamily="18" charset="0"/>
              </a:rPr>
              <a:t>death.</a:t>
            </a:r>
            <a:endParaRPr lang="en-US" sz="2400" b="1" dirty="0" smtClean="0">
              <a:ln>
                <a:solidFill>
                  <a:schemeClr val="tx1"/>
                </a:solidFill>
              </a:ln>
              <a:latin typeface="Times New Roman" pitchFamily="18" charset="0"/>
              <a:cs typeface="Times New Roman" pitchFamily="18" charset="0"/>
            </a:endParaRPr>
          </a:p>
          <a:p>
            <a:pPr algn="ctr">
              <a:spcAft>
                <a:spcPts val="1200"/>
              </a:spcAft>
            </a:pPr>
            <a:r>
              <a:rPr lang="en-US" sz="2800" b="1" i="1" u="sng" dirty="0" smtClean="0">
                <a:ln>
                  <a:solidFill>
                    <a:schemeClr val="tx1"/>
                  </a:solidFill>
                </a:ln>
                <a:latin typeface="Times New Roman" pitchFamily="18" charset="0"/>
                <a:cs typeface="Times New Roman" pitchFamily="18" charset="0"/>
              </a:rPr>
              <a:t>What is the Unforgiveable Sin</a:t>
            </a:r>
            <a:r>
              <a:rPr lang="en-US" sz="2800" b="1" i="1" dirty="0" smtClean="0">
                <a:ln>
                  <a:solidFill>
                    <a:schemeClr val="tx1"/>
                  </a:solidFill>
                </a:ln>
                <a:latin typeface="Times New Roman" pitchFamily="18" charset="0"/>
                <a:cs typeface="Times New Roman" pitchFamily="18" charset="0"/>
              </a:rPr>
              <a:t>?</a:t>
            </a:r>
            <a:endParaRPr lang="en-US" sz="2800" b="1" dirty="0" smtClean="0">
              <a:ln>
                <a:solidFill>
                  <a:schemeClr val="tx1"/>
                </a:solidFill>
              </a:ln>
              <a:latin typeface="Times New Roman" pitchFamily="18" charset="0"/>
              <a:cs typeface="Times New Roman" pitchFamily="18" charset="0"/>
            </a:endParaRPr>
          </a:p>
          <a:p>
            <a:r>
              <a:rPr lang="en-US" sz="2400" b="1" dirty="0" smtClean="0">
                <a:ln>
                  <a:solidFill>
                    <a:schemeClr val="tx1"/>
                  </a:solidFill>
                </a:ln>
                <a:latin typeface="Times New Roman" pitchFamily="18" charset="0"/>
                <a:cs typeface="Times New Roman" pitchFamily="18" charset="0"/>
              </a:rPr>
              <a:t>Jesus speaks of the blasphemy of the Holy Spirit </a:t>
            </a:r>
            <a:r>
              <a:rPr lang="en-US" sz="2400" b="1" baseline="30000" dirty="0" smtClean="0">
                <a:ln>
                  <a:solidFill>
                    <a:schemeClr val="tx1"/>
                  </a:solidFill>
                </a:ln>
                <a:latin typeface="Times New Roman" pitchFamily="18" charset="0"/>
                <a:cs typeface="Times New Roman" pitchFamily="18" charset="0"/>
              </a:rPr>
              <a:t>(cf. </a:t>
            </a:r>
            <a:r>
              <a:rPr lang="en-US" sz="2400" b="1" i="1" baseline="30000" dirty="0" smtClean="0">
                <a:ln>
                  <a:solidFill>
                    <a:schemeClr val="tx1"/>
                  </a:solidFill>
                </a:ln>
                <a:latin typeface="Times New Roman" pitchFamily="18" charset="0"/>
                <a:cs typeface="Times New Roman" pitchFamily="18" charset="0"/>
              </a:rPr>
              <a:t>St. Mark 3:28-30 and St. Luke 12:10)</a:t>
            </a:r>
            <a:r>
              <a:rPr lang="en-US" sz="2400" b="1" i="1" dirty="0" smtClean="0">
                <a:ln>
                  <a:solidFill>
                    <a:schemeClr val="tx1"/>
                  </a:solidFill>
                </a:ln>
                <a:latin typeface="Times New Roman" pitchFamily="18" charset="0"/>
                <a:cs typeface="Times New Roman" pitchFamily="18" charset="0"/>
              </a:rPr>
              <a:t>.  </a:t>
            </a:r>
            <a:r>
              <a:rPr lang="en-US" sz="2400" b="1" dirty="0" smtClean="0">
                <a:ln>
                  <a:solidFill>
                    <a:schemeClr val="tx1"/>
                  </a:solidFill>
                </a:ln>
                <a:latin typeface="Times New Roman" pitchFamily="18" charset="0"/>
                <a:cs typeface="Times New Roman" pitchFamily="18" charset="0"/>
              </a:rPr>
              <a:t>We begin, then, with a discussion of blasphemy.  Jesus first speaks of blasphemy, second of “speaking against.”  What is blasphemy?  The Christian Cyclopedia offers this definition:  </a:t>
            </a:r>
            <a:r>
              <a:rPr lang="en-US" sz="2400" b="1" i="1" dirty="0" smtClean="0">
                <a:ln>
                  <a:solidFill>
                    <a:srgbClr val="FF0000"/>
                  </a:solidFill>
                </a:ln>
                <a:latin typeface="Times New Roman" pitchFamily="18" charset="0"/>
                <a:cs typeface="Times New Roman" pitchFamily="18" charset="0"/>
              </a:rPr>
              <a:t>“Speech, thought, writing, or action manifesting irreverence toward God or anything sacred (Ps 74:10, 18; Isa 52:5; Rev 16:9, 11, 21).”</a:t>
            </a:r>
            <a:endParaRPr lang="en-US" sz="2400" b="1" i="1" dirty="0">
              <a:ln>
                <a:solidFill>
                  <a:srgbClr val="FF0000"/>
                </a:solidFill>
              </a:ln>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70" decel="100000"/>
                                        <p:tgtEl>
                                          <p:spTgt spid="3">
                                            <p:txEl>
                                              <p:pRg st="1" end="1"/>
                                            </p:txEl>
                                          </p:spTgt>
                                        </p:tgtEl>
                                      </p:cBhvr>
                                    </p:animEffect>
                                    <p:animScale>
                                      <p:cBhvr>
                                        <p:cTn id="8" dur="770" decel="100000"/>
                                        <p:tgtEl>
                                          <p:spTgt spid="3">
                                            <p:txEl>
                                              <p:pRg st="1" end="1"/>
                                            </p:txEl>
                                          </p:spTgt>
                                        </p:tgtEl>
                                      </p:cBhvr>
                                      <p:from x="10000" y="10000"/>
                                      <p:to x="200000" y="450000"/>
                                    </p:animScale>
                                    <p:animScale>
                                      <p:cBhvr>
                                        <p:cTn id="9" dur="1230" accel="100000" fill="hold">
                                          <p:stCondLst>
                                            <p:cond delay="770"/>
                                          </p:stCondLst>
                                        </p:cTn>
                                        <p:tgtEl>
                                          <p:spTgt spid="3">
                                            <p:txEl>
                                              <p:pRg st="1" end="1"/>
                                            </p:txEl>
                                          </p:spTgt>
                                        </p:tgtEl>
                                      </p:cBhvr>
                                      <p:from x="200000" y="450000"/>
                                      <p:to x="100000" y="100000"/>
                                    </p:animScale>
                                    <p:set>
                                      <p:cBhvr>
                                        <p:cTn id="10" dur="770" fill="hold"/>
                                        <p:tgtEl>
                                          <p:spTgt spid="3">
                                            <p:txEl>
                                              <p:pRg st="1" end="1"/>
                                            </p:txEl>
                                          </p:spTgt>
                                        </p:tgtEl>
                                        <p:attrNameLst>
                                          <p:attrName>ppt_x</p:attrName>
                                        </p:attrNameLst>
                                      </p:cBhvr>
                                      <p:to>
                                        <p:strVal val="(0.5)"/>
                                      </p:to>
                                    </p:set>
                                    <p:anim from="(0.5)" to="(#ppt_x)" calcmode="lin" valueType="num">
                                      <p:cBhvr>
                                        <p:cTn id="11" dur="1230" accel="100000" fill="hold">
                                          <p:stCondLst>
                                            <p:cond delay="770"/>
                                          </p:stCondLst>
                                        </p:cTn>
                                        <p:tgtEl>
                                          <p:spTgt spid="3">
                                            <p:txEl>
                                              <p:pRg st="1" end="1"/>
                                            </p:txEl>
                                          </p:spTgt>
                                        </p:tgtEl>
                                        <p:attrNameLst>
                                          <p:attrName>ppt_x</p:attrName>
                                        </p:attrNameLst>
                                      </p:cBhvr>
                                    </p:anim>
                                    <p:set>
                                      <p:cBhvr>
                                        <p:cTn id="12" dur="770" fill="hold"/>
                                        <p:tgtEl>
                                          <p:spTgt spid="3">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1" end="1"/>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20825"/>
            <a:ext cx="678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Unforgiveable Sin</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vv.31-32</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220444"/>
            <a:ext cx="8915400" cy="5570756"/>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1200"/>
              </a:spcAft>
            </a:pPr>
            <a:r>
              <a:rPr lang="en-US" sz="2400" b="1" dirty="0" smtClean="0">
                <a:ln>
                  <a:solidFill>
                    <a:schemeClr val="tx1"/>
                  </a:solidFill>
                </a:ln>
                <a:latin typeface="Times New Roman" pitchFamily="18" charset="0"/>
                <a:cs typeface="Times New Roman" pitchFamily="18" charset="0"/>
              </a:rPr>
              <a:t>False </a:t>
            </a:r>
            <a:r>
              <a:rPr lang="en-US" sz="2400" b="1" dirty="0" smtClean="0">
                <a:ln>
                  <a:solidFill>
                    <a:schemeClr val="tx1"/>
                  </a:solidFill>
                </a:ln>
                <a:latin typeface="Times New Roman" pitchFamily="18" charset="0"/>
                <a:cs typeface="Times New Roman" pitchFamily="18" charset="0"/>
              </a:rPr>
              <a:t>charges of blasphemy were brought against Jesus </a:t>
            </a:r>
            <a:r>
              <a:rPr lang="en-US" sz="2400" b="1" i="1" baseline="30000" dirty="0" smtClean="0">
                <a:ln>
                  <a:solidFill>
                    <a:schemeClr val="tx1"/>
                  </a:solidFill>
                </a:ln>
                <a:latin typeface="Times New Roman" pitchFamily="18" charset="0"/>
                <a:cs typeface="Times New Roman" pitchFamily="18" charset="0"/>
              </a:rPr>
              <a:t>(cf. St. Matthew 26:64–66; St. John 10:33)</a:t>
            </a:r>
            <a:r>
              <a:rPr lang="en-US" sz="2400" b="1" dirty="0" smtClean="0">
                <a:ln>
                  <a:solidFill>
                    <a:schemeClr val="tx1"/>
                  </a:solidFill>
                </a:ln>
                <a:latin typeface="Times New Roman" pitchFamily="18" charset="0"/>
                <a:cs typeface="Times New Roman" pitchFamily="18" charset="0"/>
              </a:rPr>
              <a:t> and Stephen </a:t>
            </a:r>
            <a:r>
              <a:rPr lang="en-US" sz="2400" b="1" baseline="30000" dirty="0" smtClean="0">
                <a:ln>
                  <a:solidFill>
                    <a:schemeClr val="tx1"/>
                  </a:solidFill>
                </a:ln>
                <a:latin typeface="Times New Roman" pitchFamily="18" charset="0"/>
                <a:cs typeface="Times New Roman" pitchFamily="18" charset="0"/>
              </a:rPr>
              <a:t>(</a:t>
            </a:r>
            <a:r>
              <a:rPr lang="en-US" sz="2400" b="1" i="1" baseline="30000" dirty="0" smtClean="0">
                <a:ln>
                  <a:solidFill>
                    <a:schemeClr val="tx1"/>
                  </a:solidFill>
                </a:ln>
                <a:latin typeface="Times New Roman" pitchFamily="18" charset="0"/>
                <a:cs typeface="Times New Roman" pitchFamily="18" charset="0"/>
              </a:rPr>
              <a:t>Acts 6:11</a:t>
            </a:r>
            <a:r>
              <a:rPr lang="en-US" sz="2400" b="1" baseline="30000" dirty="0" smtClean="0">
                <a:ln>
                  <a:solidFill>
                    <a:schemeClr val="tx1"/>
                  </a:solidFill>
                </a:ln>
                <a:latin typeface="Times New Roman" pitchFamily="18" charset="0"/>
                <a:cs typeface="Times New Roman" pitchFamily="18" charset="0"/>
              </a:rPr>
              <a:t>)</a:t>
            </a:r>
            <a:r>
              <a:rPr lang="en-US" sz="2400" b="1" dirty="0" smtClean="0">
                <a:ln>
                  <a:solidFill>
                    <a:schemeClr val="tx1"/>
                  </a:solidFill>
                </a:ln>
                <a:latin typeface="Times New Roman" pitchFamily="18" charset="0"/>
                <a:cs typeface="Times New Roman" pitchFamily="18" charset="0"/>
              </a:rPr>
              <a:t>.  Saul </a:t>
            </a:r>
            <a:r>
              <a:rPr lang="en-US" sz="2400" b="1" dirty="0" smtClean="0">
                <a:ln>
                  <a:solidFill>
                    <a:schemeClr val="tx1"/>
                  </a:solidFill>
                </a:ln>
                <a:latin typeface="Times New Roman" pitchFamily="18" charset="0"/>
                <a:cs typeface="Times New Roman" pitchFamily="18" charset="0"/>
              </a:rPr>
              <a:t>(St. Paul</a:t>
            </a:r>
            <a:r>
              <a:rPr lang="en-US" sz="2400" b="1" dirty="0" smtClean="0">
                <a:ln>
                  <a:solidFill>
                    <a:schemeClr val="tx1"/>
                  </a:solidFill>
                </a:ln>
                <a:latin typeface="Times New Roman" pitchFamily="18" charset="0"/>
                <a:cs typeface="Times New Roman" pitchFamily="18" charset="0"/>
              </a:rPr>
              <a:t>) </a:t>
            </a:r>
            <a:r>
              <a:rPr lang="en-US" sz="2400" b="1" dirty="0" smtClean="0">
                <a:ln>
                  <a:solidFill>
                    <a:schemeClr val="tx1"/>
                  </a:solidFill>
                </a:ln>
                <a:latin typeface="Times New Roman" pitchFamily="18" charset="0"/>
                <a:cs typeface="Times New Roman" pitchFamily="18" charset="0"/>
              </a:rPr>
              <a:t>attempted to compelled </a:t>
            </a:r>
            <a:r>
              <a:rPr lang="en-US" sz="2400" b="1" dirty="0" smtClean="0">
                <a:ln>
                  <a:solidFill>
                    <a:schemeClr val="tx1"/>
                  </a:solidFill>
                </a:ln>
                <a:latin typeface="Times New Roman" pitchFamily="18" charset="0"/>
                <a:cs typeface="Times New Roman" pitchFamily="18" charset="0"/>
              </a:rPr>
              <a:t>Christians to blaspheme </a:t>
            </a:r>
            <a:r>
              <a:rPr lang="en-US" sz="2400" b="1" baseline="30000" dirty="0" smtClean="0">
                <a:ln>
                  <a:solidFill>
                    <a:schemeClr val="tx1"/>
                  </a:solidFill>
                </a:ln>
                <a:latin typeface="Times New Roman" pitchFamily="18" charset="0"/>
                <a:cs typeface="Times New Roman" pitchFamily="18" charset="0"/>
              </a:rPr>
              <a:t>(</a:t>
            </a:r>
            <a:r>
              <a:rPr lang="en-US" sz="2400" b="1" i="1" baseline="30000" dirty="0" smtClean="0">
                <a:ln>
                  <a:solidFill>
                    <a:schemeClr val="tx1"/>
                  </a:solidFill>
                </a:ln>
                <a:latin typeface="Times New Roman" pitchFamily="18" charset="0"/>
                <a:cs typeface="Times New Roman" pitchFamily="18" charset="0"/>
              </a:rPr>
              <a:t>Acts 26:11</a:t>
            </a:r>
            <a:r>
              <a:rPr lang="en-US" sz="2400" b="1" baseline="30000" dirty="0" smtClean="0">
                <a:ln>
                  <a:solidFill>
                    <a:schemeClr val="tx1"/>
                  </a:solidFill>
                </a:ln>
                <a:latin typeface="Times New Roman" pitchFamily="18" charset="0"/>
                <a:cs typeface="Times New Roman" pitchFamily="18" charset="0"/>
              </a:rPr>
              <a:t>)</a:t>
            </a:r>
            <a:r>
              <a:rPr lang="en-US" sz="2400" b="1" dirty="0" smtClean="0">
                <a:ln>
                  <a:solidFill>
                    <a:schemeClr val="tx1"/>
                  </a:solidFill>
                </a:ln>
                <a:latin typeface="Times New Roman" pitchFamily="18" charset="0"/>
                <a:cs typeface="Times New Roman" pitchFamily="18" charset="0"/>
              </a:rPr>
              <a:t>.  Transgressions of God’s people caused God’s name to be blasphemed </a:t>
            </a:r>
            <a:r>
              <a:rPr lang="en-US" sz="2400" b="1" baseline="30000" dirty="0" smtClean="0">
                <a:ln>
                  <a:solidFill>
                    <a:schemeClr val="tx1"/>
                  </a:solidFill>
                </a:ln>
                <a:latin typeface="Times New Roman" pitchFamily="18" charset="0"/>
                <a:cs typeface="Times New Roman" pitchFamily="18" charset="0"/>
              </a:rPr>
              <a:t>(</a:t>
            </a:r>
            <a:r>
              <a:rPr lang="en-US" sz="2400" b="1" i="1" baseline="30000" dirty="0" smtClean="0">
                <a:ln>
                  <a:solidFill>
                    <a:schemeClr val="tx1"/>
                  </a:solidFill>
                </a:ln>
                <a:latin typeface="Times New Roman" pitchFamily="18" charset="0"/>
                <a:cs typeface="Times New Roman" pitchFamily="18" charset="0"/>
              </a:rPr>
              <a:t>Romans 2:24</a:t>
            </a:r>
            <a:r>
              <a:rPr lang="en-US" sz="2400" b="1" baseline="30000" dirty="0" smtClean="0">
                <a:ln>
                  <a:solidFill>
                    <a:schemeClr val="tx1"/>
                  </a:solidFill>
                </a:ln>
                <a:latin typeface="Times New Roman" pitchFamily="18" charset="0"/>
                <a:cs typeface="Times New Roman" pitchFamily="18" charset="0"/>
              </a:rPr>
              <a:t>)</a:t>
            </a:r>
            <a:r>
              <a:rPr lang="en-US" sz="2400" b="1" dirty="0" smtClean="0">
                <a:ln>
                  <a:solidFill>
                    <a:schemeClr val="tx1"/>
                  </a:solidFill>
                </a:ln>
                <a:latin typeface="Times New Roman" pitchFamily="18" charset="0"/>
                <a:cs typeface="Times New Roman" pitchFamily="18" charset="0"/>
              </a:rPr>
              <a:t>.</a:t>
            </a:r>
          </a:p>
          <a:p>
            <a:pPr>
              <a:spcAft>
                <a:spcPts val="1200"/>
              </a:spcAft>
            </a:pPr>
            <a:r>
              <a:rPr lang="en-US" sz="2400" b="1" dirty="0" smtClean="0">
                <a:ln>
                  <a:solidFill>
                    <a:schemeClr val="tx1"/>
                  </a:solidFill>
                </a:ln>
                <a:latin typeface="Times New Roman" pitchFamily="18" charset="0"/>
                <a:cs typeface="Times New Roman" pitchFamily="18" charset="0"/>
              </a:rPr>
              <a:t>Blasphemy </a:t>
            </a:r>
            <a:r>
              <a:rPr lang="en-US" sz="2400" b="1" dirty="0" smtClean="0">
                <a:ln>
                  <a:solidFill>
                    <a:schemeClr val="tx1"/>
                  </a:solidFill>
                </a:ln>
                <a:latin typeface="Times New Roman" pitchFamily="18" charset="0"/>
                <a:cs typeface="Times New Roman" pitchFamily="18" charset="0"/>
              </a:rPr>
              <a:t>is to be distinguished from atheism, sacrilege, and criticism of religion.  But in moral theology, it is often regarded as a sin against the virtue of religion.  In 16</a:t>
            </a:r>
            <a:r>
              <a:rPr lang="en-US" sz="2400" b="1" baseline="30000" dirty="0" smtClean="0">
                <a:ln>
                  <a:solidFill>
                    <a:schemeClr val="tx1"/>
                  </a:solidFill>
                </a:ln>
                <a:latin typeface="Times New Roman" pitchFamily="18" charset="0"/>
                <a:cs typeface="Times New Roman" pitchFamily="18" charset="0"/>
              </a:rPr>
              <a:t>th</a:t>
            </a:r>
            <a:r>
              <a:rPr lang="en-US" sz="2400" b="1" dirty="0" smtClean="0">
                <a:ln>
                  <a:solidFill>
                    <a:schemeClr val="tx1"/>
                  </a:solidFill>
                </a:ln>
                <a:latin typeface="Times New Roman" pitchFamily="18" charset="0"/>
                <a:cs typeface="Times New Roman" pitchFamily="18" charset="0"/>
              </a:rPr>
              <a:t> and 17</a:t>
            </a:r>
            <a:r>
              <a:rPr lang="en-US" sz="2400" b="1" baseline="30000" dirty="0" smtClean="0">
                <a:ln>
                  <a:solidFill>
                    <a:schemeClr val="tx1"/>
                  </a:solidFill>
                </a:ln>
                <a:latin typeface="Times New Roman" pitchFamily="18" charset="0"/>
                <a:cs typeface="Times New Roman" pitchFamily="18" charset="0"/>
              </a:rPr>
              <a:t>th</a:t>
            </a:r>
            <a:r>
              <a:rPr lang="en-US" sz="2400" b="1" dirty="0" smtClean="0">
                <a:ln>
                  <a:solidFill>
                    <a:schemeClr val="tx1"/>
                  </a:solidFill>
                </a:ln>
                <a:latin typeface="Times New Roman" pitchFamily="18" charset="0"/>
                <a:cs typeface="Times New Roman" pitchFamily="18" charset="0"/>
              </a:rPr>
              <a:t> century</a:t>
            </a:r>
            <a:r>
              <a:rPr lang="en-US" sz="2400" b="1" i="1" dirty="0" smtClean="0">
                <a:ln>
                  <a:solidFill>
                    <a:schemeClr val="tx1"/>
                  </a:solidFill>
                </a:ln>
                <a:latin typeface="Times New Roman" pitchFamily="18" charset="0"/>
                <a:cs typeface="Times New Roman" pitchFamily="18" charset="0"/>
              </a:rPr>
              <a:t> </a:t>
            </a:r>
            <a:r>
              <a:rPr lang="en-US" sz="2400" b="1" dirty="0" smtClean="0">
                <a:ln>
                  <a:solidFill>
                    <a:schemeClr val="tx1"/>
                  </a:solidFill>
                </a:ln>
                <a:latin typeface="Times New Roman" pitchFamily="18" charset="0"/>
                <a:cs typeface="Times New Roman" pitchFamily="18" charset="0"/>
              </a:rPr>
              <a:t>England, it was dissent from the current religious </a:t>
            </a:r>
            <a:r>
              <a:rPr lang="en-US" sz="2400" b="1" dirty="0" smtClean="0">
                <a:ln>
                  <a:solidFill>
                    <a:schemeClr val="tx1"/>
                  </a:solidFill>
                </a:ln>
                <a:latin typeface="Times New Roman" pitchFamily="18" charset="0"/>
                <a:cs typeface="Times New Roman" pitchFamily="18" charset="0"/>
              </a:rPr>
              <a:t>dogma.</a:t>
            </a:r>
          </a:p>
          <a:p>
            <a:r>
              <a:rPr lang="en-US" sz="2400" b="1" dirty="0" smtClean="0">
                <a:ln>
                  <a:solidFill>
                    <a:schemeClr val="tx1"/>
                  </a:solidFill>
                </a:ln>
                <a:latin typeface="Times New Roman" pitchFamily="18" charset="0"/>
                <a:cs typeface="Times New Roman" pitchFamily="18" charset="0"/>
              </a:rPr>
              <a:t>Blasphemy </a:t>
            </a:r>
            <a:r>
              <a:rPr lang="en-US" sz="2400" b="1" dirty="0" smtClean="0">
                <a:ln>
                  <a:solidFill>
                    <a:schemeClr val="tx1"/>
                  </a:solidFill>
                </a:ln>
                <a:latin typeface="Times New Roman" pitchFamily="18" charset="0"/>
                <a:cs typeface="Times New Roman" pitchFamily="18" charset="0"/>
              </a:rPr>
              <a:t>was severely punished under Jewish </a:t>
            </a:r>
            <a:r>
              <a:rPr lang="en-US" sz="2400" b="1" baseline="30000" dirty="0" smtClean="0">
                <a:ln>
                  <a:solidFill>
                    <a:schemeClr val="tx1"/>
                  </a:solidFill>
                </a:ln>
                <a:latin typeface="Times New Roman" pitchFamily="18" charset="0"/>
                <a:cs typeface="Times New Roman" pitchFamily="18" charset="0"/>
              </a:rPr>
              <a:t>(</a:t>
            </a:r>
            <a:r>
              <a:rPr lang="en-US" sz="2400" b="1" i="1" baseline="30000" dirty="0" smtClean="0">
                <a:ln>
                  <a:solidFill>
                    <a:schemeClr val="tx1"/>
                  </a:solidFill>
                </a:ln>
                <a:latin typeface="Times New Roman" pitchFamily="18" charset="0"/>
                <a:cs typeface="Times New Roman" pitchFamily="18" charset="0"/>
              </a:rPr>
              <a:t>Lev 24:16;</a:t>
            </a:r>
            <a:r>
              <a:rPr lang="en-US" sz="2400" b="1" baseline="30000" dirty="0" smtClean="0">
                <a:ln>
                  <a:solidFill>
                    <a:schemeClr val="tx1"/>
                  </a:solidFill>
                </a:ln>
                <a:latin typeface="Times New Roman" pitchFamily="18" charset="0"/>
                <a:cs typeface="Times New Roman" pitchFamily="18" charset="0"/>
              </a:rPr>
              <a:t> </a:t>
            </a:r>
            <a:r>
              <a:rPr lang="en-US" sz="2400" b="1" i="1" baseline="30000" dirty="0" smtClean="0">
                <a:ln>
                  <a:solidFill>
                    <a:schemeClr val="tx1"/>
                  </a:solidFill>
                </a:ln>
                <a:latin typeface="Times New Roman" pitchFamily="18" charset="0"/>
                <a:cs typeface="Times New Roman" pitchFamily="18" charset="0"/>
              </a:rPr>
              <a:t>1 </a:t>
            </a:r>
            <a:r>
              <a:rPr lang="en-US" sz="2400" b="1" i="1" baseline="30000" dirty="0" err="1" smtClean="0">
                <a:ln>
                  <a:solidFill>
                    <a:schemeClr val="tx1"/>
                  </a:solidFill>
                </a:ln>
                <a:latin typeface="Times New Roman" pitchFamily="18" charset="0"/>
                <a:cs typeface="Times New Roman" pitchFamily="18" charset="0"/>
              </a:rPr>
              <a:t>Kgs</a:t>
            </a:r>
            <a:r>
              <a:rPr lang="en-US" sz="2400" b="1" i="1" baseline="30000" dirty="0" smtClean="0">
                <a:ln>
                  <a:solidFill>
                    <a:schemeClr val="tx1"/>
                  </a:solidFill>
                </a:ln>
                <a:latin typeface="Times New Roman" pitchFamily="18" charset="0"/>
                <a:cs typeface="Times New Roman" pitchFamily="18" charset="0"/>
              </a:rPr>
              <a:t> </a:t>
            </a:r>
            <a:r>
              <a:rPr lang="en-US" sz="2400" b="1" i="1" baseline="30000" dirty="0" smtClean="0">
                <a:ln>
                  <a:solidFill>
                    <a:schemeClr val="tx1"/>
                  </a:solidFill>
                </a:ln>
                <a:latin typeface="Times New Roman" pitchFamily="18" charset="0"/>
                <a:cs typeface="Times New Roman" pitchFamily="18" charset="0"/>
              </a:rPr>
              <a:t>21:10</a:t>
            </a:r>
            <a:r>
              <a:rPr lang="en-US" sz="2400" b="1" baseline="30000" dirty="0" smtClean="0">
                <a:ln>
                  <a:solidFill>
                    <a:schemeClr val="tx1"/>
                  </a:solidFill>
                </a:ln>
                <a:latin typeface="Times New Roman" pitchFamily="18" charset="0"/>
                <a:cs typeface="Times New Roman" pitchFamily="18" charset="0"/>
              </a:rPr>
              <a:t>)</a:t>
            </a:r>
            <a:r>
              <a:rPr lang="en-US" sz="2400" b="1" dirty="0" smtClean="0">
                <a:ln>
                  <a:solidFill>
                    <a:schemeClr val="tx1"/>
                  </a:solidFill>
                </a:ln>
                <a:latin typeface="Times New Roman" pitchFamily="18" charset="0"/>
                <a:cs typeface="Times New Roman" pitchFamily="18" charset="0"/>
              </a:rPr>
              <a:t>, Greek (considered a crime against God and society), Justinian, and medieval laws.  </a:t>
            </a:r>
            <a:r>
              <a:rPr lang="en-US" sz="2400" b="1" dirty="0" smtClean="0">
                <a:ln>
                  <a:solidFill>
                    <a:schemeClr val="tx1"/>
                  </a:solidFill>
                </a:ln>
                <a:latin typeface="Times New Roman" pitchFamily="18" charset="0"/>
                <a:cs typeface="Times New Roman" pitchFamily="18" charset="0"/>
              </a:rPr>
              <a:t>Approximately, 40% of all nations today prohibit blasphemy </a:t>
            </a:r>
            <a:r>
              <a:rPr lang="en-US" sz="2400" b="1" dirty="0" smtClean="0">
                <a:ln>
                  <a:solidFill>
                    <a:schemeClr val="tx1"/>
                  </a:solidFill>
                </a:ln>
                <a:latin typeface="Times New Roman" pitchFamily="18" charset="0"/>
                <a:cs typeface="Times New Roman" pitchFamily="18" charset="0"/>
              </a:rPr>
              <a:t>by law; since the Enlightenment, however, it is regarded as an offense against society rather than God.  Christians regard it as a grave or mortal sin.</a:t>
            </a:r>
            <a:endParaRPr lang="en-US" sz="2600" b="1" i="1" dirty="0">
              <a:ln>
                <a:solidFill>
                  <a:schemeClr val="tx1"/>
                </a:solidFill>
              </a:ln>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out)">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20825"/>
            <a:ext cx="678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Unforgiveable Sin</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vv.31-32</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54274" name="AutoShape 2" descr="C. F. W. Walther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76" name="Picture 4" descr="FREE ePub/eBOOK) The Proper Distinction between Law and Gospel – Feileadh  Mor"/>
          <p:cNvPicPr>
            <a:picLocks noChangeAspect="1" noChangeArrowheads="1"/>
          </p:cNvPicPr>
          <p:nvPr/>
        </p:nvPicPr>
        <p:blipFill>
          <a:blip r:embed="rId2" cstate="print"/>
          <a:srcRect/>
          <a:stretch>
            <a:fillRect/>
          </a:stretch>
        </p:blipFill>
        <p:spPr bwMode="auto">
          <a:xfrm>
            <a:off x="0" y="3429000"/>
            <a:ext cx="1905000" cy="2514600"/>
          </a:xfrm>
          <a:prstGeom prst="rect">
            <a:avLst/>
          </a:prstGeom>
          <a:noFill/>
        </p:spPr>
      </p:pic>
      <p:sp>
        <p:nvSpPr>
          <p:cNvPr id="3" name="TextBox 2"/>
          <p:cNvSpPr txBox="1"/>
          <p:nvPr/>
        </p:nvSpPr>
        <p:spPr>
          <a:xfrm>
            <a:off x="76200" y="0"/>
            <a:ext cx="8915400" cy="615553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spcAft>
                <a:spcPts val="600"/>
              </a:spcAft>
            </a:pPr>
            <a:r>
              <a:rPr lang="en-US" sz="2400" b="1" i="1" u="sng"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What </a:t>
            </a:r>
            <a:r>
              <a:rPr lang="en-US" sz="2400" b="1" i="1" u="sng"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is the blasphemy of the Holy Spirit</a:t>
            </a: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3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sin that will not be forgiven is not just blasphemy, but blasphemy of </a:t>
            </a:r>
            <a:r>
              <a:rPr lang="en-US" sz="2300" b="1" u="sng"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Holy Spirit</a:t>
            </a:r>
            <a:r>
              <a:rPr lang="en-US" sz="23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In fact, this specificity is made clear when Jesus distinguishes between the blasphemy of the Holy Spirit and the blasphemy of the Son.  </a:t>
            </a:r>
            <a:r>
              <a:rPr lang="en-US" sz="23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whosoever speaks a word against the Son of man, it shall be forgiven him: but whosoever speaks against the Holy Ghost, it shall not be forgiven him, neither in this world, neither in the world to come”</a:t>
            </a:r>
            <a:r>
              <a:rPr lang="en-US" sz="23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300" b="1" i="1" baseline="30000"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(v.32</a:t>
            </a:r>
            <a:r>
              <a:rPr lang="en-US" sz="2300" b="1" i="1" baseline="30000"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3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p>
          <a:p>
            <a:pPr algn="ctr">
              <a:spcAft>
                <a:spcPts val="300"/>
              </a:spcAft>
            </a:pPr>
            <a:r>
              <a:rPr lang="en-US" sz="2400" b="1" i="1" u="sng"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C.F.W. Walther on the Unforgiveable </a:t>
            </a:r>
            <a:r>
              <a:rPr lang="en-US" sz="2400" b="1" i="1" u="sng"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Sin</a:t>
            </a:r>
            <a:endParaRPr lang="en-US" sz="2400" b="1" u="sng"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300" b="1" dirty="0" smtClean="0">
                <a:ln>
                  <a:solidFill>
                    <a:schemeClr val="tx1"/>
                  </a:solidFill>
                </a:ln>
                <a:latin typeface="Times New Roman" pitchFamily="18" charset="0"/>
                <a:cs typeface="Times New Roman" pitchFamily="18" charset="0"/>
              </a:rPr>
              <a:t>		</a:t>
            </a:r>
            <a:r>
              <a:rPr lang="en-US" sz="2100" b="1" dirty="0" smtClean="0">
                <a:ln>
                  <a:solidFill>
                    <a:schemeClr val="tx1"/>
                  </a:solidFill>
                </a:ln>
                <a:latin typeface="Times New Roman" pitchFamily="18" charset="0"/>
                <a:cs typeface="Times New Roman" pitchFamily="18" charset="0"/>
              </a:rPr>
              <a:t>C.F. W. </a:t>
            </a:r>
            <a:r>
              <a:rPr lang="en-US" sz="2100" b="1" dirty="0" smtClean="0">
                <a:ln>
                  <a:solidFill>
                    <a:schemeClr val="tx1"/>
                  </a:solidFill>
                </a:ln>
                <a:latin typeface="Times New Roman" pitchFamily="18" charset="0"/>
                <a:cs typeface="Times New Roman" pitchFamily="18" charset="0"/>
              </a:rPr>
              <a:t>Walther, the </a:t>
            </a:r>
            <a:r>
              <a:rPr lang="en-US" sz="2100" b="1" dirty="0" smtClean="0">
                <a:ln>
                  <a:solidFill>
                    <a:schemeClr val="tx1"/>
                  </a:solidFill>
                </a:ln>
                <a:latin typeface="Times New Roman" pitchFamily="18" charset="0"/>
                <a:cs typeface="Times New Roman" pitchFamily="18" charset="0"/>
              </a:rPr>
              <a:t>first president of the </a:t>
            </a:r>
            <a:r>
              <a:rPr lang="en-US" sz="2100" b="1" dirty="0" smtClean="0">
                <a:ln>
                  <a:solidFill>
                    <a:schemeClr val="tx1"/>
                  </a:solidFill>
                </a:ln>
                <a:latin typeface="Times New Roman" pitchFamily="18" charset="0"/>
                <a:cs typeface="Times New Roman" pitchFamily="18" charset="0"/>
              </a:rPr>
              <a:t>LCMS, was also 		was a </a:t>
            </a:r>
            <a:r>
              <a:rPr lang="en-US" sz="2100" b="1" dirty="0" smtClean="0">
                <a:ln>
                  <a:solidFill>
                    <a:schemeClr val="tx1"/>
                  </a:solidFill>
                </a:ln>
                <a:latin typeface="Times New Roman" pitchFamily="18" charset="0"/>
                <a:cs typeface="Times New Roman" pitchFamily="18" charset="0"/>
              </a:rPr>
              <a:t>pastor and a professor at the seminary in </a:t>
            </a:r>
            <a:r>
              <a:rPr lang="en-US" sz="2100" b="1" dirty="0" smtClean="0">
                <a:ln>
                  <a:solidFill>
                    <a:schemeClr val="tx1"/>
                  </a:solidFill>
                </a:ln>
                <a:latin typeface="Times New Roman" pitchFamily="18" charset="0"/>
                <a:cs typeface="Times New Roman" pitchFamily="18" charset="0"/>
              </a:rPr>
              <a:t>St. Louis 		where he gave </a:t>
            </a:r>
            <a:r>
              <a:rPr lang="en-US" sz="2100" b="1" dirty="0" smtClean="0">
                <a:ln>
                  <a:solidFill>
                    <a:schemeClr val="tx1"/>
                  </a:solidFill>
                </a:ln>
                <a:latin typeface="Times New Roman" pitchFamily="18" charset="0"/>
                <a:cs typeface="Times New Roman" pitchFamily="18" charset="0"/>
              </a:rPr>
              <a:t>lectures on Friday nights to the students</a:t>
            </a:r>
            <a:r>
              <a:rPr lang="en-US" sz="2100" b="1" dirty="0" smtClean="0">
                <a:ln>
                  <a:solidFill>
                    <a:schemeClr val="tx1"/>
                  </a:solidFill>
                </a:ln>
                <a:latin typeface="Times New Roman" pitchFamily="18" charset="0"/>
                <a:cs typeface="Times New Roman" pitchFamily="18" charset="0"/>
              </a:rPr>
              <a:t>.  		These lectures he called </a:t>
            </a:r>
            <a:r>
              <a:rPr lang="en-US" sz="2100" b="1" i="1" dirty="0" smtClean="0">
                <a:ln>
                  <a:solidFill>
                    <a:schemeClr val="tx1"/>
                  </a:solidFill>
                </a:ln>
                <a:latin typeface="Times New Roman" pitchFamily="18" charset="0"/>
                <a:cs typeface="Times New Roman" pitchFamily="18" charset="0"/>
              </a:rPr>
              <a:t>“The Lutheran </a:t>
            </a:r>
            <a:r>
              <a:rPr lang="en-US" sz="2100" b="1" i="1" dirty="0" smtClean="0">
                <a:ln>
                  <a:solidFill>
                    <a:schemeClr val="tx1"/>
                  </a:solidFill>
                </a:ln>
                <a:latin typeface="Times New Roman" pitchFamily="18" charset="0"/>
                <a:cs typeface="Times New Roman" pitchFamily="18" charset="0"/>
              </a:rPr>
              <a:t>Hour!”</a:t>
            </a:r>
            <a:r>
              <a:rPr lang="en-US" sz="2100" b="1" dirty="0" smtClean="0">
                <a:ln>
                  <a:solidFill>
                    <a:schemeClr val="tx1"/>
                  </a:solidFill>
                </a:ln>
                <a:latin typeface="Times New Roman" pitchFamily="18" charset="0"/>
                <a:cs typeface="Times New Roman" pitchFamily="18" charset="0"/>
              </a:rPr>
              <a:t>  </a:t>
            </a:r>
            <a:r>
              <a:rPr lang="en-US" sz="2100" b="1" dirty="0" smtClean="0">
                <a:ln>
                  <a:solidFill>
                    <a:schemeClr val="tx1"/>
                  </a:solidFill>
                </a:ln>
                <a:latin typeface="Times New Roman" pitchFamily="18" charset="0"/>
                <a:cs typeface="Times New Roman" pitchFamily="18" charset="0"/>
              </a:rPr>
              <a:t>Walther’s 		topics </a:t>
            </a:r>
            <a:r>
              <a:rPr lang="en-US" sz="2100" b="1" dirty="0" smtClean="0">
                <a:ln>
                  <a:solidFill>
                    <a:schemeClr val="tx1"/>
                  </a:solidFill>
                </a:ln>
                <a:latin typeface="Times New Roman" pitchFamily="18" charset="0"/>
                <a:cs typeface="Times New Roman" pitchFamily="18" charset="0"/>
              </a:rPr>
              <a:t>on these </a:t>
            </a:r>
            <a:r>
              <a:rPr lang="en-US" sz="2100" b="1" dirty="0" smtClean="0">
                <a:ln>
                  <a:solidFill>
                    <a:schemeClr val="tx1"/>
                  </a:solidFill>
                </a:ln>
                <a:latin typeface="Times New Roman" pitchFamily="18" charset="0"/>
                <a:cs typeface="Times New Roman" pitchFamily="18" charset="0"/>
              </a:rPr>
              <a:t>Friday </a:t>
            </a:r>
            <a:r>
              <a:rPr lang="en-US" sz="2100" b="1" dirty="0" smtClean="0">
                <a:ln>
                  <a:solidFill>
                    <a:schemeClr val="tx1"/>
                  </a:solidFill>
                </a:ln>
                <a:latin typeface="Times New Roman" pitchFamily="18" charset="0"/>
                <a:cs typeface="Times New Roman" pitchFamily="18" charset="0"/>
              </a:rPr>
              <a:t>evening lectures were the </a:t>
            </a:r>
            <a:r>
              <a:rPr lang="en-US" sz="2100" b="1" dirty="0" smtClean="0">
                <a:ln>
                  <a:solidFill>
                    <a:schemeClr val="tx1"/>
                  </a:solidFill>
                </a:ln>
                <a:latin typeface="Times New Roman" pitchFamily="18" charset="0"/>
                <a:cs typeface="Times New Roman" pitchFamily="18" charset="0"/>
              </a:rPr>
              <a:t>proper 			distinction between Law </a:t>
            </a:r>
            <a:r>
              <a:rPr lang="en-US" sz="2100" b="1" dirty="0" smtClean="0">
                <a:ln>
                  <a:solidFill>
                    <a:schemeClr val="tx1"/>
                  </a:solidFill>
                </a:ln>
                <a:latin typeface="Times New Roman" pitchFamily="18" charset="0"/>
                <a:cs typeface="Times New Roman" pitchFamily="18" charset="0"/>
              </a:rPr>
              <a:t>and Gospel.  He wrote and </a:t>
            </a:r>
            <a:r>
              <a:rPr lang="en-US" sz="2100" b="1" dirty="0" smtClean="0">
                <a:ln>
                  <a:solidFill>
                    <a:schemeClr val="tx1"/>
                  </a:solidFill>
                </a:ln>
                <a:latin typeface="Times New Roman" pitchFamily="18" charset="0"/>
                <a:cs typeface="Times New Roman" pitchFamily="18" charset="0"/>
              </a:rPr>
              <a:t>			defended 25 </a:t>
            </a:r>
            <a:r>
              <a:rPr lang="en-US" sz="2100" b="1" dirty="0" smtClean="0">
                <a:ln>
                  <a:solidFill>
                    <a:schemeClr val="tx1"/>
                  </a:solidFill>
                </a:ln>
                <a:latin typeface="Times New Roman" pitchFamily="18" charset="0"/>
                <a:cs typeface="Times New Roman" pitchFamily="18" charset="0"/>
              </a:rPr>
              <a:t>theses on these </a:t>
            </a:r>
            <a:r>
              <a:rPr lang="en-US" sz="2100" b="1" dirty="0" smtClean="0">
                <a:ln>
                  <a:solidFill>
                    <a:schemeClr val="tx1"/>
                  </a:solidFill>
                </a:ln>
                <a:latin typeface="Times New Roman" pitchFamily="18" charset="0"/>
                <a:cs typeface="Times New Roman" pitchFamily="18" charset="0"/>
              </a:rPr>
              <a:t>topics</a:t>
            </a:r>
            <a:r>
              <a:rPr lang="en-US" sz="2100" b="1" dirty="0" smtClean="0">
                <a:ln>
                  <a:solidFill>
                    <a:schemeClr val="tx1"/>
                  </a:solidFill>
                </a:ln>
                <a:latin typeface="Times New Roman" pitchFamily="18" charset="0"/>
                <a:cs typeface="Times New Roman" pitchFamily="18" charset="0"/>
              </a:rPr>
              <a:t>.  Thesis 24 has to do with </a:t>
            </a:r>
            <a:r>
              <a:rPr lang="en-US" sz="2100" b="1" dirty="0" smtClean="0">
                <a:ln>
                  <a:solidFill>
                    <a:schemeClr val="tx1"/>
                  </a:solidFill>
                </a:ln>
                <a:latin typeface="Times New Roman" pitchFamily="18" charset="0"/>
                <a:cs typeface="Times New Roman" pitchFamily="18" charset="0"/>
              </a:rPr>
              <a:t>		the unforgiveable </a:t>
            </a:r>
            <a:r>
              <a:rPr lang="en-US" sz="2100" b="1" dirty="0" smtClean="0">
                <a:ln>
                  <a:solidFill>
                    <a:schemeClr val="tx1"/>
                  </a:solidFill>
                </a:ln>
                <a:latin typeface="Times New Roman" pitchFamily="18" charset="0"/>
                <a:cs typeface="Times New Roman" pitchFamily="18" charset="0"/>
              </a:rPr>
              <a:t>sin, and </a:t>
            </a:r>
            <a:r>
              <a:rPr lang="en-US" sz="2100" b="1" dirty="0" smtClean="0">
                <a:ln>
                  <a:solidFill>
                    <a:schemeClr val="tx1"/>
                  </a:solidFill>
                </a:ln>
                <a:latin typeface="Times New Roman" pitchFamily="18" charset="0"/>
                <a:cs typeface="Times New Roman" pitchFamily="18" charset="0"/>
              </a:rPr>
              <a:t>it reads </a:t>
            </a:r>
            <a:r>
              <a:rPr lang="en-US" sz="2100" b="1" dirty="0" smtClean="0">
                <a:ln>
                  <a:solidFill>
                    <a:schemeClr val="tx1"/>
                  </a:solidFill>
                </a:ln>
                <a:latin typeface="Times New Roman" pitchFamily="18" charset="0"/>
                <a:cs typeface="Times New Roman" pitchFamily="18" charset="0"/>
              </a:rPr>
              <a:t>as follows:</a:t>
            </a:r>
            <a:endParaRPr lang="en-US" sz="2100" b="1" i="1" dirty="0" smtClean="0">
              <a:ln>
                <a:solidFill>
                  <a:schemeClr val="tx1"/>
                </a:solidFill>
              </a:ln>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70" decel="100000"/>
                                        <p:tgtEl>
                                          <p:spTgt spid="3">
                                            <p:txEl>
                                              <p:pRg st="1" end="1"/>
                                            </p:txEl>
                                          </p:spTgt>
                                        </p:tgtEl>
                                      </p:cBhvr>
                                    </p:animEffect>
                                    <p:animScale>
                                      <p:cBhvr>
                                        <p:cTn id="8" dur="770" decel="100000"/>
                                        <p:tgtEl>
                                          <p:spTgt spid="3">
                                            <p:txEl>
                                              <p:pRg st="1" end="1"/>
                                            </p:txEl>
                                          </p:spTgt>
                                        </p:tgtEl>
                                      </p:cBhvr>
                                      <p:from x="10000" y="10000"/>
                                      <p:to x="200000" y="450000"/>
                                    </p:animScale>
                                    <p:animScale>
                                      <p:cBhvr>
                                        <p:cTn id="9" dur="1230" accel="100000" fill="hold">
                                          <p:stCondLst>
                                            <p:cond delay="770"/>
                                          </p:stCondLst>
                                        </p:cTn>
                                        <p:tgtEl>
                                          <p:spTgt spid="3">
                                            <p:txEl>
                                              <p:pRg st="1" end="1"/>
                                            </p:txEl>
                                          </p:spTgt>
                                        </p:tgtEl>
                                      </p:cBhvr>
                                      <p:from x="200000" y="450000"/>
                                      <p:to x="100000" y="100000"/>
                                    </p:animScale>
                                    <p:set>
                                      <p:cBhvr>
                                        <p:cTn id="10" dur="770" fill="hold"/>
                                        <p:tgtEl>
                                          <p:spTgt spid="3">
                                            <p:txEl>
                                              <p:pRg st="1" end="1"/>
                                            </p:txEl>
                                          </p:spTgt>
                                        </p:tgtEl>
                                        <p:attrNameLst>
                                          <p:attrName>ppt_x</p:attrName>
                                        </p:attrNameLst>
                                      </p:cBhvr>
                                      <p:to>
                                        <p:strVal val="(0.5)"/>
                                      </p:to>
                                    </p:set>
                                    <p:anim from="(0.5)" to="(#ppt_x)" calcmode="lin" valueType="num">
                                      <p:cBhvr>
                                        <p:cTn id="11" dur="1230" accel="100000" fill="hold">
                                          <p:stCondLst>
                                            <p:cond delay="770"/>
                                          </p:stCondLst>
                                        </p:cTn>
                                        <p:tgtEl>
                                          <p:spTgt spid="3">
                                            <p:txEl>
                                              <p:pRg st="1" end="1"/>
                                            </p:txEl>
                                          </p:spTgt>
                                        </p:tgtEl>
                                        <p:attrNameLst>
                                          <p:attrName>ppt_x</p:attrName>
                                        </p:attrNameLst>
                                      </p:cBhvr>
                                    </p:anim>
                                    <p:set>
                                      <p:cBhvr>
                                        <p:cTn id="12" dur="770" fill="hold"/>
                                        <p:tgtEl>
                                          <p:spTgt spid="3">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1" end="1"/>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80">
                                          <p:stCondLst>
                                            <p:cond delay="0"/>
                                          </p:stCondLst>
                                        </p:cTn>
                                        <p:tgtEl>
                                          <p:spTgt spid="3">
                                            <p:txEl>
                                              <p:pRg st="2" end="2"/>
                                            </p:txEl>
                                          </p:spTgt>
                                        </p:tgtEl>
                                      </p:cBhvr>
                                    </p:animEffect>
                                    <p:anim calcmode="lin" valueType="num">
                                      <p:cBhvr>
                                        <p:cTn id="1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2" end="2"/>
                                            </p:txEl>
                                          </p:spTgt>
                                        </p:tgtEl>
                                      </p:cBhvr>
                                      <p:to x="100000" y="60000"/>
                                    </p:animScale>
                                    <p:animScale>
                                      <p:cBhvr>
                                        <p:cTn id="25" dur="166" decel="50000">
                                          <p:stCondLst>
                                            <p:cond delay="676"/>
                                          </p:stCondLst>
                                        </p:cTn>
                                        <p:tgtEl>
                                          <p:spTgt spid="3">
                                            <p:txEl>
                                              <p:pRg st="2" end="2"/>
                                            </p:txEl>
                                          </p:spTgt>
                                        </p:tgtEl>
                                      </p:cBhvr>
                                      <p:to x="100000" y="100000"/>
                                    </p:animScale>
                                    <p:animScale>
                                      <p:cBhvr>
                                        <p:cTn id="26" dur="26">
                                          <p:stCondLst>
                                            <p:cond delay="1312"/>
                                          </p:stCondLst>
                                        </p:cTn>
                                        <p:tgtEl>
                                          <p:spTgt spid="3">
                                            <p:txEl>
                                              <p:pRg st="2" end="2"/>
                                            </p:txEl>
                                          </p:spTgt>
                                        </p:tgtEl>
                                      </p:cBhvr>
                                      <p:to x="100000" y="80000"/>
                                    </p:animScale>
                                    <p:animScale>
                                      <p:cBhvr>
                                        <p:cTn id="27" dur="166" decel="50000">
                                          <p:stCondLst>
                                            <p:cond delay="1338"/>
                                          </p:stCondLst>
                                        </p:cTn>
                                        <p:tgtEl>
                                          <p:spTgt spid="3">
                                            <p:txEl>
                                              <p:pRg st="2" end="2"/>
                                            </p:txEl>
                                          </p:spTgt>
                                        </p:tgtEl>
                                      </p:cBhvr>
                                      <p:to x="100000" y="100000"/>
                                    </p:animScale>
                                    <p:animScale>
                                      <p:cBhvr>
                                        <p:cTn id="28" dur="26">
                                          <p:stCondLst>
                                            <p:cond delay="1642"/>
                                          </p:stCondLst>
                                        </p:cTn>
                                        <p:tgtEl>
                                          <p:spTgt spid="3">
                                            <p:txEl>
                                              <p:pRg st="2" end="2"/>
                                            </p:txEl>
                                          </p:spTgt>
                                        </p:tgtEl>
                                      </p:cBhvr>
                                      <p:to x="100000" y="90000"/>
                                    </p:animScale>
                                    <p:animScale>
                                      <p:cBhvr>
                                        <p:cTn id="29" dur="166" decel="50000">
                                          <p:stCondLst>
                                            <p:cond delay="1668"/>
                                          </p:stCondLst>
                                        </p:cTn>
                                        <p:tgtEl>
                                          <p:spTgt spid="3">
                                            <p:txEl>
                                              <p:pRg st="2" end="2"/>
                                            </p:txEl>
                                          </p:spTgt>
                                        </p:tgtEl>
                                      </p:cBhvr>
                                      <p:to x="100000" y="100000"/>
                                    </p:animScale>
                                    <p:animScale>
                                      <p:cBhvr>
                                        <p:cTn id="30" dur="26">
                                          <p:stCondLst>
                                            <p:cond delay="1808"/>
                                          </p:stCondLst>
                                        </p:cTn>
                                        <p:tgtEl>
                                          <p:spTgt spid="3">
                                            <p:txEl>
                                              <p:pRg st="2" end="2"/>
                                            </p:txEl>
                                          </p:spTgt>
                                        </p:tgtEl>
                                      </p:cBhvr>
                                      <p:to x="100000" y="95000"/>
                                    </p:animScale>
                                    <p:animScale>
                                      <p:cBhvr>
                                        <p:cTn id="31" dur="166" decel="50000">
                                          <p:stCondLst>
                                            <p:cond delay="1834"/>
                                          </p:stCondLst>
                                        </p:cTn>
                                        <p:tgtEl>
                                          <p:spTgt spid="3">
                                            <p:txEl>
                                              <p:pRg st="2" end="2"/>
                                            </p:txEl>
                                          </p:spTgt>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80">
                                          <p:stCondLst>
                                            <p:cond delay="0"/>
                                          </p:stCondLst>
                                        </p:cTn>
                                        <p:tgtEl>
                                          <p:spTgt spid="3">
                                            <p:txEl>
                                              <p:pRg st="3" end="3"/>
                                            </p:txEl>
                                          </p:spTgt>
                                        </p:tgtEl>
                                      </p:cBhvr>
                                    </p:animEffect>
                                    <p:anim calcmode="lin" valueType="num">
                                      <p:cBhvr>
                                        <p:cTn id="3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3" end="3"/>
                                            </p:txEl>
                                          </p:spTgt>
                                        </p:tgtEl>
                                      </p:cBhvr>
                                      <p:to x="100000" y="60000"/>
                                    </p:animScale>
                                    <p:animScale>
                                      <p:cBhvr>
                                        <p:cTn id="41" dur="166" decel="50000">
                                          <p:stCondLst>
                                            <p:cond delay="676"/>
                                          </p:stCondLst>
                                        </p:cTn>
                                        <p:tgtEl>
                                          <p:spTgt spid="3">
                                            <p:txEl>
                                              <p:pRg st="3" end="3"/>
                                            </p:txEl>
                                          </p:spTgt>
                                        </p:tgtEl>
                                      </p:cBhvr>
                                      <p:to x="100000" y="100000"/>
                                    </p:animScale>
                                    <p:animScale>
                                      <p:cBhvr>
                                        <p:cTn id="42" dur="26">
                                          <p:stCondLst>
                                            <p:cond delay="1312"/>
                                          </p:stCondLst>
                                        </p:cTn>
                                        <p:tgtEl>
                                          <p:spTgt spid="3">
                                            <p:txEl>
                                              <p:pRg st="3" end="3"/>
                                            </p:txEl>
                                          </p:spTgt>
                                        </p:tgtEl>
                                      </p:cBhvr>
                                      <p:to x="100000" y="80000"/>
                                    </p:animScale>
                                    <p:animScale>
                                      <p:cBhvr>
                                        <p:cTn id="43" dur="166" decel="50000">
                                          <p:stCondLst>
                                            <p:cond delay="1338"/>
                                          </p:stCondLst>
                                        </p:cTn>
                                        <p:tgtEl>
                                          <p:spTgt spid="3">
                                            <p:txEl>
                                              <p:pRg st="3" end="3"/>
                                            </p:txEl>
                                          </p:spTgt>
                                        </p:tgtEl>
                                      </p:cBhvr>
                                      <p:to x="100000" y="100000"/>
                                    </p:animScale>
                                    <p:animScale>
                                      <p:cBhvr>
                                        <p:cTn id="44" dur="26">
                                          <p:stCondLst>
                                            <p:cond delay="1642"/>
                                          </p:stCondLst>
                                        </p:cTn>
                                        <p:tgtEl>
                                          <p:spTgt spid="3">
                                            <p:txEl>
                                              <p:pRg st="3" end="3"/>
                                            </p:txEl>
                                          </p:spTgt>
                                        </p:tgtEl>
                                      </p:cBhvr>
                                      <p:to x="100000" y="90000"/>
                                    </p:animScale>
                                    <p:animScale>
                                      <p:cBhvr>
                                        <p:cTn id="45" dur="166" decel="50000">
                                          <p:stCondLst>
                                            <p:cond delay="1668"/>
                                          </p:stCondLst>
                                        </p:cTn>
                                        <p:tgtEl>
                                          <p:spTgt spid="3">
                                            <p:txEl>
                                              <p:pRg st="3" end="3"/>
                                            </p:txEl>
                                          </p:spTgt>
                                        </p:tgtEl>
                                      </p:cBhvr>
                                      <p:to x="100000" y="100000"/>
                                    </p:animScale>
                                    <p:animScale>
                                      <p:cBhvr>
                                        <p:cTn id="46" dur="26">
                                          <p:stCondLst>
                                            <p:cond delay="1808"/>
                                          </p:stCondLst>
                                        </p:cTn>
                                        <p:tgtEl>
                                          <p:spTgt spid="3">
                                            <p:txEl>
                                              <p:pRg st="3" end="3"/>
                                            </p:txEl>
                                          </p:spTgt>
                                        </p:tgtEl>
                                      </p:cBhvr>
                                      <p:to x="100000" y="95000"/>
                                    </p:animScale>
                                    <p:animScale>
                                      <p:cBhvr>
                                        <p:cTn id="47" dur="166" decel="50000">
                                          <p:stCondLst>
                                            <p:cond delay="1834"/>
                                          </p:stCondLst>
                                        </p:cTn>
                                        <p:tgtEl>
                                          <p:spTgt spid="3">
                                            <p:txEl>
                                              <p:pRg st="3" end="3"/>
                                            </p:txEl>
                                          </p:spTgt>
                                        </p:tgtEl>
                                      </p:cBhvr>
                                      <p:to x="100000" y="100000"/>
                                    </p:animScale>
                                  </p:childTnLst>
                                </p:cTn>
                              </p:par>
                              <p:par>
                                <p:cTn id="48" presetID="25" presetClass="entr" presetSubtype="0" fill="hold" nodeType="withEffect">
                                  <p:stCondLst>
                                    <p:cond delay="0"/>
                                  </p:stCondLst>
                                  <p:childTnLst>
                                    <p:set>
                                      <p:cBhvr>
                                        <p:cTn id="49" dur="1" fill="hold">
                                          <p:stCondLst>
                                            <p:cond delay="0"/>
                                          </p:stCondLst>
                                        </p:cTn>
                                        <p:tgtEl>
                                          <p:spTgt spid="54276"/>
                                        </p:tgtEl>
                                        <p:attrNameLst>
                                          <p:attrName>style.visibility</p:attrName>
                                        </p:attrNameLst>
                                      </p:cBhvr>
                                      <p:to>
                                        <p:strVal val="visible"/>
                                      </p:to>
                                    </p:set>
                                    <p:anim calcmode="lin" valueType="num">
                                      <p:cBhvr>
                                        <p:cTn id="50" dur="500" decel="50000" fill="hold">
                                          <p:stCondLst>
                                            <p:cond delay="0"/>
                                          </p:stCondLst>
                                        </p:cTn>
                                        <p:tgtEl>
                                          <p:spTgt spid="54276"/>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54276"/>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54276"/>
                                        </p:tgtEl>
                                        <p:attrNameLst>
                                          <p:attrName>ppt_w</p:attrName>
                                        </p:attrNameLst>
                                      </p:cBhvr>
                                      <p:tavLst>
                                        <p:tav tm="0">
                                          <p:val>
                                            <p:strVal val="#ppt_w*.05"/>
                                          </p:val>
                                        </p:tav>
                                        <p:tav tm="100000">
                                          <p:val>
                                            <p:strVal val="#ppt_w"/>
                                          </p:val>
                                        </p:tav>
                                      </p:tavLst>
                                    </p:anim>
                                    <p:anim calcmode="lin" valueType="num">
                                      <p:cBhvr>
                                        <p:cTn id="53" dur="1000" fill="hold"/>
                                        <p:tgtEl>
                                          <p:spTgt spid="54276"/>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54276"/>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54276"/>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54276"/>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20825"/>
            <a:ext cx="678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Unforgiveable Sin</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vv.31-32</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0"/>
            <a:ext cx="8915400" cy="6063198"/>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1200"/>
              </a:spcAft>
            </a:pPr>
            <a:r>
              <a:rPr lang="en-US" sz="2400" b="1" dirty="0" smtClean="0">
                <a:ln>
                  <a:solidFill>
                    <a:srgbClr val="FFFF00"/>
                  </a:solidFill>
                </a:ln>
                <a:solidFill>
                  <a:srgbClr val="FFFF00"/>
                </a:solidFill>
              </a:rPr>
              <a:t>Thesis XXIV.  </a:t>
            </a:r>
            <a:r>
              <a:rPr lang="en-US" sz="2400" b="1" i="1" dirty="0" smtClean="0">
                <a:ln>
                  <a:solidFill>
                    <a:srgbClr val="FFFF00"/>
                  </a:solidFill>
                </a:ln>
                <a:solidFill>
                  <a:srgbClr val="FFFF00"/>
                </a:solidFill>
              </a:rPr>
              <a:t>“In the twentieth place, the Word of God is not rightly divided when the unforgiven sin against the Holy Ghost is described in a manner as if it could not be forgiven because of its magnitude.”</a:t>
            </a:r>
            <a:endParaRPr lang="en-US" sz="2400" b="1" dirty="0" smtClean="0">
              <a:ln>
                <a:solidFill>
                  <a:srgbClr val="FFFF00"/>
                </a:solidFill>
              </a:ln>
              <a:solidFill>
                <a:srgbClr val="FFFF00"/>
              </a:solidFill>
            </a:endParaRPr>
          </a:p>
          <a:p>
            <a:pPr>
              <a:spcAft>
                <a:spcPts val="600"/>
              </a:spcAft>
            </a:pPr>
            <a:r>
              <a:rPr lang="en-US" sz="2400" b="1" dirty="0" smtClean="0">
                <a:ln>
                  <a:solidFill>
                    <a:schemeClr val="tx1"/>
                  </a:solidFill>
                </a:ln>
                <a:latin typeface="Times New Roman" pitchFamily="18" charset="0"/>
                <a:cs typeface="Times New Roman" pitchFamily="18" charset="0"/>
              </a:rPr>
              <a:t>Walther makes some distinctions that help us to understand what is blasphemy of the Holy Spirit.  First, this sin is not blasphemy of the </a:t>
            </a:r>
            <a:r>
              <a:rPr lang="en-US" sz="2400" b="1" i="1" dirty="0" smtClean="0">
                <a:ln>
                  <a:solidFill>
                    <a:srgbClr val="FFC000"/>
                  </a:solidFill>
                </a:ln>
                <a:solidFill>
                  <a:srgbClr val="FFC000"/>
                </a:solidFill>
                <a:latin typeface="Times New Roman" pitchFamily="18" charset="0"/>
                <a:cs typeface="Times New Roman" pitchFamily="18" charset="0"/>
              </a:rPr>
              <a:t>person</a:t>
            </a:r>
            <a:r>
              <a:rPr lang="en-US" sz="2400" b="1" i="1" dirty="0" smtClean="0">
                <a:ln>
                  <a:solidFill>
                    <a:schemeClr val="tx1"/>
                  </a:solidFill>
                </a:ln>
                <a:latin typeface="Times New Roman" pitchFamily="18" charset="0"/>
                <a:cs typeface="Times New Roman" pitchFamily="18" charset="0"/>
              </a:rPr>
              <a:t> </a:t>
            </a:r>
            <a:r>
              <a:rPr lang="en-US" sz="2400" b="1" dirty="0" smtClean="0">
                <a:ln>
                  <a:solidFill>
                    <a:schemeClr val="tx1"/>
                  </a:solidFill>
                </a:ln>
                <a:latin typeface="Times New Roman" pitchFamily="18" charset="0"/>
                <a:cs typeface="Times New Roman" pitchFamily="18" charset="0"/>
              </a:rPr>
              <a:t>of the Holy Spirit, but the </a:t>
            </a:r>
            <a:r>
              <a:rPr lang="en-US" sz="2400" b="1" i="1" dirty="0" smtClean="0">
                <a:ln>
                  <a:solidFill>
                    <a:srgbClr val="FFFF00"/>
                  </a:solidFill>
                </a:ln>
                <a:solidFill>
                  <a:srgbClr val="FFFF00"/>
                </a:solidFill>
                <a:latin typeface="Times New Roman" pitchFamily="18" charset="0"/>
                <a:cs typeface="Times New Roman" pitchFamily="18" charset="0"/>
              </a:rPr>
              <a:t>office</a:t>
            </a:r>
            <a:r>
              <a:rPr lang="en-US" sz="2400" b="1" i="1" dirty="0" smtClean="0">
                <a:ln>
                  <a:solidFill>
                    <a:schemeClr val="tx1"/>
                  </a:solidFill>
                </a:ln>
                <a:latin typeface="Times New Roman" pitchFamily="18" charset="0"/>
                <a:cs typeface="Times New Roman" pitchFamily="18" charset="0"/>
              </a:rPr>
              <a:t> </a:t>
            </a:r>
            <a:r>
              <a:rPr lang="en-US" sz="2400" b="1" dirty="0" smtClean="0">
                <a:ln>
                  <a:solidFill>
                    <a:schemeClr val="tx1"/>
                  </a:solidFill>
                </a:ln>
                <a:latin typeface="Times New Roman" pitchFamily="18" charset="0"/>
                <a:cs typeface="Times New Roman" pitchFamily="18" charset="0"/>
              </a:rPr>
              <a:t>and </a:t>
            </a:r>
            <a:r>
              <a:rPr lang="en-US" sz="2400" b="1" i="1" dirty="0" smtClean="0">
                <a:ln>
                  <a:solidFill>
                    <a:srgbClr val="FFFF00"/>
                  </a:solidFill>
                </a:ln>
                <a:solidFill>
                  <a:srgbClr val="FFFF00"/>
                </a:solidFill>
                <a:latin typeface="Times New Roman" pitchFamily="18" charset="0"/>
                <a:cs typeface="Times New Roman" pitchFamily="18" charset="0"/>
              </a:rPr>
              <a:t>work</a:t>
            </a:r>
            <a:r>
              <a:rPr lang="en-US" sz="2400" b="1" i="1" dirty="0" smtClean="0">
                <a:ln>
                  <a:solidFill>
                    <a:schemeClr val="tx1"/>
                  </a:solidFill>
                </a:ln>
                <a:latin typeface="Times New Roman" pitchFamily="18" charset="0"/>
                <a:cs typeface="Times New Roman" pitchFamily="18" charset="0"/>
              </a:rPr>
              <a:t> </a:t>
            </a:r>
            <a:r>
              <a:rPr lang="en-US" sz="2400" b="1" dirty="0" smtClean="0">
                <a:ln>
                  <a:solidFill>
                    <a:schemeClr val="tx1"/>
                  </a:solidFill>
                </a:ln>
                <a:latin typeface="Times New Roman" pitchFamily="18" charset="0"/>
                <a:cs typeface="Times New Roman" pitchFamily="18" charset="0"/>
              </a:rPr>
              <a:t>of the Holy Spirit!</a:t>
            </a:r>
          </a:p>
          <a:p>
            <a:pPr>
              <a:spcAft>
                <a:spcPts val="600"/>
              </a:spcAft>
            </a:pPr>
            <a:r>
              <a:rPr lang="en-US" sz="2300" b="1" dirty="0" smtClean="0">
                <a:ln>
                  <a:solidFill>
                    <a:schemeClr val="tx1"/>
                  </a:solidFill>
                </a:ln>
                <a:latin typeface="Times New Roman" pitchFamily="18" charset="0"/>
                <a:cs typeface="Times New Roman" pitchFamily="18" charset="0"/>
              </a:rPr>
              <a:t>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Accordingly, the meaning of this passage cannot be that the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unforgivable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sin is blasphemy against the person of the Holy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Spirit</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for blasphemy against the Father and the Son is exactly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the 	same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sin.  The blasphemy to which our text refers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is directed 	</a:t>
            </a:r>
            <a:r>
              <a:rPr lang="en-US" sz="22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against </a:t>
            </a:r>
            <a:r>
              <a:rPr lang="en-US" sz="22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office</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or </a:t>
            </a:r>
            <a:r>
              <a:rPr lang="en-US" sz="22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operation</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of the Holy Spirit</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whoever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spurns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the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office of the Holy Spirit, his sin cannot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be forgiven</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The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office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of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Holy Spirit is to call men to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Christ and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to keep them with </a:t>
            </a:r>
            <a:r>
              <a:rPr lang="en-US" sz="22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Him.”</a:t>
            </a:r>
            <a:r>
              <a:rPr lang="en-US" sz="2400" b="1" dirty="0" smtClean="0">
                <a:ln>
                  <a:solidFill>
                    <a:schemeClr val="tx1"/>
                  </a:solidFill>
                </a:ln>
                <a:latin typeface="Times New Roman" pitchFamily="18" charset="0"/>
                <a:cs typeface="Times New Roman" pitchFamily="18" charset="0"/>
              </a:rPr>
              <a:t>	           </a:t>
            </a:r>
          </a:p>
          <a:p>
            <a:pPr algn="r"/>
            <a:r>
              <a:rPr lang="en-US" sz="1600" b="1" i="1" dirty="0" smtClean="0">
                <a:ln>
                  <a:solidFill>
                    <a:schemeClr val="tx1"/>
                  </a:solidFill>
                </a:ln>
                <a:latin typeface="Calibri" pitchFamily="34" charset="0"/>
                <a:cs typeface="Calibri" pitchFamily="34" charset="0"/>
              </a:rPr>
              <a:t>[</a:t>
            </a:r>
            <a:r>
              <a:rPr lang="en-US" sz="1600" b="1" i="1" dirty="0" smtClean="0">
                <a:ln>
                  <a:solidFill>
                    <a:schemeClr val="tx1"/>
                  </a:solidFill>
                </a:ln>
                <a:latin typeface="Calibri" pitchFamily="34" charset="0"/>
                <a:cs typeface="Calibri" pitchFamily="34" charset="0"/>
              </a:rPr>
              <a:t>Walther, The Proper Distinction Between Law and Gospel, p. </a:t>
            </a:r>
            <a:r>
              <a:rPr lang="en-US" sz="1600" b="1" i="1" dirty="0" smtClean="0">
                <a:ln>
                  <a:solidFill>
                    <a:schemeClr val="tx1"/>
                  </a:solidFill>
                </a:ln>
                <a:latin typeface="Calibri" pitchFamily="34" charset="0"/>
                <a:cs typeface="Calibri" pitchFamily="34" charset="0"/>
              </a:rPr>
              <a:t>393; emphasis mine]</a:t>
            </a:r>
            <a:endParaRPr lang="en-US" sz="1600" b="1" i="1" dirty="0">
              <a:ln>
                <a:solidFill>
                  <a:schemeClr val="tx1"/>
                </a:solidFill>
              </a:ln>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20825"/>
            <a:ext cx="678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Unforgiveable Sin</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vv.31-32</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0"/>
            <a:ext cx="8915400" cy="597086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600"/>
              </a:spcAft>
            </a:pPr>
            <a:r>
              <a:rPr lang="en-US" sz="2400" b="1" dirty="0" smtClean="0">
                <a:ln>
                  <a:solidFill>
                    <a:schemeClr val="tx1"/>
                  </a:solidFill>
                </a:ln>
                <a:latin typeface="Times New Roman" pitchFamily="18" charset="0"/>
                <a:cs typeface="Times New Roman" pitchFamily="18" charset="0"/>
              </a:rPr>
              <a:t>The Holy Spirit calls us by the Gospel, creates faith in us which take a hold of Jesus’ work.  To despise and spurn the work of the Holy Spirit is to reject the grace and promises of Jesus.</a:t>
            </a:r>
          </a:p>
          <a:p>
            <a:pPr>
              <a:spcAft>
                <a:spcPts val="600"/>
              </a:spcAft>
            </a:pPr>
            <a:r>
              <a:rPr lang="en-US" sz="2400" b="1" dirty="0" smtClean="0">
                <a:ln>
                  <a:solidFill>
                    <a:srgbClr val="FFFF00"/>
                  </a:solidFill>
                </a:ln>
                <a:solidFill>
                  <a:srgbClr val="FFFF00"/>
                </a:solidFill>
                <a:cs typeface="Times New Roman" pitchFamily="18" charset="0"/>
              </a:rPr>
              <a:t>Second, this sin remains unforgiveable not because of its magnitude but because of its type.</a:t>
            </a:r>
          </a:p>
          <a:p>
            <a:pPr>
              <a:spcAft>
                <a:spcPts val="600"/>
              </a:spcAft>
            </a:pPr>
            <a:r>
              <a:rPr lang="en-US" sz="2200" b="1" dirty="0" smtClean="0">
                <a:ln>
                  <a:solidFill>
                    <a:schemeClr val="tx1"/>
                  </a:solidFill>
                </a:ln>
                <a:latin typeface="Times New Roman" pitchFamily="18" charset="0"/>
                <a:cs typeface="Times New Roman" pitchFamily="18" charset="0"/>
              </a:rPr>
              <a:t>   • </a:t>
            </a:r>
            <a:r>
              <a:rPr lang="en-US" sz="2200" b="1" i="1" dirty="0" smtClean="0">
                <a:ln>
                  <a:solidFill>
                    <a:schemeClr val="tx1"/>
                  </a:solidFill>
                </a:ln>
                <a:latin typeface="Times New Roman" pitchFamily="18" charset="0"/>
                <a:cs typeface="Times New Roman" pitchFamily="18" charset="0"/>
              </a:rPr>
              <a:t>“The sin is not unpardonable because of its magnitude, </a:t>
            </a:r>
            <a:r>
              <a:rPr lang="en-US" sz="2200" b="1" i="1" dirty="0" smtClean="0">
                <a:ln>
                  <a:solidFill>
                    <a:schemeClr val="tx1"/>
                  </a:solidFill>
                </a:ln>
                <a:latin typeface="Times New Roman" pitchFamily="18" charset="0"/>
                <a:cs typeface="Times New Roman" pitchFamily="18" charset="0"/>
              </a:rPr>
              <a:t>- for the   apostle</a:t>
            </a:r>
            <a:r>
              <a:rPr lang="en-US" sz="2200" b="1" i="1" dirty="0" smtClean="0">
                <a:ln>
                  <a:solidFill>
                    <a:schemeClr val="tx1"/>
                  </a:solidFill>
                </a:ln>
                <a:latin typeface="Times New Roman" pitchFamily="18" charset="0"/>
                <a:cs typeface="Times New Roman" pitchFamily="18" charset="0"/>
              </a:rPr>
              <a:t>, as we heard, has distinctly declared: </a:t>
            </a:r>
            <a:r>
              <a:rPr lang="en-US" sz="2200" b="1" i="1" dirty="0" smtClean="0">
                <a:ln>
                  <a:solidFill>
                    <a:schemeClr val="tx1"/>
                  </a:solidFill>
                </a:ln>
                <a:latin typeface="Times New Roman" pitchFamily="18" charset="0"/>
                <a:cs typeface="Times New Roman" pitchFamily="18" charset="0"/>
              </a:rPr>
              <a:t>‘Where </a:t>
            </a:r>
            <a:r>
              <a:rPr lang="en-US" sz="2200" b="1" i="1" dirty="0" smtClean="0">
                <a:ln>
                  <a:solidFill>
                    <a:schemeClr val="tx1"/>
                  </a:solidFill>
                </a:ln>
                <a:latin typeface="Times New Roman" pitchFamily="18" charset="0"/>
                <a:cs typeface="Times New Roman" pitchFamily="18" charset="0"/>
              </a:rPr>
              <a:t>sin abounded, grace did much more abound</a:t>
            </a:r>
            <a:r>
              <a:rPr lang="en-US" sz="2200" b="1" i="1" dirty="0" smtClean="0">
                <a:ln>
                  <a:solidFill>
                    <a:schemeClr val="tx1"/>
                  </a:solidFill>
                </a:ln>
                <a:latin typeface="Times New Roman" pitchFamily="18" charset="0"/>
                <a:cs typeface="Times New Roman" pitchFamily="18" charset="0"/>
              </a:rPr>
              <a:t>,’ - but </a:t>
            </a:r>
            <a:r>
              <a:rPr lang="en-US" sz="2200" b="1" i="1" dirty="0" smtClean="0">
                <a:ln>
                  <a:solidFill>
                    <a:schemeClr val="tx1"/>
                  </a:solidFill>
                </a:ln>
                <a:latin typeface="Times New Roman" pitchFamily="18" charset="0"/>
                <a:cs typeface="Times New Roman" pitchFamily="18" charset="0"/>
              </a:rPr>
              <a:t>because the person committing this sin rejects the only means by which he can be brought to repentance, faith, and steadfastness in </a:t>
            </a:r>
            <a:r>
              <a:rPr lang="en-US" sz="2200" b="1" i="1" dirty="0" smtClean="0">
                <a:ln>
                  <a:solidFill>
                    <a:schemeClr val="tx1"/>
                  </a:solidFill>
                </a:ln>
                <a:latin typeface="Times New Roman" pitchFamily="18" charset="0"/>
                <a:cs typeface="Times New Roman" pitchFamily="18" charset="0"/>
              </a:rPr>
              <a:t>faith.” </a:t>
            </a:r>
            <a:r>
              <a:rPr lang="en-US" sz="2000" b="1" dirty="0" smtClean="0">
                <a:ln>
                  <a:solidFill>
                    <a:schemeClr val="tx1"/>
                  </a:solidFill>
                </a:ln>
                <a:latin typeface="Times New Roman" pitchFamily="18" charset="0"/>
                <a:cs typeface="Times New Roman" pitchFamily="18" charset="0"/>
              </a:rPr>
              <a:t>[</a:t>
            </a:r>
            <a:r>
              <a:rPr lang="en-US" sz="2000" b="1" i="1" dirty="0" smtClean="0">
                <a:ln>
                  <a:solidFill>
                    <a:schemeClr val="tx1"/>
                  </a:solidFill>
                </a:ln>
                <a:latin typeface="Times New Roman" pitchFamily="18" charset="0"/>
                <a:cs typeface="Times New Roman" pitchFamily="18" charset="0"/>
              </a:rPr>
              <a:t>Law and Gospel</a:t>
            </a:r>
            <a:r>
              <a:rPr lang="en-US" sz="2000" b="1" dirty="0" smtClean="0">
                <a:ln>
                  <a:solidFill>
                    <a:schemeClr val="tx1"/>
                  </a:solidFill>
                </a:ln>
                <a:latin typeface="Times New Roman" pitchFamily="18" charset="0"/>
                <a:cs typeface="Times New Roman" pitchFamily="18" charset="0"/>
              </a:rPr>
              <a:t>, p. 398</a:t>
            </a:r>
            <a:r>
              <a:rPr lang="en-US" sz="2000" b="1" dirty="0" smtClean="0">
                <a:ln>
                  <a:solidFill>
                    <a:schemeClr val="tx1"/>
                  </a:solidFill>
                </a:ln>
                <a:latin typeface="Times New Roman" pitchFamily="18" charset="0"/>
                <a:cs typeface="Times New Roman" pitchFamily="18" charset="0"/>
              </a:rPr>
              <a:t>]</a:t>
            </a:r>
            <a:endParaRPr lang="en-US" sz="2200" b="1" dirty="0" smtClean="0">
              <a:ln>
                <a:solidFill>
                  <a:schemeClr val="tx1"/>
                </a:solidFill>
              </a:ln>
              <a:latin typeface="Times New Roman" pitchFamily="18" charset="0"/>
              <a:cs typeface="Times New Roman" pitchFamily="18" charset="0"/>
            </a:endParaRPr>
          </a:p>
          <a:p>
            <a:pPr>
              <a:spcAft>
                <a:spcPts val="600"/>
              </a:spcAft>
            </a:pPr>
            <a:r>
              <a:rPr lang="en-US" sz="2200" b="1" dirty="0" smtClean="0">
                <a:ln>
                  <a:solidFill>
                    <a:schemeClr val="tx1"/>
                  </a:solidFill>
                </a:ln>
                <a:latin typeface="Times New Roman" pitchFamily="18" charset="0"/>
                <a:cs typeface="Times New Roman" pitchFamily="18" charset="0"/>
              </a:rPr>
              <a:t>   • </a:t>
            </a:r>
            <a:r>
              <a:rPr lang="en-US" sz="2200" b="1" i="1" dirty="0" smtClean="0">
                <a:ln>
                  <a:solidFill>
                    <a:schemeClr val="tx1"/>
                  </a:solidFill>
                </a:ln>
                <a:latin typeface="Times New Roman" pitchFamily="18" charset="0"/>
                <a:cs typeface="Times New Roman" pitchFamily="18" charset="0"/>
              </a:rPr>
              <a:t>“A person who has committed the sin against the Holy Ghost is condemned not so much on account of this sin as rather on account of his </a:t>
            </a:r>
            <a:r>
              <a:rPr lang="en-US" sz="2200" b="1" i="1" dirty="0" smtClean="0">
                <a:ln>
                  <a:solidFill>
                    <a:schemeClr val="tx1"/>
                  </a:solidFill>
                </a:ln>
                <a:latin typeface="Times New Roman" pitchFamily="18" charset="0"/>
                <a:cs typeface="Times New Roman" pitchFamily="18" charset="0"/>
              </a:rPr>
              <a:t>unbelief.” </a:t>
            </a:r>
            <a:r>
              <a:rPr lang="en-US" sz="2000" b="1" dirty="0" smtClean="0">
                <a:ln>
                  <a:solidFill>
                    <a:schemeClr val="tx1"/>
                  </a:solidFill>
                </a:ln>
                <a:latin typeface="Times New Roman" pitchFamily="18" charset="0"/>
                <a:cs typeface="Times New Roman" pitchFamily="18" charset="0"/>
              </a:rPr>
              <a:t>[</a:t>
            </a:r>
            <a:r>
              <a:rPr lang="en-US" sz="2000" b="1" i="1" dirty="0" smtClean="0">
                <a:ln>
                  <a:solidFill>
                    <a:schemeClr val="tx1"/>
                  </a:solidFill>
                </a:ln>
                <a:latin typeface="Times New Roman" pitchFamily="18" charset="0"/>
                <a:cs typeface="Times New Roman" pitchFamily="18" charset="0"/>
              </a:rPr>
              <a:t>Law and Gospel</a:t>
            </a:r>
            <a:r>
              <a:rPr lang="en-US" sz="2000" b="1" dirty="0" smtClean="0">
                <a:ln>
                  <a:solidFill>
                    <a:schemeClr val="tx1"/>
                  </a:solidFill>
                </a:ln>
                <a:latin typeface="Times New Roman" pitchFamily="18" charset="0"/>
                <a:cs typeface="Times New Roman" pitchFamily="18" charset="0"/>
              </a:rPr>
              <a:t>, p. 400</a:t>
            </a:r>
            <a:r>
              <a:rPr lang="en-US" sz="2000" b="1" dirty="0" smtClean="0">
                <a:ln>
                  <a:solidFill>
                    <a:schemeClr val="tx1"/>
                  </a:solidFill>
                </a:ln>
                <a:latin typeface="Times New Roman" pitchFamily="18" charset="0"/>
                <a:cs typeface="Times New Roman" pitchFamily="18" charset="0"/>
              </a:rPr>
              <a:t>]</a:t>
            </a:r>
            <a:endParaRPr lang="en-US" sz="2200" b="1" dirty="0" smtClean="0">
              <a:ln>
                <a:solidFill>
                  <a:schemeClr val="tx1"/>
                </a:solidFill>
              </a:ln>
              <a:latin typeface="Times New Roman" pitchFamily="18" charset="0"/>
              <a:cs typeface="Times New Roman" pitchFamily="18" charset="0"/>
            </a:endParaRPr>
          </a:p>
          <a:p>
            <a:r>
              <a:rPr lang="en-US" sz="2200" b="1" dirty="0" smtClean="0">
                <a:ln>
                  <a:solidFill>
                    <a:schemeClr val="tx1"/>
                  </a:solidFill>
                </a:ln>
                <a:latin typeface="Times New Roman" pitchFamily="18" charset="0"/>
                <a:cs typeface="Times New Roman" pitchFamily="18" charset="0"/>
              </a:rPr>
              <a:t>   • </a:t>
            </a:r>
            <a:r>
              <a:rPr lang="en-US" sz="2200" b="1" i="1" dirty="0" smtClean="0">
                <a:ln>
                  <a:solidFill>
                    <a:schemeClr val="tx1"/>
                  </a:solidFill>
                </a:ln>
                <a:latin typeface="Times New Roman" pitchFamily="18" charset="0"/>
                <a:cs typeface="Times New Roman" pitchFamily="18" charset="0"/>
              </a:rPr>
              <a:t>“This is not a jesting matter; for unless the Holy Spirit brings us to faith, we shall never attain it. Whoever rejects the Holy Spirit is beyond help, even by </a:t>
            </a:r>
            <a:r>
              <a:rPr lang="en-US" sz="2200" b="1" i="1" dirty="0" smtClean="0">
                <a:ln>
                  <a:solidFill>
                    <a:schemeClr val="tx1"/>
                  </a:solidFill>
                </a:ln>
                <a:latin typeface="Times New Roman" pitchFamily="18" charset="0"/>
                <a:cs typeface="Times New Roman" pitchFamily="18" charset="0"/>
              </a:rPr>
              <a:t>God!”</a:t>
            </a:r>
            <a:r>
              <a:rPr lang="en-US" sz="2200" b="1" dirty="0" smtClean="0">
                <a:ln>
                  <a:solidFill>
                    <a:schemeClr val="tx1"/>
                  </a:solidFill>
                </a:ln>
                <a:latin typeface="Times New Roman" pitchFamily="18" charset="0"/>
                <a:cs typeface="Times New Roman" pitchFamily="18" charset="0"/>
              </a:rPr>
              <a:t> </a:t>
            </a:r>
            <a:r>
              <a:rPr lang="en-US" sz="2000" b="1" dirty="0" smtClean="0">
                <a:ln>
                  <a:solidFill>
                    <a:schemeClr val="tx1"/>
                  </a:solidFill>
                </a:ln>
                <a:latin typeface="Times New Roman" pitchFamily="18" charset="0"/>
                <a:cs typeface="Times New Roman" pitchFamily="18" charset="0"/>
              </a:rPr>
              <a:t>[</a:t>
            </a:r>
            <a:r>
              <a:rPr lang="en-US" sz="2000" b="1" i="1" dirty="0" smtClean="0">
                <a:ln>
                  <a:solidFill>
                    <a:schemeClr val="tx1"/>
                  </a:solidFill>
                </a:ln>
                <a:latin typeface="Times New Roman" pitchFamily="18" charset="0"/>
                <a:cs typeface="Times New Roman" pitchFamily="18" charset="0"/>
              </a:rPr>
              <a:t>Law and Gospel</a:t>
            </a:r>
            <a:r>
              <a:rPr lang="en-US" sz="2000" b="1" dirty="0" smtClean="0">
                <a:ln>
                  <a:solidFill>
                    <a:schemeClr val="tx1"/>
                  </a:solidFill>
                </a:ln>
                <a:latin typeface="Times New Roman" pitchFamily="18" charset="0"/>
                <a:cs typeface="Times New Roman" pitchFamily="18" charset="0"/>
              </a:rPr>
              <a:t>, p 395</a:t>
            </a:r>
            <a:r>
              <a:rPr lang="en-US" sz="2000" b="1" dirty="0" smtClean="0">
                <a:ln>
                  <a:solidFill>
                    <a:schemeClr val="tx1"/>
                  </a:solidFill>
                </a:ln>
                <a:latin typeface="Times New Roman" pitchFamily="18" charset="0"/>
                <a:cs typeface="Times New Roman" pitchFamily="18" charset="0"/>
              </a:rPr>
              <a:t>]</a:t>
            </a:r>
            <a:endParaRPr lang="en-US" sz="2200" b="1" dirty="0">
              <a:ln>
                <a:solidFill>
                  <a:schemeClr val="tx1"/>
                </a:solidFill>
              </a:ln>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80">
                                          <p:stCondLst>
                                            <p:cond delay="0"/>
                                          </p:stCondLst>
                                        </p:cTn>
                                        <p:tgtEl>
                                          <p:spTgt spid="3">
                                            <p:txEl>
                                              <p:pRg st="4" end="4"/>
                                            </p:txEl>
                                          </p:spTgt>
                                        </p:tgtEl>
                                      </p:cBhvr>
                                    </p:animEffect>
                                    <p:anim calcmode="lin" valueType="num">
                                      <p:cBhvr>
                                        <p:cTn id="3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4" end="4"/>
                                            </p:txEl>
                                          </p:spTgt>
                                        </p:tgtEl>
                                      </p:cBhvr>
                                      <p:to x="100000" y="60000"/>
                                    </p:animScale>
                                    <p:animScale>
                                      <p:cBhvr>
                                        <p:cTn id="39" dur="166" decel="50000">
                                          <p:stCondLst>
                                            <p:cond delay="676"/>
                                          </p:stCondLst>
                                        </p:cTn>
                                        <p:tgtEl>
                                          <p:spTgt spid="3">
                                            <p:txEl>
                                              <p:pRg st="4" end="4"/>
                                            </p:txEl>
                                          </p:spTgt>
                                        </p:tgtEl>
                                      </p:cBhvr>
                                      <p:to x="100000" y="100000"/>
                                    </p:animScale>
                                    <p:animScale>
                                      <p:cBhvr>
                                        <p:cTn id="40" dur="26">
                                          <p:stCondLst>
                                            <p:cond delay="1312"/>
                                          </p:stCondLst>
                                        </p:cTn>
                                        <p:tgtEl>
                                          <p:spTgt spid="3">
                                            <p:txEl>
                                              <p:pRg st="4" end="4"/>
                                            </p:txEl>
                                          </p:spTgt>
                                        </p:tgtEl>
                                      </p:cBhvr>
                                      <p:to x="100000" y="80000"/>
                                    </p:animScale>
                                    <p:animScale>
                                      <p:cBhvr>
                                        <p:cTn id="41" dur="166" decel="50000">
                                          <p:stCondLst>
                                            <p:cond delay="1338"/>
                                          </p:stCondLst>
                                        </p:cTn>
                                        <p:tgtEl>
                                          <p:spTgt spid="3">
                                            <p:txEl>
                                              <p:pRg st="4" end="4"/>
                                            </p:txEl>
                                          </p:spTgt>
                                        </p:tgtEl>
                                      </p:cBhvr>
                                      <p:to x="100000" y="100000"/>
                                    </p:animScale>
                                    <p:animScale>
                                      <p:cBhvr>
                                        <p:cTn id="42" dur="26">
                                          <p:stCondLst>
                                            <p:cond delay="1642"/>
                                          </p:stCondLst>
                                        </p:cTn>
                                        <p:tgtEl>
                                          <p:spTgt spid="3">
                                            <p:txEl>
                                              <p:pRg st="4" end="4"/>
                                            </p:txEl>
                                          </p:spTgt>
                                        </p:tgtEl>
                                      </p:cBhvr>
                                      <p:to x="100000" y="90000"/>
                                    </p:animScale>
                                    <p:animScale>
                                      <p:cBhvr>
                                        <p:cTn id="43" dur="166" decel="50000">
                                          <p:stCondLst>
                                            <p:cond delay="1668"/>
                                          </p:stCondLst>
                                        </p:cTn>
                                        <p:tgtEl>
                                          <p:spTgt spid="3">
                                            <p:txEl>
                                              <p:pRg st="4" end="4"/>
                                            </p:txEl>
                                          </p:spTgt>
                                        </p:tgtEl>
                                      </p:cBhvr>
                                      <p:to x="100000" y="100000"/>
                                    </p:animScale>
                                    <p:animScale>
                                      <p:cBhvr>
                                        <p:cTn id="44" dur="26">
                                          <p:stCondLst>
                                            <p:cond delay="1808"/>
                                          </p:stCondLst>
                                        </p:cTn>
                                        <p:tgtEl>
                                          <p:spTgt spid="3">
                                            <p:txEl>
                                              <p:pRg st="4" end="4"/>
                                            </p:txEl>
                                          </p:spTgt>
                                        </p:tgtEl>
                                      </p:cBhvr>
                                      <p:to x="100000" y="95000"/>
                                    </p:animScale>
                                    <p:animScale>
                                      <p:cBhvr>
                                        <p:cTn id="45"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20825"/>
            <a:ext cx="678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Unforgiveable Sin</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vv.31-32</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0"/>
            <a:ext cx="8915400" cy="4093428"/>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600"/>
              </a:spcAft>
            </a:pPr>
            <a:r>
              <a:rPr lang="en-US" sz="2400" b="1" dirty="0" smtClean="0">
                <a:ln>
                  <a:solidFill>
                    <a:srgbClr val="FFFF00"/>
                  </a:solidFill>
                </a:ln>
                <a:solidFill>
                  <a:srgbClr val="FFFF00"/>
                </a:solidFill>
              </a:rPr>
              <a:t>Third, the symptoms of committing this sin are not terror or fear but lack of concern or even delight in speaking ill of God and His gifts.</a:t>
            </a:r>
          </a:p>
          <a:p>
            <a:pPr>
              <a:spcAft>
                <a:spcPts val="600"/>
              </a:spcAft>
            </a:pPr>
            <a:r>
              <a:rPr lang="en-US" sz="2400" b="1" dirty="0" smtClean="0">
                <a:ln>
                  <a:solidFill>
                    <a:schemeClr val="tx1"/>
                  </a:solidFill>
                </a:ln>
                <a:latin typeface="Times New Roman" pitchFamily="18" charset="0"/>
                <a:cs typeface="Times New Roman" pitchFamily="18" charset="0"/>
              </a:rPr>
              <a:t>We </a:t>
            </a:r>
            <a:r>
              <a:rPr lang="en-US" sz="2400" b="1" dirty="0" smtClean="0">
                <a:ln>
                  <a:solidFill>
                    <a:schemeClr val="tx1"/>
                  </a:solidFill>
                </a:ln>
                <a:latin typeface="Times New Roman" pitchFamily="18" charset="0"/>
                <a:cs typeface="Times New Roman" pitchFamily="18" charset="0"/>
              </a:rPr>
              <a:t>now see </a:t>
            </a:r>
            <a:r>
              <a:rPr lang="en-US" sz="2400" b="1" dirty="0" smtClean="0">
                <a:ln>
                  <a:solidFill>
                    <a:schemeClr val="tx1"/>
                  </a:solidFill>
                </a:ln>
                <a:latin typeface="Times New Roman" pitchFamily="18" charset="0"/>
                <a:cs typeface="Times New Roman" pitchFamily="18" charset="0"/>
              </a:rPr>
              <a:t>Walther’s pastoral approach to the discussion of the unforgiven sin.</a:t>
            </a:r>
          </a:p>
          <a:p>
            <a:pPr>
              <a:spcAft>
                <a:spcPts val="600"/>
              </a:spcAft>
            </a:pPr>
            <a:r>
              <a:rPr lang="en-US" sz="2200" b="1" i="1" dirty="0" smtClean="0">
                <a:ln>
                  <a:solidFill>
                    <a:schemeClr val="tx1"/>
                  </a:solidFill>
                </a:ln>
                <a:latin typeface="Times New Roman" pitchFamily="18" charset="0"/>
                <a:cs typeface="Times New Roman" pitchFamily="18" charset="0"/>
              </a:rPr>
              <a:t>• </a:t>
            </a:r>
            <a:r>
              <a:rPr lang="en-US" sz="2200" b="1" i="1" dirty="0" smtClean="0">
                <a:ln>
                  <a:solidFill>
                    <a:schemeClr val="tx1"/>
                  </a:solidFill>
                </a:ln>
                <a:latin typeface="Times New Roman" pitchFamily="18" charset="0"/>
                <a:cs typeface="Times New Roman" pitchFamily="18" charset="0"/>
              </a:rPr>
              <a:t>“As regards people who are distressed because they think they have committed the sin against the Holy Ghost, they would not feel distressed if they really had committed that sin and were in that awful condition of heart, but they would find their constant delight in blaspheming the Gospel. However, Christians in distress still have faith, and the Spirit of God is working in them; and if the Spirit of God is working in them, they have not committed the sin against the Holy </a:t>
            </a:r>
            <a:r>
              <a:rPr lang="en-US" sz="2200" b="1" i="1" dirty="0" smtClean="0">
                <a:ln>
                  <a:solidFill>
                    <a:schemeClr val="tx1"/>
                  </a:solidFill>
                </a:ln>
                <a:latin typeface="Times New Roman" pitchFamily="18" charset="0"/>
                <a:cs typeface="Times New Roman" pitchFamily="18" charset="0"/>
              </a:rPr>
              <a:t>Ghost.” </a:t>
            </a:r>
            <a:r>
              <a:rPr lang="en-US" sz="2200" b="1" i="1" dirty="0" smtClean="0">
                <a:ln>
                  <a:solidFill>
                    <a:schemeClr val="tx1"/>
                  </a:solidFill>
                </a:ln>
                <a:latin typeface="Times New Roman" pitchFamily="18" charset="0"/>
                <a:cs typeface="Times New Roman" pitchFamily="18" charset="0"/>
              </a:rPr>
              <a:t>[Law and Gospel, p. 399</a:t>
            </a:r>
            <a:r>
              <a:rPr lang="en-US" sz="2200" b="1" i="1" dirty="0" smtClean="0">
                <a:ln>
                  <a:solidFill>
                    <a:schemeClr val="tx1"/>
                  </a:solidFill>
                </a:ln>
                <a:latin typeface="Times New Roman" pitchFamily="18" charset="0"/>
                <a:cs typeface="Times New Roman" pitchFamily="18" charset="0"/>
              </a:rPr>
              <a:t>]</a:t>
            </a:r>
            <a:endParaRPr lang="en-US" sz="2200" b="1" i="1" dirty="0">
              <a:ln>
                <a:solidFill>
                  <a:schemeClr val="tx1"/>
                </a:solidFill>
              </a:ln>
              <a:latin typeface="Times New Roman" pitchFamily="18" charset="0"/>
              <a:cs typeface="Times New Roman" pitchFamily="18" charset="0"/>
            </a:endParaRPr>
          </a:p>
        </p:txBody>
      </p:sp>
      <p:sp>
        <p:nvSpPr>
          <p:cNvPr id="5" name="Rectangle 4"/>
          <p:cNvSpPr/>
          <p:nvPr/>
        </p:nvSpPr>
        <p:spPr>
          <a:xfrm>
            <a:off x="76200" y="1626275"/>
            <a:ext cx="8839200" cy="3416320"/>
          </a:xfrm>
          <a:prstGeom prst="rect">
            <a:avLst/>
          </a:prstGeom>
        </p:spPr>
        <p:txBody>
          <a:bodyPr wrap="square">
            <a:spAutoFit/>
          </a:bodyPr>
          <a:lstStyle/>
          <a:p>
            <a:r>
              <a:rPr lang="en-US" sz="24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Walther quotes Luther in this regard:  </a:t>
            </a:r>
            <a:r>
              <a:rPr lang="en-US" sz="2400" b="1" i="1" dirty="0" smtClean="0">
                <a:ln>
                  <a:solidFill>
                    <a:srgbClr val="00B0F0"/>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“This sin is unto death when it is defended after having been sufficiently revealed and recognized as a sin, because it resists the grace of God, the means of grace, and the forgiveness of sin.  Where there is no knowledge of sin, there is no forgiveness.  For the forgiveness of sin is preached to those who feel their sin and are seeking the grace of God.  But these persons [who have committed the sin against the Holy Ghost] are not frightened by any scruples of conscience, nor do they recognize and feel their sin” [Law and Gospel, p. 398].</a:t>
            </a:r>
            <a:r>
              <a:rPr lang="en-US" sz="2400" b="1" dirty="0" smtClean="0">
                <a:ln>
                  <a:solidFill>
                    <a:srgbClr val="00B0F0"/>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400" dirty="0">
              <a:ln>
                <a:solidFill>
                  <a:srgbClr val="00B0F0"/>
                </a:solidFill>
              </a:ln>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3">
                                            <p:txEl>
                                              <p:pRg st="2" end="2"/>
                                            </p:txEl>
                                          </p:spTgt>
                                        </p:tgtEl>
                                      </p:cBhvr>
                                    </p:animEffect>
                                    <p:set>
                                      <p:cBhvr>
                                        <p:cTn id="7"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20825"/>
            <a:ext cx="678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Unforgiveable Sin</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vv.31-32</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76200"/>
            <a:ext cx="8915400" cy="590931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600"/>
              </a:spcAft>
            </a:pPr>
            <a:r>
              <a:rPr lang="en-US" sz="2400" b="1" dirty="0" smtClean="0">
                <a:ln>
                  <a:solidFill>
                    <a:srgbClr val="FFFF00"/>
                  </a:solidFill>
                </a:ln>
                <a:solidFill>
                  <a:srgbClr val="FFFF00"/>
                </a:solidFill>
                <a:cs typeface="Times New Roman" pitchFamily="18" charset="0"/>
              </a:rPr>
              <a:t>Finally, then, we can have a definition of the blasphemy of the Holy Spirit:</a:t>
            </a:r>
          </a:p>
          <a:p>
            <a:pPr>
              <a:spcAft>
                <a:spcPts val="600"/>
              </a:spcAft>
            </a:pPr>
            <a:r>
              <a:rPr lang="en-US" sz="2200" b="1" dirty="0" smtClean="0">
                <a:ln>
                  <a:solidFill>
                    <a:schemeClr val="tx1"/>
                  </a:solidFill>
                </a:ln>
                <a:latin typeface="Times New Roman" pitchFamily="18" charset="0"/>
                <a:cs typeface="Times New Roman" pitchFamily="18" charset="0"/>
              </a:rPr>
              <a:t>   </a:t>
            </a:r>
            <a:r>
              <a:rPr lang="en-US" sz="2200" b="1" i="1" dirty="0" smtClean="0">
                <a:ln>
                  <a:solidFill>
                    <a:schemeClr val="tx1"/>
                  </a:solidFill>
                </a:ln>
                <a:latin typeface="Times New Roman" pitchFamily="18" charset="0"/>
                <a:cs typeface="Times New Roman" pitchFamily="18" charset="0"/>
              </a:rPr>
              <a:t>• </a:t>
            </a:r>
            <a:r>
              <a:rPr lang="en-US" sz="2200" b="1" i="1" dirty="0" smtClean="0">
                <a:ln>
                  <a:solidFill>
                    <a:schemeClr val="tx1"/>
                  </a:solidFill>
                </a:ln>
                <a:latin typeface="Times New Roman" pitchFamily="18" charset="0"/>
                <a:cs typeface="Times New Roman" pitchFamily="18" charset="0"/>
              </a:rPr>
              <a:t>“Here we have the record of an actual blasphemy against the Holy Ghost. Then Christ, by the finger of God, cast out devils, the Pharisees, who had come down from Jerusalem, declared this operation of the Holy Spirit a work of the devil.  They were convinced in their hearts that it was a divine work, but since the Savior had rebuked them for their hypocrisy and </a:t>
            </a:r>
            <a:r>
              <a:rPr lang="en-US" sz="2200" b="1" i="1" dirty="0" smtClean="0">
                <a:ln>
                  <a:solidFill>
                    <a:schemeClr val="tx1"/>
                  </a:solidFill>
                </a:ln>
                <a:latin typeface="Times New Roman" pitchFamily="18" charset="0"/>
                <a:cs typeface="Times New Roman" pitchFamily="18" charset="0"/>
              </a:rPr>
              <a:t>mien </a:t>
            </a:r>
            <a:r>
              <a:rPr lang="en-US" sz="2200" b="1" i="1" dirty="0" smtClean="0">
                <a:ln>
                  <a:solidFill>
                    <a:schemeClr val="tx1"/>
                  </a:solidFill>
                </a:ln>
                <a:latin typeface="Times New Roman" pitchFamily="18" charset="0"/>
                <a:cs typeface="Times New Roman" pitchFamily="18" charset="0"/>
              </a:rPr>
              <a:t>of sanctimoniousness they conceived a deadly hatred against Christ, and that incited them to blasphemy against the Holy Ghost.  Accordingly we have here this explanation offered us:  To declare a work of the Holy Ghost a work of the devil when one is convinced that it is a work of the Holy Ghost, that is blasphemy against the Holy </a:t>
            </a:r>
            <a:r>
              <a:rPr lang="en-US" sz="2200" b="1" i="1" dirty="0" smtClean="0">
                <a:ln>
                  <a:solidFill>
                    <a:schemeClr val="tx1"/>
                  </a:solidFill>
                </a:ln>
                <a:latin typeface="Times New Roman" pitchFamily="18" charset="0"/>
                <a:cs typeface="Times New Roman" pitchFamily="18" charset="0"/>
              </a:rPr>
              <a:t>Ghost.” </a:t>
            </a:r>
            <a:r>
              <a:rPr lang="en-US" sz="2000" b="1" i="1" dirty="0" smtClean="0">
                <a:ln>
                  <a:solidFill>
                    <a:schemeClr val="tx1"/>
                  </a:solidFill>
                </a:ln>
                <a:latin typeface="Times New Roman" pitchFamily="18" charset="0"/>
                <a:cs typeface="Times New Roman" pitchFamily="18" charset="0"/>
              </a:rPr>
              <a:t>[Law and Gospel, p 394</a:t>
            </a:r>
            <a:r>
              <a:rPr lang="en-US" sz="2000" b="1" i="1" dirty="0" smtClean="0">
                <a:ln>
                  <a:solidFill>
                    <a:schemeClr val="tx1"/>
                  </a:solidFill>
                </a:ln>
                <a:latin typeface="Times New Roman" pitchFamily="18" charset="0"/>
                <a:cs typeface="Times New Roman" pitchFamily="18" charset="0"/>
              </a:rPr>
              <a:t>]</a:t>
            </a:r>
          </a:p>
          <a:p>
            <a:pPr>
              <a:spcAft>
                <a:spcPts val="600"/>
              </a:spcAft>
            </a:pPr>
            <a:r>
              <a:rPr lang="en-US" sz="2000" b="1" dirty="0" smtClean="0">
                <a:ln>
                  <a:solidFill>
                    <a:srgbClr val="FFC000"/>
                  </a:solidFill>
                </a:ln>
                <a:solidFill>
                  <a:srgbClr val="FFC000"/>
                </a:solidFill>
                <a:effectLst>
                  <a:outerShdw blurRad="38100" dist="38100" dir="2700000" algn="tl">
                    <a:srgbClr val="000000">
                      <a:alpha val="43137"/>
                    </a:srgbClr>
                  </a:outerShdw>
                </a:effectLst>
              </a:rPr>
              <a:t>(</a:t>
            </a:r>
            <a:r>
              <a:rPr lang="en-US" sz="20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Hebrews 6:4-8)</a:t>
            </a:r>
            <a:r>
              <a:rPr lang="en-US" sz="20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 “For it is impossible for those who were once enlightened, and have tasted of the heavenly gift, and were made partakers of the Holy Ghost, And have tasted the good word of God, and the powers of the world to come, If they shall fall away, to renew them again unto repentance; seeing they crucify to themselves the Son of God afresh, and put him to an open shame</a:t>
            </a:r>
            <a:r>
              <a:rPr lang="en-US" sz="20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200" b="1" i="1" dirty="0" smtClean="0">
              <a:ln>
                <a:solidFill>
                  <a:schemeClr val="tx1"/>
                </a:solidFill>
              </a:ln>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Prologue</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152400"/>
            <a:ext cx="8915400" cy="5693866"/>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1200"/>
              </a:spcAft>
            </a:pPr>
            <a:r>
              <a:rPr lang="en-US" sz="2600" b="1" dirty="0" smtClean="0">
                <a:ln>
                  <a:solidFill>
                    <a:schemeClr val="tx1"/>
                  </a:solidFill>
                </a:ln>
                <a:latin typeface="Times New Roman" pitchFamily="18" charset="0"/>
                <a:cs typeface="Times New Roman" pitchFamily="18" charset="0"/>
              </a:rPr>
              <a:t>In Matthew 11:28, Jesus promised “rest.”  This would immediately bring the idea of “Sabbath” to the Jewish mind.  </a:t>
            </a:r>
            <a:r>
              <a:rPr lang="en-US" sz="2600" b="1" dirty="0" smtClean="0">
                <a:ln>
                  <a:solidFill>
                    <a:schemeClr val="tx1"/>
                  </a:solidFill>
                </a:ln>
                <a:latin typeface="Times New Roman" pitchFamily="18" charset="0"/>
                <a:cs typeface="Times New Roman" pitchFamily="18" charset="0"/>
              </a:rPr>
              <a:t>Yet, </a:t>
            </a:r>
            <a:r>
              <a:rPr lang="en-US" sz="2600" b="1" dirty="0" smtClean="0">
                <a:ln>
                  <a:solidFill>
                    <a:schemeClr val="tx1"/>
                  </a:solidFill>
                </a:ln>
                <a:latin typeface="Times New Roman" pitchFamily="18" charset="0"/>
                <a:cs typeface="Times New Roman" pitchFamily="18" charset="0"/>
              </a:rPr>
              <a:t>the rest that Jesus brings is much different than what the scribes and Pharisees may have been thinking.  Thus, Matthew 12 begins with controversy between Jesus and the Pharisees over the Sabbath laws and regulations. </a:t>
            </a:r>
            <a:r>
              <a:rPr lang="en-US" sz="2600" b="1" dirty="0" smtClean="0">
                <a:ln>
                  <a:solidFill>
                    <a:schemeClr val="tx1"/>
                  </a:solidFill>
                </a:ln>
                <a:latin typeface="Times New Roman" pitchFamily="18" charset="0"/>
                <a:cs typeface="Times New Roman" pitchFamily="18" charset="0"/>
              </a:rPr>
              <a:t> It’s </a:t>
            </a:r>
            <a:r>
              <a:rPr lang="en-US" sz="2600" b="1" dirty="0" smtClean="0">
                <a:ln>
                  <a:solidFill>
                    <a:schemeClr val="tx1"/>
                  </a:solidFill>
                </a:ln>
                <a:latin typeface="Times New Roman" pitchFamily="18" charset="0"/>
                <a:cs typeface="Times New Roman" pitchFamily="18" charset="0"/>
              </a:rPr>
              <a:t>difficult for us to grasp the complexities and endless regulations which the Jewish religious leaders had put in place to “protect” the Sabbath (the total number is disputed, although I’ve read that it could be as high as 1,500 additional “</a:t>
            </a:r>
            <a:r>
              <a:rPr lang="en-US" sz="2600" b="1" dirty="0" smtClean="0">
                <a:ln>
                  <a:solidFill>
                    <a:schemeClr val="tx1"/>
                  </a:solidFill>
                </a:ln>
                <a:latin typeface="Times New Roman" pitchFamily="18" charset="0"/>
                <a:cs typeface="Times New Roman" pitchFamily="18" charset="0"/>
              </a:rPr>
              <a:t>laws”).  </a:t>
            </a:r>
            <a:r>
              <a:rPr lang="en-US" sz="2600" b="1" dirty="0" smtClean="0">
                <a:ln>
                  <a:solidFill>
                    <a:schemeClr val="tx1"/>
                  </a:solidFill>
                </a:ln>
                <a:latin typeface="Times New Roman" pitchFamily="18" charset="0"/>
                <a:cs typeface="Times New Roman" pitchFamily="18" charset="0"/>
              </a:rPr>
              <a:t>The Sabbath laws stood in the center of Jewish piety, but such piety had departed far from the simplicity of the Lord’s intended rest, especially the rest that Jesus would bring through the forgiveness of sins.</a:t>
            </a:r>
            <a:endParaRPr lang="en-US" sz="2600" b="1" dirty="0">
              <a:ln>
                <a:solidFill>
                  <a:schemeClr val="tx1"/>
                </a:solidFill>
              </a:ln>
              <a:latin typeface="Times New Roman" pitchFamily="18" charset="0"/>
              <a:cs typeface="Times New Roman" pitchFamily="18" charset="0"/>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12</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20825"/>
            <a:ext cx="678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and The Holy Spirit</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vv.31-32</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314265"/>
            <a:ext cx="8915400" cy="532453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1200"/>
              </a:spcAft>
            </a:pPr>
            <a:r>
              <a:rPr lang="en-US" sz="2400" b="1" dirty="0" smtClean="0">
                <a:ln>
                  <a:solidFill>
                    <a:schemeClr val="tx1"/>
                  </a:solidFill>
                </a:ln>
                <a:latin typeface="Times New Roman" pitchFamily="18" charset="0"/>
                <a:cs typeface="Times New Roman" pitchFamily="18" charset="0"/>
              </a:rPr>
              <a:t>This text points us to a major theme </a:t>
            </a:r>
            <a:r>
              <a:rPr lang="en-US" sz="2400" b="1" dirty="0" smtClean="0">
                <a:ln>
                  <a:solidFill>
                    <a:schemeClr val="tx1"/>
                  </a:solidFill>
                </a:ln>
                <a:latin typeface="Times New Roman" pitchFamily="18" charset="0"/>
                <a:cs typeface="Times New Roman" pitchFamily="18" charset="0"/>
              </a:rPr>
              <a:t>in Holy Scriptures</a:t>
            </a:r>
            <a:r>
              <a:rPr lang="en-US" sz="2400" b="1" dirty="0" smtClean="0">
                <a:ln>
                  <a:solidFill>
                    <a:schemeClr val="tx1"/>
                  </a:solidFill>
                </a:ln>
                <a:latin typeface="Times New Roman" pitchFamily="18" charset="0"/>
                <a:cs typeface="Times New Roman" pitchFamily="18" charset="0"/>
              </a:rPr>
              <a:t>: </a:t>
            </a:r>
            <a:r>
              <a:rPr lang="en-US" sz="2400" b="1" dirty="0" smtClean="0">
                <a:ln>
                  <a:solidFill>
                    <a:schemeClr val="tx1"/>
                  </a:solidFill>
                </a:ln>
                <a:latin typeface="Times New Roman" pitchFamily="18" charset="0"/>
                <a:cs typeface="Times New Roman" pitchFamily="18" charset="0"/>
              </a:rPr>
              <a:t> Jesus </a:t>
            </a:r>
            <a:r>
              <a:rPr lang="en-US" sz="2400" b="1" dirty="0" smtClean="0">
                <a:ln>
                  <a:solidFill>
                    <a:schemeClr val="tx1"/>
                  </a:solidFill>
                </a:ln>
                <a:latin typeface="Times New Roman" pitchFamily="18" charset="0"/>
                <a:cs typeface="Times New Roman" pitchFamily="18" charset="0"/>
              </a:rPr>
              <a:t>was anointed with the Holy Spirit in the fullest measure.  The reason Jesus is discussing the blasphemy of the Holy Spirit is because the Pharisees </a:t>
            </a:r>
            <a:r>
              <a:rPr lang="en-US" sz="2400" b="1" dirty="0" smtClean="0">
                <a:ln>
                  <a:solidFill>
                    <a:schemeClr val="tx1"/>
                  </a:solidFill>
                </a:ln>
                <a:latin typeface="Times New Roman" pitchFamily="18" charset="0"/>
                <a:cs typeface="Times New Roman" pitchFamily="18" charset="0"/>
              </a:rPr>
              <a:t>are guilty of this sin!  </a:t>
            </a:r>
            <a:r>
              <a:rPr lang="en-US" sz="2400" b="1" dirty="0" smtClean="0">
                <a:ln>
                  <a:solidFill>
                    <a:schemeClr val="tx1"/>
                  </a:solidFill>
                </a:ln>
                <a:latin typeface="Times New Roman" pitchFamily="18" charset="0"/>
                <a:cs typeface="Times New Roman" pitchFamily="18" charset="0"/>
              </a:rPr>
              <a:t>How?  Did they not accuse Jesus of being possessed by </a:t>
            </a:r>
            <a:r>
              <a:rPr lang="en-US" sz="2400" b="1" dirty="0" smtClean="0">
                <a:ln>
                  <a:solidFill>
                    <a:schemeClr val="tx1"/>
                  </a:solidFill>
                </a:ln>
                <a:latin typeface="Times New Roman" pitchFamily="18" charset="0"/>
                <a:cs typeface="Times New Roman" pitchFamily="18" charset="0"/>
              </a:rPr>
              <a:t>Beelzebub?  How </a:t>
            </a:r>
            <a:r>
              <a:rPr lang="en-US" sz="2400" b="1" dirty="0" smtClean="0">
                <a:ln>
                  <a:solidFill>
                    <a:schemeClr val="tx1"/>
                  </a:solidFill>
                </a:ln>
                <a:latin typeface="Times New Roman" pitchFamily="18" charset="0"/>
                <a:cs typeface="Times New Roman" pitchFamily="18" charset="0"/>
              </a:rPr>
              <a:t>is this blaspheming the Holy Spirit instead of Jesus?  The answer is found in Jesus’ response</a:t>
            </a:r>
            <a:r>
              <a:rPr lang="en-US" sz="2400" b="1" dirty="0" smtClean="0">
                <a:ln>
                  <a:solidFill>
                    <a:schemeClr val="tx1"/>
                  </a:solidFill>
                </a:ln>
                <a:latin typeface="Times New Roman" pitchFamily="18" charset="0"/>
                <a:cs typeface="Times New Roman" pitchFamily="18" charset="0"/>
              </a:rPr>
              <a:t>:</a:t>
            </a:r>
          </a:p>
          <a:p>
            <a:pPr>
              <a:spcAft>
                <a:spcPts val="1200"/>
              </a:spcAft>
            </a:pPr>
            <a:r>
              <a:rPr lang="en-US" sz="2800" b="1" dirty="0" smtClean="0">
                <a:ln>
                  <a:solidFill>
                    <a:srgbClr val="FFC000"/>
                  </a:solidFill>
                </a:ln>
                <a:solidFill>
                  <a:srgbClr val="FFC000"/>
                </a:solidFill>
                <a:latin typeface="Times New Roman" pitchFamily="18" charset="0"/>
                <a:cs typeface="Times New Roman" pitchFamily="18" charset="0"/>
              </a:rPr>
              <a:t>“</a:t>
            </a:r>
            <a:r>
              <a:rPr lang="en-US" sz="2800" b="1" dirty="0" smtClean="0">
                <a:ln>
                  <a:solidFill>
                    <a:srgbClr val="FFC000"/>
                  </a:solidFill>
                </a:ln>
                <a:solidFill>
                  <a:srgbClr val="FFC000"/>
                </a:solidFill>
                <a:latin typeface="Times New Roman" pitchFamily="18" charset="0"/>
                <a:cs typeface="Times New Roman" pitchFamily="18" charset="0"/>
              </a:rPr>
              <a:t>If I cast out demons </a:t>
            </a:r>
            <a:r>
              <a:rPr lang="en-US" sz="2800" b="1" i="1" dirty="0" smtClean="0">
                <a:ln>
                  <a:solidFill>
                    <a:srgbClr val="FF0000"/>
                  </a:solidFill>
                </a:ln>
                <a:solidFill>
                  <a:srgbClr val="FF0000"/>
                </a:solidFill>
                <a:latin typeface="Times New Roman" pitchFamily="18" charset="0"/>
                <a:cs typeface="Times New Roman" pitchFamily="18" charset="0"/>
              </a:rPr>
              <a:t>by the Spirit of God</a:t>
            </a:r>
            <a:r>
              <a:rPr lang="en-US" sz="2800" b="1" i="1" dirty="0" smtClean="0">
                <a:ln>
                  <a:solidFill>
                    <a:srgbClr val="FFC000"/>
                  </a:solidFill>
                </a:ln>
                <a:solidFill>
                  <a:srgbClr val="FFC000"/>
                </a:solidFill>
                <a:latin typeface="Times New Roman" pitchFamily="18" charset="0"/>
                <a:cs typeface="Times New Roman" pitchFamily="18" charset="0"/>
              </a:rPr>
              <a:t> </a:t>
            </a:r>
            <a:r>
              <a:rPr lang="en-US" sz="2800" b="1" dirty="0" smtClean="0">
                <a:ln>
                  <a:solidFill>
                    <a:srgbClr val="FFC000"/>
                  </a:solidFill>
                </a:ln>
                <a:solidFill>
                  <a:srgbClr val="FFC000"/>
                </a:solidFill>
                <a:latin typeface="Times New Roman" pitchFamily="18" charset="0"/>
                <a:cs typeface="Times New Roman" pitchFamily="18" charset="0"/>
              </a:rPr>
              <a:t>then the kingdom of God has come upon you” </a:t>
            </a:r>
            <a:r>
              <a:rPr lang="en-US" sz="2800" b="1" baseline="30000" dirty="0" smtClean="0">
                <a:ln>
                  <a:solidFill>
                    <a:srgbClr val="FFC000"/>
                  </a:solidFill>
                </a:ln>
                <a:solidFill>
                  <a:srgbClr val="FFC000"/>
                </a:solidFill>
                <a:latin typeface="Times New Roman" pitchFamily="18" charset="0"/>
                <a:cs typeface="Times New Roman" pitchFamily="18" charset="0"/>
              </a:rPr>
              <a:t>(v.28)</a:t>
            </a:r>
            <a:r>
              <a:rPr lang="en-US" sz="2800" b="1" dirty="0" smtClean="0">
                <a:ln>
                  <a:solidFill>
                    <a:srgbClr val="FFC000"/>
                  </a:solidFill>
                </a:ln>
                <a:solidFill>
                  <a:srgbClr val="FFC000"/>
                </a:solidFill>
                <a:latin typeface="Times New Roman" pitchFamily="18" charset="0"/>
                <a:cs typeface="Times New Roman" pitchFamily="18" charset="0"/>
              </a:rPr>
              <a:t>.</a:t>
            </a:r>
          </a:p>
          <a:p>
            <a:r>
              <a:rPr lang="en-US" sz="2400" b="1" dirty="0" smtClean="0">
                <a:ln>
                  <a:solidFill>
                    <a:schemeClr val="tx1"/>
                  </a:solidFill>
                </a:ln>
                <a:latin typeface="Times New Roman" pitchFamily="18" charset="0"/>
                <a:cs typeface="Times New Roman" pitchFamily="18" charset="0"/>
              </a:rPr>
              <a:t>Because </a:t>
            </a:r>
            <a:r>
              <a:rPr lang="en-US" sz="2400" b="1" dirty="0" smtClean="0">
                <a:ln>
                  <a:solidFill>
                    <a:schemeClr val="tx1"/>
                  </a:solidFill>
                </a:ln>
                <a:latin typeface="Times New Roman" pitchFamily="18" charset="0"/>
                <a:cs typeface="Times New Roman" pitchFamily="18" charset="0"/>
              </a:rPr>
              <a:t>Jesus is full of the Holy Spirit, and more, because Jesus works miracles by the Holy Spirit (in fact it was by the Holy Spirit that the demon was cast out) the Pharisees were calling the Holy </a:t>
            </a:r>
            <a:r>
              <a:rPr lang="en-US" sz="2400" b="1" dirty="0" smtClean="0">
                <a:ln>
                  <a:solidFill>
                    <a:schemeClr val="tx1"/>
                  </a:solidFill>
                </a:ln>
                <a:latin typeface="Times New Roman" pitchFamily="18" charset="0"/>
                <a:cs typeface="Times New Roman" pitchFamily="18" charset="0"/>
              </a:rPr>
              <a:t>Spirit…Satan, the devil, Beelzebub!  </a:t>
            </a:r>
            <a:r>
              <a:rPr lang="en-US" sz="2400" b="1" dirty="0" smtClean="0">
                <a:ln>
                  <a:solidFill>
                    <a:schemeClr val="tx1"/>
                  </a:solidFill>
                </a:ln>
                <a:latin typeface="Times New Roman" pitchFamily="18" charset="0"/>
                <a:cs typeface="Times New Roman" pitchFamily="18" charset="0"/>
              </a:rPr>
              <a:t>Thus their accusing Jesus of casting out demons by Beelzebub is a blasphemy of the Holy </a:t>
            </a:r>
            <a:r>
              <a:rPr lang="en-US" sz="2400" b="1" dirty="0" smtClean="0">
                <a:ln>
                  <a:solidFill>
                    <a:schemeClr val="tx1"/>
                  </a:solidFill>
                </a:ln>
                <a:latin typeface="Times New Roman" pitchFamily="18" charset="0"/>
                <a:cs typeface="Times New Roman" pitchFamily="18" charset="0"/>
              </a:rPr>
              <a:t>Spirit!</a:t>
            </a:r>
            <a:endParaRPr lang="en-US" sz="2400" b="1" dirty="0">
              <a:ln>
                <a:solidFill>
                  <a:schemeClr val="tx1"/>
                </a:solidFill>
              </a:ln>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70" decel="100000"/>
                                        <p:tgtEl>
                                          <p:spTgt spid="3">
                                            <p:txEl>
                                              <p:pRg st="1" end="1"/>
                                            </p:txEl>
                                          </p:spTgt>
                                        </p:tgtEl>
                                      </p:cBhvr>
                                    </p:animEffect>
                                    <p:animScale>
                                      <p:cBhvr>
                                        <p:cTn id="8" dur="770" decel="100000"/>
                                        <p:tgtEl>
                                          <p:spTgt spid="3">
                                            <p:txEl>
                                              <p:pRg st="1" end="1"/>
                                            </p:txEl>
                                          </p:spTgt>
                                        </p:tgtEl>
                                      </p:cBhvr>
                                      <p:from x="10000" y="10000"/>
                                      <p:to x="200000" y="450000"/>
                                    </p:animScale>
                                    <p:animScale>
                                      <p:cBhvr>
                                        <p:cTn id="9" dur="1230" accel="100000" fill="hold">
                                          <p:stCondLst>
                                            <p:cond delay="770"/>
                                          </p:stCondLst>
                                        </p:cTn>
                                        <p:tgtEl>
                                          <p:spTgt spid="3">
                                            <p:txEl>
                                              <p:pRg st="1" end="1"/>
                                            </p:txEl>
                                          </p:spTgt>
                                        </p:tgtEl>
                                      </p:cBhvr>
                                      <p:from x="200000" y="450000"/>
                                      <p:to x="100000" y="100000"/>
                                    </p:animScale>
                                    <p:set>
                                      <p:cBhvr>
                                        <p:cTn id="10" dur="770" fill="hold"/>
                                        <p:tgtEl>
                                          <p:spTgt spid="3">
                                            <p:txEl>
                                              <p:pRg st="1" end="1"/>
                                            </p:txEl>
                                          </p:spTgt>
                                        </p:tgtEl>
                                        <p:attrNameLst>
                                          <p:attrName>ppt_x</p:attrName>
                                        </p:attrNameLst>
                                      </p:cBhvr>
                                      <p:to>
                                        <p:strVal val="(0.5)"/>
                                      </p:to>
                                    </p:set>
                                    <p:anim from="(0.5)" to="(#ppt_x)" calcmode="lin" valueType="num">
                                      <p:cBhvr>
                                        <p:cTn id="11" dur="1230" accel="100000" fill="hold">
                                          <p:stCondLst>
                                            <p:cond delay="770"/>
                                          </p:stCondLst>
                                        </p:cTn>
                                        <p:tgtEl>
                                          <p:spTgt spid="3">
                                            <p:txEl>
                                              <p:pRg st="1" end="1"/>
                                            </p:txEl>
                                          </p:spTgt>
                                        </p:tgtEl>
                                        <p:attrNameLst>
                                          <p:attrName>ppt_x</p:attrName>
                                        </p:attrNameLst>
                                      </p:cBhvr>
                                    </p:anim>
                                    <p:set>
                                      <p:cBhvr>
                                        <p:cTn id="12" dur="770" fill="hold"/>
                                        <p:tgtEl>
                                          <p:spTgt spid="3">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1" end="1"/>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Our Outline of St. Matthew</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76200" y="609600"/>
            <a:ext cx="8991600" cy="46474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000" b="1" dirty="0" smtClean="0">
                <a:ln w="11430">
                  <a:solidFill>
                    <a:srgbClr val="FFFF00"/>
                  </a:solidFill>
                </a:ln>
                <a:solidFill>
                  <a:srgbClr val="FFFF00"/>
                </a:solidFill>
                <a:effectLst>
                  <a:outerShdw blurRad="80000" dist="40000" dir="5040000" algn="tl">
                    <a:srgbClr val="000000">
                      <a:alpha val="30000"/>
                    </a:srgbClr>
                  </a:outerShdw>
                </a:effectLst>
                <a:latin typeface="Verdana" pitchFamily="34" charset="0"/>
                <a:ea typeface="Verdana" pitchFamily="34" charset="0"/>
              </a:rPr>
              <a:t>III.  The Lord’s Ministry in Galilee (4:12 – 14:12)</a:t>
            </a:r>
          </a:p>
          <a:p>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A.  The Beginning of His Galilean Ministry (4:12-25) (2/2)</a:t>
            </a:r>
          </a:p>
          <a:p>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B.  First Discourse:  The Sermon on the Mount – Ch 5 (2/9)</a:t>
            </a:r>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p>
          <a:p>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C.  First Discourse:  The Sermon on the Mount – Ch 6 (2/16)</a:t>
            </a:r>
          </a:p>
          <a:p>
            <a:pPr>
              <a:spcAft>
                <a:spcPts val="1200"/>
              </a:spcAft>
            </a:pPr>
            <a:r>
              <a:rPr lang="en-US" sz="20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D.  First Discourse:  The Sermon on the Mount – Ch 7 (2/23)</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E.  A Collection of Our Lord’s Miracles</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1.  Chapter 8:  Capernaum &amp; Gadarenes (3/2)</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2.  </a:t>
            </a:r>
            <a:r>
              <a:rPr lang="en-US" b="1" u="sng"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Chapter 9:  Back in Capernaum</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(3/9)</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F.   The Second Discourse:  The Commissioning of the Twelve Apostles – Ch 10 (3/16)</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G.  His Ministry Throughout Galilee (Chapter 11:1-30 (Part I)(3/23)</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1. His Ministry Throughout Galilee (Chapter 12:1-32 (Part II) (3/30)  </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2.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His Ministry Throughout Galilee (Chapter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12:33-45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(Part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III</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(4/6)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H.  The Third Discourse:  The Parables of the Kingdom (Ch 12:46 –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13:52)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4/13)</a:t>
            </a:r>
          </a:p>
          <a:p>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   Rejection at Nazareth and Beheading of John the Baptist (13:53 – 14:12)</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4/27)</a:t>
            </a:r>
            <a:endPar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a:p>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ctr"/>
            <a:r>
              <a:rPr lang="en-US" sz="1600" b="1" dirty="0" smtClean="0">
                <a:ln w="11430">
                  <a:solidFill>
                    <a:srgbClr val="FFC000"/>
                  </a:solidFill>
                </a:ln>
                <a:solidFill>
                  <a:srgbClr val="FFC000"/>
                </a:solidFill>
                <a:effectLst>
                  <a:outerShdw blurRad="80000" dist="40000" dir="5040000" algn="tl">
                    <a:srgbClr val="000000">
                      <a:alpha val="30000"/>
                    </a:srgbClr>
                  </a:outerShdw>
                </a:effectLst>
              </a:rPr>
              <a:t>This outline will be undated as we reach successive narratives and the discourses in St. Matthew.</a:t>
            </a:r>
            <a:endParaRPr lang="en-US" sz="1600" b="1" dirty="0" smtClean="0">
              <a:ln w="11430">
                <a:solidFill>
                  <a:srgbClr val="FFC000"/>
                </a:solidFill>
              </a:ln>
              <a:solidFill>
                <a:srgbClr val="FFC000"/>
              </a:solidFill>
              <a:effectLst>
                <a:outerShdw blurRad="80000" dist="40000" dir="5040000" algn="tl">
                  <a:srgbClr val="000000">
                    <a:alpha val="30000"/>
                  </a:srgbClr>
                </a:outerShdw>
              </a:effectLst>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a:t>
            </a: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12:33-45</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bodyPr>
          <a:lstStyle/>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Next</a:t>
            </a:r>
          </a:p>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Week</a:t>
            </a:r>
            <a:endParaRPr lang="en-US" dirty="0">
              <a:ln>
                <a:solidFill>
                  <a:srgbClr val="92D050"/>
                </a:solidFill>
              </a:ln>
              <a:solidFill>
                <a:srgbClr val="92D050"/>
              </a:solidFill>
            </a:endParaRPr>
          </a:p>
        </p:txBody>
      </p:sp>
      <p:pic>
        <p:nvPicPr>
          <p:cNvPr id="7170" name="Picture 2" descr="Sacerdotus: 20th Sunday of Ordinary Time: Jesus, Fire &amp; Division"/>
          <p:cNvPicPr>
            <a:picLocks noChangeAspect="1" noChangeArrowheads="1"/>
          </p:cNvPicPr>
          <p:nvPr/>
        </p:nvPicPr>
        <p:blipFill>
          <a:blip r:embed="rId2" cstate="print"/>
          <a:srcRect/>
          <a:stretch>
            <a:fillRect/>
          </a:stretch>
        </p:blipFill>
        <p:spPr bwMode="auto">
          <a:xfrm>
            <a:off x="0" y="1"/>
            <a:ext cx="9144000" cy="5932646"/>
          </a:xfrm>
          <a:prstGeom prst="rect">
            <a:avLst/>
          </a:prstGeom>
          <a:noFill/>
        </p:spPr>
      </p:pic>
      <p:sp>
        <p:nvSpPr>
          <p:cNvPr id="8" name="TextBox 7"/>
          <p:cNvSpPr txBox="1"/>
          <p:nvPr/>
        </p:nvSpPr>
        <p:spPr>
          <a:xfrm>
            <a:off x="56475" y="76200"/>
            <a:ext cx="8935125" cy="1938992"/>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Papyrus" pitchFamily="66" charset="0"/>
              </a:rPr>
              <a:t>His Ministry</a:t>
            </a:r>
          </a:p>
          <a:p>
            <a:r>
              <a:rPr lang="en-US" sz="4000" b="1" dirty="0" smtClean="0">
                <a:effectLst>
                  <a:outerShdw blurRad="38100" dist="38100" dir="2700000" algn="tl">
                    <a:srgbClr val="000000">
                      <a:alpha val="43137"/>
                    </a:srgbClr>
                  </a:outerShdw>
                </a:effectLst>
                <a:latin typeface="Papyrus" pitchFamily="66" charset="0"/>
              </a:rPr>
              <a:t>Throughout		  </a:t>
            </a:r>
            <a:endParaRPr lang="en-US" sz="3400" b="1" dirty="0" smtClean="0">
              <a:ln>
                <a:solidFill>
                  <a:sysClr val="windowText" lastClr="000000"/>
                </a:solidFill>
              </a:ln>
              <a:solidFill>
                <a:srgbClr val="FFFF00"/>
              </a:solidFill>
              <a:effectLst>
                <a:outerShdw blurRad="38100" dist="38100" dir="2700000" algn="tl">
                  <a:srgbClr val="000000">
                    <a:alpha val="43137"/>
                  </a:srgbClr>
                </a:outerShdw>
              </a:effectLst>
              <a:latin typeface="Papyrus" pitchFamily="66" charset="0"/>
            </a:endParaRPr>
          </a:p>
          <a:p>
            <a:r>
              <a:rPr lang="en-US" sz="4000" b="1" dirty="0" smtClean="0">
                <a:effectLst>
                  <a:outerShdw blurRad="38100" dist="38100" dir="2700000" algn="tl">
                    <a:srgbClr val="000000">
                      <a:alpha val="43137"/>
                    </a:srgbClr>
                  </a:outerShdw>
                </a:effectLst>
                <a:latin typeface="Papyrus" pitchFamily="66" charset="0"/>
              </a:rPr>
              <a:t>Galilee</a:t>
            </a:r>
            <a:endParaRPr lang="en-US" sz="4000" b="1" dirty="0">
              <a:effectLst>
                <a:outerShdw blurRad="38100" dist="38100" dir="2700000" algn="tl">
                  <a:srgbClr val="000000">
                    <a:alpha val="43137"/>
                  </a:srgbClr>
                </a:outerShdw>
              </a:effectLst>
              <a:latin typeface="Papyru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Prologue</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152400"/>
            <a:ext cx="8915400" cy="3108543"/>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Jesus’ light yoke and easy burden is here contrasted to the heavy burdens which the Pharisees and their laws laid on people’s backs.  But Jesus would not be yoked with such man-made laws; He is the giver of these laws, </a:t>
            </a:r>
            <a:r>
              <a:rPr lang="en-US" sz="28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“For the Son of Man [he] is the Lord of the Sabbath” </a:t>
            </a:r>
            <a:r>
              <a:rPr lang="en-US" sz="2800" b="1" i="1" baseline="30000"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(12:8)</a:t>
            </a:r>
            <a:r>
              <a:rPr lang="en-US" sz="28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Therefore, Jesus teaches from the Scriptures about the Sabbath.</a:t>
            </a:r>
            <a:endParaRPr lang="en-US" sz="2800" b="1" dirty="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12</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1026" name="Picture 2" descr="Jesus' Life Story - The Lord of the Sabbath (Matthew 12:1-14)"/>
          <p:cNvPicPr>
            <a:picLocks noChangeAspect="1" noChangeArrowheads="1"/>
          </p:cNvPicPr>
          <p:nvPr/>
        </p:nvPicPr>
        <p:blipFill>
          <a:blip r:embed="rId2" cstate="print"/>
          <a:srcRect t="11905" b="4762"/>
          <a:stretch>
            <a:fillRect/>
          </a:stretch>
        </p:blipFill>
        <p:spPr bwMode="auto">
          <a:xfrm>
            <a:off x="228600" y="3276600"/>
            <a:ext cx="8686800" cy="2667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and the Sabbath</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61555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4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12:1-14</a:t>
            </a:r>
            <a:endParaRPr lang="en-US" sz="34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40962" name="Picture 2" descr="Showbread Royalty-Free Images, Stock Photos &amp; Pictures | Shutterstock"/>
          <p:cNvPicPr>
            <a:picLocks noChangeAspect="1" noChangeArrowheads="1"/>
          </p:cNvPicPr>
          <p:nvPr/>
        </p:nvPicPr>
        <p:blipFill>
          <a:blip r:embed="rId2" cstate="print"/>
          <a:srcRect b="8571"/>
          <a:stretch>
            <a:fillRect/>
          </a:stretch>
        </p:blipFill>
        <p:spPr bwMode="auto">
          <a:xfrm>
            <a:off x="0" y="0"/>
            <a:ext cx="3200400" cy="1773382"/>
          </a:xfrm>
          <a:prstGeom prst="rect">
            <a:avLst/>
          </a:prstGeom>
          <a:noFill/>
        </p:spPr>
      </p:pic>
      <p:pic>
        <p:nvPicPr>
          <p:cNvPr id="40964" name="Picture 4" descr="What Leviticus Teaches Modern Priests – Adamantium Joy"/>
          <p:cNvPicPr>
            <a:picLocks noChangeAspect="1" noChangeArrowheads="1"/>
          </p:cNvPicPr>
          <p:nvPr/>
        </p:nvPicPr>
        <p:blipFill>
          <a:blip r:embed="rId3" cstate="print"/>
          <a:srcRect/>
          <a:stretch>
            <a:fillRect/>
          </a:stretch>
        </p:blipFill>
        <p:spPr bwMode="auto">
          <a:xfrm>
            <a:off x="4800600" y="1676400"/>
            <a:ext cx="4343400" cy="1905000"/>
          </a:xfrm>
          <a:prstGeom prst="rect">
            <a:avLst/>
          </a:prstGeom>
          <a:noFill/>
        </p:spPr>
      </p:pic>
      <p:sp>
        <p:nvSpPr>
          <p:cNvPr id="3" name="TextBox 2"/>
          <p:cNvSpPr txBox="1"/>
          <p:nvPr/>
        </p:nvSpPr>
        <p:spPr>
          <a:xfrm>
            <a:off x="76200" y="23287"/>
            <a:ext cx="8915400" cy="5996513"/>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1400"/>
              </a:spcAft>
            </a:pPr>
            <a:r>
              <a:rPr lang="en-US" sz="26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First</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Jesus recounts the story of King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David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and his eating of the showbread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from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Tabernacle,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bread only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permitted for the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priests </a:t>
            </a:r>
            <a:r>
              <a:rPr lang="en-US" sz="2400" b="1" baseline="30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(1Sam </a:t>
            </a:r>
            <a:r>
              <a:rPr lang="en-US" sz="2400" b="1" baseline="30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21:1-6)</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endParaRPr lang="en-US" sz="26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Second</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Jesus reminds them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that</a:t>
            </a:r>
          </a:p>
          <a:p>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priests who serve in the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Temple</a:t>
            </a:r>
          </a:p>
          <a:p>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do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not profane the Sabbath by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a:t>
            </a:r>
          </a:p>
          <a:p>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“work</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that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is performed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on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a:t>
            </a:r>
          </a:p>
          <a:p>
            <a:pPr>
              <a:spcAft>
                <a:spcPts val="600"/>
              </a:spcAft>
            </a:pP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Sabbath </a:t>
            </a:r>
            <a:r>
              <a:rPr lang="en-US" sz="2400" b="1" baseline="30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(cf. </a:t>
            </a:r>
            <a:r>
              <a:rPr lang="en-US" sz="2400" b="1" i="1" baseline="30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Num 28:9; Lev 24:5</a:t>
            </a:r>
            <a:r>
              <a:rPr lang="en-US" sz="2400" b="1" i="1" baseline="30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p>
          <a:p>
            <a:pPr>
              <a:spcAft>
                <a:spcPts val="600"/>
              </a:spcAft>
            </a:pP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Third</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Jesus quotes for a second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time </a:t>
            </a:r>
            <a:r>
              <a:rPr lang="en-US" sz="2400" b="1" dirty="0" err="1"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Hos</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6:6: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“I desire mercy and not sacrifice” </a:t>
            </a:r>
            <a:r>
              <a:rPr lang="en-US" sz="2400" b="1" i="1" baseline="30000"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(v.7; 9:13)</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All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this explains who Jesus is,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Son of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Man,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greater Son of David.  He is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greater than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Temple!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What a stunning thing for Jesus to say, and yet this is only the first of three “greater than” statements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made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in this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chapter </a:t>
            </a:r>
            <a:r>
              <a:rPr lang="en-US" sz="20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(v.6; 41; 42)</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p>
          <a:p>
            <a:pPr>
              <a:spcAft>
                <a:spcPts val="600"/>
              </a:spcAft>
            </a:pP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Lastly, Jesus </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heals on the Sabbath a man with a “withered” hand.</a:t>
            </a:r>
            <a:endParaRPr lang="en-US" sz="2400" b="1" dirty="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amond(in)">
                                      <p:cBhvr>
                                        <p:cTn id="10" dur="2000"/>
                                        <p:tgtEl>
                                          <p:spTgt spid="3">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amond(in)">
                                      <p:cBhvr>
                                        <p:cTn id="13" dur="2000"/>
                                        <p:tgtEl>
                                          <p:spTgt spid="3">
                                            <p:txEl>
                                              <p:pRg st="3" end="3"/>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amond(in)">
                                      <p:cBhvr>
                                        <p:cTn id="16" dur="2000"/>
                                        <p:tgtEl>
                                          <p:spTgt spid="3">
                                            <p:txEl>
                                              <p:pRg st="4" end="4"/>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amond(in)">
                                      <p:cBhvr>
                                        <p:cTn id="19" dur="2000"/>
                                        <p:tgtEl>
                                          <p:spTgt spid="3">
                                            <p:txEl>
                                              <p:pRg st="5" end="5"/>
                                            </p:txEl>
                                          </p:spTgt>
                                        </p:tgtEl>
                                      </p:cBhvr>
                                    </p:animEffect>
                                  </p:childTnLst>
                                </p:cTn>
                              </p:par>
                              <p:par>
                                <p:cTn id="20" presetID="8" presetClass="entr" presetSubtype="32" fill="hold" nodeType="withEffect">
                                  <p:stCondLst>
                                    <p:cond delay="0"/>
                                  </p:stCondLst>
                                  <p:childTnLst>
                                    <p:set>
                                      <p:cBhvr>
                                        <p:cTn id="21" dur="1" fill="hold">
                                          <p:stCondLst>
                                            <p:cond delay="0"/>
                                          </p:stCondLst>
                                        </p:cTn>
                                        <p:tgtEl>
                                          <p:spTgt spid="40964"/>
                                        </p:tgtEl>
                                        <p:attrNameLst>
                                          <p:attrName>style.visibility</p:attrName>
                                        </p:attrNameLst>
                                      </p:cBhvr>
                                      <p:to>
                                        <p:strVal val="visible"/>
                                      </p:to>
                                    </p:set>
                                    <p:animEffect transition="in" filter="diamond(out)">
                                      <p:cBhvr>
                                        <p:cTn id="22" dur="2000"/>
                                        <p:tgtEl>
                                          <p:spTgt spid="4096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80">
                                          <p:stCondLst>
                                            <p:cond delay="0"/>
                                          </p:stCondLst>
                                        </p:cTn>
                                        <p:tgtEl>
                                          <p:spTgt spid="3">
                                            <p:txEl>
                                              <p:pRg st="7" end="7"/>
                                            </p:txEl>
                                          </p:spTgt>
                                        </p:tgtEl>
                                      </p:cBhvr>
                                    </p:animEffect>
                                    <p:anim calcmode="lin" valueType="num">
                                      <p:cBhvr>
                                        <p:cTn id="33"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7" end="7"/>
                                            </p:txEl>
                                          </p:spTgt>
                                        </p:tgtEl>
                                      </p:cBhvr>
                                      <p:to x="100000" y="60000"/>
                                    </p:animScale>
                                    <p:animScale>
                                      <p:cBhvr>
                                        <p:cTn id="39" dur="166" decel="50000">
                                          <p:stCondLst>
                                            <p:cond delay="676"/>
                                          </p:stCondLst>
                                        </p:cTn>
                                        <p:tgtEl>
                                          <p:spTgt spid="3">
                                            <p:txEl>
                                              <p:pRg st="7" end="7"/>
                                            </p:txEl>
                                          </p:spTgt>
                                        </p:tgtEl>
                                      </p:cBhvr>
                                      <p:to x="100000" y="100000"/>
                                    </p:animScale>
                                    <p:animScale>
                                      <p:cBhvr>
                                        <p:cTn id="40" dur="26">
                                          <p:stCondLst>
                                            <p:cond delay="1312"/>
                                          </p:stCondLst>
                                        </p:cTn>
                                        <p:tgtEl>
                                          <p:spTgt spid="3">
                                            <p:txEl>
                                              <p:pRg st="7" end="7"/>
                                            </p:txEl>
                                          </p:spTgt>
                                        </p:tgtEl>
                                      </p:cBhvr>
                                      <p:to x="100000" y="80000"/>
                                    </p:animScale>
                                    <p:animScale>
                                      <p:cBhvr>
                                        <p:cTn id="41" dur="166" decel="50000">
                                          <p:stCondLst>
                                            <p:cond delay="1338"/>
                                          </p:stCondLst>
                                        </p:cTn>
                                        <p:tgtEl>
                                          <p:spTgt spid="3">
                                            <p:txEl>
                                              <p:pRg st="7" end="7"/>
                                            </p:txEl>
                                          </p:spTgt>
                                        </p:tgtEl>
                                      </p:cBhvr>
                                      <p:to x="100000" y="100000"/>
                                    </p:animScale>
                                    <p:animScale>
                                      <p:cBhvr>
                                        <p:cTn id="42" dur="26">
                                          <p:stCondLst>
                                            <p:cond delay="1642"/>
                                          </p:stCondLst>
                                        </p:cTn>
                                        <p:tgtEl>
                                          <p:spTgt spid="3">
                                            <p:txEl>
                                              <p:pRg st="7" end="7"/>
                                            </p:txEl>
                                          </p:spTgt>
                                        </p:tgtEl>
                                      </p:cBhvr>
                                      <p:to x="100000" y="90000"/>
                                    </p:animScale>
                                    <p:animScale>
                                      <p:cBhvr>
                                        <p:cTn id="43" dur="166" decel="50000">
                                          <p:stCondLst>
                                            <p:cond delay="1668"/>
                                          </p:stCondLst>
                                        </p:cTn>
                                        <p:tgtEl>
                                          <p:spTgt spid="3">
                                            <p:txEl>
                                              <p:pRg st="7" end="7"/>
                                            </p:txEl>
                                          </p:spTgt>
                                        </p:tgtEl>
                                      </p:cBhvr>
                                      <p:to x="100000" y="100000"/>
                                    </p:animScale>
                                    <p:animScale>
                                      <p:cBhvr>
                                        <p:cTn id="44" dur="26">
                                          <p:stCondLst>
                                            <p:cond delay="1808"/>
                                          </p:stCondLst>
                                        </p:cTn>
                                        <p:tgtEl>
                                          <p:spTgt spid="3">
                                            <p:txEl>
                                              <p:pRg st="7" end="7"/>
                                            </p:txEl>
                                          </p:spTgt>
                                        </p:tgtEl>
                                      </p:cBhvr>
                                      <p:to x="100000" y="95000"/>
                                    </p:animScale>
                                    <p:animScale>
                                      <p:cBhvr>
                                        <p:cTn id="45"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and the Sabbath</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61555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4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12:14</a:t>
            </a:r>
            <a:endParaRPr lang="en-US" sz="34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424220"/>
            <a:ext cx="8915400" cy="498598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dirty="0" smtClean="0">
                <a:ln>
                  <a:solidFill>
                    <a:schemeClr val="tx1"/>
                  </a:solidFill>
                </a:ln>
                <a:latin typeface="Times New Roman" pitchFamily="18" charset="0"/>
                <a:cs typeface="Times New Roman" pitchFamily="18" charset="0"/>
              </a:rPr>
              <a:t>This verse is very informative.  The enormity of the reaction of the scribes and Pharisees speaks volumes!  St. Luke comments that our Lord</a:t>
            </a:r>
          </a:p>
          <a:p>
            <a:r>
              <a:rPr lang="en-US" sz="2800" b="1" dirty="0" smtClean="0">
                <a:ln>
                  <a:solidFill>
                    <a:schemeClr val="tx1"/>
                  </a:solidFill>
                </a:ln>
                <a:latin typeface="Times New Roman" pitchFamily="18" charset="0"/>
                <a:cs typeface="Times New Roman" pitchFamily="18" charset="0"/>
              </a:rPr>
              <a:t>enraged them; while St. Mark</a:t>
            </a:r>
          </a:p>
          <a:p>
            <a:r>
              <a:rPr lang="en-US" sz="2800" b="1" dirty="0" smtClean="0">
                <a:ln>
                  <a:solidFill>
                    <a:schemeClr val="tx1"/>
                  </a:solidFill>
                </a:ln>
                <a:latin typeface="Times New Roman" pitchFamily="18" charset="0"/>
                <a:cs typeface="Times New Roman" pitchFamily="18" charset="0"/>
              </a:rPr>
              <a:t>reports that they took counsel with</a:t>
            </a:r>
          </a:p>
          <a:p>
            <a:r>
              <a:rPr lang="en-US" sz="2800" b="1" dirty="0" smtClean="0">
                <a:ln>
                  <a:solidFill>
                    <a:schemeClr val="tx1"/>
                  </a:solidFill>
                </a:ln>
                <a:latin typeface="Times New Roman" pitchFamily="18" charset="0"/>
                <a:cs typeface="Times New Roman" pitchFamily="18" charset="0"/>
              </a:rPr>
              <a:t>the </a:t>
            </a:r>
            <a:r>
              <a:rPr lang="en-US" sz="2800" b="1" dirty="0" err="1" smtClean="0">
                <a:ln>
                  <a:solidFill>
                    <a:schemeClr val="tx1"/>
                  </a:solidFill>
                </a:ln>
                <a:latin typeface="Times New Roman" pitchFamily="18" charset="0"/>
                <a:cs typeface="Times New Roman" pitchFamily="18" charset="0"/>
              </a:rPr>
              <a:t>Herodians</a:t>
            </a:r>
            <a:r>
              <a:rPr lang="en-US" sz="2800" b="1" dirty="0" smtClean="0">
                <a:ln>
                  <a:solidFill>
                    <a:schemeClr val="tx1"/>
                  </a:solidFill>
                </a:ln>
                <a:latin typeface="Times New Roman" pitchFamily="18" charset="0"/>
                <a:cs typeface="Times New Roman" pitchFamily="18" charset="0"/>
              </a:rPr>
              <a:t> (Jews who</a:t>
            </a:r>
          </a:p>
          <a:p>
            <a:pPr>
              <a:spcAft>
                <a:spcPts val="1200"/>
              </a:spcAft>
            </a:pPr>
            <a:r>
              <a:rPr lang="en-US" sz="2800" b="1" dirty="0" smtClean="0">
                <a:ln>
                  <a:solidFill>
                    <a:schemeClr val="tx1"/>
                  </a:solidFill>
                </a:ln>
                <a:latin typeface="Times New Roman" pitchFamily="18" charset="0"/>
                <a:cs typeface="Times New Roman" pitchFamily="18" charset="0"/>
              </a:rPr>
              <a:t>supported </a:t>
            </a:r>
            <a:r>
              <a:rPr lang="en-US" sz="2800" b="1" dirty="0" err="1" smtClean="0">
                <a:ln>
                  <a:solidFill>
                    <a:schemeClr val="tx1"/>
                  </a:solidFill>
                </a:ln>
                <a:latin typeface="Times New Roman" pitchFamily="18" charset="0"/>
                <a:cs typeface="Times New Roman" pitchFamily="18" charset="0"/>
              </a:rPr>
              <a:t>Herodian</a:t>
            </a:r>
            <a:r>
              <a:rPr lang="en-US" sz="2800" b="1" dirty="0" smtClean="0">
                <a:ln>
                  <a:solidFill>
                    <a:schemeClr val="tx1"/>
                  </a:solidFill>
                </a:ln>
                <a:latin typeface="Times New Roman" pitchFamily="18" charset="0"/>
                <a:cs typeface="Times New Roman" pitchFamily="18" charset="0"/>
              </a:rPr>
              <a:t> rule).</a:t>
            </a:r>
          </a:p>
          <a:p>
            <a:r>
              <a:rPr lang="en-US" sz="2800" b="1" dirty="0" smtClean="0">
                <a:ln>
                  <a:solidFill>
                    <a:schemeClr val="tx1"/>
                  </a:solidFill>
                </a:ln>
                <a:latin typeface="Times New Roman" pitchFamily="18" charset="0"/>
                <a:cs typeface="Times New Roman" pitchFamily="18" charset="0"/>
              </a:rPr>
              <a:t>Their resolve was to destroy Jesus!</a:t>
            </a:r>
          </a:p>
          <a:p>
            <a:r>
              <a:rPr lang="en-US" sz="2800" b="1" dirty="0" smtClean="0">
                <a:ln>
                  <a:solidFill>
                    <a:schemeClr val="tx1"/>
                  </a:solidFill>
                </a:ln>
                <a:latin typeface="Times New Roman" pitchFamily="18" charset="0"/>
                <a:cs typeface="Times New Roman" pitchFamily="18" charset="0"/>
              </a:rPr>
              <a:t>It’s interesting that to heal on the</a:t>
            </a:r>
          </a:p>
          <a:p>
            <a:r>
              <a:rPr lang="en-US" sz="2800" b="1" dirty="0" smtClean="0">
                <a:ln>
                  <a:solidFill>
                    <a:schemeClr val="tx1"/>
                  </a:solidFill>
                </a:ln>
                <a:latin typeface="Times New Roman" pitchFamily="18" charset="0"/>
                <a:cs typeface="Times New Roman" pitchFamily="18" charset="0"/>
              </a:rPr>
              <a:t>Sabbath was a “mortal” crime; but to plot murder…a perfectly lawful act in the mind of these evil men! </a:t>
            </a:r>
            <a:endParaRPr lang="en-US" sz="2800" b="1" dirty="0">
              <a:ln>
                <a:solidFill>
                  <a:schemeClr val="tx1"/>
                </a:solidFill>
              </a:ln>
              <a:latin typeface="Times New Roman" pitchFamily="18" charset="0"/>
              <a:cs typeface="Times New Roman" pitchFamily="18" charset="0"/>
            </a:endParaRPr>
          </a:p>
        </p:txBody>
      </p:sp>
      <p:pic>
        <p:nvPicPr>
          <p:cNvPr id="41986" name="Picture 2" descr="Daily Meditations with Fr. Alfonse: Mt 12:14-21 They Took Counsel Against  Jesus"/>
          <p:cNvPicPr>
            <a:picLocks noChangeAspect="1" noChangeArrowheads="1"/>
          </p:cNvPicPr>
          <p:nvPr/>
        </p:nvPicPr>
        <p:blipFill>
          <a:blip r:embed="rId2" cstate="print"/>
          <a:srcRect/>
          <a:stretch>
            <a:fillRect/>
          </a:stretch>
        </p:blipFill>
        <p:spPr bwMode="auto">
          <a:xfrm>
            <a:off x="5486400" y="1402079"/>
            <a:ext cx="3657600" cy="301752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Unheard Voice</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12:15-21</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0"/>
            <a:ext cx="8915400" cy="6063198"/>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600"/>
              </a:spcAft>
            </a:pPr>
            <a:r>
              <a:rPr lang="en-US" sz="2400" b="1" dirty="0" smtClean="0">
                <a:ln>
                  <a:solidFill>
                    <a:schemeClr val="tx1"/>
                  </a:solidFill>
                </a:ln>
                <a:latin typeface="Times New Roman" pitchFamily="18" charset="0"/>
                <a:cs typeface="Times New Roman" pitchFamily="18" charset="0"/>
              </a:rPr>
              <a:t>Jesus knows of the Pharisee’s council against Him, and so He withdraws, but a great crowd follows Him.  As He does, He looks with mercy and compassion on the people, and heals </a:t>
            </a:r>
            <a:r>
              <a:rPr lang="en-US" sz="2400" b="1" dirty="0" smtClean="0">
                <a:ln>
                  <a:solidFill>
                    <a:schemeClr val="tx1"/>
                  </a:solidFill>
                </a:ln>
                <a:latin typeface="Times New Roman" pitchFamily="18" charset="0"/>
                <a:cs typeface="Times New Roman" pitchFamily="18" charset="0"/>
              </a:rPr>
              <a:t>them all, </a:t>
            </a:r>
            <a:r>
              <a:rPr lang="en-US" sz="2400" b="1" dirty="0" smtClean="0">
                <a:ln>
                  <a:solidFill>
                    <a:schemeClr val="tx1"/>
                  </a:solidFill>
                </a:ln>
                <a:latin typeface="Times New Roman" pitchFamily="18" charset="0"/>
                <a:cs typeface="Times New Roman" pitchFamily="18" charset="0"/>
              </a:rPr>
              <a:t>but He also warns them not to make </a:t>
            </a:r>
            <a:r>
              <a:rPr lang="en-US" sz="2400" b="1" dirty="0" smtClean="0">
                <a:ln>
                  <a:solidFill>
                    <a:schemeClr val="tx1"/>
                  </a:solidFill>
                </a:ln>
                <a:latin typeface="Times New Roman" pitchFamily="18" charset="0"/>
                <a:cs typeface="Times New Roman" pitchFamily="18" charset="0"/>
              </a:rPr>
              <a:t>this </a:t>
            </a:r>
            <a:r>
              <a:rPr lang="en-US" sz="2400" b="1" dirty="0" smtClean="0">
                <a:ln>
                  <a:solidFill>
                    <a:schemeClr val="tx1"/>
                  </a:solidFill>
                </a:ln>
                <a:latin typeface="Times New Roman" pitchFamily="18" charset="0"/>
                <a:cs typeface="Times New Roman" pitchFamily="18" charset="0"/>
              </a:rPr>
              <a:t>known.  Jesus often gives this command following a healing, </a:t>
            </a:r>
            <a:r>
              <a:rPr lang="en-US" sz="2400" b="1" dirty="0" smtClean="0">
                <a:ln>
                  <a:solidFill>
                    <a:schemeClr val="tx1"/>
                  </a:solidFill>
                </a:ln>
                <a:latin typeface="Times New Roman" pitchFamily="18" charset="0"/>
                <a:cs typeface="Times New Roman" pitchFamily="18" charset="0"/>
              </a:rPr>
              <a:t>so that </a:t>
            </a:r>
            <a:r>
              <a:rPr lang="en-US" sz="2400" b="1" dirty="0" smtClean="0">
                <a:ln>
                  <a:solidFill>
                    <a:schemeClr val="tx1"/>
                  </a:solidFill>
                </a:ln>
                <a:latin typeface="Times New Roman" pitchFamily="18" charset="0"/>
                <a:cs typeface="Times New Roman" pitchFamily="18" charset="0"/>
              </a:rPr>
              <a:t>those who have </a:t>
            </a:r>
            <a:r>
              <a:rPr lang="en-US" sz="2400" b="1" dirty="0" smtClean="0">
                <a:ln>
                  <a:solidFill>
                    <a:schemeClr val="tx1"/>
                  </a:solidFill>
                </a:ln>
                <a:latin typeface="Times New Roman" pitchFamily="18" charset="0"/>
                <a:cs typeface="Times New Roman" pitchFamily="18" charset="0"/>
              </a:rPr>
              <a:t>benefitted </a:t>
            </a:r>
            <a:r>
              <a:rPr lang="en-US" sz="2400" b="1" dirty="0" smtClean="0">
                <a:ln>
                  <a:solidFill>
                    <a:schemeClr val="tx1"/>
                  </a:solidFill>
                </a:ln>
                <a:latin typeface="Times New Roman" pitchFamily="18" charset="0"/>
                <a:cs typeface="Times New Roman" pitchFamily="18" charset="0"/>
              </a:rPr>
              <a:t>from His being the </a:t>
            </a:r>
            <a:r>
              <a:rPr lang="en-US" sz="2400" b="1" dirty="0" smtClean="0">
                <a:ln>
                  <a:solidFill>
                    <a:schemeClr val="tx1"/>
                  </a:solidFill>
                </a:ln>
                <a:latin typeface="Times New Roman" pitchFamily="18" charset="0"/>
                <a:cs typeface="Times New Roman" pitchFamily="18" charset="0"/>
              </a:rPr>
              <a:t>Creator </a:t>
            </a:r>
            <a:r>
              <a:rPr lang="en-US" sz="2400" b="1" dirty="0" smtClean="0">
                <a:ln>
                  <a:solidFill>
                    <a:schemeClr val="tx1"/>
                  </a:solidFill>
                </a:ln>
                <a:latin typeface="Times New Roman" pitchFamily="18" charset="0"/>
                <a:cs typeface="Times New Roman" pitchFamily="18" charset="0"/>
              </a:rPr>
              <a:t>would keep it a secret </a:t>
            </a:r>
            <a:r>
              <a:rPr lang="en-US" b="1" i="1" dirty="0" smtClean="0">
                <a:ln>
                  <a:solidFill>
                    <a:schemeClr val="tx1"/>
                  </a:solidFill>
                </a:ln>
                <a:latin typeface="Times New Roman" pitchFamily="18" charset="0"/>
                <a:cs typeface="Times New Roman" pitchFamily="18" charset="0"/>
              </a:rPr>
              <a:t>(Cf. St. Matthew 9:30; St. Mark 7:34-36; St. Luke 8:54-56; additionally, St. Matthew 16:20; 17:9; St. Mark 1:43-45; 8:27-30; 9:9f; and, St. Luke 5:14f; 9:21)</a:t>
            </a:r>
            <a:r>
              <a:rPr lang="en-US" sz="2400" b="1" dirty="0" smtClean="0">
                <a:ln>
                  <a:solidFill>
                    <a:schemeClr val="tx1"/>
                  </a:solidFill>
                </a:ln>
                <a:latin typeface="Times New Roman" pitchFamily="18" charset="0"/>
                <a:cs typeface="Times New Roman" pitchFamily="18" charset="0"/>
              </a:rPr>
              <a:t>.</a:t>
            </a:r>
          </a:p>
          <a:p>
            <a:pPr>
              <a:spcAft>
                <a:spcPts val="600"/>
              </a:spcAft>
            </a:pPr>
            <a:r>
              <a:rPr lang="en-US" sz="2400" b="1" dirty="0" smtClean="0">
                <a:ln>
                  <a:solidFill>
                    <a:schemeClr val="tx1"/>
                  </a:solidFill>
                </a:ln>
                <a:latin typeface="Times New Roman" pitchFamily="18" charset="0"/>
                <a:cs typeface="Times New Roman" pitchFamily="18" charset="0"/>
              </a:rPr>
              <a:t>Some theologians call these the “Messianic </a:t>
            </a:r>
            <a:r>
              <a:rPr lang="en-US" sz="2400" b="1" dirty="0" smtClean="0">
                <a:ln>
                  <a:solidFill>
                    <a:schemeClr val="tx1"/>
                  </a:solidFill>
                </a:ln>
                <a:latin typeface="Times New Roman" pitchFamily="18" charset="0"/>
                <a:cs typeface="Times New Roman" pitchFamily="18" charset="0"/>
              </a:rPr>
              <a:t>Secret”; Jesus </a:t>
            </a:r>
            <a:r>
              <a:rPr lang="en-US" sz="2400" b="1" dirty="0" smtClean="0">
                <a:ln>
                  <a:solidFill>
                    <a:schemeClr val="tx1"/>
                  </a:solidFill>
                </a:ln>
                <a:latin typeface="Times New Roman" pitchFamily="18" charset="0"/>
                <a:cs typeface="Times New Roman" pitchFamily="18" charset="0"/>
              </a:rPr>
              <a:t>is revealing Himself slowly, and keeping who He is and what He has done quiet until the time is right.  In this chapter, we are told that Jesus’ keeping </a:t>
            </a:r>
            <a:r>
              <a:rPr lang="en-US" sz="2400" b="1" dirty="0" smtClean="0">
                <a:ln>
                  <a:solidFill>
                    <a:schemeClr val="tx1"/>
                  </a:solidFill>
                </a:ln>
                <a:latin typeface="Times New Roman" pitchFamily="18" charset="0"/>
                <a:cs typeface="Times New Roman" pitchFamily="18" charset="0"/>
              </a:rPr>
              <a:t>quiet </a:t>
            </a:r>
            <a:r>
              <a:rPr lang="en-US" sz="2400" b="1" dirty="0" smtClean="0">
                <a:ln>
                  <a:solidFill>
                    <a:schemeClr val="tx1"/>
                  </a:solidFill>
                </a:ln>
                <a:latin typeface="Times New Roman" pitchFamily="18" charset="0"/>
                <a:cs typeface="Times New Roman" pitchFamily="18" charset="0"/>
              </a:rPr>
              <a:t>is a fulfillment of the prophecy of Isaiah (the Messiah would be a humble servant, </a:t>
            </a:r>
            <a:r>
              <a:rPr lang="en-US" sz="2400" b="1" i="1" dirty="0" smtClean="0">
                <a:ln>
                  <a:solidFill>
                    <a:schemeClr val="tx1"/>
                  </a:solidFill>
                </a:ln>
                <a:latin typeface="Times New Roman" pitchFamily="18" charset="0"/>
                <a:cs typeface="Times New Roman" pitchFamily="18" charset="0"/>
              </a:rPr>
              <a:t>Is. 42:1-4</a:t>
            </a:r>
            <a:r>
              <a:rPr lang="en-US" sz="2400" b="1" i="1" dirty="0" smtClean="0">
                <a:ln>
                  <a:solidFill>
                    <a:schemeClr val="tx1"/>
                  </a:solidFill>
                </a:ln>
                <a:latin typeface="Times New Roman" pitchFamily="18" charset="0"/>
                <a:cs typeface="Times New Roman" pitchFamily="18" charset="0"/>
              </a:rPr>
              <a:t>).</a:t>
            </a:r>
          </a:p>
          <a:p>
            <a:r>
              <a:rPr lang="en-US" sz="2400" b="1" i="1" dirty="0" smtClean="0">
                <a:ln>
                  <a:solidFill>
                    <a:srgbClr val="FFFF00"/>
                  </a:solidFill>
                </a:ln>
                <a:solidFill>
                  <a:srgbClr val="FFFF00"/>
                </a:solidFill>
                <a:latin typeface="Times New Roman" pitchFamily="18" charset="0"/>
                <a:cs typeface="Times New Roman" pitchFamily="18" charset="0"/>
              </a:rPr>
              <a:t>Our </a:t>
            </a:r>
            <a:r>
              <a:rPr lang="en-US" sz="2400" b="1" i="1" dirty="0" smtClean="0">
                <a:ln>
                  <a:solidFill>
                    <a:srgbClr val="FFFF00"/>
                  </a:solidFill>
                </a:ln>
                <a:solidFill>
                  <a:srgbClr val="FFFF00"/>
                </a:solidFill>
                <a:latin typeface="Times New Roman" pitchFamily="18" charset="0"/>
                <a:cs typeface="Times New Roman" pitchFamily="18" charset="0"/>
              </a:rPr>
              <a:t>Lord’s description of His mission takes in His ultimate objective:  the bringing of the blessed Holy Gospel, His Gospel, of grace, </a:t>
            </a:r>
            <a:r>
              <a:rPr lang="en-US" sz="2400" b="1" i="1" dirty="0" smtClean="0">
                <a:ln>
                  <a:solidFill>
                    <a:srgbClr val="FFFF00"/>
                  </a:solidFill>
                </a:ln>
                <a:solidFill>
                  <a:srgbClr val="FFFF00"/>
                </a:solidFill>
                <a:latin typeface="Times New Roman" pitchFamily="18" charset="0"/>
                <a:cs typeface="Times New Roman" pitchFamily="18" charset="0"/>
              </a:rPr>
              <a:t>redemption, </a:t>
            </a:r>
            <a:r>
              <a:rPr lang="en-US" sz="2400" b="1" i="1" dirty="0" smtClean="0">
                <a:ln>
                  <a:solidFill>
                    <a:srgbClr val="FFFF00"/>
                  </a:solidFill>
                </a:ln>
                <a:solidFill>
                  <a:srgbClr val="FFFF00"/>
                </a:solidFill>
                <a:latin typeface="Times New Roman" pitchFamily="18" charset="0"/>
                <a:cs typeface="Times New Roman" pitchFamily="18" charset="0"/>
              </a:rPr>
              <a:t>and justification from Israel to the Gentile world.  </a:t>
            </a:r>
            <a:endParaRPr lang="en-US" sz="2400" b="1" dirty="0">
              <a:ln>
                <a:solidFill>
                  <a:srgbClr val="FFFF00"/>
                </a:solidFill>
              </a:ln>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5903893"/>
            <a:ext cx="67818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Kingdom of God</a:t>
            </a:r>
          </a:p>
          <a:p>
            <a:pPr algn="ctr"/>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and the House of the Devil</a:t>
            </a:r>
            <a:endParaRPr lang="en-US" sz="28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12:22-30</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19420"/>
            <a:ext cx="8915400" cy="540147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u="sng" dirty="0" smtClean="0">
                <a:ln>
                  <a:solidFill>
                    <a:schemeClr val="tx1"/>
                  </a:solidFill>
                </a:ln>
                <a:latin typeface="Times New Roman" pitchFamily="18" charset="0"/>
                <a:cs typeface="Times New Roman" pitchFamily="18" charset="0"/>
              </a:rPr>
              <a:t>An Outline of this Section</a:t>
            </a:r>
          </a:p>
          <a:p>
            <a:pPr>
              <a:spcBef>
                <a:spcPts val="1200"/>
              </a:spcBef>
            </a:pPr>
            <a:r>
              <a:rPr lang="en-US" sz="2800" b="1" dirty="0" smtClean="0">
                <a:ln>
                  <a:solidFill>
                    <a:schemeClr val="tx1"/>
                  </a:solidFill>
                </a:ln>
                <a:latin typeface="Times New Roman" pitchFamily="18" charset="0"/>
                <a:cs typeface="Times New Roman" pitchFamily="18" charset="0"/>
              </a:rPr>
              <a:t>v. 22 </a:t>
            </a:r>
            <a:r>
              <a:rPr lang="en-US" sz="2800" b="1" dirty="0" smtClean="0">
                <a:ln>
                  <a:solidFill>
                    <a:schemeClr val="tx1"/>
                  </a:solidFill>
                </a:ln>
                <a:latin typeface="Times New Roman" pitchFamily="18" charset="0"/>
                <a:cs typeface="Times New Roman" pitchFamily="18" charset="0"/>
              </a:rPr>
              <a:t>– The Exorcism of the blind and mute man</a:t>
            </a:r>
          </a:p>
          <a:p>
            <a:pPr>
              <a:spcBef>
                <a:spcPts val="1200"/>
              </a:spcBef>
            </a:pPr>
            <a:r>
              <a:rPr lang="en-US" sz="2800" b="1" dirty="0" smtClean="0">
                <a:ln>
                  <a:solidFill>
                    <a:schemeClr val="tx1"/>
                  </a:solidFill>
                </a:ln>
                <a:latin typeface="Times New Roman" pitchFamily="18" charset="0"/>
                <a:cs typeface="Times New Roman" pitchFamily="18" charset="0"/>
              </a:rPr>
              <a:t>vv</a:t>
            </a:r>
            <a:r>
              <a:rPr lang="en-US" sz="2800" b="1" dirty="0" smtClean="0">
                <a:ln>
                  <a:solidFill>
                    <a:schemeClr val="tx1"/>
                  </a:solidFill>
                </a:ln>
                <a:latin typeface="Times New Roman" pitchFamily="18" charset="0"/>
                <a:cs typeface="Times New Roman" pitchFamily="18" charset="0"/>
              </a:rPr>
              <a:t>. 23-30 </a:t>
            </a:r>
            <a:r>
              <a:rPr lang="en-US" sz="2800" b="1" dirty="0" smtClean="0">
                <a:ln>
                  <a:solidFill>
                    <a:schemeClr val="tx1"/>
                  </a:solidFill>
                </a:ln>
                <a:latin typeface="Times New Roman" pitchFamily="18" charset="0"/>
                <a:cs typeface="Times New Roman" pitchFamily="18" charset="0"/>
              </a:rPr>
              <a:t>– Controversy following the miracle</a:t>
            </a:r>
          </a:p>
          <a:p>
            <a:r>
              <a:rPr lang="en-US" sz="2800" b="1" dirty="0" smtClean="0">
                <a:ln>
                  <a:solidFill>
                    <a:schemeClr val="tx1"/>
                  </a:solidFill>
                </a:ln>
                <a:latin typeface="Times New Roman" pitchFamily="18" charset="0"/>
                <a:cs typeface="Times New Roman" pitchFamily="18" charset="0"/>
              </a:rPr>
              <a:t>	</a:t>
            </a:r>
            <a:r>
              <a:rPr lang="en-US" sz="2400" b="1" dirty="0" smtClean="0">
                <a:ln>
                  <a:solidFill>
                    <a:schemeClr val="tx1"/>
                  </a:solidFill>
                </a:ln>
                <a:latin typeface="Times New Roman" pitchFamily="18" charset="0"/>
                <a:cs typeface="Times New Roman" pitchFamily="18" charset="0"/>
              </a:rPr>
              <a:t>v</a:t>
            </a:r>
            <a:r>
              <a:rPr lang="en-US" sz="2400" b="1" dirty="0" smtClean="0">
                <a:ln>
                  <a:solidFill>
                    <a:schemeClr val="tx1"/>
                  </a:solidFill>
                </a:ln>
                <a:latin typeface="Times New Roman" pitchFamily="18" charset="0"/>
                <a:cs typeface="Times New Roman" pitchFamily="18" charset="0"/>
              </a:rPr>
              <a:t>. 23 – The Amazement of the Multitude</a:t>
            </a:r>
          </a:p>
          <a:p>
            <a:pPr>
              <a:spcAft>
                <a:spcPts val="1200"/>
              </a:spcAft>
            </a:pPr>
            <a:r>
              <a:rPr lang="en-US" sz="2400" b="1" dirty="0" smtClean="0">
                <a:ln>
                  <a:solidFill>
                    <a:schemeClr val="tx1"/>
                  </a:solidFill>
                </a:ln>
                <a:latin typeface="Times New Roman" pitchFamily="18" charset="0"/>
                <a:cs typeface="Times New Roman" pitchFamily="18" charset="0"/>
              </a:rPr>
              <a:t>	v. 24 </a:t>
            </a:r>
            <a:r>
              <a:rPr lang="en-US" sz="2400" b="1" dirty="0" smtClean="0">
                <a:ln>
                  <a:solidFill>
                    <a:schemeClr val="tx1"/>
                  </a:solidFill>
                </a:ln>
                <a:latin typeface="Times New Roman" pitchFamily="18" charset="0"/>
                <a:cs typeface="Times New Roman" pitchFamily="18" charset="0"/>
              </a:rPr>
              <a:t>– The Indictment of the Pharisees: “by </a:t>
            </a:r>
            <a:r>
              <a:rPr lang="en-US" sz="2400" b="1" dirty="0" smtClean="0">
                <a:ln>
                  <a:solidFill>
                    <a:schemeClr val="tx1"/>
                  </a:solidFill>
                </a:ln>
                <a:latin typeface="Times New Roman" pitchFamily="18" charset="0"/>
                <a:cs typeface="Times New Roman" pitchFamily="18" charset="0"/>
              </a:rPr>
              <a:t>the power </a:t>
            </a:r>
            <a:r>
              <a:rPr lang="en-US" sz="2400" b="1" dirty="0" smtClean="0">
                <a:ln>
                  <a:solidFill>
                    <a:schemeClr val="tx1"/>
                  </a:solidFill>
                </a:ln>
                <a:latin typeface="Times New Roman" pitchFamily="18" charset="0"/>
                <a:cs typeface="Times New Roman" pitchFamily="18" charset="0"/>
              </a:rPr>
              <a:t>of </a:t>
            </a:r>
            <a:r>
              <a:rPr lang="en-US" sz="2400" b="1" dirty="0" smtClean="0">
                <a:ln>
                  <a:solidFill>
                    <a:schemeClr val="tx1"/>
                  </a:solidFill>
                </a:ln>
                <a:latin typeface="Times New Roman" pitchFamily="18" charset="0"/>
                <a:cs typeface="Times New Roman" pitchFamily="18" charset="0"/>
              </a:rPr>
              <a:t>	Beelzebub</a:t>
            </a:r>
            <a:r>
              <a:rPr lang="en-US" sz="2400" b="1" dirty="0" smtClean="0">
                <a:ln>
                  <a:solidFill>
                    <a:schemeClr val="tx1"/>
                  </a:solidFill>
                </a:ln>
                <a:latin typeface="Times New Roman" pitchFamily="18" charset="0"/>
                <a:cs typeface="Times New Roman" pitchFamily="18" charset="0"/>
              </a:rPr>
              <a:t>”</a:t>
            </a:r>
          </a:p>
          <a:p>
            <a:pPr>
              <a:spcAft>
                <a:spcPts val="600"/>
              </a:spcAft>
            </a:pPr>
            <a:r>
              <a:rPr lang="en-US" sz="2600" b="1" dirty="0" smtClean="0">
                <a:ln>
                  <a:solidFill>
                    <a:schemeClr val="tx1"/>
                  </a:solidFill>
                </a:ln>
                <a:latin typeface="Times New Roman" pitchFamily="18" charset="0"/>
                <a:cs typeface="Times New Roman" pitchFamily="18" charset="0"/>
              </a:rPr>
              <a:t>	</a:t>
            </a:r>
            <a:r>
              <a:rPr lang="en-US" sz="2600" b="1" dirty="0" smtClean="0">
                <a:ln>
                  <a:solidFill>
                    <a:srgbClr val="FFC000"/>
                  </a:solidFill>
                </a:ln>
                <a:solidFill>
                  <a:srgbClr val="FFC000"/>
                </a:solidFill>
                <a:latin typeface="Times New Roman" pitchFamily="18" charset="0"/>
                <a:cs typeface="Times New Roman" pitchFamily="18" charset="0"/>
              </a:rPr>
              <a:t>vv. 25-30</a:t>
            </a:r>
            <a:r>
              <a:rPr lang="en-US" sz="2600" b="1" dirty="0" smtClean="0">
                <a:ln>
                  <a:solidFill>
                    <a:srgbClr val="FFC000"/>
                  </a:solidFill>
                </a:ln>
                <a:solidFill>
                  <a:srgbClr val="FFC000"/>
                </a:solidFill>
                <a:latin typeface="Times New Roman" pitchFamily="18" charset="0"/>
                <a:cs typeface="Times New Roman" pitchFamily="18" charset="0"/>
              </a:rPr>
              <a:t>:  Jesus’ three-fold </a:t>
            </a:r>
            <a:r>
              <a:rPr lang="en-US" sz="2600" b="1" dirty="0" smtClean="0">
                <a:ln>
                  <a:solidFill>
                    <a:srgbClr val="FFC000"/>
                  </a:solidFill>
                </a:ln>
                <a:solidFill>
                  <a:srgbClr val="FFC000"/>
                </a:solidFill>
                <a:latin typeface="Times New Roman" pitchFamily="18" charset="0"/>
                <a:cs typeface="Times New Roman" pitchFamily="18" charset="0"/>
              </a:rPr>
              <a:t>response:</a:t>
            </a:r>
            <a:endParaRPr lang="en-US" sz="2600" b="1" dirty="0" smtClean="0">
              <a:ln>
                <a:solidFill>
                  <a:srgbClr val="FFC000"/>
                </a:solidFill>
              </a:ln>
              <a:solidFill>
                <a:srgbClr val="FFC000"/>
              </a:solidFill>
              <a:latin typeface="Times New Roman" pitchFamily="18" charset="0"/>
              <a:cs typeface="Times New Roman" pitchFamily="18" charset="0"/>
            </a:endParaRPr>
          </a:p>
          <a:p>
            <a:r>
              <a:rPr lang="en-US" sz="2600" b="1" dirty="0" smtClean="0">
                <a:ln>
                  <a:solidFill>
                    <a:srgbClr val="FFC000"/>
                  </a:solidFill>
                </a:ln>
                <a:solidFill>
                  <a:srgbClr val="FFC000"/>
                </a:solidFill>
                <a:latin typeface="Times New Roman" pitchFamily="18" charset="0"/>
                <a:cs typeface="Times New Roman" pitchFamily="18" charset="0"/>
              </a:rPr>
              <a:t>	   </a:t>
            </a:r>
            <a:r>
              <a:rPr lang="en-US" sz="2400" b="1" dirty="0" smtClean="0">
                <a:ln>
                  <a:solidFill>
                    <a:srgbClr val="FFC000"/>
                  </a:solidFill>
                </a:ln>
                <a:solidFill>
                  <a:srgbClr val="FFC000"/>
                </a:solidFill>
                <a:latin typeface="Times New Roman" pitchFamily="18" charset="0"/>
                <a:cs typeface="Times New Roman" pitchFamily="18" charset="0"/>
              </a:rPr>
              <a:t>vv. 25-26 </a:t>
            </a:r>
            <a:r>
              <a:rPr lang="en-US" sz="2400" b="1" dirty="0" smtClean="0">
                <a:ln>
                  <a:solidFill>
                    <a:srgbClr val="FFC000"/>
                  </a:solidFill>
                </a:ln>
                <a:solidFill>
                  <a:srgbClr val="FFC000"/>
                </a:solidFill>
                <a:latin typeface="Times New Roman" pitchFamily="18" charset="0"/>
                <a:cs typeface="Times New Roman" pitchFamily="18" charset="0"/>
              </a:rPr>
              <a:t>(#1): </a:t>
            </a:r>
            <a:r>
              <a:rPr lang="en-US" sz="2400" b="1" dirty="0" smtClean="0">
                <a:ln>
                  <a:solidFill>
                    <a:srgbClr val="FFC000"/>
                  </a:solidFill>
                </a:ln>
                <a:solidFill>
                  <a:srgbClr val="FFC000"/>
                </a:solidFill>
                <a:latin typeface="Times New Roman" pitchFamily="18" charset="0"/>
                <a:cs typeface="Times New Roman" pitchFamily="18" charset="0"/>
              </a:rPr>
              <a:t> The </a:t>
            </a:r>
            <a:r>
              <a:rPr lang="en-US" sz="2400" b="1" dirty="0" smtClean="0">
                <a:ln>
                  <a:solidFill>
                    <a:srgbClr val="FFC000"/>
                  </a:solidFill>
                </a:ln>
                <a:solidFill>
                  <a:srgbClr val="FFC000"/>
                </a:solidFill>
                <a:latin typeface="Times New Roman" pitchFamily="18" charset="0"/>
                <a:cs typeface="Times New Roman" pitchFamily="18" charset="0"/>
              </a:rPr>
              <a:t>devil’s kingdom is not divided</a:t>
            </a:r>
          </a:p>
          <a:p>
            <a:r>
              <a:rPr lang="en-US" sz="2400" b="1" dirty="0" smtClean="0">
                <a:ln>
                  <a:solidFill>
                    <a:srgbClr val="FFC000"/>
                  </a:solidFill>
                </a:ln>
                <a:solidFill>
                  <a:srgbClr val="FFC000"/>
                </a:solidFill>
                <a:latin typeface="Times New Roman" pitchFamily="18" charset="0"/>
                <a:cs typeface="Times New Roman" pitchFamily="18" charset="0"/>
              </a:rPr>
              <a:t>	           v. 27 (#</a:t>
            </a:r>
            <a:r>
              <a:rPr lang="en-US" sz="2400" b="1" dirty="0" smtClean="0">
                <a:ln>
                  <a:solidFill>
                    <a:srgbClr val="FFC000"/>
                  </a:solidFill>
                </a:ln>
                <a:solidFill>
                  <a:srgbClr val="FFC000"/>
                </a:solidFill>
                <a:latin typeface="Times New Roman" pitchFamily="18" charset="0"/>
                <a:cs typeface="Times New Roman" pitchFamily="18" charset="0"/>
              </a:rPr>
              <a:t>2):  The Jewish Exorcists</a:t>
            </a:r>
          </a:p>
          <a:p>
            <a:pPr>
              <a:spcAft>
                <a:spcPts val="600"/>
              </a:spcAft>
            </a:pPr>
            <a:r>
              <a:rPr lang="en-US" sz="2400" b="1" dirty="0" smtClean="0">
                <a:ln>
                  <a:solidFill>
                    <a:srgbClr val="FFC000"/>
                  </a:solidFill>
                </a:ln>
                <a:solidFill>
                  <a:srgbClr val="FFC000"/>
                </a:solidFill>
                <a:latin typeface="Times New Roman" pitchFamily="18" charset="0"/>
                <a:cs typeface="Times New Roman" pitchFamily="18" charset="0"/>
              </a:rPr>
              <a:t>	    vv. 28-29 </a:t>
            </a:r>
            <a:r>
              <a:rPr lang="en-US" sz="2400" b="1" dirty="0" smtClean="0">
                <a:ln>
                  <a:solidFill>
                    <a:srgbClr val="FFC000"/>
                  </a:solidFill>
                </a:ln>
                <a:solidFill>
                  <a:srgbClr val="FFC000"/>
                </a:solidFill>
                <a:latin typeface="Times New Roman" pitchFamily="18" charset="0"/>
                <a:cs typeface="Times New Roman" pitchFamily="18" charset="0"/>
              </a:rPr>
              <a:t>(#3):  The Parable of the Strong </a:t>
            </a:r>
            <a:r>
              <a:rPr lang="en-US" sz="2400" b="1" dirty="0" smtClean="0">
                <a:ln>
                  <a:solidFill>
                    <a:srgbClr val="FFC000"/>
                  </a:solidFill>
                </a:ln>
                <a:solidFill>
                  <a:srgbClr val="FFC000"/>
                </a:solidFill>
                <a:latin typeface="Times New Roman" pitchFamily="18" charset="0"/>
                <a:cs typeface="Times New Roman" pitchFamily="18" charset="0"/>
              </a:rPr>
              <a:t>Man and </a:t>
            </a:r>
            <a:r>
              <a:rPr lang="en-US" sz="2400" b="1" dirty="0" smtClean="0">
                <a:ln>
                  <a:solidFill>
                    <a:srgbClr val="FFC000"/>
                  </a:solidFill>
                </a:ln>
                <a:solidFill>
                  <a:srgbClr val="FFC000"/>
                </a:solidFill>
                <a:latin typeface="Times New Roman" pitchFamily="18" charset="0"/>
                <a:cs typeface="Times New Roman" pitchFamily="18" charset="0"/>
              </a:rPr>
              <a:t>the </a:t>
            </a:r>
            <a:r>
              <a:rPr lang="en-US" sz="2400" b="1" dirty="0" smtClean="0">
                <a:ln>
                  <a:solidFill>
                    <a:srgbClr val="FFC000"/>
                  </a:solidFill>
                </a:ln>
                <a:solidFill>
                  <a:srgbClr val="FFC000"/>
                </a:solidFill>
                <a:latin typeface="Times New Roman" pitchFamily="18" charset="0"/>
                <a:cs typeface="Times New Roman" pitchFamily="18" charset="0"/>
              </a:rPr>
              <a:t>			      Coming </a:t>
            </a:r>
            <a:r>
              <a:rPr lang="en-US" sz="2400" b="1" dirty="0" smtClean="0">
                <a:ln>
                  <a:solidFill>
                    <a:srgbClr val="FFC000"/>
                  </a:solidFill>
                </a:ln>
                <a:solidFill>
                  <a:srgbClr val="FFC000"/>
                </a:solidFill>
                <a:latin typeface="Times New Roman" pitchFamily="18" charset="0"/>
                <a:cs typeface="Times New Roman" pitchFamily="18" charset="0"/>
              </a:rPr>
              <a:t>of the Kingdom</a:t>
            </a:r>
          </a:p>
          <a:p>
            <a:r>
              <a:rPr lang="en-US" sz="2400" b="1" dirty="0" smtClean="0">
                <a:ln>
                  <a:solidFill>
                    <a:schemeClr val="tx1"/>
                  </a:solidFill>
                </a:ln>
                <a:latin typeface="Times New Roman" pitchFamily="18" charset="0"/>
                <a:cs typeface="Times New Roman" pitchFamily="18" charset="0"/>
              </a:rPr>
              <a:t>	   v.30 </a:t>
            </a:r>
            <a:r>
              <a:rPr lang="en-US" sz="2400" b="1" dirty="0" smtClean="0">
                <a:ln>
                  <a:solidFill>
                    <a:schemeClr val="tx1"/>
                  </a:solidFill>
                </a:ln>
                <a:latin typeface="Times New Roman" pitchFamily="18" charset="0"/>
                <a:cs typeface="Times New Roman" pitchFamily="18" charset="0"/>
              </a:rPr>
              <a:t>– Jesus’ Conclusion: </a:t>
            </a:r>
            <a:r>
              <a:rPr lang="en-US" sz="2400" b="1" dirty="0" smtClean="0">
                <a:ln>
                  <a:solidFill>
                    <a:schemeClr val="tx1"/>
                  </a:solidFill>
                </a:ln>
                <a:latin typeface="Times New Roman" pitchFamily="18" charset="0"/>
                <a:cs typeface="Times New Roman" pitchFamily="18" charset="0"/>
              </a:rPr>
              <a:t> The </a:t>
            </a:r>
            <a:r>
              <a:rPr lang="en-US" sz="2400" b="1" dirty="0" smtClean="0">
                <a:ln>
                  <a:solidFill>
                    <a:schemeClr val="tx1"/>
                  </a:solidFill>
                </a:ln>
                <a:latin typeface="Times New Roman" pitchFamily="18" charset="0"/>
                <a:cs typeface="Times New Roman" pitchFamily="18" charset="0"/>
              </a:rPr>
              <a:t>Pharisees are </a:t>
            </a:r>
            <a:r>
              <a:rPr lang="en-US" sz="2400" b="1" dirty="0" smtClean="0">
                <a:ln>
                  <a:solidFill>
                    <a:schemeClr val="tx1"/>
                  </a:solidFill>
                </a:ln>
                <a:latin typeface="Times New Roman" pitchFamily="18" charset="0"/>
                <a:cs typeface="Times New Roman" pitchFamily="18" charset="0"/>
              </a:rPr>
              <a:t>Indicted!</a:t>
            </a:r>
            <a:endParaRPr lang="en-US" sz="2600" b="1" dirty="0">
              <a:ln>
                <a:solidFill>
                  <a:schemeClr val="tx1"/>
                </a:solidFill>
              </a:ln>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2" end="2"/>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3" end="3"/>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770" decel="100000"/>
                                        <p:tgtEl>
                                          <p:spTgt spid="3">
                                            <p:txEl>
                                              <p:pRg st="5" end="5"/>
                                            </p:txEl>
                                          </p:spTgt>
                                        </p:tgtEl>
                                      </p:cBhvr>
                                    </p:animEffect>
                                    <p:animScale>
                                      <p:cBhvr>
                                        <p:cTn id="40" dur="770" decel="100000"/>
                                        <p:tgtEl>
                                          <p:spTgt spid="3">
                                            <p:txEl>
                                              <p:pRg st="5" end="5"/>
                                            </p:txEl>
                                          </p:spTgt>
                                        </p:tgtEl>
                                      </p:cBhvr>
                                      <p:from x="10000" y="10000"/>
                                      <p:to x="200000" y="450000"/>
                                    </p:animScale>
                                    <p:animScale>
                                      <p:cBhvr>
                                        <p:cTn id="41" dur="1230" accel="100000" fill="hold">
                                          <p:stCondLst>
                                            <p:cond delay="770"/>
                                          </p:stCondLst>
                                        </p:cTn>
                                        <p:tgtEl>
                                          <p:spTgt spid="3">
                                            <p:txEl>
                                              <p:pRg st="5" end="5"/>
                                            </p:txEl>
                                          </p:spTgt>
                                        </p:tgtEl>
                                      </p:cBhvr>
                                      <p:from x="200000" y="450000"/>
                                      <p:to x="100000" y="100000"/>
                                    </p:animScale>
                                    <p:set>
                                      <p:cBhvr>
                                        <p:cTn id="42" dur="770" fill="hold"/>
                                        <p:tgtEl>
                                          <p:spTgt spid="3">
                                            <p:txEl>
                                              <p:pRg st="5" end="5"/>
                                            </p:txEl>
                                          </p:spTgt>
                                        </p:tgtEl>
                                        <p:attrNameLst>
                                          <p:attrName>ppt_x</p:attrName>
                                        </p:attrNameLst>
                                      </p:cBhvr>
                                      <p:to>
                                        <p:strVal val="(0.5)"/>
                                      </p:to>
                                    </p:set>
                                    <p:anim from="(0.5)" to="(#ppt_x)" calcmode="lin" valueType="num">
                                      <p:cBhvr>
                                        <p:cTn id="43" dur="1230" accel="100000" fill="hold">
                                          <p:stCondLst>
                                            <p:cond delay="770"/>
                                          </p:stCondLst>
                                        </p:cTn>
                                        <p:tgtEl>
                                          <p:spTgt spid="3">
                                            <p:txEl>
                                              <p:pRg st="5" end="5"/>
                                            </p:txEl>
                                          </p:spTgt>
                                        </p:tgtEl>
                                        <p:attrNameLst>
                                          <p:attrName>ppt_x</p:attrName>
                                        </p:attrNameLst>
                                      </p:cBhvr>
                                    </p:anim>
                                    <p:set>
                                      <p:cBhvr>
                                        <p:cTn id="44" dur="770" fill="hold"/>
                                        <p:tgtEl>
                                          <p:spTgt spid="3">
                                            <p:txEl>
                                              <p:pRg st="5" end="5"/>
                                            </p:txEl>
                                          </p:spTgt>
                                        </p:tgtEl>
                                        <p:attrNameLst>
                                          <p:attrName>ppt_y</p:attrName>
                                        </p:attrNameLst>
                                      </p:cBhvr>
                                      <p:to>
                                        <p:strVal val="(#ppt_y+0.4)"/>
                                      </p:to>
                                    </p:set>
                                    <p:anim from="(#ppt_y+0.4)" to="(#ppt_y)" calcmode="lin" valueType="num">
                                      <p:cBhvr>
                                        <p:cTn id="45" dur="1230" accel="100000" fill="hold">
                                          <p:stCondLst>
                                            <p:cond delay="770"/>
                                          </p:stCondLst>
                                        </p:cTn>
                                        <p:tgtEl>
                                          <p:spTgt spid="3">
                                            <p:txEl>
                                              <p:pRg st="5" end="5"/>
                                            </p:txEl>
                                          </p:spTgt>
                                        </p:tgtEl>
                                        <p:attrNameLst>
                                          <p:attrName>ppt_y</p:attrName>
                                        </p:attrNameLst>
                                      </p:cBhvr>
                                    </p:anim>
                                  </p:childTnLst>
                                </p:cTn>
                              </p:par>
                              <p:par>
                                <p:cTn id="46" presetID="51"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770" decel="100000"/>
                                        <p:tgtEl>
                                          <p:spTgt spid="3">
                                            <p:txEl>
                                              <p:pRg st="6" end="6"/>
                                            </p:txEl>
                                          </p:spTgt>
                                        </p:tgtEl>
                                      </p:cBhvr>
                                    </p:animEffect>
                                    <p:animScale>
                                      <p:cBhvr>
                                        <p:cTn id="49" dur="770" decel="100000"/>
                                        <p:tgtEl>
                                          <p:spTgt spid="3">
                                            <p:txEl>
                                              <p:pRg st="6" end="6"/>
                                            </p:txEl>
                                          </p:spTgt>
                                        </p:tgtEl>
                                      </p:cBhvr>
                                      <p:from x="10000" y="10000"/>
                                      <p:to x="200000" y="450000"/>
                                    </p:animScale>
                                    <p:animScale>
                                      <p:cBhvr>
                                        <p:cTn id="50" dur="1230" accel="100000" fill="hold">
                                          <p:stCondLst>
                                            <p:cond delay="770"/>
                                          </p:stCondLst>
                                        </p:cTn>
                                        <p:tgtEl>
                                          <p:spTgt spid="3">
                                            <p:txEl>
                                              <p:pRg st="6" end="6"/>
                                            </p:txEl>
                                          </p:spTgt>
                                        </p:tgtEl>
                                      </p:cBhvr>
                                      <p:from x="200000" y="450000"/>
                                      <p:to x="100000" y="100000"/>
                                    </p:animScale>
                                    <p:set>
                                      <p:cBhvr>
                                        <p:cTn id="51" dur="770" fill="hold"/>
                                        <p:tgtEl>
                                          <p:spTgt spid="3">
                                            <p:txEl>
                                              <p:pRg st="6" end="6"/>
                                            </p:txEl>
                                          </p:spTgt>
                                        </p:tgtEl>
                                        <p:attrNameLst>
                                          <p:attrName>ppt_x</p:attrName>
                                        </p:attrNameLst>
                                      </p:cBhvr>
                                      <p:to>
                                        <p:strVal val="(0.5)"/>
                                      </p:to>
                                    </p:set>
                                    <p:anim from="(0.5)" to="(#ppt_x)" calcmode="lin" valueType="num">
                                      <p:cBhvr>
                                        <p:cTn id="52" dur="1230" accel="100000" fill="hold">
                                          <p:stCondLst>
                                            <p:cond delay="770"/>
                                          </p:stCondLst>
                                        </p:cTn>
                                        <p:tgtEl>
                                          <p:spTgt spid="3">
                                            <p:txEl>
                                              <p:pRg st="6" end="6"/>
                                            </p:txEl>
                                          </p:spTgt>
                                        </p:tgtEl>
                                        <p:attrNameLst>
                                          <p:attrName>ppt_x</p:attrName>
                                        </p:attrNameLst>
                                      </p:cBhvr>
                                    </p:anim>
                                    <p:set>
                                      <p:cBhvr>
                                        <p:cTn id="53" dur="770" fill="hold"/>
                                        <p:tgtEl>
                                          <p:spTgt spid="3">
                                            <p:txEl>
                                              <p:pRg st="6" end="6"/>
                                            </p:txEl>
                                          </p:spTgt>
                                        </p:tgtEl>
                                        <p:attrNameLst>
                                          <p:attrName>ppt_y</p:attrName>
                                        </p:attrNameLst>
                                      </p:cBhvr>
                                      <p:to>
                                        <p:strVal val="(#ppt_y+0.4)"/>
                                      </p:to>
                                    </p:set>
                                    <p:anim from="(#ppt_y+0.4)" to="(#ppt_y)" calcmode="lin" valueType="num">
                                      <p:cBhvr>
                                        <p:cTn id="54" dur="1230" accel="100000" fill="hold">
                                          <p:stCondLst>
                                            <p:cond delay="770"/>
                                          </p:stCondLst>
                                        </p:cTn>
                                        <p:tgtEl>
                                          <p:spTgt spid="3">
                                            <p:txEl>
                                              <p:pRg st="6" end="6"/>
                                            </p:txEl>
                                          </p:spTgt>
                                        </p:tgtEl>
                                        <p:attrNameLst>
                                          <p:attrName>ppt_y</p:attrName>
                                        </p:attrNameLst>
                                      </p:cBhvr>
                                    </p:anim>
                                  </p:childTnLst>
                                </p:cTn>
                              </p:par>
                              <p:par>
                                <p:cTn id="55" presetID="51" presetClass="entr" presetSubtype="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770" decel="100000"/>
                                        <p:tgtEl>
                                          <p:spTgt spid="3">
                                            <p:txEl>
                                              <p:pRg st="7" end="7"/>
                                            </p:txEl>
                                          </p:spTgt>
                                        </p:tgtEl>
                                      </p:cBhvr>
                                    </p:animEffect>
                                    <p:animScale>
                                      <p:cBhvr>
                                        <p:cTn id="58" dur="770" decel="100000"/>
                                        <p:tgtEl>
                                          <p:spTgt spid="3">
                                            <p:txEl>
                                              <p:pRg st="7" end="7"/>
                                            </p:txEl>
                                          </p:spTgt>
                                        </p:tgtEl>
                                      </p:cBhvr>
                                      <p:from x="10000" y="10000"/>
                                      <p:to x="200000" y="450000"/>
                                    </p:animScale>
                                    <p:animScale>
                                      <p:cBhvr>
                                        <p:cTn id="59" dur="1230" accel="100000" fill="hold">
                                          <p:stCondLst>
                                            <p:cond delay="770"/>
                                          </p:stCondLst>
                                        </p:cTn>
                                        <p:tgtEl>
                                          <p:spTgt spid="3">
                                            <p:txEl>
                                              <p:pRg st="7" end="7"/>
                                            </p:txEl>
                                          </p:spTgt>
                                        </p:tgtEl>
                                      </p:cBhvr>
                                      <p:from x="200000" y="450000"/>
                                      <p:to x="100000" y="100000"/>
                                    </p:animScale>
                                    <p:set>
                                      <p:cBhvr>
                                        <p:cTn id="60" dur="770" fill="hold"/>
                                        <p:tgtEl>
                                          <p:spTgt spid="3">
                                            <p:txEl>
                                              <p:pRg st="7" end="7"/>
                                            </p:txEl>
                                          </p:spTgt>
                                        </p:tgtEl>
                                        <p:attrNameLst>
                                          <p:attrName>ppt_x</p:attrName>
                                        </p:attrNameLst>
                                      </p:cBhvr>
                                      <p:to>
                                        <p:strVal val="(0.5)"/>
                                      </p:to>
                                    </p:set>
                                    <p:anim from="(0.5)" to="(#ppt_x)" calcmode="lin" valueType="num">
                                      <p:cBhvr>
                                        <p:cTn id="61" dur="1230" accel="100000" fill="hold">
                                          <p:stCondLst>
                                            <p:cond delay="770"/>
                                          </p:stCondLst>
                                        </p:cTn>
                                        <p:tgtEl>
                                          <p:spTgt spid="3">
                                            <p:txEl>
                                              <p:pRg st="7" end="7"/>
                                            </p:txEl>
                                          </p:spTgt>
                                        </p:tgtEl>
                                        <p:attrNameLst>
                                          <p:attrName>ppt_x</p:attrName>
                                        </p:attrNameLst>
                                      </p:cBhvr>
                                    </p:anim>
                                    <p:set>
                                      <p:cBhvr>
                                        <p:cTn id="62" dur="770" fill="hold"/>
                                        <p:tgtEl>
                                          <p:spTgt spid="3">
                                            <p:txEl>
                                              <p:pRg st="7" end="7"/>
                                            </p:txEl>
                                          </p:spTgt>
                                        </p:tgtEl>
                                        <p:attrNameLst>
                                          <p:attrName>ppt_y</p:attrName>
                                        </p:attrNameLst>
                                      </p:cBhvr>
                                      <p:to>
                                        <p:strVal val="(#ppt_y+0.4)"/>
                                      </p:to>
                                    </p:set>
                                    <p:anim from="(#ppt_y+0.4)" to="(#ppt_y)" calcmode="lin" valueType="num">
                                      <p:cBhvr>
                                        <p:cTn id="63" dur="1230" accel="100000" fill="hold">
                                          <p:stCondLst>
                                            <p:cond delay="770"/>
                                          </p:stCondLst>
                                        </p:cTn>
                                        <p:tgtEl>
                                          <p:spTgt spid="3">
                                            <p:txEl>
                                              <p:pRg st="7" end="7"/>
                                            </p:txEl>
                                          </p:spTgt>
                                        </p:tgtEl>
                                        <p:attrNameLst>
                                          <p:attrName>ppt_y</p:attrName>
                                        </p:attrNameLst>
                                      </p:cBhvr>
                                    </p:anim>
                                  </p:childTnLst>
                                </p:cTn>
                              </p:par>
                              <p:par>
                                <p:cTn id="64" presetID="51" presetClass="entr" presetSubtype="0" fill="hold" nodeType="with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Effect transition="in" filter="fade">
                                      <p:cBhvr>
                                        <p:cTn id="66" dur="770" decel="100000"/>
                                        <p:tgtEl>
                                          <p:spTgt spid="3">
                                            <p:txEl>
                                              <p:pRg st="8" end="8"/>
                                            </p:txEl>
                                          </p:spTgt>
                                        </p:tgtEl>
                                      </p:cBhvr>
                                    </p:animEffect>
                                    <p:animScale>
                                      <p:cBhvr>
                                        <p:cTn id="67" dur="770" decel="100000"/>
                                        <p:tgtEl>
                                          <p:spTgt spid="3">
                                            <p:txEl>
                                              <p:pRg st="8" end="8"/>
                                            </p:txEl>
                                          </p:spTgt>
                                        </p:tgtEl>
                                      </p:cBhvr>
                                      <p:from x="10000" y="10000"/>
                                      <p:to x="200000" y="450000"/>
                                    </p:animScale>
                                    <p:animScale>
                                      <p:cBhvr>
                                        <p:cTn id="68" dur="1230" accel="100000" fill="hold">
                                          <p:stCondLst>
                                            <p:cond delay="770"/>
                                          </p:stCondLst>
                                        </p:cTn>
                                        <p:tgtEl>
                                          <p:spTgt spid="3">
                                            <p:txEl>
                                              <p:pRg st="8" end="8"/>
                                            </p:txEl>
                                          </p:spTgt>
                                        </p:tgtEl>
                                      </p:cBhvr>
                                      <p:from x="200000" y="450000"/>
                                      <p:to x="100000" y="100000"/>
                                    </p:animScale>
                                    <p:set>
                                      <p:cBhvr>
                                        <p:cTn id="69" dur="770" fill="hold"/>
                                        <p:tgtEl>
                                          <p:spTgt spid="3">
                                            <p:txEl>
                                              <p:pRg st="8" end="8"/>
                                            </p:txEl>
                                          </p:spTgt>
                                        </p:tgtEl>
                                        <p:attrNameLst>
                                          <p:attrName>ppt_x</p:attrName>
                                        </p:attrNameLst>
                                      </p:cBhvr>
                                      <p:to>
                                        <p:strVal val="(0.5)"/>
                                      </p:to>
                                    </p:set>
                                    <p:anim from="(0.5)" to="(#ppt_x)" calcmode="lin" valueType="num">
                                      <p:cBhvr>
                                        <p:cTn id="70" dur="1230" accel="100000" fill="hold">
                                          <p:stCondLst>
                                            <p:cond delay="770"/>
                                          </p:stCondLst>
                                        </p:cTn>
                                        <p:tgtEl>
                                          <p:spTgt spid="3">
                                            <p:txEl>
                                              <p:pRg st="8" end="8"/>
                                            </p:txEl>
                                          </p:spTgt>
                                        </p:tgtEl>
                                        <p:attrNameLst>
                                          <p:attrName>ppt_x</p:attrName>
                                        </p:attrNameLst>
                                      </p:cBhvr>
                                    </p:anim>
                                    <p:set>
                                      <p:cBhvr>
                                        <p:cTn id="71" dur="770" fill="hold"/>
                                        <p:tgtEl>
                                          <p:spTgt spid="3">
                                            <p:txEl>
                                              <p:pRg st="8" end="8"/>
                                            </p:txEl>
                                          </p:spTgt>
                                        </p:tgtEl>
                                        <p:attrNameLst>
                                          <p:attrName>ppt_y</p:attrName>
                                        </p:attrNameLst>
                                      </p:cBhvr>
                                      <p:to>
                                        <p:strVal val="(#ppt_y+0.4)"/>
                                      </p:to>
                                    </p:set>
                                    <p:anim from="(#ppt_y+0.4)" to="(#ppt_y)" calcmode="lin" valueType="num">
                                      <p:cBhvr>
                                        <p:cTn id="72" dur="1230" accel="100000" fill="hold">
                                          <p:stCondLst>
                                            <p:cond delay="770"/>
                                          </p:stCondLst>
                                        </p:cTn>
                                        <p:tgtEl>
                                          <p:spTgt spid="3">
                                            <p:txEl>
                                              <p:pRg st="8" end="8"/>
                                            </p:txEl>
                                          </p:spTgt>
                                        </p:tgtEl>
                                        <p:attrNameLst>
                                          <p:attrName>ppt_y</p:attrName>
                                        </p:attrNameLst>
                                      </p:cBhvr>
                                    </p:anim>
                                  </p:childTnLst>
                                </p:cTn>
                              </p:par>
                            </p:childTnLst>
                          </p:cTn>
                        </p:par>
                      </p:childTnLst>
                    </p:cTn>
                  </p:par>
                  <p:par>
                    <p:cTn id="73" fill="hold">
                      <p:stCondLst>
                        <p:cond delay="indefinite"/>
                      </p:stCondLst>
                      <p:childTnLst>
                        <p:par>
                          <p:cTn id="74" fill="hold">
                            <p:stCondLst>
                              <p:cond delay="0"/>
                            </p:stCondLst>
                            <p:childTnLst>
                              <p:par>
                                <p:cTn id="75" presetID="35"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2000"/>
                                        <p:tgtEl>
                                          <p:spTgt spid="3">
                                            <p:txEl>
                                              <p:pRg st="9" end="9"/>
                                            </p:txEl>
                                          </p:spTgt>
                                        </p:tgtEl>
                                      </p:cBhvr>
                                    </p:animEffect>
                                    <p:anim calcmode="lin" valueType="num">
                                      <p:cBhvr>
                                        <p:cTn id="78" dur="2000" fill="hold"/>
                                        <p:tgtEl>
                                          <p:spTgt spid="3">
                                            <p:txEl>
                                              <p:pRg st="9" end="9"/>
                                            </p:txEl>
                                          </p:spTgt>
                                        </p:tgtEl>
                                        <p:attrNameLst>
                                          <p:attrName>style.rotation</p:attrName>
                                        </p:attrNameLst>
                                      </p:cBhvr>
                                      <p:tavLst>
                                        <p:tav tm="0">
                                          <p:val>
                                            <p:fltVal val="720"/>
                                          </p:val>
                                        </p:tav>
                                        <p:tav tm="100000">
                                          <p:val>
                                            <p:fltVal val="0"/>
                                          </p:val>
                                        </p:tav>
                                      </p:tavLst>
                                    </p:anim>
                                    <p:anim calcmode="lin" valueType="num">
                                      <p:cBhvr>
                                        <p:cTn id="79"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0" dur="2000" fill="hold"/>
                                        <p:tgtEl>
                                          <p:spTgt spid="3">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20825"/>
            <a:ext cx="678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Exorcism/Amazement/Indictment</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vv.22-24</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19420"/>
            <a:ext cx="8915400" cy="578619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Bef>
                <a:spcPts val="1200"/>
              </a:spcBef>
            </a:pPr>
            <a:r>
              <a:rPr lang="en-US" sz="2400" b="1" dirty="0" smtClean="0">
                <a:ln>
                  <a:solidFill>
                    <a:schemeClr val="tx1"/>
                  </a:solidFill>
                </a:ln>
                <a:latin typeface="Times New Roman" pitchFamily="18" charset="0"/>
                <a:cs typeface="Times New Roman" pitchFamily="18" charset="0"/>
              </a:rPr>
              <a:t>The </a:t>
            </a:r>
            <a:r>
              <a:rPr lang="en-US" sz="2400" b="1" dirty="0" smtClean="0">
                <a:ln>
                  <a:solidFill>
                    <a:schemeClr val="tx1"/>
                  </a:solidFill>
                </a:ln>
                <a:latin typeface="Times New Roman" pitchFamily="18" charset="0"/>
                <a:cs typeface="Times New Roman" pitchFamily="18" charset="0"/>
              </a:rPr>
              <a:t>casting out of a demon is </a:t>
            </a:r>
            <a:r>
              <a:rPr lang="en-US" sz="2400" b="1" dirty="0" smtClean="0">
                <a:ln>
                  <a:solidFill>
                    <a:schemeClr val="tx1"/>
                  </a:solidFill>
                </a:ln>
                <a:latin typeface="Times New Roman" pitchFamily="18" charset="0"/>
                <a:cs typeface="Times New Roman" pitchFamily="18" charset="0"/>
              </a:rPr>
              <a:t>nothing new for Jesus; He has come to overthrow the kingdom of the devil.  Note that this chapter is full of Jesus’ disputes with the Pharisees, and the miracle of the healing of the blind and mute man is almost an introduction to the disputation that is to follow (much like the eating of the grain in v.1 and the healing of the withered hand in v.3</a:t>
            </a:r>
            <a:r>
              <a:rPr lang="en-US" sz="2400" b="1" dirty="0" smtClean="0">
                <a:ln>
                  <a:solidFill>
                    <a:schemeClr val="tx1"/>
                  </a:solidFill>
                </a:ln>
                <a:latin typeface="Times New Roman" pitchFamily="18" charset="0"/>
                <a:cs typeface="Times New Roman" pitchFamily="18" charset="0"/>
              </a:rPr>
              <a:t>).</a:t>
            </a:r>
          </a:p>
          <a:p>
            <a:pPr>
              <a:spcBef>
                <a:spcPts val="1200"/>
              </a:spcBef>
            </a:pPr>
            <a:r>
              <a:rPr lang="en-US" sz="2400" b="1" dirty="0" smtClean="0">
                <a:ln>
                  <a:solidFill>
                    <a:schemeClr val="tx1"/>
                  </a:solidFill>
                </a:ln>
                <a:latin typeface="Times New Roman" pitchFamily="18" charset="0"/>
                <a:cs typeface="Times New Roman" pitchFamily="18" charset="0"/>
              </a:rPr>
              <a:t>The </a:t>
            </a:r>
            <a:r>
              <a:rPr lang="en-US" sz="2400" b="1" dirty="0" smtClean="0">
                <a:ln>
                  <a:solidFill>
                    <a:schemeClr val="tx1"/>
                  </a:solidFill>
                </a:ln>
                <a:latin typeface="Times New Roman" pitchFamily="18" charset="0"/>
                <a:cs typeface="Times New Roman" pitchFamily="18" charset="0"/>
              </a:rPr>
              <a:t>multitude was amazed at our Lord’s miracle; yet, for the Pharisees, its bad news.  They had been plotting against Jesus for a while, determining how to spin His miracles so that the multitudes would not follow Him.  They trot out the old line </a:t>
            </a:r>
            <a:r>
              <a:rPr lang="en-US" sz="2400" b="1" baseline="30000" dirty="0" smtClean="0">
                <a:ln>
                  <a:solidFill>
                    <a:schemeClr val="tx1"/>
                  </a:solidFill>
                </a:ln>
                <a:latin typeface="Times New Roman" pitchFamily="18" charset="0"/>
                <a:cs typeface="Times New Roman" pitchFamily="18" charset="0"/>
              </a:rPr>
              <a:t>(cf. </a:t>
            </a:r>
            <a:r>
              <a:rPr lang="en-US" sz="2400" b="1" baseline="30000" dirty="0" smtClean="0">
                <a:ln>
                  <a:solidFill>
                    <a:schemeClr val="tx1"/>
                  </a:solidFill>
                </a:ln>
                <a:latin typeface="Times New Roman" pitchFamily="18" charset="0"/>
                <a:cs typeface="Times New Roman" pitchFamily="18" charset="0"/>
              </a:rPr>
              <a:t>9:34)</a:t>
            </a:r>
            <a:r>
              <a:rPr lang="en-US" sz="2400" b="1" dirty="0" smtClean="0">
                <a:ln>
                  <a:solidFill>
                    <a:schemeClr val="tx1"/>
                  </a:solidFill>
                </a:ln>
                <a:latin typeface="Times New Roman" pitchFamily="18" charset="0"/>
                <a:cs typeface="Times New Roman" pitchFamily="18" charset="0"/>
              </a:rPr>
              <a:t>, </a:t>
            </a:r>
            <a:r>
              <a:rPr lang="en-US" sz="2400" b="1" i="1" dirty="0" smtClean="0">
                <a:ln>
                  <a:solidFill>
                    <a:schemeClr val="tx1"/>
                  </a:solidFill>
                </a:ln>
                <a:latin typeface="Times New Roman" pitchFamily="18" charset="0"/>
                <a:cs typeface="Times New Roman" pitchFamily="18" charset="0"/>
              </a:rPr>
              <a:t>“This fellow does not expel the demons except in </a:t>
            </a:r>
            <a:r>
              <a:rPr lang="en-US" sz="2400" b="1" i="1" dirty="0" smtClean="0">
                <a:ln>
                  <a:solidFill>
                    <a:schemeClr val="tx1"/>
                  </a:solidFill>
                </a:ln>
                <a:latin typeface="Times New Roman" pitchFamily="18" charset="0"/>
                <a:cs typeface="Times New Roman" pitchFamily="18" charset="0"/>
              </a:rPr>
              <a:t>union </a:t>
            </a:r>
            <a:r>
              <a:rPr lang="en-US" sz="2400" b="1" i="1" dirty="0" smtClean="0">
                <a:ln>
                  <a:solidFill>
                    <a:schemeClr val="tx1"/>
                  </a:solidFill>
                </a:ln>
                <a:latin typeface="Times New Roman" pitchFamily="18" charset="0"/>
                <a:cs typeface="Times New Roman" pitchFamily="18" charset="0"/>
              </a:rPr>
              <a:t>with Beelzebub, ruler of </a:t>
            </a:r>
            <a:r>
              <a:rPr lang="en-US" sz="2400" b="1" i="1" dirty="0" smtClean="0">
                <a:ln>
                  <a:solidFill>
                    <a:schemeClr val="tx1"/>
                  </a:solidFill>
                </a:ln>
                <a:latin typeface="Times New Roman" pitchFamily="18" charset="0"/>
                <a:cs typeface="Times New Roman" pitchFamily="18" charset="0"/>
              </a:rPr>
              <a:t>the demons”</a:t>
            </a:r>
            <a:r>
              <a:rPr lang="en-US" sz="2400" b="1" dirty="0" smtClean="0">
                <a:ln>
                  <a:solidFill>
                    <a:schemeClr val="tx1"/>
                  </a:solidFill>
                </a:ln>
                <a:latin typeface="Times New Roman" pitchFamily="18" charset="0"/>
                <a:cs typeface="Times New Roman" pitchFamily="18" charset="0"/>
              </a:rPr>
              <a:t> </a:t>
            </a:r>
            <a:r>
              <a:rPr lang="en-US" sz="2400" b="1" baseline="30000" dirty="0" smtClean="0">
                <a:ln>
                  <a:solidFill>
                    <a:schemeClr val="tx1"/>
                  </a:solidFill>
                </a:ln>
                <a:latin typeface="Times New Roman" pitchFamily="18" charset="0"/>
                <a:cs typeface="Times New Roman" pitchFamily="18" charset="0"/>
              </a:rPr>
              <a:t>(</a:t>
            </a:r>
            <a:r>
              <a:rPr lang="en-US" sz="2400" b="1" i="1" baseline="30000" dirty="0" smtClean="0">
                <a:ln>
                  <a:solidFill>
                    <a:schemeClr val="tx1"/>
                  </a:solidFill>
                </a:ln>
                <a:latin typeface="Times New Roman" pitchFamily="18" charset="0"/>
                <a:cs typeface="Times New Roman" pitchFamily="18" charset="0"/>
              </a:rPr>
              <a:t>v.24)</a:t>
            </a:r>
            <a:r>
              <a:rPr lang="en-US" sz="2400" b="1" dirty="0" smtClean="0">
                <a:ln>
                  <a:solidFill>
                    <a:schemeClr val="tx1"/>
                  </a:solidFill>
                </a:ln>
                <a:latin typeface="Times New Roman" pitchFamily="18" charset="0"/>
                <a:cs typeface="Times New Roman" pitchFamily="18" charset="0"/>
              </a:rPr>
              <a:t>.  </a:t>
            </a:r>
            <a:r>
              <a:rPr lang="en-US" sz="2400" b="1" i="1" dirty="0" smtClean="0">
                <a:ln>
                  <a:solidFill>
                    <a:srgbClr val="FF0000"/>
                  </a:solidFill>
                </a:ln>
                <a:solidFill>
                  <a:schemeClr val="bg1"/>
                </a:solidFill>
                <a:latin typeface="Times New Roman" pitchFamily="18" charset="0"/>
                <a:cs typeface="Times New Roman" pitchFamily="18" charset="0"/>
              </a:rPr>
              <a:t>Beelzebub</a:t>
            </a:r>
            <a:r>
              <a:rPr lang="en-US" sz="2400" b="1" i="1" dirty="0" smtClean="0">
                <a:ln>
                  <a:solidFill>
                    <a:schemeClr val="tx1"/>
                  </a:solidFill>
                </a:ln>
                <a:latin typeface="Times New Roman" pitchFamily="18" charset="0"/>
                <a:cs typeface="Times New Roman" pitchFamily="18" charset="0"/>
              </a:rPr>
              <a:t> </a:t>
            </a:r>
            <a:r>
              <a:rPr lang="en-US" sz="2400" b="1" dirty="0" smtClean="0">
                <a:ln>
                  <a:solidFill>
                    <a:schemeClr val="tx1"/>
                  </a:solidFill>
                </a:ln>
                <a:latin typeface="Times New Roman" pitchFamily="18" charset="0"/>
                <a:cs typeface="Times New Roman" pitchFamily="18" charset="0"/>
              </a:rPr>
              <a:t>is called the god of </a:t>
            </a:r>
            <a:r>
              <a:rPr lang="en-US" sz="2400" b="1" dirty="0" err="1" smtClean="0">
                <a:ln>
                  <a:solidFill>
                    <a:schemeClr val="tx1"/>
                  </a:solidFill>
                </a:ln>
                <a:latin typeface="Times New Roman" pitchFamily="18" charset="0"/>
                <a:cs typeface="Times New Roman" pitchFamily="18" charset="0"/>
              </a:rPr>
              <a:t>Ekron</a:t>
            </a:r>
            <a:r>
              <a:rPr lang="en-US" sz="2400" b="1" dirty="0" smtClean="0">
                <a:ln>
                  <a:solidFill>
                    <a:schemeClr val="tx1"/>
                  </a:solidFill>
                </a:ln>
                <a:latin typeface="Times New Roman" pitchFamily="18" charset="0"/>
                <a:cs typeface="Times New Roman" pitchFamily="18" charset="0"/>
              </a:rPr>
              <a:t>, a Philistine city </a:t>
            </a:r>
            <a:r>
              <a:rPr lang="en-US" sz="2400" b="1" baseline="30000" dirty="0" smtClean="0">
                <a:ln>
                  <a:solidFill>
                    <a:schemeClr val="tx1"/>
                  </a:solidFill>
                </a:ln>
                <a:latin typeface="Times New Roman" pitchFamily="18" charset="0"/>
                <a:cs typeface="Times New Roman" pitchFamily="18" charset="0"/>
              </a:rPr>
              <a:t>(cf. 2 Kings 1)</a:t>
            </a:r>
            <a:r>
              <a:rPr lang="en-US" sz="2400" b="1" dirty="0" smtClean="0">
                <a:ln>
                  <a:solidFill>
                    <a:schemeClr val="tx1"/>
                  </a:solidFill>
                </a:ln>
                <a:latin typeface="Times New Roman" pitchFamily="18" charset="0"/>
                <a:cs typeface="Times New Roman" pitchFamily="18" charset="0"/>
              </a:rPr>
              <a:t>.  </a:t>
            </a:r>
            <a:r>
              <a:rPr lang="en-US" sz="2400" b="1" dirty="0" smtClean="0">
                <a:ln>
                  <a:solidFill>
                    <a:schemeClr val="tx1"/>
                  </a:solidFill>
                </a:ln>
                <a:latin typeface="Times New Roman" pitchFamily="18" charset="0"/>
                <a:cs typeface="Times New Roman" pitchFamily="18" charset="0"/>
              </a:rPr>
              <a:t>Originally </a:t>
            </a:r>
            <a:r>
              <a:rPr lang="en-US" sz="2400" b="1" i="1" dirty="0" err="1" smtClean="0">
                <a:ln>
                  <a:solidFill>
                    <a:schemeClr val="tx1"/>
                  </a:solidFill>
                </a:ln>
                <a:latin typeface="Times New Roman" pitchFamily="18" charset="0"/>
                <a:cs typeface="Times New Roman" pitchFamily="18" charset="0"/>
              </a:rPr>
              <a:t>Beelzebal</a:t>
            </a:r>
            <a:r>
              <a:rPr lang="en-US" sz="2400" b="1" i="1" dirty="0" smtClean="0">
                <a:ln>
                  <a:solidFill>
                    <a:schemeClr val="tx1"/>
                  </a:solidFill>
                </a:ln>
                <a:latin typeface="Times New Roman" pitchFamily="18" charset="0"/>
                <a:cs typeface="Times New Roman" pitchFamily="18" charset="0"/>
              </a:rPr>
              <a:t> </a:t>
            </a:r>
            <a:r>
              <a:rPr lang="en-US" sz="2400" b="1" dirty="0" smtClean="0">
                <a:ln>
                  <a:solidFill>
                    <a:schemeClr val="tx1"/>
                  </a:solidFill>
                </a:ln>
                <a:latin typeface="Times New Roman" pitchFamily="18" charset="0"/>
                <a:cs typeface="Times New Roman" pitchFamily="18" charset="0"/>
              </a:rPr>
              <a:t>- </a:t>
            </a:r>
            <a:r>
              <a:rPr lang="en-US" sz="2400" b="1" dirty="0" smtClean="0">
                <a:ln>
                  <a:solidFill>
                    <a:schemeClr val="tx1"/>
                  </a:solidFill>
                </a:ln>
                <a:latin typeface="Times New Roman" pitchFamily="18" charset="0"/>
                <a:cs typeface="Times New Roman" pitchFamily="18" charset="0"/>
              </a:rPr>
              <a:t>“lord of the house”, but changed in mockery by the Hebrews to </a:t>
            </a:r>
            <a:r>
              <a:rPr lang="en-US" sz="2400" b="1" i="1" dirty="0" smtClean="0">
                <a:ln>
                  <a:solidFill>
                    <a:schemeClr val="tx1"/>
                  </a:solidFill>
                </a:ln>
                <a:latin typeface="Times New Roman" pitchFamily="18" charset="0"/>
                <a:cs typeface="Times New Roman" pitchFamily="18" charset="0"/>
              </a:rPr>
              <a:t>Beelzebub </a:t>
            </a:r>
            <a:r>
              <a:rPr lang="en-US" sz="2400" b="1" dirty="0" smtClean="0">
                <a:ln>
                  <a:solidFill>
                    <a:schemeClr val="tx1"/>
                  </a:solidFill>
                </a:ln>
                <a:latin typeface="Times New Roman" pitchFamily="18" charset="0"/>
                <a:cs typeface="Times New Roman" pitchFamily="18" charset="0"/>
              </a:rPr>
              <a:t>- </a:t>
            </a:r>
            <a:r>
              <a:rPr lang="en-US" sz="2400" b="1" dirty="0" smtClean="0">
                <a:ln>
                  <a:solidFill>
                    <a:schemeClr val="tx1"/>
                  </a:solidFill>
                </a:ln>
                <a:latin typeface="Times New Roman" pitchFamily="18" charset="0"/>
                <a:cs typeface="Times New Roman" pitchFamily="18" charset="0"/>
              </a:rPr>
              <a:t>“lord of the flies” or “lord of dung!”</a:t>
            </a:r>
            <a:endParaRPr lang="en-US" sz="2400" b="1" dirty="0">
              <a:ln>
                <a:solidFill>
                  <a:schemeClr val="tx1"/>
                </a:solidFill>
              </a:ln>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20825"/>
            <a:ext cx="678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Three-fold Response</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vv.25-30</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19420"/>
            <a:ext cx="8915400" cy="590931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ts val="600"/>
              </a:spcAft>
            </a:pPr>
            <a:r>
              <a:rPr lang="en-US" sz="28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This time the false accusations will not go unanswered.  Jesus makes a three-fold response:</a:t>
            </a:r>
          </a:p>
          <a:p>
            <a:pPr>
              <a:spcAft>
                <a:spcPts val="600"/>
              </a:spcAft>
            </a:pP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1</a:t>
            </a:r>
            <a:r>
              <a:rPr lang="en-US" sz="24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If the devil cast out demons then his kingdom would be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divided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against itself, and would fall on its own.  This is not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the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case; the kingdom of the devil must be overthrown from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the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outside, by one stronger than him.  The devil would not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destroy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himself, his lust is for self-preservation, for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self-	glory</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for vanity sake!  Nor could Adam and Eve, even in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their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perfection, overthrow him.  No, The God-Man, Jesus,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however</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can overthrow and bind the strong man and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plunder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his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goods</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400" b="1" baseline="30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(vv.25-26; cf. St. Mark 3:20-30; St. Luke 11:14-23)</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endPar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Jesus points out that there are exorcists among the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Pharisees</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and if they are condemning Jesus for casting out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demons</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then their own sons would stand under the same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condemnation </a:t>
            </a:r>
            <a:r>
              <a:rPr lang="en-US" sz="2400" b="1" baseline="30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(v.27; cf. St. Luke 11:19)</a:t>
            </a:r>
            <a:r>
              <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endParaRPr lang="en-US" sz="24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70" decel="100000"/>
                                        <p:tgtEl>
                                          <p:spTgt spid="3">
                                            <p:txEl>
                                              <p:pRg st="2" end="2"/>
                                            </p:txEl>
                                          </p:spTgt>
                                        </p:tgtEl>
                                      </p:cBhvr>
                                    </p:animEffect>
                                    <p:animScale>
                                      <p:cBhvr>
                                        <p:cTn id="8" dur="770" decel="100000"/>
                                        <p:tgtEl>
                                          <p:spTgt spid="3">
                                            <p:txEl>
                                              <p:pRg st="2" end="2"/>
                                            </p:txEl>
                                          </p:spTgt>
                                        </p:tgtEl>
                                      </p:cBhvr>
                                      <p:from x="10000" y="10000"/>
                                      <p:to x="200000" y="450000"/>
                                    </p:animScale>
                                    <p:animScale>
                                      <p:cBhvr>
                                        <p:cTn id="9" dur="1230" accel="100000" fill="hold">
                                          <p:stCondLst>
                                            <p:cond delay="770"/>
                                          </p:stCondLst>
                                        </p:cTn>
                                        <p:tgtEl>
                                          <p:spTgt spid="3">
                                            <p:txEl>
                                              <p:pRg st="2" end="2"/>
                                            </p:txEl>
                                          </p:spTgt>
                                        </p:tgtEl>
                                      </p:cBhvr>
                                      <p:from x="200000" y="450000"/>
                                      <p:to x="100000" y="100000"/>
                                    </p:animScale>
                                    <p:set>
                                      <p:cBhvr>
                                        <p:cTn id="10" dur="770" fill="hold"/>
                                        <p:tgtEl>
                                          <p:spTgt spid="3">
                                            <p:txEl>
                                              <p:pRg st="2" end="2"/>
                                            </p:txEl>
                                          </p:spTgt>
                                        </p:tgtEl>
                                        <p:attrNameLst>
                                          <p:attrName>ppt_x</p:attrName>
                                        </p:attrNameLst>
                                      </p:cBhvr>
                                      <p:to>
                                        <p:strVal val="(0.5)"/>
                                      </p:to>
                                    </p:set>
                                    <p:anim from="(0.5)" to="(#ppt_x)" calcmode="lin" valueType="num">
                                      <p:cBhvr>
                                        <p:cTn id="11" dur="1230" accel="100000" fill="hold">
                                          <p:stCondLst>
                                            <p:cond delay="770"/>
                                          </p:stCondLst>
                                        </p:cTn>
                                        <p:tgtEl>
                                          <p:spTgt spid="3">
                                            <p:txEl>
                                              <p:pRg st="2" end="2"/>
                                            </p:txEl>
                                          </p:spTgt>
                                        </p:tgtEl>
                                        <p:attrNameLst>
                                          <p:attrName>ppt_x</p:attrName>
                                        </p:attrNameLst>
                                      </p:cBhvr>
                                    </p:anim>
                                    <p:set>
                                      <p:cBhvr>
                                        <p:cTn id="12" dur="770" fill="hold"/>
                                        <p:tgtEl>
                                          <p:spTgt spid="3">
                                            <p:txEl>
                                              <p:pRg st="2" end="2"/>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7034</TotalTime>
  <Words>2581</Words>
  <Application>Microsoft Office PowerPoint</Application>
  <PresentationFormat>On-screen Show (4:3)</PresentationFormat>
  <Paragraphs>137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Jeff</dc:creator>
  <cp:lastModifiedBy>Jeff</cp:lastModifiedBy>
  <cp:revision>662</cp:revision>
  <dcterms:created xsi:type="dcterms:W3CDTF">2006-08-16T00:00:00Z</dcterms:created>
  <dcterms:modified xsi:type="dcterms:W3CDTF">2025-03-27T17:39:19Z</dcterms:modified>
</cp:coreProperties>
</file>