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6"/>
  </p:notesMasterIdLst>
  <p:sldIdLst>
    <p:sldId id="417" r:id="rId2"/>
    <p:sldId id="362" r:id="rId3"/>
    <p:sldId id="418" r:id="rId4"/>
    <p:sldId id="419" r:id="rId5"/>
    <p:sldId id="420" r:id="rId6"/>
    <p:sldId id="421" r:id="rId7"/>
    <p:sldId id="422" r:id="rId8"/>
    <p:sldId id="423" r:id="rId9"/>
    <p:sldId id="424" r:id="rId10"/>
    <p:sldId id="425" r:id="rId11"/>
    <p:sldId id="426" r:id="rId12"/>
    <p:sldId id="427" r:id="rId13"/>
    <p:sldId id="428" r:id="rId14"/>
    <p:sldId id="429" r:id="rId15"/>
    <p:sldId id="430" r:id="rId16"/>
    <p:sldId id="431" r:id="rId17"/>
    <p:sldId id="432" r:id="rId18"/>
    <p:sldId id="433" r:id="rId19"/>
    <p:sldId id="434" r:id="rId20"/>
    <p:sldId id="435" r:id="rId21"/>
    <p:sldId id="436" r:id="rId22"/>
    <p:sldId id="437" r:id="rId23"/>
    <p:sldId id="296" r:id="rId24"/>
    <p:sldId id="297"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a:srgbClr val="AEAEAE"/>
    <a:srgbClr val="FF9900"/>
    <a:srgbClr val="FF66FF"/>
    <a:srgbClr val="737373"/>
    <a:srgbClr val="666699"/>
    <a:srgbClr val="6D6D6D"/>
    <a:srgbClr val="00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94607" autoAdjust="0"/>
  </p:normalViewPr>
  <p:slideViewPr>
    <p:cSldViewPr>
      <p:cViewPr>
        <p:scale>
          <a:sx n="100" d="100"/>
          <a:sy n="100" d="100"/>
        </p:scale>
        <p:origin x="-1248" y="-3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12FE6B-9310-4081-96C7-09E93D017787}" type="datetimeFigureOut">
              <a:rPr lang="en-US" smtClean="0"/>
              <a:pPr/>
              <a:t>03/21/25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FADCED-4CE7-4950-A8E7-E3EF43AB968B}"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FADCED-4CE7-4950-A8E7-E3EF43AB968B}" type="slidenum">
              <a:rPr lang="en-US" smtClean="0"/>
              <a:pPr/>
              <a:t>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D8BD707-D9CF-40AE-B4C6-C98DA3205C09}" type="datetimeFigureOut">
              <a:rPr lang="en-US" smtClean="0"/>
              <a:pPr/>
              <a:t>03/21/25</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6F15528-21DE-4FAA-801E-634DDDAF4B2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03/21/25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D8BD707-D9CF-40AE-B4C6-C98DA3205C09}" type="datetimeFigureOut">
              <a:rPr lang="en-US" smtClean="0"/>
              <a:pPr/>
              <a:t>03/21/25</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03/21/25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03/21/25</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6F15528-21DE-4FAA-801E-634DDDAF4B2B}"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D8BD707-D9CF-40AE-B4C6-C98DA3205C09}" type="datetimeFigureOut">
              <a:rPr lang="en-US" smtClean="0"/>
              <a:pPr/>
              <a:t>03/21/25</a:t>
            </a:fld>
            <a:endParaRPr lang="en-US" dirty="0"/>
          </a:p>
        </p:txBody>
      </p:sp>
      <p:sp>
        <p:nvSpPr>
          <p:cNvPr id="10" name="Slide Number Placeholder 9"/>
          <p:cNvSpPr>
            <a:spLocks noGrp="1"/>
          </p:cNvSpPr>
          <p:nvPr>
            <p:ph type="sldNum" sz="quarter" idx="16"/>
          </p:nvPr>
        </p:nvSpPr>
        <p:spPr/>
        <p:txBody>
          <a:bodyPr rtlCol="0"/>
          <a:lstStyle/>
          <a:p>
            <a:fld id="{B6F15528-21DE-4FAA-801E-634DDDAF4B2B}" type="slidenum">
              <a:rPr lang="en-US" smtClean="0"/>
              <a:pPr/>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1D8BD707-D9CF-40AE-B4C6-C98DA3205C09}" type="datetimeFigureOut">
              <a:rPr lang="en-US" smtClean="0"/>
              <a:pPr/>
              <a:t>03/21/25</a:t>
            </a:fld>
            <a:endParaRPr lang="en-US" dirty="0"/>
          </a:p>
        </p:txBody>
      </p:sp>
      <p:sp>
        <p:nvSpPr>
          <p:cNvPr id="12" name="Slide Number Placeholder 11"/>
          <p:cNvSpPr>
            <a:spLocks noGrp="1"/>
          </p:cNvSpPr>
          <p:nvPr>
            <p:ph type="sldNum" sz="quarter" idx="16"/>
          </p:nvPr>
        </p:nvSpPr>
        <p:spPr/>
        <p:txBody>
          <a:bodyPr rtlCol="0"/>
          <a:lstStyle/>
          <a:p>
            <a:fld id="{B6F15528-21DE-4FAA-801E-634DDDAF4B2B}" type="slidenum">
              <a:rPr lang="en-US" smtClean="0"/>
              <a:pPr/>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03/21/25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03/21/25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03/21/25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1D8BD707-D9CF-40AE-B4C6-C98DA3205C09}" type="datetimeFigureOut">
              <a:rPr lang="en-US" smtClean="0"/>
              <a:pPr/>
              <a:t>03/21/25</a:t>
            </a:fld>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6F15528-21DE-4FAA-801E-634DDDAF4B2B}" type="slidenum">
              <a:rPr lang="en-US" smtClean="0"/>
              <a:pPr/>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D8BD707-D9CF-40AE-B4C6-C98DA3205C09}" type="datetimeFigureOut">
              <a:rPr lang="en-US" smtClean="0"/>
              <a:pPr/>
              <a:t>03/21/25</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62200" y="6096000"/>
            <a:ext cx="6705600" cy="6858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a:solidFill>
                    <a:srgbClr val="FFC000"/>
                  </a:solidFill>
                </a:ln>
                <a:solidFill>
                  <a:srgbClr val="FFC000"/>
                </a:solidFill>
                <a:effectLst>
                  <a:outerShdw blurRad="38100" dist="38100" dir="2700000" algn="tl">
                    <a:srgbClr val="000000">
                      <a:alpha val="43137"/>
                    </a:srgbClr>
                  </a:outerShdw>
                </a:effectLst>
                <a:latin typeface="Verdana" pitchFamily="34" charset="0"/>
                <a:ea typeface="Verdana" pitchFamily="34" charset="0"/>
              </a:rPr>
              <a:t>Part I</a:t>
            </a:r>
            <a:endParaRPr lang="en-US" sz="3600" b="1" dirty="0">
              <a:ln>
                <a:solidFill>
                  <a:srgbClr val="FFC000"/>
                </a:solidFill>
              </a:ln>
              <a:solidFill>
                <a:srgbClr val="FFC000"/>
              </a:solidFill>
              <a:effectLst>
                <a:outerShdw blurRad="50800" dist="39000" dir="5460000" algn="tl">
                  <a:srgbClr val="000000">
                    <a:alpha val="38000"/>
                  </a:srgbClr>
                </a:outerShdw>
              </a:effectLst>
            </a:endParaRPr>
          </a:p>
        </p:txBody>
      </p:sp>
      <p:sp>
        <p:nvSpPr>
          <p:cNvPr id="6" name="Rectangle 5"/>
          <p:cNvSpPr/>
          <p:nvPr/>
        </p:nvSpPr>
        <p:spPr>
          <a:xfrm>
            <a:off x="0" y="6151602"/>
            <a:ext cx="2209800" cy="553998"/>
          </a:xfrm>
          <a:prstGeom prst="rect">
            <a:avLst/>
          </a:prstGeom>
        </p:spPr>
        <p:txBody>
          <a:bodyPr wrap="square">
            <a:spAutoFit/>
          </a:bodyPr>
          <a:lstStyle/>
          <a:p>
            <a:pPr algn="ctr"/>
            <a:r>
              <a:rPr lang="en-US" sz="3000" b="1" dirty="0" smtClean="0">
                <a:ln>
                  <a:solidFill>
                    <a:srgbClr val="92D050"/>
                  </a:solidFill>
                </a:ln>
                <a:solidFill>
                  <a:srgbClr val="92D050"/>
                </a:solidFill>
                <a:effectLst>
                  <a:outerShdw blurRad="38100" dist="38100" dir="2700000" algn="tl">
                    <a:srgbClr val="000000">
                      <a:alpha val="43137"/>
                    </a:srgbClr>
                  </a:outerShdw>
                </a:effectLst>
                <a:latin typeface="Verdana" pitchFamily="34" charset="0"/>
                <a:ea typeface="Verdana" pitchFamily="34" charset="0"/>
              </a:rPr>
              <a:t>11:1-30</a:t>
            </a:r>
            <a:endParaRPr lang="en-US" sz="3000" dirty="0">
              <a:ln>
                <a:solidFill>
                  <a:srgbClr val="92D050"/>
                </a:solidFill>
              </a:ln>
              <a:solidFill>
                <a:srgbClr val="92D050"/>
              </a:solidFill>
            </a:endParaRPr>
          </a:p>
        </p:txBody>
      </p:sp>
      <p:pic>
        <p:nvPicPr>
          <p:cNvPr id="7170" name="Picture 2" descr="Sacerdotus: 20th Sunday of Ordinary Time: Jesus, Fire &amp; Division"/>
          <p:cNvPicPr>
            <a:picLocks noChangeAspect="1" noChangeArrowheads="1"/>
          </p:cNvPicPr>
          <p:nvPr/>
        </p:nvPicPr>
        <p:blipFill>
          <a:blip r:embed="rId2" cstate="print"/>
          <a:srcRect/>
          <a:stretch>
            <a:fillRect/>
          </a:stretch>
        </p:blipFill>
        <p:spPr bwMode="auto">
          <a:xfrm>
            <a:off x="0" y="1"/>
            <a:ext cx="9144000" cy="5932646"/>
          </a:xfrm>
          <a:prstGeom prst="rect">
            <a:avLst/>
          </a:prstGeom>
          <a:noFill/>
        </p:spPr>
      </p:pic>
      <p:sp>
        <p:nvSpPr>
          <p:cNvPr id="7" name="TextBox 6"/>
          <p:cNvSpPr txBox="1"/>
          <p:nvPr/>
        </p:nvSpPr>
        <p:spPr>
          <a:xfrm>
            <a:off x="56475" y="76200"/>
            <a:ext cx="8935125" cy="1938992"/>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dirty="0" smtClean="0">
                <a:ln w="11430">
                  <a:solidFill>
                    <a:schemeClr val="tx1"/>
                  </a:solidFill>
                </a:ln>
                <a:effectLst>
                  <a:outerShdw blurRad="50800" dist="39000" dir="5460000" algn="tl">
                    <a:srgbClr val="000000">
                      <a:alpha val="38000"/>
                    </a:srgbClr>
                  </a:outerShdw>
                </a:effectLst>
                <a:latin typeface="Papyrus" pitchFamily="66" charset="0"/>
              </a:rPr>
              <a:t>His Ministry</a:t>
            </a:r>
          </a:p>
          <a:p>
            <a:r>
              <a:rPr lang="en-US" sz="4000" b="1" dirty="0" smtClean="0">
                <a:ln w="11430">
                  <a:solidFill>
                    <a:schemeClr val="tx1"/>
                  </a:solidFill>
                </a:ln>
                <a:effectLst>
                  <a:outerShdw blurRad="50800" dist="39000" dir="5460000" algn="tl">
                    <a:srgbClr val="000000">
                      <a:alpha val="38000"/>
                    </a:srgbClr>
                  </a:outerShdw>
                </a:effectLst>
                <a:latin typeface="Papyrus" pitchFamily="66" charset="0"/>
              </a:rPr>
              <a:t>Throughout		  </a:t>
            </a:r>
            <a:r>
              <a:rPr lang="en-US" sz="3400" b="1" i="1" dirty="0" smtClean="0">
                <a:ln w="11430">
                  <a:solidFill>
                    <a:schemeClr val="tx1"/>
                  </a:solidFill>
                </a:ln>
                <a:effectLst>
                  <a:outerShdw blurRad="50800" dist="39000" dir="5460000" algn="tl">
                    <a:srgbClr val="000000">
                      <a:alpha val="38000"/>
                    </a:srgbClr>
                  </a:outerShdw>
                </a:effectLst>
                <a:latin typeface="Papyrus" pitchFamily="66" charset="0"/>
              </a:rPr>
              <a:t>St. Matthew 11:1 – 12:45</a:t>
            </a:r>
          </a:p>
          <a:p>
            <a:r>
              <a:rPr lang="en-US" sz="4000" b="1" dirty="0" smtClean="0">
                <a:ln w="11430">
                  <a:solidFill>
                    <a:schemeClr val="tx1"/>
                  </a:solidFill>
                </a:ln>
                <a:effectLst>
                  <a:outerShdw blurRad="50800" dist="39000" dir="5460000" algn="tl">
                    <a:srgbClr val="000000">
                      <a:alpha val="38000"/>
                    </a:srgbClr>
                  </a:outerShdw>
                </a:effectLst>
                <a:latin typeface="Papyrus" pitchFamily="66" charset="0"/>
              </a:rPr>
              <a:t>Galilee</a:t>
            </a:r>
            <a:endParaRPr lang="en-US" sz="4000" b="1" dirty="0">
              <a:ln w="11430">
                <a:solidFill>
                  <a:schemeClr val="tx1"/>
                </a:solidFill>
              </a:ln>
              <a:effectLst>
                <a:outerShdw blurRad="50800" dist="39000" dir="5460000" algn="tl">
                  <a:srgbClr val="000000">
                    <a:alpha val="38000"/>
                  </a:srgbClr>
                </a:outerShdw>
              </a:effectLst>
              <a:latin typeface="Papyrus"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6120825"/>
            <a:ext cx="67056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The Significance of John</a:t>
            </a:r>
            <a:endParaRPr lang="en-US" sz="32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096000"/>
            <a:ext cx="2209800" cy="738664"/>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1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St. Matthew 11:7-11</a:t>
            </a:r>
            <a:endParaRPr lang="en-US" sz="2100" b="1" dirty="0">
              <a:ln w="11430">
                <a:solidFill>
                  <a:srgbClr val="92D050"/>
                </a:solidFill>
              </a:ln>
              <a:solidFill>
                <a:srgbClr val="92D050"/>
              </a:solidFill>
              <a:effectLst>
                <a:outerShdw blurRad="80000" dist="40000" dir="5040000" algn="tl">
                  <a:srgbClr val="000000">
                    <a:alpha val="30000"/>
                  </a:srgbClr>
                </a:outerShdw>
              </a:effectLst>
            </a:endParaRPr>
          </a:p>
        </p:txBody>
      </p:sp>
      <p:pic>
        <p:nvPicPr>
          <p:cNvPr id="43010" name="Picture 2" descr="St John the Baptist St John Forerunner Saint John Forerunner Orthodox Icon  Hand Painted Byzantine Art Orthodox Baptism Gift Christian - Etsy Israel"/>
          <p:cNvPicPr>
            <a:picLocks noChangeAspect="1" noChangeArrowheads="1"/>
          </p:cNvPicPr>
          <p:nvPr/>
        </p:nvPicPr>
        <p:blipFill>
          <a:blip r:embed="rId2" cstate="print"/>
          <a:srcRect/>
          <a:stretch>
            <a:fillRect/>
          </a:stretch>
        </p:blipFill>
        <p:spPr bwMode="auto">
          <a:xfrm>
            <a:off x="0" y="10"/>
            <a:ext cx="1981200" cy="2895590"/>
          </a:xfrm>
          <a:prstGeom prst="rect">
            <a:avLst/>
          </a:prstGeom>
          <a:noFill/>
        </p:spPr>
      </p:pic>
      <p:sp>
        <p:nvSpPr>
          <p:cNvPr id="3" name="TextBox 2"/>
          <p:cNvSpPr txBox="1"/>
          <p:nvPr/>
        </p:nvSpPr>
        <p:spPr>
          <a:xfrm>
            <a:off x="152400" y="0"/>
            <a:ext cx="8839200" cy="61093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24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		</a:t>
            </a:r>
            <a:r>
              <a:rPr lang="en-US" sz="23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But the greatness of John is a comfort to us 			as Jesus says, </a:t>
            </a:r>
            <a:r>
              <a:rPr lang="en-US" sz="2200" b="1" i="1" dirty="0" smtClean="0">
                <a:ln w="11430">
                  <a:solidFill>
                    <a:srgbClr val="FF0000"/>
                  </a:solidFill>
                </a:ln>
                <a:effectLst>
                  <a:outerShdw blurRad="50800" dist="39000" dir="5460000" algn="tl">
                    <a:srgbClr val="000000">
                      <a:alpha val="38000"/>
                    </a:srgbClr>
                  </a:outerShdw>
                </a:effectLst>
                <a:latin typeface="Arial Rounded MT Bold" pitchFamily="34" charset="0"/>
              </a:rPr>
              <a:t>“Truly I say to you there has not 		risen among [those] born of women one 				greater than John the Baptist; yet the least in 			the kingdom of [the] heavens, is greater than 			he”</a:t>
            </a:r>
            <a:r>
              <a:rPr lang="en-US" sz="2200" b="1" dirty="0" smtClean="0">
                <a:ln w="11430">
                  <a:solidFill>
                    <a:srgbClr val="FF0000"/>
                  </a:solidFill>
                </a:ln>
                <a:effectLst>
                  <a:outerShdw blurRad="50800" dist="39000" dir="5460000" algn="tl">
                    <a:srgbClr val="000000">
                      <a:alpha val="38000"/>
                    </a:srgbClr>
                  </a:outerShdw>
                </a:effectLst>
                <a:latin typeface="Arial Rounded MT Bold" pitchFamily="34" charset="0"/>
              </a:rPr>
              <a:t> </a:t>
            </a:r>
            <a:r>
              <a:rPr lang="en-US" sz="2200" b="1" baseline="30000" dirty="0" smtClean="0">
                <a:ln w="11430">
                  <a:solidFill>
                    <a:srgbClr val="FF0000"/>
                  </a:solidFill>
                </a:ln>
                <a:effectLst>
                  <a:outerShdw blurRad="50800" dist="39000" dir="5460000" algn="tl">
                    <a:srgbClr val="000000">
                      <a:alpha val="38000"/>
                    </a:srgbClr>
                  </a:outerShdw>
                </a:effectLst>
                <a:latin typeface="Arial Rounded MT Bold" pitchFamily="34" charset="0"/>
              </a:rPr>
              <a:t>(v.11)</a:t>
            </a:r>
            <a:r>
              <a:rPr lang="en-US" sz="2200" b="1" dirty="0" smtClean="0">
                <a:ln w="11430">
                  <a:solidFill>
                    <a:srgbClr val="FF0000"/>
                  </a:solidFill>
                </a:ln>
                <a:effectLst>
                  <a:outerShdw blurRad="50800" dist="39000" dir="5460000" algn="tl">
                    <a:srgbClr val="000000">
                      <a:alpha val="38000"/>
                    </a:srgbClr>
                  </a:outerShdw>
                </a:effectLst>
                <a:latin typeface="Arial Rounded MT Bold" pitchFamily="34" charset="0"/>
              </a:rPr>
              <a:t>.</a:t>
            </a:r>
            <a:r>
              <a:rPr lang="en-US" sz="24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  </a:t>
            </a:r>
            <a:r>
              <a:rPr lang="en-US" sz="23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What a paradox:  John is the 				greatest, and yet less than the least in the 			kingdom.</a:t>
            </a:r>
          </a:p>
          <a:p>
            <a:r>
              <a:rPr lang="en-US" sz="23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Such is the privilege of the children of the kingdom, that they would see the suffering and death of Jesus, and would behold His resurrection.  John would be the last martyr before the death of Jesus, cut off before He could see the glory of the Lord in the suffering face of Jesus.  So it is that all of you are greater than the prophets, since:</a:t>
            </a:r>
            <a:r>
              <a:rPr lang="en-US" sz="24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  </a:t>
            </a:r>
            <a:r>
              <a:rPr lang="en-US" sz="2000" b="1" i="1" dirty="0" smtClean="0">
                <a:ln w="11430">
                  <a:solidFill>
                    <a:schemeClr val="tx1"/>
                  </a:solidFill>
                </a:ln>
                <a:effectLst>
                  <a:outerShdw blurRad="50800" dist="39000" dir="5460000" algn="tl">
                    <a:srgbClr val="000000">
                      <a:alpha val="38000"/>
                    </a:srgbClr>
                  </a:outerShdw>
                </a:effectLst>
                <a:latin typeface="Arial Rounded MT Bold" pitchFamily="34" charset="0"/>
              </a:rPr>
              <a:t>“all these [OT saints], having obtained a good testimony through faith, did not receive the promise, God having provided something better for us, that they should not be made perfect apart from us”</a:t>
            </a:r>
            <a:r>
              <a:rPr lang="en-US" sz="2000" b="1" dirty="0" smtClean="0">
                <a:ln w="11430">
                  <a:solidFill>
                    <a:schemeClr val="tx1"/>
                  </a:solidFill>
                </a:ln>
                <a:effectLst>
                  <a:outerShdw blurRad="50800" dist="39000" dir="5460000" algn="tl">
                    <a:srgbClr val="000000">
                      <a:alpha val="38000"/>
                    </a:srgbClr>
                  </a:outerShdw>
                </a:effectLst>
                <a:latin typeface="Arial Rounded MT Bold" pitchFamily="34" charset="0"/>
              </a:rPr>
              <a:t> </a:t>
            </a:r>
            <a:r>
              <a:rPr lang="en-US" b="1" baseline="30000" dirty="0" smtClean="0">
                <a:ln w="11430">
                  <a:solidFill>
                    <a:schemeClr val="tx1"/>
                  </a:solidFill>
                </a:ln>
                <a:effectLst>
                  <a:outerShdw blurRad="50800" dist="39000" dir="5460000" algn="tl">
                    <a:srgbClr val="000000">
                      <a:alpha val="38000"/>
                    </a:srgbClr>
                  </a:outerShdw>
                </a:effectLst>
                <a:latin typeface="Arial Rounded MT Bold" pitchFamily="34" charset="0"/>
              </a:rPr>
              <a:t>(</a:t>
            </a:r>
            <a:r>
              <a:rPr lang="en-US" sz="2000" b="1" baseline="30000" dirty="0" smtClean="0">
                <a:ln w="11430">
                  <a:solidFill>
                    <a:schemeClr val="tx1"/>
                  </a:solidFill>
                </a:ln>
                <a:effectLst>
                  <a:outerShdw blurRad="50800" dist="39000" dir="5460000" algn="tl">
                    <a:srgbClr val="000000">
                      <a:alpha val="38000"/>
                    </a:srgbClr>
                  </a:outerShdw>
                </a:effectLst>
                <a:latin typeface="Arial Rounded MT Bold" pitchFamily="34" charset="0"/>
              </a:rPr>
              <a:t>Heb 11:39-40)</a:t>
            </a:r>
            <a:r>
              <a:rPr lang="en-US" sz="2000" b="1" dirty="0" smtClean="0">
                <a:ln w="11430">
                  <a:solidFill>
                    <a:schemeClr val="tx1"/>
                  </a:solidFill>
                </a:ln>
                <a:effectLst>
                  <a:outerShdw blurRad="50800" dist="39000" dir="5460000" algn="tl">
                    <a:srgbClr val="000000">
                      <a:alpha val="38000"/>
                    </a:srgbClr>
                  </a:outerShdw>
                </a:effectLst>
                <a:latin typeface="Arial Rounded MT Bold" pitchFamily="34" charset="0"/>
              </a:rPr>
              <a:t>.</a:t>
            </a:r>
            <a:endParaRPr lang="en-US" sz="2400" b="1" dirty="0">
              <a:ln w="11430">
                <a:solidFill>
                  <a:schemeClr val="tx1"/>
                </a:solidFill>
              </a:ln>
              <a:effectLst>
                <a:outerShdw blurRad="50800" dist="39000" dir="5460000" algn="tl">
                  <a:srgbClr val="000000">
                    <a:alpha val="38000"/>
                  </a:srgbClr>
                </a:outerShdw>
              </a:effectLst>
              <a:latin typeface="Arial Rounded MT Bol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amond(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6120825"/>
            <a:ext cx="67056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The Kingdom Suffers Violence</a:t>
            </a:r>
            <a:endParaRPr lang="en-US" sz="32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096000"/>
            <a:ext cx="2209800" cy="738664"/>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1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St. Matthew 11:12-15</a:t>
            </a:r>
            <a:endParaRPr lang="en-US" sz="2100" b="1" dirty="0">
              <a:ln w="11430">
                <a:solidFill>
                  <a:srgbClr val="92D050"/>
                </a:solidFill>
              </a:ln>
              <a:solidFill>
                <a:srgbClr val="92D050"/>
              </a:solidFill>
              <a:effectLst>
                <a:outerShdw blurRad="80000" dist="40000" dir="5040000" algn="tl">
                  <a:srgbClr val="000000">
                    <a:alpha val="30000"/>
                  </a:srgbClr>
                </a:outerShdw>
              </a:effectLst>
            </a:endParaRPr>
          </a:p>
        </p:txBody>
      </p:sp>
      <p:sp>
        <p:nvSpPr>
          <p:cNvPr id="3" name="TextBox 2"/>
          <p:cNvSpPr txBox="1"/>
          <p:nvPr/>
        </p:nvSpPr>
        <p:spPr>
          <a:xfrm>
            <a:off x="76200" y="152401"/>
            <a:ext cx="8915400" cy="579120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1200"/>
              </a:spcAft>
            </a:pPr>
            <a:r>
              <a:rPr lang="en-US" sz="22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Jesus has preached this sermon before, noting that the prophets were all rejected </a:t>
            </a:r>
            <a:r>
              <a:rPr lang="en-US" sz="2200" b="1" dirty="0" smtClean="0">
                <a:ln w="11430">
                  <a:solidFill>
                    <a:srgbClr val="FFC000"/>
                  </a:solidFill>
                </a:ln>
                <a:effectLst>
                  <a:outerShdw blurRad="50800" dist="39000" dir="5460000" algn="tl">
                    <a:srgbClr val="000000">
                      <a:alpha val="38000"/>
                    </a:srgbClr>
                  </a:outerShdw>
                </a:effectLst>
                <a:latin typeface="Arial Rounded MT Bold" pitchFamily="34" charset="0"/>
              </a:rPr>
              <a:t>(5:11-12)</a:t>
            </a:r>
            <a:r>
              <a:rPr lang="en-US" sz="22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 and that the disciples would likewise be rejected </a:t>
            </a:r>
            <a:r>
              <a:rPr lang="en-US" sz="2200" b="1" dirty="0" smtClean="0">
                <a:ln w="11430">
                  <a:solidFill>
                    <a:srgbClr val="FFC000"/>
                  </a:solidFill>
                </a:ln>
                <a:effectLst>
                  <a:outerShdw blurRad="50800" dist="39000" dir="5460000" algn="tl">
                    <a:srgbClr val="000000">
                      <a:alpha val="38000"/>
                    </a:srgbClr>
                  </a:outerShdw>
                </a:effectLst>
                <a:latin typeface="Arial Rounded MT Bold" pitchFamily="34" charset="0"/>
              </a:rPr>
              <a:t>(10:16ff).  </a:t>
            </a:r>
            <a:r>
              <a:rPr lang="en-US" sz="22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John the Baptist was imprisoned for his testimony, and would be </a:t>
            </a:r>
            <a:r>
              <a:rPr lang="en-US" sz="22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killed, </a:t>
            </a:r>
            <a:r>
              <a:rPr lang="en-US" sz="22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and so goes the Lord </a:t>
            </a:r>
            <a:r>
              <a:rPr lang="en-US" sz="22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Jesus.</a:t>
            </a:r>
          </a:p>
          <a:p>
            <a:pPr>
              <a:spcAft>
                <a:spcPts val="1200"/>
              </a:spcAft>
            </a:pPr>
            <a:r>
              <a:rPr lang="en-US" sz="22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Since </a:t>
            </a:r>
            <a:r>
              <a:rPr lang="en-US" sz="22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more than all the prophets and apostles, the Lord Jesus was despised, rejected, and killed.  Such violence is still found in the church, or better yet, against the church.  The devil never rests or stops seeking those Christians whom he can devour.  This is as Jesus promised, </a:t>
            </a:r>
            <a:r>
              <a:rPr lang="en-US" sz="2200" b="1" i="1" dirty="0" smtClean="0">
                <a:ln w="11430">
                  <a:solidFill>
                    <a:srgbClr val="FF0000"/>
                  </a:solidFill>
                </a:ln>
                <a:effectLst>
                  <a:outerShdw blurRad="50800" dist="39000" dir="5460000" algn="tl">
                    <a:srgbClr val="000000">
                      <a:alpha val="38000"/>
                    </a:srgbClr>
                  </a:outerShdw>
                </a:effectLst>
                <a:latin typeface="Arial Rounded MT Bold" pitchFamily="34" charset="0"/>
              </a:rPr>
              <a:t>“In this world you will have tribulation, but be of good cheer, I have overcome the world”</a:t>
            </a:r>
            <a:r>
              <a:rPr lang="en-US" sz="2200" b="1" dirty="0" smtClean="0">
                <a:ln w="11430">
                  <a:solidFill>
                    <a:srgbClr val="FF0000"/>
                  </a:solidFill>
                </a:ln>
                <a:effectLst>
                  <a:outerShdw blurRad="50800" dist="39000" dir="5460000" algn="tl">
                    <a:srgbClr val="000000">
                      <a:alpha val="38000"/>
                    </a:srgbClr>
                  </a:outerShdw>
                </a:effectLst>
                <a:latin typeface="Arial Rounded MT Bold" pitchFamily="34" charset="0"/>
              </a:rPr>
              <a:t> </a:t>
            </a:r>
            <a:r>
              <a:rPr lang="en-US" sz="2200" b="1" baseline="30000" dirty="0" smtClean="0">
                <a:ln w="11430">
                  <a:solidFill>
                    <a:srgbClr val="FF0000"/>
                  </a:solidFill>
                </a:ln>
                <a:effectLst>
                  <a:outerShdw blurRad="50800" dist="39000" dir="5460000" algn="tl">
                    <a:srgbClr val="000000">
                      <a:alpha val="38000"/>
                    </a:srgbClr>
                  </a:outerShdw>
                </a:effectLst>
                <a:latin typeface="Arial Rounded MT Bold" pitchFamily="34" charset="0"/>
              </a:rPr>
              <a:t>(St. John 16:33)</a:t>
            </a:r>
            <a:r>
              <a:rPr lang="en-US" sz="2200" b="1" dirty="0" smtClean="0">
                <a:ln w="11430">
                  <a:solidFill>
                    <a:srgbClr val="FF0000"/>
                  </a:solidFill>
                </a:ln>
                <a:effectLst>
                  <a:outerShdw blurRad="50800" dist="39000" dir="5460000" algn="tl">
                    <a:srgbClr val="000000">
                      <a:alpha val="38000"/>
                    </a:srgbClr>
                  </a:outerShdw>
                </a:effectLst>
                <a:latin typeface="Arial Rounded MT Bold" pitchFamily="34" charset="0"/>
              </a:rPr>
              <a:t>.</a:t>
            </a:r>
          </a:p>
          <a:p>
            <a:r>
              <a:rPr lang="en-US" sz="22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So Jesus ends His discourse on John by saying that He is the last of the prophets. </a:t>
            </a:r>
            <a:r>
              <a:rPr lang="en-US" sz="2200" b="1" i="1" dirty="0" smtClean="0">
                <a:ln w="11430">
                  <a:solidFill>
                    <a:srgbClr val="FF0000"/>
                  </a:solidFill>
                </a:ln>
                <a:effectLst>
                  <a:outerShdw blurRad="50800" dist="39000" dir="5460000" algn="tl">
                    <a:srgbClr val="000000">
                      <a:alpha val="38000"/>
                    </a:srgbClr>
                  </a:outerShdw>
                </a:effectLst>
                <a:latin typeface="Arial Rounded MT Bold" pitchFamily="34" charset="0"/>
              </a:rPr>
              <a:t>“For all the prophets and the law prophesied until John”</a:t>
            </a:r>
            <a:r>
              <a:rPr lang="en-US" sz="2200" b="1" dirty="0" smtClean="0">
                <a:ln w="11430">
                  <a:solidFill>
                    <a:srgbClr val="FF0000"/>
                  </a:solidFill>
                </a:ln>
                <a:effectLst>
                  <a:outerShdw blurRad="50800" dist="39000" dir="5460000" algn="tl">
                    <a:srgbClr val="000000">
                      <a:alpha val="38000"/>
                    </a:srgbClr>
                  </a:outerShdw>
                </a:effectLst>
                <a:latin typeface="Arial Rounded MT Bold" pitchFamily="34" charset="0"/>
              </a:rPr>
              <a:t> </a:t>
            </a:r>
            <a:r>
              <a:rPr lang="en-US" sz="2200" b="1" baseline="30000" dirty="0" smtClean="0">
                <a:ln w="11430">
                  <a:solidFill>
                    <a:srgbClr val="FF0000"/>
                  </a:solidFill>
                </a:ln>
                <a:effectLst>
                  <a:outerShdw blurRad="50800" dist="39000" dir="5460000" algn="tl">
                    <a:srgbClr val="000000">
                      <a:alpha val="38000"/>
                    </a:srgbClr>
                  </a:outerShdw>
                </a:effectLst>
                <a:latin typeface="Arial Rounded MT Bold" pitchFamily="34" charset="0"/>
              </a:rPr>
              <a:t>(v.13)</a:t>
            </a:r>
            <a:r>
              <a:rPr lang="en-US" sz="2200" b="1" dirty="0" smtClean="0">
                <a:ln w="11430">
                  <a:solidFill>
                    <a:srgbClr val="FF0000"/>
                  </a:solidFill>
                </a:ln>
                <a:effectLst>
                  <a:outerShdw blurRad="50800" dist="39000" dir="5460000" algn="tl">
                    <a:srgbClr val="000000">
                      <a:alpha val="38000"/>
                    </a:srgbClr>
                  </a:outerShdw>
                </a:effectLst>
                <a:latin typeface="Arial Rounded MT Bold" pitchFamily="34" charset="0"/>
              </a:rPr>
              <a:t>.</a:t>
            </a:r>
            <a:r>
              <a:rPr lang="en-US" sz="22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  St. John the Baptist is the great hinge between the Old and the New, between the promise and the fulfillment, between the waiting and the rejoicing, the one who would come in the office of Elijah </a:t>
            </a:r>
            <a:r>
              <a:rPr lang="en-US" sz="2200" b="1" dirty="0" smtClean="0">
                <a:ln w="11430">
                  <a:solidFill>
                    <a:srgbClr val="FFC000"/>
                  </a:solidFill>
                </a:ln>
                <a:effectLst>
                  <a:outerShdw blurRad="50800" dist="39000" dir="5460000" algn="tl">
                    <a:srgbClr val="000000">
                      <a:alpha val="38000"/>
                    </a:srgbClr>
                  </a:outerShdw>
                </a:effectLst>
                <a:latin typeface="Arial Rounded MT Bold" pitchFamily="34" charset="0"/>
              </a:rPr>
              <a:t>(Malachi 4:5</a:t>
            </a:r>
            <a:r>
              <a:rPr lang="en-US" sz="2200" b="1" dirty="0" smtClean="0">
                <a:ln w="11430">
                  <a:solidFill>
                    <a:srgbClr val="FFC000"/>
                  </a:solidFill>
                </a:ln>
                <a:effectLst>
                  <a:outerShdw blurRad="50800" dist="39000" dir="5460000" algn="tl">
                    <a:srgbClr val="000000">
                      <a:alpha val="38000"/>
                    </a:srgbClr>
                  </a:outerShdw>
                </a:effectLst>
                <a:latin typeface="Arial Rounded MT Bold" pitchFamily="34" charset="0"/>
              </a:rPr>
              <a:t>)</a:t>
            </a:r>
            <a:r>
              <a:rPr lang="en-US" sz="22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a:t>
            </a:r>
            <a:endParaRPr lang="en-US" sz="2200" b="1" dirty="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anim calcmode="lin" valueType="num">
                                      <p:cBhvr>
                                        <p:cTn id="16" dur="20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17"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8" dur="2000" fill="hold"/>
                                        <p:tgtEl>
                                          <p:spTgt spid="3">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18" presetClass="entr" presetSubtype="6"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strips(downRight)">
                                      <p:cBhvr>
                                        <p:cTn id="2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6120825"/>
            <a:ext cx="6705600" cy="55399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0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Jesus Chastises “this Generation”</a:t>
            </a:r>
            <a:endParaRPr lang="en-US" sz="30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019800"/>
            <a:ext cx="2209800" cy="738664"/>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1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St. Matthew 11:16-24</a:t>
            </a:r>
            <a:endParaRPr lang="en-US" sz="2100" b="1" dirty="0">
              <a:ln w="11430">
                <a:solidFill>
                  <a:srgbClr val="92D050"/>
                </a:solidFill>
              </a:ln>
              <a:solidFill>
                <a:srgbClr val="92D050"/>
              </a:solidFill>
              <a:effectLst>
                <a:outerShdw blurRad="80000" dist="40000" dir="5040000" algn="tl">
                  <a:srgbClr val="000000">
                    <a:alpha val="30000"/>
                  </a:srgbClr>
                </a:outerShdw>
              </a:effectLst>
            </a:endParaRPr>
          </a:p>
        </p:txBody>
      </p:sp>
      <p:sp>
        <p:nvSpPr>
          <p:cNvPr id="3" name="TextBox 2"/>
          <p:cNvSpPr txBox="1"/>
          <p:nvPr/>
        </p:nvSpPr>
        <p:spPr>
          <a:xfrm>
            <a:off x="76200" y="440353"/>
            <a:ext cx="8915400" cy="489364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4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Jesus then takes opportunity to contrast Himself and John, and chastise the people who rejected them both.  John came with severity and austerity, fasting and living in the wilderness, and they said he had a demon.  Jesus came eating and drinking and He was called a glutton and drunkard, a friend of sinners.  So Jesus tells a short parable, almost like a verse from a nursery rhyme, to explain their confused rejection of God’s kingdom:</a:t>
            </a:r>
          </a:p>
          <a:p>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p>
          <a:p>
            <a:pPr algn="ctr"/>
            <a:r>
              <a:rPr lang="en-US" sz="2400" b="1" dirty="0" smtClean="0">
                <a:ln w="11430">
                  <a:solidFill>
                    <a:schemeClr val="tx1"/>
                  </a:solidFill>
                </a:ln>
                <a:effectLst>
                  <a:outerShdw blurRad="50800" dist="39000" dir="5460000" algn="tl">
                    <a:srgbClr val="000000">
                      <a:alpha val="38000"/>
                    </a:srgbClr>
                  </a:outerShdw>
                </a:effectLst>
              </a:rPr>
              <a:t>“We played the flute for you,</a:t>
            </a:r>
          </a:p>
          <a:p>
            <a:pPr algn="ctr"/>
            <a:r>
              <a:rPr lang="en-US" sz="2400" b="1" dirty="0" smtClean="0">
                <a:ln w="11430">
                  <a:solidFill>
                    <a:schemeClr val="tx1"/>
                  </a:solidFill>
                </a:ln>
                <a:effectLst>
                  <a:outerShdw blurRad="50800" dist="39000" dir="5460000" algn="tl">
                    <a:srgbClr val="000000">
                      <a:alpha val="38000"/>
                    </a:srgbClr>
                  </a:outerShdw>
                </a:effectLst>
              </a:rPr>
              <a:t>And you did not dance;</a:t>
            </a:r>
          </a:p>
          <a:p>
            <a:pPr algn="ctr"/>
            <a:r>
              <a:rPr lang="en-US" sz="2400" b="1" dirty="0" smtClean="0">
                <a:ln w="11430">
                  <a:solidFill>
                    <a:schemeClr val="tx1"/>
                  </a:solidFill>
                </a:ln>
                <a:effectLst>
                  <a:outerShdw blurRad="50800" dist="39000" dir="5460000" algn="tl">
                    <a:srgbClr val="000000">
                      <a:alpha val="38000"/>
                    </a:srgbClr>
                  </a:outerShdw>
                </a:effectLst>
              </a:rPr>
              <a:t>We sang a dirge,</a:t>
            </a:r>
          </a:p>
          <a:p>
            <a:pPr algn="ctr"/>
            <a:r>
              <a:rPr lang="en-US" sz="2400" b="1" dirty="0" smtClean="0">
                <a:ln w="11430">
                  <a:solidFill>
                    <a:schemeClr val="tx1"/>
                  </a:solidFill>
                </a:ln>
                <a:effectLst>
                  <a:outerShdw blurRad="50800" dist="39000" dir="5460000" algn="tl">
                    <a:srgbClr val="000000">
                      <a:alpha val="38000"/>
                    </a:srgbClr>
                  </a:outerShdw>
                </a:effectLst>
              </a:rPr>
              <a:t>And you did not wail.”</a:t>
            </a:r>
            <a:endParaRPr lang="en-US" sz="2400" b="1" dirty="0">
              <a:ln w="11430">
                <a:solidFill>
                  <a:schemeClr val="tx1"/>
                </a:solidFill>
              </a:ln>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70" decel="100000"/>
                                        <p:tgtEl>
                                          <p:spTgt spid="3">
                                            <p:txEl>
                                              <p:pRg st="0" end="0"/>
                                            </p:txEl>
                                          </p:spTgt>
                                        </p:tgtEl>
                                      </p:cBhvr>
                                    </p:animEffect>
                                    <p:animScale>
                                      <p:cBhvr>
                                        <p:cTn id="8" dur="770" decel="100000"/>
                                        <p:tgtEl>
                                          <p:spTgt spid="3">
                                            <p:txEl>
                                              <p:pRg st="0" end="0"/>
                                            </p:txEl>
                                          </p:spTgt>
                                        </p:tgtEl>
                                      </p:cBhvr>
                                      <p:from x="10000" y="10000"/>
                                      <p:to x="200000" y="450000"/>
                                    </p:animScale>
                                    <p:animScale>
                                      <p:cBhvr>
                                        <p:cTn id="9" dur="1230" accel="100000" fill="hold">
                                          <p:stCondLst>
                                            <p:cond delay="770"/>
                                          </p:stCondLst>
                                        </p:cTn>
                                        <p:tgtEl>
                                          <p:spTgt spid="3">
                                            <p:txEl>
                                              <p:pRg st="0" end="0"/>
                                            </p:txEl>
                                          </p:spTgt>
                                        </p:tgtEl>
                                      </p:cBhvr>
                                      <p:from x="200000" y="450000"/>
                                      <p:to x="100000" y="100000"/>
                                    </p:animScale>
                                    <p:set>
                                      <p:cBhvr>
                                        <p:cTn id="10" dur="770" fill="hold"/>
                                        <p:tgtEl>
                                          <p:spTgt spid="3">
                                            <p:txEl>
                                              <p:pRg st="0" end="0"/>
                                            </p:txEl>
                                          </p:spTgt>
                                        </p:tgtEl>
                                        <p:attrNameLst>
                                          <p:attrName>ppt_x</p:attrName>
                                        </p:attrNameLst>
                                      </p:cBhvr>
                                      <p:to>
                                        <p:strVal val="(0.5)"/>
                                      </p:to>
                                    </p:set>
                                    <p:anim from="(0.5)" to="(#ppt_x)" calcmode="lin" valueType="num">
                                      <p:cBhvr>
                                        <p:cTn id="11" dur="1230" accel="100000" fill="hold">
                                          <p:stCondLst>
                                            <p:cond delay="770"/>
                                          </p:stCondLst>
                                        </p:cTn>
                                        <p:tgtEl>
                                          <p:spTgt spid="3">
                                            <p:txEl>
                                              <p:pRg st="0" end="0"/>
                                            </p:txEl>
                                          </p:spTgt>
                                        </p:tgtEl>
                                        <p:attrNameLst>
                                          <p:attrName>ppt_x</p:attrName>
                                        </p:attrNameLst>
                                      </p:cBhvr>
                                    </p:anim>
                                    <p:set>
                                      <p:cBhvr>
                                        <p:cTn id="12" dur="770" fill="hold"/>
                                        <p:tgtEl>
                                          <p:spTgt spid="3">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3">
                                            <p:txEl>
                                              <p:pRg st="0" end="0"/>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1450">
                                          <p:stCondLst>
                                            <p:cond delay="0"/>
                                          </p:stCondLst>
                                        </p:cTn>
                                        <p:tgtEl>
                                          <p:spTgt spid="3">
                                            <p:txEl>
                                              <p:pRg st="2" end="2"/>
                                            </p:txEl>
                                          </p:spTgt>
                                        </p:tgtEl>
                                      </p:cBhvr>
                                    </p:animEffect>
                                    <p:anim calcmode="lin" valueType="num">
                                      <p:cBhvr>
                                        <p:cTn id="19" dur="4555"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0" dur="1660"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1" dur="1660" tmFilter="0, 0; 0.125,0.2665; 0.25,0.4; 0.375,0.465; 0.5,0.5;  0.625,0.535; 0.75,0.6; 0.875,0.7335; 1,1">
                                          <p:stCondLst>
                                            <p:cond delay="1660"/>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2" dur="830" tmFilter="0, 0; 0.125,0.2665; 0.25,0.4; 0.375,0.465; 0.5,0.5;  0.625,0.535; 0.75,0.6; 0.875,0.7335; 1,1">
                                          <p:stCondLst>
                                            <p:cond delay="3310"/>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3" dur="410" tmFilter="0, 0; 0.125,0.2665; 0.25,0.4; 0.375,0.465; 0.5,0.5;  0.625,0.535; 0.75,0.6; 0.875,0.7335; 1,1">
                                          <p:stCondLst>
                                            <p:cond delay="4140"/>
                                          </p:stCondLst>
                                        </p:cTn>
                                        <p:tgtEl>
                                          <p:spTgt spid="3">
                                            <p:txEl>
                                              <p:pRg st="2" end="2"/>
                                            </p:txEl>
                                          </p:spTgt>
                                        </p:tgtEl>
                                        <p:attrNameLst>
                                          <p:attrName>ppt_y</p:attrName>
                                        </p:attrNameLst>
                                      </p:cBhvr>
                                      <p:tavLst>
                                        <p:tav tm="0" fmla="#ppt_y-sin(pi*$)/81">
                                          <p:val>
                                            <p:fltVal val="0"/>
                                          </p:val>
                                        </p:tav>
                                        <p:tav tm="100000">
                                          <p:val>
                                            <p:fltVal val="1"/>
                                          </p:val>
                                        </p:tav>
                                      </p:tavLst>
                                    </p:anim>
                                    <p:animScale>
                                      <p:cBhvr>
                                        <p:cTn id="24" dur="65">
                                          <p:stCondLst>
                                            <p:cond delay="1625"/>
                                          </p:stCondLst>
                                        </p:cTn>
                                        <p:tgtEl>
                                          <p:spTgt spid="3">
                                            <p:txEl>
                                              <p:pRg st="2" end="2"/>
                                            </p:txEl>
                                          </p:spTgt>
                                        </p:tgtEl>
                                      </p:cBhvr>
                                      <p:to x="100000" y="60000"/>
                                    </p:animScale>
                                    <p:animScale>
                                      <p:cBhvr>
                                        <p:cTn id="25" dur="415" decel="50000">
                                          <p:stCondLst>
                                            <p:cond delay="1690"/>
                                          </p:stCondLst>
                                        </p:cTn>
                                        <p:tgtEl>
                                          <p:spTgt spid="3">
                                            <p:txEl>
                                              <p:pRg st="2" end="2"/>
                                            </p:txEl>
                                          </p:spTgt>
                                        </p:tgtEl>
                                      </p:cBhvr>
                                      <p:to x="100000" y="100000"/>
                                    </p:animScale>
                                    <p:animScale>
                                      <p:cBhvr>
                                        <p:cTn id="26" dur="65">
                                          <p:stCondLst>
                                            <p:cond delay="3280"/>
                                          </p:stCondLst>
                                        </p:cTn>
                                        <p:tgtEl>
                                          <p:spTgt spid="3">
                                            <p:txEl>
                                              <p:pRg st="2" end="2"/>
                                            </p:txEl>
                                          </p:spTgt>
                                        </p:tgtEl>
                                      </p:cBhvr>
                                      <p:to x="100000" y="80000"/>
                                    </p:animScale>
                                    <p:animScale>
                                      <p:cBhvr>
                                        <p:cTn id="27" dur="415" decel="50000">
                                          <p:stCondLst>
                                            <p:cond delay="3345"/>
                                          </p:stCondLst>
                                        </p:cTn>
                                        <p:tgtEl>
                                          <p:spTgt spid="3">
                                            <p:txEl>
                                              <p:pRg st="2" end="2"/>
                                            </p:txEl>
                                          </p:spTgt>
                                        </p:tgtEl>
                                      </p:cBhvr>
                                      <p:to x="100000" y="100000"/>
                                    </p:animScale>
                                    <p:animScale>
                                      <p:cBhvr>
                                        <p:cTn id="28" dur="65">
                                          <p:stCondLst>
                                            <p:cond delay="4105"/>
                                          </p:stCondLst>
                                        </p:cTn>
                                        <p:tgtEl>
                                          <p:spTgt spid="3">
                                            <p:txEl>
                                              <p:pRg st="2" end="2"/>
                                            </p:txEl>
                                          </p:spTgt>
                                        </p:tgtEl>
                                      </p:cBhvr>
                                      <p:to x="100000" y="90000"/>
                                    </p:animScale>
                                    <p:animScale>
                                      <p:cBhvr>
                                        <p:cTn id="29" dur="415" decel="50000">
                                          <p:stCondLst>
                                            <p:cond delay="4170"/>
                                          </p:stCondLst>
                                        </p:cTn>
                                        <p:tgtEl>
                                          <p:spTgt spid="3">
                                            <p:txEl>
                                              <p:pRg st="2" end="2"/>
                                            </p:txEl>
                                          </p:spTgt>
                                        </p:tgtEl>
                                      </p:cBhvr>
                                      <p:to x="100000" y="100000"/>
                                    </p:animScale>
                                    <p:animScale>
                                      <p:cBhvr>
                                        <p:cTn id="30" dur="65">
                                          <p:stCondLst>
                                            <p:cond delay="4520"/>
                                          </p:stCondLst>
                                        </p:cTn>
                                        <p:tgtEl>
                                          <p:spTgt spid="3">
                                            <p:txEl>
                                              <p:pRg st="2" end="2"/>
                                            </p:txEl>
                                          </p:spTgt>
                                        </p:tgtEl>
                                      </p:cBhvr>
                                      <p:to x="100000" y="95000"/>
                                    </p:animScale>
                                    <p:animScale>
                                      <p:cBhvr>
                                        <p:cTn id="31" dur="415" decel="50000">
                                          <p:stCondLst>
                                            <p:cond delay="4585"/>
                                          </p:stCondLst>
                                        </p:cTn>
                                        <p:tgtEl>
                                          <p:spTgt spid="3">
                                            <p:txEl>
                                              <p:pRg st="2" end="2"/>
                                            </p:txEl>
                                          </p:spTgt>
                                        </p:tgtEl>
                                      </p:cBhvr>
                                      <p:to x="100000" y="100000"/>
                                    </p:animScale>
                                  </p:childTnLst>
                                </p:cTn>
                              </p:par>
                              <p:par>
                                <p:cTn id="32" presetID="26" presetClass="entr" presetSubtype="0" fill="hold" nodeType="with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wipe(down)">
                                      <p:cBhvr>
                                        <p:cTn id="34" dur="1450">
                                          <p:stCondLst>
                                            <p:cond delay="0"/>
                                          </p:stCondLst>
                                        </p:cTn>
                                        <p:tgtEl>
                                          <p:spTgt spid="3">
                                            <p:txEl>
                                              <p:pRg st="3" end="3"/>
                                            </p:txEl>
                                          </p:spTgt>
                                        </p:tgtEl>
                                      </p:cBhvr>
                                    </p:animEffect>
                                    <p:anim calcmode="lin" valueType="num">
                                      <p:cBhvr>
                                        <p:cTn id="35" dur="4555"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36" dur="1660"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37" dur="1660" tmFilter="0, 0; 0.125,0.2665; 0.25,0.4; 0.375,0.465; 0.5,0.5;  0.625,0.535; 0.75,0.6; 0.875,0.7335; 1,1">
                                          <p:stCondLst>
                                            <p:cond delay="1660"/>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38" dur="830" tmFilter="0, 0; 0.125,0.2665; 0.25,0.4; 0.375,0.465; 0.5,0.5;  0.625,0.535; 0.75,0.6; 0.875,0.7335; 1,1">
                                          <p:stCondLst>
                                            <p:cond delay="3310"/>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39" dur="410" tmFilter="0, 0; 0.125,0.2665; 0.25,0.4; 0.375,0.465; 0.5,0.5;  0.625,0.535; 0.75,0.6; 0.875,0.7335; 1,1">
                                          <p:stCondLst>
                                            <p:cond delay="4140"/>
                                          </p:stCondLst>
                                        </p:cTn>
                                        <p:tgtEl>
                                          <p:spTgt spid="3">
                                            <p:txEl>
                                              <p:pRg st="3" end="3"/>
                                            </p:txEl>
                                          </p:spTgt>
                                        </p:tgtEl>
                                        <p:attrNameLst>
                                          <p:attrName>ppt_y</p:attrName>
                                        </p:attrNameLst>
                                      </p:cBhvr>
                                      <p:tavLst>
                                        <p:tav tm="0" fmla="#ppt_y-sin(pi*$)/81">
                                          <p:val>
                                            <p:fltVal val="0"/>
                                          </p:val>
                                        </p:tav>
                                        <p:tav tm="100000">
                                          <p:val>
                                            <p:fltVal val="1"/>
                                          </p:val>
                                        </p:tav>
                                      </p:tavLst>
                                    </p:anim>
                                    <p:animScale>
                                      <p:cBhvr>
                                        <p:cTn id="40" dur="65">
                                          <p:stCondLst>
                                            <p:cond delay="1625"/>
                                          </p:stCondLst>
                                        </p:cTn>
                                        <p:tgtEl>
                                          <p:spTgt spid="3">
                                            <p:txEl>
                                              <p:pRg st="3" end="3"/>
                                            </p:txEl>
                                          </p:spTgt>
                                        </p:tgtEl>
                                      </p:cBhvr>
                                      <p:to x="100000" y="60000"/>
                                    </p:animScale>
                                    <p:animScale>
                                      <p:cBhvr>
                                        <p:cTn id="41" dur="415" decel="50000">
                                          <p:stCondLst>
                                            <p:cond delay="1690"/>
                                          </p:stCondLst>
                                        </p:cTn>
                                        <p:tgtEl>
                                          <p:spTgt spid="3">
                                            <p:txEl>
                                              <p:pRg st="3" end="3"/>
                                            </p:txEl>
                                          </p:spTgt>
                                        </p:tgtEl>
                                      </p:cBhvr>
                                      <p:to x="100000" y="100000"/>
                                    </p:animScale>
                                    <p:animScale>
                                      <p:cBhvr>
                                        <p:cTn id="42" dur="65">
                                          <p:stCondLst>
                                            <p:cond delay="3280"/>
                                          </p:stCondLst>
                                        </p:cTn>
                                        <p:tgtEl>
                                          <p:spTgt spid="3">
                                            <p:txEl>
                                              <p:pRg st="3" end="3"/>
                                            </p:txEl>
                                          </p:spTgt>
                                        </p:tgtEl>
                                      </p:cBhvr>
                                      <p:to x="100000" y="80000"/>
                                    </p:animScale>
                                    <p:animScale>
                                      <p:cBhvr>
                                        <p:cTn id="43" dur="415" decel="50000">
                                          <p:stCondLst>
                                            <p:cond delay="3345"/>
                                          </p:stCondLst>
                                        </p:cTn>
                                        <p:tgtEl>
                                          <p:spTgt spid="3">
                                            <p:txEl>
                                              <p:pRg st="3" end="3"/>
                                            </p:txEl>
                                          </p:spTgt>
                                        </p:tgtEl>
                                      </p:cBhvr>
                                      <p:to x="100000" y="100000"/>
                                    </p:animScale>
                                    <p:animScale>
                                      <p:cBhvr>
                                        <p:cTn id="44" dur="65">
                                          <p:stCondLst>
                                            <p:cond delay="4105"/>
                                          </p:stCondLst>
                                        </p:cTn>
                                        <p:tgtEl>
                                          <p:spTgt spid="3">
                                            <p:txEl>
                                              <p:pRg st="3" end="3"/>
                                            </p:txEl>
                                          </p:spTgt>
                                        </p:tgtEl>
                                      </p:cBhvr>
                                      <p:to x="100000" y="90000"/>
                                    </p:animScale>
                                    <p:animScale>
                                      <p:cBhvr>
                                        <p:cTn id="45" dur="415" decel="50000">
                                          <p:stCondLst>
                                            <p:cond delay="4170"/>
                                          </p:stCondLst>
                                        </p:cTn>
                                        <p:tgtEl>
                                          <p:spTgt spid="3">
                                            <p:txEl>
                                              <p:pRg st="3" end="3"/>
                                            </p:txEl>
                                          </p:spTgt>
                                        </p:tgtEl>
                                      </p:cBhvr>
                                      <p:to x="100000" y="100000"/>
                                    </p:animScale>
                                    <p:animScale>
                                      <p:cBhvr>
                                        <p:cTn id="46" dur="65">
                                          <p:stCondLst>
                                            <p:cond delay="4520"/>
                                          </p:stCondLst>
                                        </p:cTn>
                                        <p:tgtEl>
                                          <p:spTgt spid="3">
                                            <p:txEl>
                                              <p:pRg st="3" end="3"/>
                                            </p:txEl>
                                          </p:spTgt>
                                        </p:tgtEl>
                                      </p:cBhvr>
                                      <p:to x="100000" y="95000"/>
                                    </p:animScale>
                                    <p:animScale>
                                      <p:cBhvr>
                                        <p:cTn id="47" dur="415" decel="50000">
                                          <p:stCondLst>
                                            <p:cond delay="4585"/>
                                          </p:stCondLst>
                                        </p:cTn>
                                        <p:tgtEl>
                                          <p:spTgt spid="3">
                                            <p:txEl>
                                              <p:pRg st="3" end="3"/>
                                            </p:txEl>
                                          </p:spTgt>
                                        </p:tgtEl>
                                      </p:cBhvr>
                                      <p:to x="100000" y="100000"/>
                                    </p:animScale>
                                  </p:childTnLst>
                                </p:cTn>
                              </p:par>
                              <p:par>
                                <p:cTn id="48" presetID="26" presetClass="entr" presetSubtype="0" fill="hold" nodeType="with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animEffect transition="in" filter="wipe(down)">
                                      <p:cBhvr>
                                        <p:cTn id="50" dur="1450">
                                          <p:stCondLst>
                                            <p:cond delay="0"/>
                                          </p:stCondLst>
                                        </p:cTn>
                                        <p:tgtEl>
                                          <p:spTgt spid="3">
                                            <p:txEl>
                                              <p:pRg st="4" end="4"/>
                                            </p:txEl>
                                          </p:spTgt>
                                        </p:tgtEl>
                                      </p:cBhvr>
                                    </p:animEffect>
                                    <p:anim calcmode="lin" valueType="num">
                                      <p:cBhvr>
                                        <p:cTn id="51" dur="4555"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52" dur="1660"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53" dur="1660" tmFilter="0, 0; 0.125,0.2665; 0.25,0.4; 0.375,0.465; 0.5,0.5;  0.625,0.535; 0.75,0.6; 0.875,0.7335; 1,1">
                                          <p:stCondLst>
                                            <p:cond delay="1660"/>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54" dur="830" tmFilter="0, 0; 0.125,0.2665; 0.25,0.4; 0.375,0.465; 0.5,0.5;  0.625,0.535; 0.75,0.6; 0.875,0.7335; 1,1">
                                          <p:stCondLst>
                                            <p:cond delay="3310"/>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55" dur="410" tmFilter="0, 0; 0.125,0.2665; 0.25,0.4; 0.375,0.465; 0.5,0.5;  0.625,0.535; 0.75,0.6; 0.875,0.7335; 1,1">
                                          <p:stCondLst>
                                            <p:cond delay="4140"/>
                                          </p:stCondLst>
                                        </p:cTn>
                                        <p:tgtEl>
                                          <p:spTgt spid="3">
                                            <p:txEl>
                                              <p:pRg st="4" end="4"/>
                                            </p:txEl>
                                          </p:spTgt>
                                        </p:tgtEl>
                                        <p:attrNameLst>
                                          <p:attrName>ppt_y</p:attrName>
                                        </p:attrNameLst>
                                      </p:cBhvr>
                                      <p:tavLst>
                                        <p:tav tm="0" fmla="#ppt_y-sin(pi*$)/81">
                                          <p:val>
                                            <p:fltVal val="0"/>
                                          </p:val>
                                        </p:tav>
                                        <p:tav tm="100000">
                                          <p:val>
                                            <p:fltVal val="1"/>
                                          </p:val>
                                        </p:tav>
                                      </p:tavLst>
                                    </p:anim>
                                    <p:animScale>
                                      <p:cBhvr>
                                        <p:cTn id="56" dur="65">
                                          <p:stCondLst>
                                            <p:cond delay="1625"/>
                                          </p:stCondLst>
                                        </p:cTn>
                                        <p:tgtEl>
                                          <p:spTgt spid="3">
                                            <p:txEl>
                                              <p:pRg st="4" end="4"/>
                                            </p:txEl>
                                          </p:spTgt>
                                        </p:tgtEl>
                                      </p:cBhvr>
                                      <p:to x="100000" y="60000"/>
                                    </p:animScale>
                                    <p:animScale>
                                      <p:cBhvr>
                                        <p:cTn id="57" dur="415" decel="50000">
                                          <p:stCondLst>
                                            <p:cond delay="1690"/>
                                          </p:stCondLst>
                                        </p:cTn>
                                        <p:tgtEl>
                                          <p:spTgt spid="3">
                                            <p:txEl>
                                              <p:pRg st="4" end="4"/>
                                            </p:txEl>
                                          </p:spTgt>
                                        </p:tgtEl>
                                      </p:cBhvr>
                                      <p:to x="100000" y="100000"/>
                                    </p:animScale>
                                    <p:animScale>
                                      <p:cBhvr>
                                        <p:cTn id="58" dur="65">
                                          <p:stCondLst>
                                            <p:cond delay="3280"/>
                                          </p:stCondLst>
                                        </p:cTn>
                                        <p:tgtEl>
                                          <p:spTgt spid="3">
                                            <p:txEl>
                                              <p:pRg st="4" end="4"/>
                                            </p:txEl>
                                          </p:spTgt>
                                        </p:tgtEl>
                                      </p:cBhvr>
                                      <p:to x="100000" y="80000"/>
                                    </p:animScale>
                                    <p:animScale>
                                      <p:cBhvr>
                                        <p:cTn id="59" dur="415" decel="50000">
                                          <p:stCondLst>
                                            <p:cond delay="3345"/>
                                          </p:stCondLst>
                                        </p:cTn>
                                        <p:tgtEl>
                                          <p:spTgt spid="3">
                                            <p:txEl>
                                              <p:pRg st="4" end="4"/>
                                            </p:txEl>
                                          </p:spTgt>
                                        </p:tgtEl>
                                      </p:cBhvr>
                                      <p:to x="100000" y="100000"/>
                                    </p:animScale>
                                    <p:animScale>
                                      <p:cBhvr>
                                        <p:cTn id="60" dur="65">
                                          <p:stCondLst>
                                            <p:cond delay="4105"/>
                                          </p:stCondLst>
                                        </p:cTn>
                                        <p:tgtEl>
                                          <p:spTgt spid="3">
                                            <p:txEl>
                                              <p:pRg st="4" end="4"/>
                                            </p:txEl>
                                          </p:spTgt>
                                        </p:tgtEl>
                                      </p:cBhvr>
                                      <p:to x="100000" y="90000"/>
                                    </p:animScale>
                                    <p:animScale>
                                      <p:cBhvr>
                                        <p:cTn id="61" dur="415" decel="50000">
                                          <p:stCondLst>
                                            <p:cond delay="4170"/>
                                          </p:stCondLst>
                                        </p:cTn>
                                        <p:tgtEl>
                                          <p:spTgt spid="3">
                                            <p:txEl>
                                              <p:pRg st="4" end="4"/>
                                            </p:txEl>
                                          </p:spTgt>
                                        </p:tgtEl>
                                      </p:cBhvr>
                                      <p:to x="100000" y="100000"/>
                                    </p:animScale>
                                    <p:animScale>
                                      <p:cBhvr>
                                        <p:cTn id="62" dur="65">
                                          <p:stCondLst>
                                            <p:cond delay="4520"/>
                                          </p:stCondLst>
                                        </p:cTn>
                                        <p:tgtEl>
                                          <p:spTgt spid="3">
                                            <p:txEl>
                                              <p:pRg st="4" end="4"/>
                                            </p:txEl>
                                          </p:spTgt>
                                        </p:tgtEl>
                                      </p:cBhvr>
                                      <p:to x="100000" y="95000"/>
                                    </p:animScale>
                                    <p:animScale>
                                      <p:cBhvr>
                                        <p:cTn id="63" dur="415" decel="50000">
                                          <p:stCondLst>
                                            <p:cond delay="4585"/>
                                          </p:stCondLst>
                                        </p:cTn>
                                        <p:tgtEl>
                                          <p:spTgt spid="3">
                                            <p:txEl>
                                              <p:pRg st="4" end="4"/>
                                            </p:txEl>
                                          </p:spTgt>
                                        </p:tgtEl>
                                      </p:cBhvr>
                                      <p:to x="100000" y="100000"/>
                                    </p:animScale>
                                  </p:childTnLst>
                                </p:cTn>
                              </p:par>
                              <p:par>
                                <p:cTn id="64" presetID="26" presetClass="entr" presetSubtype="0" fill="hold" nodeType="withEffect">
                                  <p:stCondLst>
                                    <p:cond delay="0"/>
                                  </p:stCondLst>
                                  <p:childTnLst>
                                    <p:set>
                                      <p:cBhvr>
                                        <p:cTn id="65" dur="1" fill="hold">
                                          <p:stCondLst>
                                            <p:cond delay="0"/>
                                          </p:stCondLst>
                                        </p:cTn>
                                        <p:tgtEl>
                                          <p:spTgt spid="3">
                                            <p:txEl>
                                              <p:pRg st="5" end="5"/>
                                            </p:txEl>
                                          </p:spTgt>
                                        </p:tgtEl>
                                        <p:attrNameLst>
                                          <p:attrName>style.visibility</p:attrName>
                                        </p:attrNameLst>
                                      </p:cBhvr>
                                      <p:to>
                                        <p:strVal val="visible"/>
                                      </p:to>
                                    </p:set>
                                    <p:animEffect transition="in" filter="wipe(down)">
                                      <p:cBhvr>
                                        <p:cTn id="66" dur="1450">
                                          <p:stCondLst>
                                            <p:cond delay="0"/>
                                          </p:stCondLst>
                                        </p:cTn>
                                        <p:tgtEl>
                                          <p:spTgt spid="3">
                                            <p:txEl>
                                              <p:pRg st="5" end="5"/>
                                            </p:txEl>
                                          </p:spTgt>
                                        </p:tgtEl>
                                      </p:cBhvr>
                                    </p:animEffect>
                                    <p:anim calcmode="lin" valueType="num">
                                      <p:cBhvr>
                                        <p:cTn id="67" dur="4555"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68" dur="1660"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69" dur="1660" tmFilter="0, 0; 0.125,0.2665; 0.25,0.4; 0.375,0.465; 0.5,0.5;  0.625,0.535; 0.75,0.6; 0.875,0.7335; 1,1">
                                          <p:stCondLst>
                                            <p:cond delay="1660"/>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70" dur="830" tmFilter="0, 0; 0.125,0.2665; 0.25,0.4; 0.375,0.465; 0.5,0.5;  0.625,0.535; 0.75,0.6; 0.875,0.7335; 1,1">
                                          <p:stCondLst>
                                            <p:cond delay="3310"/>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71" dur="410" tmFilter="0, 0; 0.125,0.2665; 0.25,0.4; 0.375,0.465; 0.5,0.5;  0.625,0.535; 0.75,0.6; 0.875,0.7335; 1,1">
                                          <p:stCondLst>
                                            <p:cond delay="4140"/>
                                          </p:stCondLst>
                                        </p:cTn>
                                        <p:tgtEl>
                                          <p:spTgt spid="3">
                                            <p:txEl>
                                              <p:pRg st="5" end="5"/>
                                            </p:txEl>
                                          </p:spTgt>
                                        </p:tgtEl>
                                        <p:attrNameLst>
                                          <p:attrName>ppt_y</p:attrName>
                                        </p:attrNameLst>
                                      </p:cBhvr>
                                      <p:tavLst>
                                        <p:tav tm="0" fmla="#ppt_y-sin(pi*$)/81">
                                          <p:val>
                                            <p:fltVal val="0"/>
                                          </p:val>
                                        </p:tav>
                                        <p:tav tm="100000">
                                          <p:val>
                                            <p:fltVal val="1"/>
                                          </p:val>
                                        </p:tav>
                                      </p:tavLst>
                                    </p:anim>
                                    <p:animScale>
                                      <p:cBhvr>
                                        <p:cTn id="72" dur="65">
                                          <p:stCondLst>
                                            <p:cond delay="1625"/>
                                          </p:stCondLst>
                                        </p:cTn>
                                        <p:tgtEl>
                                          <p:spTgt spid="3">
                                            <p:txEl>
                                              <p:pRg st="5" end="5"/>
                                            </p:txEl>
                                          </p:spTgt>
                                        </p:tgtEl>
                                      </p:cBhvr>
                                      <p:to x="100000" y="60000"/>
                                    </p:animScale>
                                    <p:animScale>
                                      <p:cBhvr>
                                        <p:cTn id="73" dur="415" decel="50000">
                                          <p:stCondLst>
                                            <p:cond delay="1690"/>
                                          </p:stCondLst>
                                        </p:cTn>
                                        <p:tgtEl>
                                          <p:spTgt spid="3">
                                            <p:txEl>
                                              <p:pRg st="5" end="5"/>
                                            </p:txEl>
                                          </p:spTgt>
                                        </p:tgtEl>
                                      </p:cBhvr>
                                      <p:to x="100000" y="100000"/>
                                    </p:animScale>
                                    <p:animScale>
                                      <p:cBhvr>
                                        <p:cTn id="74" dur="65">
                                          <p:stCondLst>
                                            <p:cond delay="3280"/>
                                          </p:stCondLst>
                                        </p:cTn>
                                        <p:tgtEl>
                                          <p:spTgt spid="3">
                                            <p:txEl>
                                              <p:pRg st="5" end="5"/>
                                            </p:txEl>
                                          </p:spTgt>
                                        </p:tgtEl>
                                      </p:cBhvr>
                                      <p:to x="100000" y="80000"/>
                                    </p:animScale>
                                    <p:animScale>
                                      <p:cBhvr>
                                        <p:cTn id="75" dur="415" decel="50000">
                                          <p:stCondLst>
                                            <p:cond delay="3345"/>
                                          </p:stCondLst>
                                        </p:cTn>
                                        <p:tgtEl>
                                          <p:spTgt spid="3">
                                            <p:txEl>
                                              <p:pRg st="5" end="5"/>
                                            </p:txEl>
                                          </p:spTgt>
                                        </p:tgtEl>
                                      </p:cBhvr>
                                      <p:to x="100000" y="100000"/>
                                    </p:animScale>
                                    <p:animScale>
                                      <p:cBhvr>
                                        <p:cTn id="76" dur="65">
                                          <p:stCondLst>
                                            <p:cond delay="4105"/>
                                          </p:stCondLst>
                                        </p:cTn>
                                        <p:tgtEl>
                                          <p:spTgt spid="3">
                                            <p:txEl>
                                              <p:pRg st="5" end="5"/>
                                            </p:txEl>
                                          </p:spTgt>
                                        </p:tgtEl>
                                      </p:cBhvr>
                                      <p:to x="100000" y="90000"/>
                                    </p:animScale>
                                    <p:animScale>
                                      <p:cBhvr>
                                        <p:cTn id="77" dur="415" decel="50000">
                                          <p:stCondLst>
                                            <p:cond delay="4170"/>
                                          </p:stCondLst>
                                        </p:cTn>
                                        <p:tgtEl>
                                          <p:spTgt spid="3">
                                            <p:txEl>
                                              <p:pRg st="5" end="5"/>
                                            </p:txEl>
                                          </p:spTgt>
                                        </p:tgtEl>
                                      </p:cBhvr>
                                      <p:to x="100000" y="100000"/>
                                    </p:animScale>
                                    <p:animScale>
                                      <p:cBhvr>
                                        <p:cTn id="78" dur="65">
                                          <p:stCondLst>
                                            <p:cond delay="4520"/>
                                          </p:stCondLst>
                                        </p:cTn>
                                        <p:tgtEl>
                                          <p:spTgt spid="3">
                                            <p:txEl>
                                              <p:pRg st="5" end="5"/>
                                            </p:txEl>
                                          </p:spTgt>
                                        </p:tgtEl>
                                      </p:cBhvr>
                                      <p:to x="100000" y="95000"/>
                                    </p:animScale>
                                    <p:animScale>
                                      <p:cBhvr>
                                        <p:cTn id="79" dur="415" decel="50000">
                                          <p:stCondLst>
                                            <p:cond delay="4585"/>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6120825"/>
            <a:ext cx="6705600" cy="55399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0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Jesus Chastises “this Generation”</a:t>
            </a:r>
            <a:endParaRPr lang="en-US" sz="30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019800"/>
            <a:ext cx="2209800" cy="738664"/>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1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St. Matthew 11:16-24</a:t>
            </a:r>
            <a:endParaRPr lang="en-US" sz="2100" b="1" dirty="0">
              <a:ln w="11430">
                <a:solidFill>
                  <a:srgbClr val="92D050"/>
                </a:solidFill>
              </a:ln>
              <a:solidFill>
                <a:srgbClr val="92D050"/>
              </a:solidFill>
              <a:effectLst>
                <a:outerShdw blurRad="80000" dist="40000" dir="5040000" algn="tl">
                  <a:srgbClr val="000000">
                    <a:alpha val="30000"/>
                  </a:srgbClr>
                </a:outerShdw>
              </a:effectLst>
            </a:endParaRPr>
          </a:p>
        </p:txBody>
      </p:sp>
      <p:sp>
        <p:nvSpPr>
          <p:cNvPr id="3" name="TextBox 2"/>
          <p:cNvSpPr txBox="1"/>
          <p:nvPr/>
        </p:nvSpPr>
        <p:spPr>
          <a:xfrm>
            <a:off x="76200" y="76200"/>
            <a:ext cx="8915400" cy="566308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200" b="1" dirty="0" smtClean="0">
                <a:ln w="11430">
                  <a:solidFill>
                    <a:schemeClr val="tx1"/>
                  </a:solidFill>
                </a:ln>
                <a:effectLst>
                  <a:outerShdw blurRad="50800" dist="39000" dir="5460000" algn="tl">
                    <a:srgbClr val="000000">
                      <a:alpha val="38000"/>
                    </a:srgbClr>
                  </a:outerShdw>
                </a:effectLst>
              </a:rPr>
              <a:t>“We played the flute for you,</a:t>
            </a:r>
          </a:p>
          <a:p>
            <a:pPr algn="ctr"/>
            <a:r>
              <a:rPr lang="en-US" sz="2200" b="1" dirty="0" smtClean="0">
                <a:ln w="11430">
                  <a:solidFill>
                    <a:schemeClr val="tx1"/>
                  </a:solidFill>
                </a:ln>
                <a:effectLst>
                  <a:outerShdw blurRad="50800" dist="39000" dir="5460000" algn="tl">
                    <a:srgbClr val="000000">
                      <a:alpha val="38000"/>
                    </a:srgbClr>
                  </a:outerShdw>
                </a:effectLst>
              </a:rPr>
              <a:t>And you did not dance;</a:t>
            </a:r>
          </a:p>
          <a:p>
            <a:pPr algn="ctr"/>
            <a:r>
              <a:rPr lang="en-US" sz="2200" b="1" dirty="0" smtClean="0">
                <a:ln w="11430">
                  <a:solidFill>
                    <a:schemeClr val="tx1"/>
                  </a:solidFill>
                </a:ln>
                <a:effectLst>
                  <a:outerShdw blurRad="50800" dist="39000" dir="5460000" algn="tl">
                    <a:srgbClr val="000000">
                      <a:alpha val="38000"/>
                    </a:srgbClr>
                  </a:outerShdw>
                </a:effectLst>
              </a:rPr>
              <a:t>We sang a dirge,</a:t>
            </a:r>
          </a:p>
          <a:p>
            <a:pPr algn="ctr">
              <a:spcAft>
                <a:spcPts val="1200"/>
              </a:spcAft>
            </a:pPr>
            <a:r>
              <a:rPr lang="en-US" sz="2200" b="1" dirty="0" smtClean="0">
                <a:ln w="11430">
                  <a:solidFill>
                    <a:schemeClr val="tx1"/>
                  </a:solidFill>
                </a:ln>
                <a:effectLst>
                  <a:outerShdw blurRad="50800" dist="39000" dir="5460000" algn="tl">
                    <a:srgbClr val="000000">
                      <a:alpha val="38000"/>
                    </a:srgbClr>
                  </a:outerShdw>
                </a:effectLst>
              </a:rPr>
              <a:t>And you did not wail.”</a:t>
            </a:r>
          </a:p>
          <a:p>
            <a:r>
              <a:rPr lang="en-US" sz="2400" b="1" dirty="0" smtClean="0">
                <a:ln w="11430">
                  <a:solidFill>
                    <a:srgbClr val="FFC000"/>
                  </a:solidFill>
                </a:ln>
                <a:solidFill>
                  <a:srgbClr val="FFC000"/>
                </a:solidFill>
                <a:effectLst>
                  <a:outerShdw blurRad="50800" dist="39000" dir="5460000" algn="tl">
                    <a:srgbClr val="000000">
                      <a:alpha val="38000"/>
                    </a:srgbClr>
                  </a:outerShdw>
                </a:effectLst>
              </a:rPr>
              <a:t>Like children who refused to play wedding, and then refused to play funeral.  Their rejection of both John the Baptist and Jesus shows that their objections were only a cloak for their hypocritical unbelief. They deemed the Baptizer’s ministry to harsh, to repulsive; so they refused to heed John’s call to mourn in repentance </a:t>
            </a:r>
            <a:r>
              <a:rPr lang="en-US" sz="2400" b="1" dirty="0" smtClean="0">
                <a:ln w="11430">
                  <a:solidFill>
                    <a:srgbClr val="FFC000"/>
                  </a:solidFill>
                </a:ln>
                <a:effectLst>
                  <a:outerShdw blurRad="50800" dist="39000" dir="5460000" algn="tl">
                    <a:srgbClr val="000000">
                      <a:alpha val="38000"/>
                    </a:srgbClr>
                  </a:outerShdw>
                </a:effectLst>
              </a:rPr>
              <a:t>(3:7-12)</a:t>
            </a:r>
            <a:r>
              <a:rPr lang="en-US" sz="2400" b="1" dirty="0" smtClean="0">
                <a:ln w="11430">
                  <a:solidFill>
                    <a:srgbClr val="FFC000"/>
                  </a:solidFill>
                </a:ln>
                <a:solidFill>
                  <a:srgbClr val="FFC000"/>
                </a:solidFill>
                <a:effectLst>
                  <a:outerShdw blurRad="50800" dist="39000" dir="5460000" algn="tl">
                    <a:srgbClr val="000000">
                      <a:alpha val="38000"/>
                    </a:srgbClr>
                  </a:outerShdw>
                </a:effectLst>
              </a:rPr>
              <a:t>.  Conversely, they viewed Jesus’ ministry too </a:t>
            </a:r>
            <a:r>
              <a:rPr lang="en-US" sz="2400" b="1" i="1" dirty="0" smtClean="0">
                <a:ln w="11430">
                  <a:solidFill>
                    <a:srgbClr val="FFC000"/>
                  </a:solidFill>
                </a:ln>
                <a:solidFill>
                  <a:srgbClr val="FFC000"/>
                </a:solidFill>
                <a:effectLst>
                  <a:outerShdw blurRad="50800" dist="39000" dir="5460000" algn="tl">
                    <a:srgbClr val="000000">
                      <a:alpha val="38000"/>
                    </a:srgbClr>
                  </a:outerShdw>
                </a:effectLst>
              </a:rPr>
              <a:t>“liberal”</a:t>
            </a:r>
            <a:r>
              <a:rPr lang="en-US" sz="2400" b="1" dirty="0" smtClean="0">
                <a:ln w="11430">
                  <a:solidFill>
                    <a:srgbClr val="FFC000"/>
                  </a:solidFill>
                </a:ln>
                <a:solidFill>
                  <a:srgbClr val="FFC000"/>
                </a:solidFill>
                <a:effectLst>
                  <a:outerShdw blurRad="50800" dist="39000" dir="5460000" algn="tl">
                    <a:srgbClr val="000000">
                      <a:alpha val="38000"/>
                    </a:srgbClr>
                  </a:outerShdw>
                </a:effectLst>
              </a:rPr>
              <a:t> and unabashedly celebratory; He was welcoming sinners and even associated with them.  But the mind of the flesh cannot receive the things of the Spirit of God (cf. 1 Cor. 2:14).  Those who rejected John and then Jesus were like silly little children who were upset when John wouldn’t join the party, or when Jesus refused to mourn!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p:cTn id="7"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6120825"/>
            <a:ext cx="6705600" cy="55399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0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Jesus Chastises “this Generation”</a:t>
            </a:r>
            <a:endParaRPr lang="en-US" sz="30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019800"/>
            <a:ext cx="2209800" cy="738664"/>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1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St. Matthew 11:16-24</a:t>
            </a:r>
            <a:endParaRPr lang="en-US" sz="2100" b="1" dirty="0">
              <a:ln w="11430">
                <a:solidFill>
                  <a:srgbClr val="92D050"/>
                </a:solidFill>
              </a:ln>
              <a:solidFill>
                <a:srgbClr val="92D050"/>
              </a:solidFill>
              <a:effectLst>
                <a:outerShdw blurRad="80000" dist="40000" dir="5040000" algn="tl">
                  <a:srgbClr val="000000">
                    <a:alpha val="30000"/>
                  </a:srgbClr>
                </a:outerShdw>
              </a:effectLst>
            </a:endParaRPr>
          </a:p>
        </p:txBody>
      </p:sp>
      <p:sp>
        <p:nvSpPr>
          <p:cNvPr id="3" name="TextBox 2"/>
          <p:cNvSpPr txBox="1"/>
          <p:nvPr/>
        </p:nvSpPr>
        <p:spPr>
          <a:xfrm>
            <a:off x="76200" y="241280"/>
            <a:ext cx="8915400" cy="560153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1200"/>
              </a:spcAft>
            </a:pPr>
            <a:r>
              <a:rPr lang="en-US" sz="26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Jesus ends this section with a rather </a:t>
            </a:r>
            <a:r>
              <a:rPr lang="en-US" sz="26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ironic</a:t>
            </a:r>
            <a:r>
              <a:rPr lang="en-US" sz="26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 even sarcastic phrase:  </a:t>
            </a:r>
            <a:r>
              <a:rPr lang="en-US" sz="2600" b="1" i="1" dirty="0" smtClean="0">
                <a:ln w="11430">
                  <a:solidFill>
                    <a:srgbClr val="FF0000"/>
                  </a:solidFill>
                </a:ln>
                <a:effectLst>
                  <a:outerShdw blurRad="50800" dist="39000" dir="5460000" algn="tl">
                    <a:srgbClr val="000000">
                      <a:alpha val="38000"/>
                    </a:srgbClr>
                  </a:outerShdw>
                </a:effectLst>
                <a:latin typeface="Arial Rounded MT Bold" pitchFamily="34" charset="0"/>
              </a:rPr>
              <a:t>“But wisdom is justified by her deeds” </a:t>
            </a:r>
            <a:r>
              <a:rPr lang="en-US" sz="2600" b="1" baseline="30000" dirty="0" smtClean="0">
                <a:ln w="11430">
                  <a:solidFill>
                    <a:srgbClr val="FF0000"/>
                  </a:solidFill>
                </a:ln>
                <a:effectLst>
                  <a:outerShdw blurRad="50800" dist="39000" dir="5460000" algn="tl">
                    <a:srgbClr val="000000">
                      <a:alpha val="38000"/>
                    </a:srgbClr>
                  </a:outerShdw>
                </a:effectLst>
                <a:latin typeface="Arial Rounded MT Bold" pitchFamily="34" charset="0"/>
              </a:rPr>
              <a:t>(v.19d)</a:t>
            </a:r>
            <a:r>
              <a:rPr lang="en-US" sz="2600" b="1" i="1" dirty="0" smtClean="0">
                <a:ln w="11430">
                  <a:solidFill>
                    <a:srgbClr val="FF0000"/>
                  </a:solidFill>
                </a:ln>
                <a:effectLst>
                  <a:outerShdw blurRad="50800" dist="39000" dir="5460000" algn="tl">
                    <a:srgbClr val="000000">
                      <a:alpha val="38000"/>
                    </a:srgbClr>
                  </a:outerShdw>
                </a:effectLst>
                <a:latin typeface="Arial Rounded MT Bold" pitchFamily="34" charset="0"/>
              </a:rPr>
              <a:t>.</a:t>
            </a:r>
          </a:p>
          <a:p>
            <a:pPr>
              <a:spcAft>
                <a:spcPts val="1200"/>
              </a:spcAft>
            </a:pPr>
            <a:r>
              <a:rPr lang="en-US" sz="26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The figure of Divine Wisdom was well-known and well-developed in the OT, as early as Job and very prominent in the books of Solomon (Proverbs, Ecclesiastes and Song of Song) and the Wisdom Psalms (Ps. 19:7-14; 34; 37; 49; 73; 78; 111; 112; 119; 127; 128; 133; and 139).</a:t>
            </a:r>
          </a:p>
          <a:p>
            <a:r>
              <a:rPr lang="en-US" sz="26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In the </a:t>
            </a:r>
            <a:r>
              <a:rPr lang="en-US" sz="26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NT, </a:t>
            </a:r>
            <a:r>
              <a:rPr lang="en-US" sz="26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this Divine Wisdom is personified in the Second Person of The Holy Trinity, the preexistent Son, who is the agent of creation and was incarnate in the Person of Jesus, the Christ!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amond(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amond(out)">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6120825"/>
            <a:ext cx="6705600" cy="55399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0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Jesus Chastises “this Generation”</a:t>
            </a:r>
            <a:endParaRPr lang="en-US" sz="30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019800"/>
            <a:ext cx="2209800" cy="738664"/>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1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St. Matthew 11:16-24</a:t>
            </a:r>
            <a:endParaRPr lang="en-US" sz="2100" b="1" dirty="0">
              <a:ln w="11430">
                <a:solidFill>
                  <a:srgbClr val="92D050"/>
                </a:solidFill>
              </a:ln>
              <a:solidFill>
                <a:srgbClr val="92D050"/>
              </a:solidFill>
              <a:effectLst>
                <a:outerShdw blurRad="80000" dist="40000" dir="5040000" algn="tl">
                  <a:srgbClr val="000000">
                    <a:alpha val="30000"/>
                  </a:srgbClr>
                </a:outerShdw>
              </a:effectLst>
            </a:endParaRPr>
          </a:p>
        </p:txBody>
      </p:sp>
      <p:sp>
        <p:nvSpPr>
          <p:cNvPr id="3" name="TextBox 2"/>
          <p:cNvSpPr txBox="1"/>
          <p:nvPr/>
        </p:nvSpPr>
        <p:spPr>
          <a:xfrm>
            <a:off x="76200" y="241280"/>
            <a:ext cx="8915400" cy="567847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Aft>
                <a:spcPts val="600"/>
              </a:spcAft>
            </a:pPr>
            <a:r>
              <a:rPr lang="en-US" sz="2400" b="1" dirty="0" smtClean="0">
                <a:ln w="11430">
                  <a:solidFill>
                    <a:schemeClr val="bg1"/>
                  </a:solidFill>
                </a:ln>
                <a:solidFill>
                  <a:schemeClr val="bg1"/>
                </a:solidFill>
                <a:effectLst>
                  <a:outerShdw blurRad="38100" dist="38100" dir="2700000" algn="tl">
                    <a:srgbClr val="000000">
                      <a:alpha val="43137"/>
                    </a:srgbClr>
                  </a:outerShdw>
                </a:effectLst>
                <a:latin typeface="Arial Rounded MT Bold" pitchFamily="34" charset="0"/>
              </a:rPr>
              <a:t>The “Woes” (vv.20-24)</a:t>
            </a:r>
          </a:p>
          <a:p>
            <a:pPr>
              <a:spcAft>
                <a:spcPts val="600"/>
              </a:spcAft>
            </a:pPr>
            <a:r>
              <a:rPr lang="en-US" sz="20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According </a:t>
            </a:r>
            <a:r>
              <a:rPr lang="en-US" sz="20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to “this generation”, wisdom is acquitted of any association with John or Jesus!  And, therefore, in their tragic view </a:t>
            </a:r>
            <a:r>
              <a:rPr lang="en-US" sz="2000" b="1" dirty="0" smtClean="0">
                <a:ln w="11430">
                  <a:solidFill>
                    <a:srgbClr val="FF0000"/>
                  </a:solidFill>
                </a:ln>
                <a:effectLst>
                  <a:outerShdw blurRad="50800" dist="39000" dir="5460000" algn="tl">
                    <a:srgbClr val="000000">
                      <a:alpha val="38000"/>
                    </a:srgbClr>
                  </a:outerShdw>
                </a:effectLst>
                <a:latin typeface="Arial Rounded MT Bold" pitchFamily="34" charset="0"/>
              </a:rPr>
              <a:t>“wisdom is declared innocent (justified) of her deeds” </a:t>
            </a:r>
            <a:r>
              <a:rPr lang="en-US" sz="2000" b="1" baseline="30000" dirty="0" smtClean="0">
                <a:ln w="11430">
                  <a:solidFill>
                    <a:srgbClr val="FF0000"/>
                  </a:solidFill>
                </a:ln>
                <a:effectLst>
                  <a:outerShdw blurRad="50800" dist="39000" dir="5460000" algn="tl">
                    <a:srgbClr val="000000">
                      <a:alpha val="38000"/>
                    </a:srgbClr>
                  </a:outerShdw>
                </a:effectLst>
                <a:latin typeface="Arial Rounded MT Bold" pitchFamily="34" charset="0"/>
              </a:rPr>
              <a:t>(v.19)</a:t>
            </a:r>
            <a:r>
              <a:rPr lang="en-US" sz="2000" b="1" dirty="0" smtClean="0">
                <a:ln w="11430">
                  <a:solidFill>
                    <a:srgbClr val="FF0000"/>
                  </a:solidFill>
                </a:ln>
                <a:effectLst>
                  <a:outerShdw blurRad="50800" dist="39000" dir="5460000" algn="tl">
                    <a:srgbClr val="000000">
                      <a:alpha val="38000"/>
                    </a:srgbClr>
                  </a:outerShdw>
                </a:effectLst>
                <a:latin typeface="Arial Rounded MT Bold" pitchFamily="34" charset="0"/>
              </a:rPr>
              <a:t>.</a:t>
            </a:r>
            <a:r>
              <a:rPr lang="en-US" sz="20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   Yet, Divine Wisdom has come and is at work in John and Jesus, the forerunner and the worker, respectively, of the very reign of God Almighty.  The bottom line:  </a:t>
            </a:r>
            <a:r>
              <a:rPr lang="en-US" sz="2000" b="1" u="sng"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to reject John and Jesus is to reject God’s Wisdom</a:t>
            </a:r>
            <a:r>
              <a:rPr lang="en-US" sz="20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    </a:t>
            </a:r>
          </a:p>
          <a:p>
            <a:pPr>
              <a:spcAft>
                <a:spcPts val="600"/>
              </a:spcAft>
            </a:pPr>
            <a:r>
              <a:rPr lang="en-US" sz="20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Just as Jesus had commanded the disciples to shake the dust off their feet if the cities they went to did not receive them, so Jesus pronounces woes to the cities who did not repent when He did His miracles in their midst.</a:t>
            </a:r>
          </a:p>
          <a:p>
            <a:r>
              <a:rPr lang="en-US" sz="20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There are two chastisements, first for </a:t>
            </a:r>
            <a:r>
              <a:rPr lang="en-US" sz="2000" b="1" dirty="0" err="1"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Chorazin</a:t>
            </a:r>
            <a:r>
              <a:rPr lang="en-US" sz="20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 and Bethsaida, two small cities on the shore of Galilee very near Capernaum.  Jesus did signs and wonders in their eyes, but they did not repent. Their shame is double, says Jesus, for if such work were done in </a:t>
            </a:r>
            <a:r>
              <a:rPr lang="en-US" sz="2000" b="1" dirty="0" err="1"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Tyre</a:t>
            </a:r>
            <a:r>
              <a:rPr lang="en-US" sz="20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 and Sidon, two pagan sea ports north of Israel on the Mediterranean Sea, they would have repented.</a:t>
            </a:r>
          </a:p>
        </p:txBody>
      </p:sp>
      <p:pic>
        <p:nvPicPr>
          <p:cNvPr id="44034" name="Picture 2" descr="Nazareth and Capernaum - by David Golding"/>
          <p:cNvPicPr>
            <a:picLocks noChangeAspect="1" noChangeArrowheads="1"/>
          </p:cNvPicPr>
          <p:nvPr/>
        </p:nvPicPr>
        <p:blipFill>
          <a:blip r:embed="rId2" cstate="print"/>
          <a:srcRect l="2331" t="2483" r="8383" b="36866"/>
          <a:stretch>
            <a:fillRect/>
          </a:stretch>
        </p:blipFill>
        <p:spPr bwMode="auto">
          <a:xfrm>
            <a:off x="0" y="1150312"/>
            <a:ext cx="4023360" cy="2735888"/>
          </a:xfrm>
          <a:prstGeom prst="rect">
            <a:avLst/>
          </a:prstGeom>
          <a:noFill/>
        </p:spPr>
      </p:pic>
      <p:sp>
        <p:nvSpPr>
          <p:cNvPr id="7" name="Rounded Rectangle 6"/>
          <p:cNvSpPr/>
          <p:nvPr/>
        </p:nvSpPr>
        <p:spPr>
          <a:xfrm>
            <a:off x="2057400" y="1981200"/>
            <a:ext cx="838200" cy="3048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2895600" y="2057400"/>
            <a:ext cx="838200" cy="3048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036" name="Picture 4" descr="Tyre, Birthplace of Europe | Roman ports"/>
          <p:cNvPicPr>
            <a:picLocks noChangeAspect="1" noChangeArrowheads="1"/>
          </p:cNvPicPr>
          <p:nvPr/>
        </p:nvPicPr>
        <p:blipFill>
          <a:blip r:embed="rId3" cstate="print"/>
          <a:srcRect t="19871"/>
          <a:stretch>
            <a:fillRect/>
          </a:stretch>
        </p:blipFill>
        <p:spPr bwMode="auto">
          <a:xfrm>
            <a:off x="6492240" y="1143000"/>
            <a:ext cx="2651760" cy="2765505"/>
          </a:xfrm>
          <a:prstGeom prst="rect">
            <a:avLst/>
          </a:prstGeom>
          <a:noFill/>
        </p:spPr>
      </p:pic>
      <p:sp>
        <p:nvSpPr>
          <p:cNvPr id="9" name="Chevron 8"/>
          <p:cNvSpPr/>
          <p:nvPr/>
        </p:nvSpPr>
        <p:spPr>
          <a:xfrm>
            <a:off x="7162800" y="1496568"/>
            <a:ext cx="484632" cy="484632"/>
          </a:xfrm>
          <a:prstGeom prst="chevr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p:cTn id="7" dur="1000" fill="hold"/>
                                        <p:tgtEl>
                                          <p:spTgt spid="44034"/>
                                        </p:tgtEl>
                                        <p:attrNameLst>
                                          <p:attrName>ppt_w</p:attrName>
                                        </p:attrNameLst>
                                      </p:cBhvr>
                                      <p:tavLst>
                                        <p:tav tm="0">
                                          <p:val>
                                            <p:strVal val="#ppt_w*0.70"/>
                                          </p:val>
                                        </p:tav>
                                        <p:tav tm="100000">
                                          <p:val>
                                            <p:strVal val="#ppt_w"/>
                                          </p:val>
                                        </p:tav>
                                      </p:tavLst>
                                    </p:anim>
                                    <p:anim calcmode="lin" valueType="num">
                                      <p:cBhvr>
                                        <p:cTn id="8" dur="1000" fill="hold"/>
                                        <p:tgtEl>
                                          <p:spTgt spid="44034"/>
                                        </p:tgtEl>
                                        <p:attrNameLst>
                                          <p:attrName>ppt_h</p:attrName>
                                        </p:attrNameLst>
                                      </p:cBhvr>
                                      <p:tavLst>
                                        <p:tav tm="0">
                                          <p:val>
                                            <p:strVal val="#ppt_h"/>
                                          </p:val>
                                        </p:tav>
                                        <p:tav tm="100000">
                                          <p:val>
                                            <p:strVal val="#ppt_h"/>
                                          </p:val>
                                        </p:tav>
                                      </p:tavLst>
                                    </p:anim>
                                    <p:animEffect transition="in" filter="fade">
                                      <p:cBhvr>
                                        <p:cTn id="9" dur="1000"/>
                                        <p:tgtEl>
                                          <p:spTgt spid="44034"/>
                                        </p:tgtEl>
                                      </p:cBhvr>
                                    </p:animEffect>
                                  </p:childTnLst>
                                </p:cTn>
                              </p:par>
                              <p:par>
                                <p:cTn id="10" presetID="35"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anim calcmode="lin" valueType="num">
                                      <p:cBhvr>
                                        <p:cTn id="13" dur="2000" fill="hold"/>
                                        <p:tgtEl>
                                          <p:spTgt spid="7"/>
                                        </p:tgtEl>
                                        <p:attrNameLst>
                                          <p:attrName>style.rotation</p:attrName>
                                        </p:attrNameLst>
                                      </p:cBhvr>
                                      <p:tavLst>
                                        <p:tav tm="0">
                                          <p:val>
                                            <p:fltVal val="720"/>
                                          </p:val>
                                        </p:tav>
                                        <p:tav tm="100000">
                                          <p:val>
                                            <p:fltVal val="0"/>
                                          </p:val>
                                        </p:tav>
                                      </p:tavLst>
                                    </p:anim>
                                    <p:anim calcmode="lin" valueType="num">
                                      <p:cBhvr>
                                        <p:cTn id="14" dur="2000" fill="hold"/>
                                        <p:tgtEl>
                                          <p:spTgt spid="7"/>
                                        </p:tgtEl>
                                        <p:attrNameLst>
                                          <p:attrName>ppt_h</p:attrName>
                                        </p:attrNameLst>
                                      </p:cBhvr>
                                      <p:tavLst>
                                        <p:tav tm="0">
                                          <p:val>
                                            <p:fltVal val="0"/>
                                          </p:val>
                                        </p:tav>
                                        <p:tav tm="100000">
                                          <p:val>
                                            <p:strVal val="#ppt_h"/>
                                          </p:val>
                                        </p:tav>
                                      </p:tavLst>
                                    </p:anim>
                                    <p:anim calcmode="lin" valueType="num">
                                      <p:cBhvr>
                                        <p:cTn id="15" dur="2000" fill="hold"/>
                                        <p:tgtEl>
                                          <p:spTgt spid="7"/>
                                        </p:tgtEl>
                                        <p:attrNameLst>
                                          <p:attrName>ppt_w</p:attrName>
                                        </p:attrNameLst>
                                      </p:cBhvr>
                                      <p:tavLst>
                                        <p:tav tm="0">
                                          <p:val>
                                            <p:fltVal val="0"/>
                                          </p:val>
                                        </p:tav>
                                        <p:tav tm="100000">
                                          <p:val>
                                            <p:strVal val="#ppt_w"/>
                                          </p:val>
                                        </p:tav>
                                      </p:tavLst>
                                    </p:anim>
                                  </p:childTnLst>
                                </p:cTn>
                              </p:par>
                            </p:childTnLst>
                          </p:cTn>
                        </p:par>
                        <p:par>
                          <p:cTn id="16" fill="hold">
                            <p:stCondLst>
                              <p:cond delay="2000"/>
                            </p:stCondLst>
                            <p:childTnLst>
                              <p:par>
                                <p:cTn id="17" presetID="35" presetClass="entr" presetSubtype="0" fill="hold" grpId="0" nodeType="after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anim calcmode="lin" valueType="num">
                                      <p:cBhvr>
                                        <p:cTn id="20" dur="2000" fill="hold"/>
                                        <p:tgtEl>
                                          <p:spTgt spid="8"/>
                                        </p:tgtEl>
                                        <p:attrNameLst>
                                          <p:attrName>style.rotation</p:attrName>
                                        </p:attrNameLst>
                                      </p:cBhvr>
                                      <p:tavLst>
                                        <p:tav tm="0">
                                          <p:val>
                                            <p:fltVal val="720"/>
                                          </p:val>
                                        </p:tav>
                                        <p:tav tm="100000">
                                          <p:val>
                                            <p:fltVal val="0"/>
                                          </p:val>
                                        </p:tav>
                                      </p:tavLst>
                                    </p:anim>
                                    <p:anim calcmode="lin" valueType="num">
                                      <p:cBhvr>
                                        <p:cTn id="21" dur="2000" fill="hold"/>
                                        <p:tgtEl>
                                          <p:spTgt spid="8"/>
                                        </p:tgtEl>
                                        <p:attrNameLst>
                                          <p:attrName>ppt_h</p:attrName>
                                        </p:attrNameLst>
                                      </p:cBhvr>
                                      <p:tavLst>
                                        <p:tav tm="0">
                                          <p:val>
                                            <p:fltVal val="0"/>
                                          </p:val>
                                        </p:tav>
                                        <p:tav tm="100000">
                                          <p:val>
                                            <p:strVal val="#ppt_h"/>
                                          </p:val>
                                        </p:tav>
                                      </p:tavLst>
                                    </p:anim>
                                    <p:anim calcmode="lin" valueType="num">
                                      <p:cBhvr>
                                        <p:cTn id="22" dur="2000" fill="hold"/>
                                        <p:tgtEl>
                                          <p:spTgt spid="8"/>
                                        </p:tgtEl>
                                        <p:attrNameLst>
                                          <p:attrName>ppt_w</p:attrName>
                                        </p:attrNameLst>
                                      </p:cBhvr>
                                      <p:tavLst>
                                        <p:tav tm="0">
                                          <p:val>
                                            <p:fltVal val="0"/>
                                          </p:val>
                                        </p:tav>
                                        <p:tav tm="100000">
                                          <p:val>
                                            <p:strVal val="#ppt_w"/>
                                          </p:val>
                                        </p:tav>
                                      </p:tavLst>
                                    </p:anim>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44036"/>
                                        </p:tgtEl>
                                        <p:attrNameLst>
                                          <p:attrName>style.visibility</p:attrName>
                                        </p:attrNameLst>
                                      </p:cBhvr>
                                      <p:to>
                                        <p:strVal val="visible"/>
                                      </p:to>
                                    </p:set>
                                    <p:animEffect transition="in" filter="diamond(in)">
                                      <p:cBhvr>
                                        <p:cTn id="27" dur="2000"/>
                                        <p:tgtEl>
                                          <p:spTgt spid="44036"/>
                                        </p:tgtEl>
                                      </p:cBhvr>
                                    </p:animEffect>
                                  </p:childTnLst>
                                </p:cTn>
                              </p:par>
                            </p:childTnLst>
                          </p:cTn>
                        </p:par>
                        <p:par>
                          <p:cTn id="28" fill="hold">
                            <p:stCondLst>
                              <p:cond delay="2000"/>
                            </p:stCondLst>
                            <p:childTnLst>
                              <p:par>
                                <p:cTn id="29" presetID="26" presetClass="entr" presetSubtype="0" fill="hold" grpId="0" nodeType="afterEffect">
                                  <p:stCondLst>
                                    <p:cond delay="200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80">
                                          <p:stCondLst>
                                            <p:cond delay="0"/>
                                          </p:stCondLst>
                                        </p:cTn>
                                        <p:tgtEl>
                                          <p:spTgt spid="9"/>
                                        </p:tgtEl>
                                      </p:cBhvr>
                                    </p:animEffect>
                                    <p:anim calcmode="lin" valueType="num">
                                      <p:cBhvr>
                                        <p:cTn id="3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7" dur="26">
                                          <p:stCondLst>
                                            <p:cond delay="650"/>
                                          </p:stCondLst>
                                        </p:cTn>
                                        <p:tgtEl>
                                          <p:spTgt spid="9"/>
                                        </p:tgtEl>
                                      </p:cBhvr>
                                      <p:to x="100000" y="60000"/>
                                    </p:animScale>
                                    <p:animScale>
                                      <p:cBhvr>
                                        <p:cTn id="38" dur="166" decel="50000">
                                          <p:stCondLst>
                                            <p:cond delay="676"/>
                                          </p:stCondLst>
                                        </p:cTn>
                                        <p:tgtEl>
                                          <p:spTgt spid="9"/>
                                        </p:tgtEl>
                                      </p:cBhvr>
                                      <p:to x="100000" y="100000"/>
                                    </p:animScale>
                                    <p:animScale>
                                      <p:cBhvr>
                                        <p:cTn id="39" dur="26">
                                          <p:stCondLst>
                                            <p:cond delay="1312"/>
                                          </p:stCondLst>
                                        </p:cTn>
                                        <p:tgtEl>
                                          <p:spTgt spid="9"/>
                                        </p:tgtEl>
                                      </p:cBhvr>
                                      <p:to x="100000" y="80000"/>
                                    </p:animScale>
                                    <p:animScale>
                                      <p:cBhvr>
                                        <p:cTn id="40" dur="166" decel="50000">
                                          <p:stCondLst>
                                            <p:cond delay="1338"/>
                                          </p:stCondLst>
                                        </p:cTn>
                                        <p:tgtEl>
                                          <p:spTgt spid="9"/>
                                        </p:tgtEl>
                                      </p:cBhvr>
                                      <p:to x="100000" y="100000"/>
                                    </p:animScale>
                                    <p:animScale>
                                      <p:cBhvr>
                                        <p:cTn id="41" dur="26">
                                          <p:stCondLst>
                                            <p:cond delay="1642"/>
                                          </p:stCondLst>
                                        </p:cTn>
                                        <p:tgtEl>
                                          <p:spTgt spid="9"/>
                                        </p:tgtEl>
                                      </p:cBhvr>
                                      <p:to x="100000" y="90000"/>
                                    </p:animScale>
                                    <p:animScale>
                                      <p:cBhvr>
                                        <p:cTn id="42" dur="166" decel="50000">
                                          <p:stCondLst>
                                            <p:cond delay="1668"/>
                                          </p:stCondLst>
                                        </p:cTn>
                                        <p:tgtEl>
                                          <p:spTgt spid="9"/>
                                        </p:tgtEl>
                                      </p:cBhvr>
                                      <p:to x="100000" y="100000"/>
                                    </p:animScale>
                                    <p:animScale>
                                      <p:cBhvr>
                                        <p:cTn id="43" dur="26">
                                          <p:stCondLst>
                                            <p:cond delay="1808"/>
                                          </p:stCondLst>
                                        </p:cTn>
                                        <p:tgtEl>
                                          <p:spTgt spid="9"/>
                                        </p:tgtEl>
                                      </p:cBhvr>
                                      <p:to x="100000" y="95000"/>
                                    </p:animScale>
                                    <p:animScale>
                                      <p:cBhvr>
                                        <p:cTn id="44"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172789"/>
            <a:ext cx="8915400" cy="577081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Aft>
                <a:spcPts val="600"/>
              </a:spcAft>
            </a:pPr>
            <a:r>
              <a:rPr lang="en-US" sz="2800" b="1" dirty="0" smtClean="0">
                <a:ln w="11430">
                  <a:solidFill>
                    <a:schemeClr val="bg1"/>
                  </a:solidFill>
                </a:ln>
                <a:solidFill>
                  <a:schemeClr val="bg1"/>
                </a:solidFill>
                <a:effectLst>
                  <a:outerShdw blurRad="38100" dist="38100" dir="2700000" algn="tl">
                    <a:srgbClr val="000000">
                      <a:alpha val="43137"/>
                    </a:srgbClr>
                  </a:outerShdw>
                </a:effectLst>
                <a:latin typeface="Arial Rounded MT Bold" pitchFamily="34" charset="0"/>
              </a:rPr>
              <a:t>The “Woes” (vv.20-24)</a:t>
            </a:r>
          </a:p>
          <a:p>
            <a:r>
              <a:rPr lang="en-US" sz="24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				    The worst denunciation falls on 				    Capernaum, the city Jesus used 				    as His “base of operations.”  					    The Lord was continually 					    coming and going from 					    Capernaum, and yet they did 				    not repent.  Jesus says that even 				    Sodom would have repented if they had see His marvelous works.  And so, warns</a:t>
            </a:r>
          </a:p>
          <a:p>
            <a:r>
              <a:rPr lang="en-US" sz="24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Jesus, Capernaum's judgment will be more severe than Sodom’s.  </a:t>
            </a:r>
            <a:r>
              <a:rPr lang="en-US" sz="24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Please note the following:  </a:t>
            </a:r>
            <a:r>
              <a:rPr lang="en-US" sz="2400" b="1" u="sng"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First</a:t>
            </a:r>
            <a:r>
              <a:rPr lang="en-US" sz="24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 Jesus is not nice, He comes preaching wrath and judgment.  </a:t>
            </a:r>
            <a:r>
              <a:rPr lang="en-US" sz="2400" b="1" u="dbl"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Second</a:t>
            </a:r>
            <a:r>
              <a:rPr lang="en-US" sz="24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 we see that the Law is always toward repentance, and judgment is sure for the unrepentant!</a:t>
            </a:r>
          </a:p>
        </p:txBody>
      </p:sp>
      <p:sp>
        <p:nvSpPr>
          <p:cNvPr id="4" name="TextBox 3"/>
          <p:cNvSpPr txBox="1"/>
          <p:nvPr/>
        </p:nvSpPr>
        <p:spPr>
          <a:xfrm>
            <a:off x="2438400" y="6120825"/>
            <a:ext cx="6705600" cy="55399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0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Jesus Chastises “this Generation”</a:t>
            </a:r>
            <a:endParaRPr lang="en-US" sz="30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019800"/>
            <a:ext cx="2209800" cy="738664"/>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1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St. Matthew 11:16-24</a:t>
            </a:r>
            <a:endParaRPr lang="en-US" sz="2100" b="1" dirty="0">
              <a:ln w="11430">
                <a:solidFill>
                  <a:srgbClr val="92D050"/>
                </a:solidFill>
              </a:ln>
              <a:solidFill>
                <a:srgbClr val="92D050"/>
              </a:solidFill>
              <a:effectLst>
                <a:outerShdw blurRad="80000" dist="40000" dir="5040000" algn="tl">
                  <a:srgbClr val="000000">
                    <a:alpha val="30000"/>
                  </a:srgbClr>
                </a:outerShdw>
              </a:effectLst>
            </a:endParaRPr>
          </a:p>
        </p:txBody>
      </p:sp>
      <p:pic>
        <p:nvPicPr>
          <p:cNvPr id="44034" name="Picture 2" descr="Nazareth and Capernaum - by David Golding"/>
          <p:cNvPicPr>
            <a:picLocks noChangeAspect="1" noChangeArrowheads="1"/>
          </p:cNvPicPr>
          <p:nvPr/>
        </p:nvPicPr>
        <p:blipFill>
          <a:blip r:embed="rId2" cstate="print"/>
          <a:srcRect l="2331" t="2483" r="8383" b="36866"/>
          <a:stretch>
            <a:fillRect/>
          </a:stretch>
        </p:blipFill>
        <p:spPr bwMode="auto">
          <a:xfrm>
            <a:off x="0" y="921712"/>
            <a:ext cx="4023360" cy="2735888"/>
          </a:xfrm>
          <a:prstGeom prst="rect">
            <a:avLst/>
          </a:prstGeom>
          <a:noFill/>
        </p:spPr>
      </p:pic>
      <p:sp>
        <p:nvSpPr>
          <p:cNvPr id="7" name="Rounded Rectangle 6"/>
          <p:cNvSpPr/>
          <p:nvPr/>
        </p:nvSpPr>
        <p:spPr>
          <a:xfrm>
            <a:off x="1905000" y="1981200"/>
            <a:ext cx="1066800" cy="3048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382012"/>
            <a:ext cx="8915400" cy="341632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The last six verses of chapter 11 include Jesus’ prayer, His teaching of the giving between the Father and the Son, and then ends with the invitation for the weary and heavy laden to take on Jesus' light and easy yoke.</a:t>
            </a:r>
            <a:endParaRPr lang="en-US" sz="3600" b="1" dirty="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endParaRPr>
          </a:p>
        </p:txBody>
      </p:sp>
      <p:sp>
        <p:nvSpPr>
          <p:cNvPr id="4" name="TextBox 3"/>
          <p:cNvSpPr txBox="1"/>
          <p:nvPr/>
        </p:nvSpPr>
        <p:spPr>
          <a:xfrm>
            <a:off x="2438400" y="6059269"/>
            <a:ext cx="67056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solidFill>
                    <a:srgbClr val="996633"/>
                  </a:solidFill>
                </a:ln>
                <a:solidFill>
                  <a:srgbClr val="996633"/>
                </a:solidFill>
                <a:effectLst>
                  <a:outerShdw blurRad="50800" dist="39000" dir="5460000" algn="tl">
                    <a:srgbClr val="000000">
                      <a:alpha val="38000"/>
                    </a:srgbClr>
                  </a:outerShdw>
                </a:effectLst>
                <a:latin typeface="Arial Rounded MT Bold" pitchFamily="34" charset="0"/>
              </a:rPr>
              <a:t>Your Lord’s Invitation!</a:t>
            </a:r>
            <a:endParaRPr lang="en-US" sz="4000" b="1" dirty="0">
              <a:ln w="11430">
                <a:solidFill>
                  <a:srgbClr val="996633"/>
                </a:solidFill>
              </a:ln>
              <a:solidFill>
                <a:srgbClr val="996633"/>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019800"/>
            <a:ext cx="2209800" cy="738664"/>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1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St. Matthew 11:25-30</a:t>
            </a:r>
            <a:endParaRPr lang="en-US" sz="2100" b="1" dirty="0">
              <a:ln w="11430">
                <a:solidFill>
                  <a:srgbClr val="92D050"/>
                </a:solidFill>
              </a:ln>
              <a:solidFill>
                <a:srgbClr val="92D050"/>
              </a:solidFill>
              <a:effectLst>
                <a:outerShdw blurRad="80000" dist="40000" dir="5040000" algn="tl">
                  <a:srgbClr val="000000">
                    <a:alpha val="30000"/>
                  </a:srgbClr>
                </a:outerShdw>
              </a:effectLst>
            </a:endParaRPr>
          </a:p>
        </p:txBody>
      </p:sp>
      <p:pic>
        <p:nvPicPr>
          <p:cNvPr id="50178" name="Picture 2" descr="Free Jesus Christ pictures and verse wallpapers, Free Christian  backgrounds,Bible cliparts"/>
          <p:cNvPicPr>
            <a:picLocks noChangeAspect="1" noChangeArrowheads="1"/>
          </p:cNvPicPr>
          <p:nvPr/>
        </p:nvPicPr>
        <p:blipFill>
          <a:blip r:embed="rId2" cstate="print">
            <a:duotone>
              <a:schemeClr val="accent4">
                <a:shade val="45000"/>
                <a:satMod val="135000"/>
              </a:schemeClr>
              <a:prstClr val="white"/>
            </a:duotone>
          </a:blip>
          <a:srcRect/>
          <a:stretch>
            <a:fillRect/>
          </a:stretch>
        </p:blipFill>
        <p:spPr bwMode="auto">
          <a:xfrm>
            <a:off x="7334250" y="3419474"/>
            <a:ext cx="1809750" cy="2524126"/>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152400"/>
            <a:ext cx="8915400" cy="541686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4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The wise and prudent of the world (i.e., the cities who have been condemned, the unbelieving synagogues, etc.) cannot see that Jesus’ witness is true.  Babes </a:t>
            </a:r>
            <a:r>
              <a:rPr lang="en-US" sz="2400" b="1" dirty="0" smtClean="0">
                <a:ln w="11430">
                  <a:solidFill>
                    <a:schemeClr val="tx1"/>
                  </a:solidFill>
                </a:ln>
                <a:effectLst>
                  <a:outerShdw blurRad="50800" dist="39000" dir="5460000" algn="tl">
                    <a:srgbClr val="000000">
                      <a:alpha val="38000"/>
                    </a:srgbClr>
                  </a:outerShdw>
                </a:effectLst>
                <a:latin typeface="Arial Rounded MT Bold" pitchFamily="34" charset="0"/>
              </a:rPr>
              <a:t>(</a:t>
            </a:r>
            <a:r>
              <a:rPr lang="en-US" sz="2400" b="1" dirty="0" err="1" smtClean="0">
                <a:ln w="11430">
                  <a:solidFill>
                    <a:schemeClr val="tx1"/>
                  </a:solidFill>
                </a:ln>
                <a:effectLst>
                  <a:outerShdw blurRad="50800" dist="39000" dir="5460000" algn="tl">
                    <a:srgbClr val="000000">
                      <a:alpha val="38000"/>
                    </a:srgbClr>
                  </a:outerShdw>
                </a:effectLst>
                <a:latin typeface="TekniaGreek" pitchFamily="2" charset="0"/>
              </a:rPr>
              <a:t>nhpivoiV</a:t>
            </a:r>
            <a:r>
              <a:rPr lang="en-US" sz="2400" b="1" dirty="0" smtClean="0">
                <a:ln w="11430">
                  <a:solidFill>
                    <a:schemeClr val="tx1"/>
                  </a:solidFill>
                </a:ln>
                <a:effectLst>
                  <a:outerShdw blurRad="50800" dist="39000" dir="5460000" algn="tl">
                    <a:srgbClr val="000000">
                      <a:alpha val="38000"/>
                    </a:srgbClr>
                  </a:outerShdw>
                </a:effectLst>
                <a:latin typeface="Arial Rounded MT Bold" pitchFamily="34" charset="0"/>
              </a:rPr>
              <a:t>)</a:t>
            </a:r>
            <a:r>
              <a:rPr lang="en-US" sz="2400" b="1" dirty="0" smtClean="0">
                <a:ln w="11430">
                  <a:solidFill>
                    <a:srgbClr val="FFC000"/>
                  </a:solidFill>
                </a:ln>
                <a:solidFill>
                  <a:srgbClr val="FFC000"/>
                </a:solidFill>
                <a:effectLst>
                  <a:outerShdw blurRad="50800" dist="39000" dir="5460000" algn="tl">
                    <a:srgbClr val="000000">
                      <a:alpha val="38000"/>
                    </a:srgbClr>
                  </a:outerShdw>
                </a:effectLst>
                <a:latin typeface="TekniaGreek" pitchFamily="2" charset="0"/>
              </a:rPr>
              <a:t>,</a:t>
            </a:r>
            <a:r>
              <a:rPr lang="en-US" sz="24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 on the other hand, are given eyes to see and ears to hear the truth of Jesus.   It’s a radical statement, since the adjective </a:t>
            </a:r>
            <a:r>
              <a:rPr lang="en-US" sz="2400" b="1" dirty="0" smtClean="0">
                <a:ln w="11430">
                  <a:solidFill>
                    <a:schemeClr val="tx1"/>
                  </a:solidFill>
                </a:ln>
                <a:effectLst>
                  <a:outerShdw blurRad="50800" dist="39000" dir="5460000" algn="tl">
                    <a:srgbClr val="000000">
                      <a:alpha val="38000"/>
                    </a:srgbClr>
                  </a:outerShdw>
                </a:effectLst>
                <a:latin typeface="Arial Rounded MT Bold" pitchFamily="34" charset="0"/>
              </a:rPr>
              <a:t>“</a:t>
            </a:r>
            <a:r>
              <a:rPr lang="en-US" sz="2400" b="1" dirty="0" err="1" smtClean="0">
                <a:ln w="11430">
                  <a:solidFill>
                    <a:schemeClr val="tx1"/>
                  </a:solidFill>
                </a:ln>
                <a:effectLst>
                  <a:outerShdw blurRad="50800" dist="39000" dir="5460000" algn="tl">
                    <a:srgbClr val="000000">
                      <a:alpha val="38000"/>
                    </a:srgbClr>
                  </a:outerShdw>
                </a:effectLst>
                <a:latin typeface="TekniaGreek" pitchFamily="2" charset="0"/>
              </a:rPr>
              <a:t>nhpivoV</a:t>
            </a:r>
            <a:r>
              <a:rPr lang="en-US" sz="2400" b="1" dirty="0" smtClean="0">
                <a:ln w="11430">
                  <a:solidFill>
                    <a:schemeClr val="tx1"/>
                  </a:solidFill>
                </a:ln>
                <a:effectLst>
                  <a:outerShdw blurRad="50800" dist="39000" dir="5460000" algn="tl">
                    <a:srgbClr val="000000">
                      <a:alpha val="38000"/>
                    </a:srgbClr>
                  </a:outerShdw>
                </a:effectLst>
                <a:latin typeface="Arial Rounded MT Bold" pitchFamily="34" charset="0"/>
              </a:rPr>
              <a:t>”</a:t>
            </a:r>
            <a:r>
              <a:rPr lang="en-US" sz="2400" b="1" dirty="0" smtClean="0">
                <a:ln w="11430">
                  <a:solidFill>
                    <a:schemeClr val="tx1"/>
                  </a:solidFill>
                </a:ln>
                <a:effectLst>
                  <a:outerShdw blurRad="50800" dist="39000" dir="5460000" algn="tl">
                    <a:srgbClr val="000000">
                      <a:alpha val="38000"/>
                    </a:srgbClr>
                  </a:outerShdw>
                </a:effectLst>
                <a:latin typeface="TekniaGreek" pitchFamily="2" charset="0"/>
              </a:rPr>
              <a:t> </a:t>
            </a:r>
            <a:r>
              <a:rPr lang="en-US" sz="24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is used in the NT to describe someone who is an infant or child, both in a literal and metaphorical sense.  It often conveys the idea of immaturity, simplicity, or lack of understanding.  In a spiritual context, it can refer to those who are immature in their faith or understanding</a:t>
            </a:r>
          </a:p>
          <a:p>
            <a:pPr>
              <a:spcAft>
                <a:spcPts val="1200"/>
              </a:spcAft>
            </a:pPr>
            <a:r>
              <a:rPr lang="en-US" sz="24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of spiritual matters.</a:t>
            </a:r>
          </a:p>
          <a:p>
            <a:r>
              <a:rPr lang="en-US" sz="24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In Jewish culture, children were valued as a</a:t>
            </a:r>
          </a:p>
          <a:p>
            <a:r>
              <a:rPr lang="en-US" sz="24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blessing from God, yet they were also expected</a:t>
            </a:r>
          </a:p>
          <a:p>
            <a:r>
              <a:rPr lang="en-US" sz="24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to grow into maturity and wisdom.</a:t>
            </a:r>
            <a:endParaRPr lang="en-US" sz="2400" b="1" dirty="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endParaRPr>
          </a:p>
        </p:txBody>
      </p:sp>
      <p:sp>
        <p:nvSpPr>
          <p:cNvPr id="4" name="TextBox 3"/>
          <p:cNvSpPr txBox="1"/>
          <p:nvPr/>
        </p:nvSpPr>
        <p:spPr>
          <a:xfrm>
            <a:off x="2438400" y="6059269"/>
            <a:ext cx="67056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solidFill>
                    <a:srgbClr val="996633"/>
                  </a:solidFill>
                </a:ln>
                <a:solidFill>
                  <a:srgbClr val="996633"/>
                </a:solidFill>
                <a:effectLst>
                  <a:outerShdw blurRad="50800" dist="39000" dir="5460000" algn="tl">
                    <a:srgbClr val="000000">
                      <a:alpha val="38000"/>
                    </a:srgbClr>
                  </a:outerShdw>
                </a:effectLst>
                <a:latin typeface="Arial Rounded MT Bold" pitchFamily="34" charset="0"/>
              </a:rPr>
              <a:t>Your Lord’s Invitation!</a:t>
            </a:r>
            <a:endParaRPr lang="en-US" sz="4000" b="1" dirty="0">
              <a:ln w="11430">
                <a:solidFill>
                  <a:srgbClr val="996633"/>
                </a:solidFill>
              </a:ln>
              <a:solidFill>
                <a:srgbClr val="996633"/>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019800"/>
            <a:ext cx="2209800" cy="738664"/>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1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St. Matthew 11:25-30</a:t>
            </a:r>
            <a:endParaRPr lang="en-US" sz="2100" b="1" dirty="0">
              <a:ln w="11430">
                <a:solidFill>
                  <a:srgbClr val="92D050"/>
                </a:solidFill>
              </a:ln>
              <a:solidFill>
                <a:srgbClr val="92D050"/>
              </a:solidFill>
              <a:effectLst>
                <a:outerShdw blurRad="80000" dist="40000" dir="5040000" algn="tl">
                  <a:srgbClr val="000000">
                    <a:alpha val="30000"/>
                  </a:srgbClr>
                </a:outerShdw>
              </a:effectLst>
            </a:endParaRPr>
          </a:p>
        </p:txBody>
      </p:sp>
      <p:pic>
        <p:nvPicPr>
          <p:cNvPr id="50178" name="Picture 2" descr="Free Jesus Christ pictures and verse wallpapers, Free Christian  backgrounds,Bible cliparts"/>
          <p:cNvPicPr>
            <a:picLocks noChangeAspect="1" noChangeArrowheads="1"/>
          </p:cNvPicPr>
          <p:nvPr/>
        </p:nvPicPr>
        <p:blipFill>
          <a:blip r:embed="rId2" cstate="print">
            <a:duotone>
              <a:schemeClr val="accent4">
                <a:shade val="45000"/>
                <a:satMod val="135000"/>
              </a:schemeClr>
              <a:prstClr val="white"/>
            </a:duotone>
          </a:blip>
          <a:srcRect/>
          <a:stretch>
            <a:fillRect/>
          </a:stretch>
        </p:blipFill>
        <p:spPr bwMode="auto">
          <a:xfrm>
            <a:off x="7334250" y="3495674"/>
            <a:ext cx="1809750" cy="2524126"/>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152400"/>
            <a:ext cx="8915400" cy="584775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1200"/>
              </a:spcAft>
            </a:pPr>
            <a:r>
              <a:rPr lang="en-US" sz="26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The truths of the Scripture are not immediately accessible to the mind of the flesh, for the things the Lord says are for believing, not understanding.  </a:t>
            </a:r>
            <a:r>
              <a:rPr lang="en-US" sz="2600" b="1" i="1" dirty="0" smtClean="0">
                <a:ln w="11430">
                  <a:solidFill>
                    <a:schemeClr val="tx1"/>
                  </a:solidFill>
                </a:ln>
                <a:effectLst>
                  <a:outerShdw blurRad="50800" dist="39000" dir="5460000" algn="tl">
                    <a:srgbClr val="000000">
                      <a:alpha val="38000"/>
                    </a:srgbClr>
                  </a:outerShdw>
                </a:effectLst>
                <a:latin typeface="Arial Rounded MT Bold" pitchFamily="34" charset="0"/>
              </a:rPr>
              <a:t>“The natural person does not accept the things of the Spirit of God, for they are folly to him, and he is not able to understand them because they are spiritually discerned” </a:t>
            </a:r>
            <a:r>
              <a:rPr lang="en-US" sz="2600" b="1" baseline="30000" dirty="0" smtClean="0">
                <a:ln w="11430">
                  <a:solidFill>
                    <a:schemeClr val="tx1"/>
                  </a:solidFill>
                </a:ln>
                <a:effectLst>
                  <a:outerShdw blurRad="50800" dist="39000" dir="5460000" algn="tl">
                    <a:srgbClr val="000000">
                      <a:alpha val="38000"/>
                    </a:srgbClr>
                  </a:outerShdw>
                </a:effectLst>
                <a:latin typeface="Arial Rounded MT Bold" pitchFamily="34" charset="0"/>
              </a:rPr>
              <a:t>(1 Cor. 2:14)</a:t>
            </a:r>
            <a:r>
              <a:rPr lang="en-US" sz="2600" b="1" dirty="0" smtClean="0">
                <a:ln w="11430">
                  <a:solidFill>
                    <a:schemeClr val="tx1"/>
                  </a:solidFill>
                </a:ln>
                <a:effectLst>
                  <a:outerShdw blurRad="50800" dist="39000" dir="5460000" algn="tl">
                    <a:srgbClr val="000000">
                      <a:alpha val="38000"/>
                    </a:srgbClr>
                  </a:outerShdw>
                </a:effectLst>
                <a:latin typeface="Arial Rounded MT Bold" pitchFamily="34" charset="0"/>
              </a:rPr>
              <a:t>.</a:t>
            </a:r>
          </a:p>
          <a:p>
            <a:r>
              <a:rPr lang="en-US" sz="26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Again:  </a:t>
            </a:r>
            <a:r>
              <a:rPr lang="en-US" sz="2600" b="1" i="1" dirty="0" smtClean="0">
                <a:ln w="11430">
                  <a:solidFill>
                    <a:schemeClr val="tx1"/>
                  </a:solidFill>
                </a:ln>
                <a:effectLst>
                  <a:outerShdw blurRad="50800" dist="39000" dir="5460000" algn="tl">
                    <a:srgbClr val="000000">
                      <a:alpha val="38000"/>
                    </a:srgbClr>
                  </a:outerShdw>
                </a:effectLst>
                <a:latin typeface="Arial Rounded MT Bold" pitchFamily="34" charset="0"/>
              </a:rPr>
              <a:t>“For consider your calling, brothers: </a:t>
            </a:r>
          </a:p>
          <a:p>
            <a:r>
              <a:rPr lang="en-US" sz="2600" b="1" i="1" dirty="0" smtClean="0">
                <a:ln w="11430">
                  <a:solidFill>
                    <a:schemeClr val="tx1"/>
                  </a:solidFill>
                </a:ln>
                <a:effectLst>
                  <a:outerShdw blurRad="50800" dist="39000" dir="5460000" algn="tl">
                    <a:srgbClr val="000000">
                      <a:alpha val="38000"/>
                    </a:srgbClr>
                  </a:outerShdw>
                </a:effectLst>
                <a:latin typeface="Arial Rounded MT Bold" pitchFamily="34" charset="0"/>
              </a:rPr>
              <a:t>not many of you were wise according to</a:t>
            </a:r>
          </a:p>
          <a:p>
            <a:r>
              <a:rPr lang="en-US" sz="2600" b="1" i="1" dirty="0" smtClean="0">
                <a:ln w="11430">
                  <a:solidFill>
                    <a:schemeClr val="tx1"/>
                  </a:solidFill>
                </a:ln>
                <a:effectLst>
                  <a:outerShdw blurRad="50800" dist="39000" dir="5460000" algn="tl">
                    <a:srgbClr val="000000">
                      <a:alpha val="38000"/>
                    </a:srgbClr>
                  </a:outerShdw>
                </a:effectLst>
                <a:latin typeface="Arial Rounded MT Bold" pitchFamily="34" charset="0"/>
              </a:rPr>
              <a:t>worldly standards, not many were powerful,</a:t>
            </a:r>
          </a:p>
          <a:p>
            <a:r>
              <a:rPr lang="en-US" sz="2600" b="1" i="1" dirty="0" smtClean="0">
                <a:ln w="11430">
                  <a:solidFill>
                    <a:schemeClr val="tx1"/>
                  </a:solidFill>
                </a:ln>
                <a:effectLst>
                  <a:outerShdw blurRad="50800" dist="39000" dir="5460000" algn="tl">
                    <a:srgbClr val="000000">
                      <a:alpha val="38000"/>
                    </a:srgbClr>
                  </a:outerShdw>
                </a:effectLst>
                <a:latin typeface="Arial Rounded MT Bold" pitchFamily="34" charset="0"/>
              </a:rPr>
              <a:t>not many were of noble birth.  But God</a:t>
            </a:r>
          </a:p>
          <a:p>
            <a:r>
              <a:rPr lang="en-US" sz="2600" b="1" i="1" dirty="0" smtClean="0">
                <a:ln w="11430">
                  <a:solidFill>
                    <a:schemeClr val="tx1"/>
                  </a:solidFill>
                </a:ln>
                <a:effectLst>
                  <a:outerShdw blurRad="50800" dist="39000" dir="5460000" algn="tl">
                    <a:srgbClr val="000000">
                      <a:alpha val="38000"/>
                    </a:srgbClr>
                  </a:outerShdw>
                </a:effectLst>
                <a:latin typeface="Arial Rounded MT Bold" pitchFamily="34" charset="0"/>
              </a:rPr>
              <a:t>chose what is foolish in the world to shame</a:t>
            </a:r>
          </a:p>
          <a:p>
            <a:r>
              <a:rPr lang="en-US" sz="2600" b="1" i="1" dirty="0" smtClean="0">
                <a:ln w="11430">
                  <a:solidFill>
                    <a:schemeClr val="tx1"/>
                  </a:solidFill>
                </a:ln>
                <a:effectLst>
                  <a:outerShdw blurRad="50800" dist="39000" dir="5460000" algn="tl">
                    <a:srgbClr val="000000">
                      <a:alpha val="38000"/>
                    </a:srgbClr>
                  </a:outerShdw>
                </a:effectLst>
                <a:latin typeface="Arial Rounded MT Bold" pitchFamily="34" charset="0"/>
              </a:rPr>
              <a:t>the wise; God chose what is weak in the</a:t>
            </a:r>
          </a:p>
          <a:p>
            <a:r>
              <a:rPr lang="en-US" sz="2600" b="1" i="1" dirty="0" smtClean="0">
                <a:ln w="11430">
                  <a:solidFill>
                    <a:schemeClr val="tx1"/>
                  </a:solidFill>
                </a:ln>
                <a:effectLst>
                  <a:outerShdw blurRad="50800" dist="39000" dir="5460000" algn="tl">
                    <a:srgbClr val="000000">
                      <a:alpha val="38000"/>
                    </a:srgbClr>
                  </a:outerShdw>
                </a:effectLst>
                <a:latin typeface="Arial Rounded MT Bold" pitchFamily="34" charset="0"/>
              </a:rPr>
              <a:t>world to shame the strong” </a:t>
            </a:r>
            <a:r>
              <a:rPr lang="en-US" sz="2600" b="1" baseline="30000" dirty="0" smtClean="0">
                <a:ln w="11430">
                  <a:solidFill>
                    <a:schemeClr val="tx1"/>
                  </a:solidFill>
                </a:ln>
                <a:effectLst>
                  <a:outerShdw blurRad="50800" dist="39000" dir="5460000" algn="tl">
                    <a:srgbClr val="000000">
                      <a:alpha val="38000"/>
                    </a:srgbClr>
                  </a:outerShdw>
                </a:effectLst>
                <a:latin typeface="Arial Rounded MT Bold" pitchFamily="34" charset="0"/>
              </a:rPr>
              <a:t>(1 Cor. 1:26,27)</a:t>
            </a:r>
            <a:r>
              <a:rPr lang="en-US" sz="2600" b="1" i="1" dirty="0" smtClean="0">
                <a:ln w="11430">
                  <a:solidFill>
                    <a:schemeClr val="tx1"/>
                  </a:solidFill>
                </a:ln>
                <a:effectLst>
                  <a:outerShdw blurRad="50800" dist="39000" dir="5460000" algn="tl">
                    <a:srgbClr val="000000">
                      <a:alpha val="38000"/>
                    </a:srgbClr>
                  </a:outerShdw>
                </a:effectLst>
                <a:latin typeface="Arial Rounded MT Bold" pitchFamily="34" charset="0"/>
              </a:rPr>
              <a:t>.</a:t>
            </a:r>
            <a:endParaRPr lang="en-US" sz="2600" b="1" i="1" dirty="0">
              <a:ln w="11430">
                <a:solidFill>
                  <a:schemeClr val="tx1"/>
                </a:solidFill>
              </a:ln>
              <a:effectLst>
                <a:outerShdw blurRad="50800" dist="39000" dir="5460000" algn="tl">
                  <a:srgbClr val="000000">
                    <a:alpha val="38000"/>
                  </a:srgbClr>
                </a:outerShdw>
              </a:effectLst>
              <a:latin typeface="Arial Rounded MT Bold" pitchFamily="34" charset="0"/>
            </a:endParaRPr>
          </a:p>
        </p:txBody>
      </p:sp>
      <p:sp>
        <p:nvSpPr>
          <p:cNvPr id="4" name="TextBox 3"/>
          <p:cNvSpPr txBox="1"/>
          <p:nvPr/>
        </p:nvSpPr>
        <p:spPr>
          <a:xfrm>
            <a:off x="2438400" y="6059269"/>
            <a:ext cx="67056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solidFill>
                    <a:srgbClr val="996633"/>
                  </a:solidFill>
                </a:ln>
                <a:solidFill>
                  <a:srgbClr val="996633"/>
                </a:solidFill>
                <a:effectLst>
                  <a:outerShdw blurRad="50800" dist="39000" dir="5460000" algn="tl">
                    <a:srgbClr val="000000">
                      <a:alpha val="38000"/>
                    </a:srgbClr>
                  </a:outerShdw>
                </a:effectLst>
                <a:latin typeface="Arial Rounded MT Bold" pitchFamily="34" charset="0"/>
              </a:rPr>
              <a:t>Your Lord’s Invitation!</a:t>
            </a:r>
            <a:endParaRPr lang="en-US" sz="4000" b="1" dirty="0">
              <a:ln w="11430">
                <a:solidFill>
                  <a:srgbClr val="996633"/>
                </a:solidFill>
              </a:ln>
              <a:solidFill>
                <a:srgbClr val="996633"/>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019800"/>
            <a:ext cx="2209800" cy="738664"/>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1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St. Matthew 11:25-30</a:t>
            </a:r>
            <a:endParaRPr lang="en-US" sz="2100" b="1" dirty="0">
              <a:ln w="11430">
                <a:solidFill>
                  <a:srgbClr val="92D050"/>
                </a:solidFill>
              </a:ln>
              <a:solidFill>
                <a:srgbClr val="92D050"/>
              </a:solidFill>
              <a:effectLst>
                <a:outerShdw blurRad="80000" dist="40000" dir="5040000" algn="tl">
                  <a:srgbClr val="000000">
                    <a:alpha val="30000"/>
                  </a:srgbClr>
                </a:outerShdw>
              </a:effectLst>
            </a:endParaRPr>
          </a:p>
        </p:txBody>
      </p:sp>
      <p:pic>
        <p:nvPicPr>
          <p:cNvPr id="50178" name="Picture 2" descr="Free Jesus Christ pictures and verse wallpapers, Free Christian  backgrounds,Bible cliparts"/>
          <p:cNvPicPr>
            <a:picLocks noChangeAspect="1" noChangeArrowheads="1"/>
          </p:cNvPicPr>
          <p:nvPr/>
        </p:nvPicPr>
        <p:blipFill>
          <a:blip r:embed="rId2" cstate="print">
            <a:duotone>
              <a:schemeClr val="accent4">
                <a:shade val="45000"/>
                <a:satMod val="135000"/>
              </a:schemeClr>
              <a:prstClr val="white"/>
            </a:duotone>
          </a:blip>
          <a:srcRect/>
          <a:stretch>
            <a:fillRect/>
          </a:stretch>
        </p:blipFill>
        <p:spPr bwMode="auto">
          <a:xfrm>
            <a:off x="7334250" y="3419474"/>
            <a:ext cx="1809750" cy="25241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amond(in)">
                                      <p:cBhvr>
                                        <p:cTn id="7" dur="2000"/>
                                        <p:tgtEl>
                                          <p:spTgt spid="3">
                                            <p:txEl>
                                              <p:pRg st="1" end="1"/>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amond(in)">
                                      <p:cBhvr>
                                        <p:cTn id="10" dur="2000"/>
                                        <p:tgtEl>
                                          <p:spTgt spid="3">
                                            <p:txEl>
                                              <p:pRg st="2" end="2"/>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diamond(in)">
                                      <p:cBhvr>
                                        <p:cTn id="13" dur="2000"/>
                                        <p:tgtEl>
                                          <p:spTgt spid="3">
                                            <p:txEl>
                                              <p:pRg st="3" end="3"/>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diamond(in)">
                                      <p:cBhvr>
                                        <p:cTn id="16" dur="2000"/>
                                        <p:tgtEl>
                                          <p:spTgt spid="3">
                                            <p:txEl>
                                              <p:pRg st="4" end="4"/>
                                            </p:txEl>
                                          </p:spTgt>
                                        </p:tgtEl>
                                      </p:cBhvr>
                                    </p:animEffect>
                                  </p:childTnLst>
                                </p:cTn>
                              </p:par>
                              <p:par>
                                <p:cTn id="17" presetID="8" presetClass="entr" presetSubtype="16"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diamond(in)">
                                      <p:cBhvr>
                                        <p:cTn id="19" dur="2000"/>
                                        <p:tgtEl>
                                          <p:spTgt spid="3">
                                            <p:txEl>
                                              <p:pRg st="5" end="5"/>
                                            </p:txEl>
                                          </p:spTgt>
                                        </p:tgtEl>
                                      </p:cBhvr>
                                    </p:animEffect>
                                  </p:childTnLst>
                                </p:cTn>
                              </p:par>
                              <p:par>
                                <p:cTn id="20" presetID="8" presetClass="entr" presetSubtype="16"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amond(in)">
                                      <p:cBhvr>
                                        <p:cTn id="22" dur="2000"/>
                                        <p:tgtEl>
                                          <p:spTgt spid="3">
                                            <p:txEl>
                                              <p:pRg st="6" end="6"/>
                                            </p:txEl>
                                          </p:spTgt>
                                        </p:tgtEl>
                                      </p:cBhvr>
                                    </p:animEffect>
                                  </p:childTnLst>
                                </p:cTn>
                              </p:par>
                              <p:par>
                                <p:cTn id="23" presetID="8" presetClass="entr" presetSubtype="16"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diamond(in)">
                                      <p:cBhvr>
                                        <p:cTn id="25"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6044625"/>
            <a:ext cx="67056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Introduction</a:t>
            </a:r>
            <a:endParaRPr lang="en-US" sz="36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3" name="TextBox 2"/>
          <p:cNvSpPr txBox="1"/>
          <p:nvPr/>
        </p:nvSpPr>
        <p:spPr>
          <a:xfrm>
            <a:off x="76200" y="152400"/>
            <a:ext cx="8915400" cy="541686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1200"/>
              </a:spcAft>
            </a:pPr>
            <a:r>
              <a:rPr lang="en-US" sz="28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Chapter 11 is mostly filled with the conversation between Jesus and John’s </a:t>
            </a:r>
            <a:r>
              <a:rPr lang="en-US" sz="28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disciples; and , then, our </a:t>
            </a:r>
            <a:r>
              <a:rPr lang="en-US" sz="28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Lord’s testimony concerning John the Baptist.  It’s interesting that Jesus sends His disciples out while John the Baptist sends his disciples to Jesus.</a:t>
            </a:r>
          </a:p>
          <a:p>
            <a:r>
              <a:rPr lang="en-US" sz="28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Jesus also preaches a harsh word of law to the unrepentant cities, and this chapter ends with Jesus speaking of Himself and His Father who reveals His wisdom not to the wise; but to babes!  Lastly, we are tenderly invited to take up the light and easy yoke of our Lord’s Holy Gospel.</a:t>
            </a:r>
            <a:endParaRPr lang="en-US" sz="2800" b="1" dirty="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096000"/>
            <a:ext cx="2209800" cy="738664"/>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1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St. Matthew 11</a:t>
            </a:r>
            <a:endParaRPr lang="en-US" sz="2100" b="1" dirty="0">
              <a:ln w="11430">
                <a:solidFill>
                  <a:srgbClr val="92D050"/>
                </a:solidFill>
              </a:ln>
              <a:solidFill>
                <a:srgbClr val="92D050"/>
              </a:soli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amond(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152400"/>
            <a:ext cx="8915400" cy="600164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4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St. Matthew, in v.27, now writes of the profound nature of the Holy Trinity, things which St. John delighted to write.  That all things are delivered to Jesus by the Father indicates that Jesus is both God and Man; for, according to His Divine Nature, He already possesses all things, and yet according to His human nature all things are delivered to Him.  And yet, to receive them He must be God.  This communication of Divine Attributes to the human nature of Christ we call the “Communication of Attributes,” and specifically the </a:t>
            </a:r>
            <a:r>
              <a:rPr lang="en-US" sz="2400" b="1" i="1" dirty="0" smtClean="0">
                <a:ln w="11430">
                  <a:solidFill>
                    <a:srgbClr val="996633"/>
                  </a:solidFill>
                </a:ln>
                <a:effectLst>
                  <a:outerShdw blurRad="50800" dist="39000" dir="5460000" algn="tl">
                    <a:srgbClr val="000000">
                      <a:alpha val="38000"/>
                    </a:srgbClr>
                  </a:outerShdw>
                </a:effectLst>
                <a:latin typeface="Arial Rounded MT Bold" pitchFamily="34" charset="0"/>
              </a:rPr>
              <a:t>genus </a:t>
            </a:r>
            <a:r>
              <a:rPr lang="en-US" sz="2400" b="1" i="1" dirty="0" err="1" smtClean="0">
                <a:ln w="11430">
                  <a:solidFill>
                    <a:srgbClr val="996633"/>
                  </a:solidFill>
                </a:ln>
                <a:effectLst>
                  <a:outerShdw blurRad="50800" dist="39000" dir="5460000" algn="tl">
                    <a:srgbClr val="000000">
                      <a:alpha val="38000"/>
                    </a:srgbClr>
                  </a:outerShdw>
                </a:effectLst>
                <a:latin typeface="Arial Rounded MT Bold" pitchFamily="34" charset="0"/>
              </a:rPr>
              <a:t>maiestaticum</a:t>
            </a:r>
            <a:r>
              <a:rPr lang="en-US" sz="2400" b="1" dirty="0" smtClean="0">
                <a:ln w="11430">
                  <a:solidFill>
                    <a:srgbClr val="996633"/>
                  </a:solidFill>
                </a:ln>
                <a:effectLst>
                  <a:outerShdw blurRad="50800" dist="39000" dir="5460000" algn="tl">
                    <a:srgbClr val="000000">
                      <a:alpha val="38000"/>
                    </a:srgbClr>
                  </a:outerShdw>
                </a:effectLst>
                <a:latin typeface="Arial Rounded MT Bold" pitchFamily="34" charset="0"/>
              </a:rPr>
              <a:t>,</a:t>
            </a:r>
            <a:r>
              <a:rPr lang="en-US" sz="2400" b="1" dirty="0" smtClean="0">
                <a:ln w="11430">
                  <a:solidFill>
                    <a:srgbClr val="FFFF00"/>
                  </a:solidFill>
                </a:ln>
                <a:solidFill>
                  <a:srgbClr val="FFFF00"/>
                </a:solidFill>
                <a:effectLst>
                  <a:outerShdw blurRad="50800" dist="39000" dir="5460000" algn="tl">
                    <a:srgbClr val="000000">
                      <a:alpha val="38000"/>
                    </a:srgbClr>
                  </a:outerShdw>
                </a:effectLst>
                <a:latin typeface="Arial Rounded MT Bold" pitchFamily="34" charset="0"/>
              </a:rPr>
              <a:t> </a:t>
            </a:r>
            <a:r>
              <a:rPr lang="en-US" sz="24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the “Majestic Kind.”</a:t>
            </a:r>
            <a:r>
              <a:rPr lang="en-US" sz="2400" b="1" baseline="30000" dirty="0" smtClean="0">
                <a:ln w="11430">
                  <a:solidFill>
                    <a:schemeClr val="tx1"/>
                  </a:solidFill>
                </a:ln>
                <a:effectLst>
                  <a:outerShdw blurRad="50800" dist="39000" dir="5460000" algn="tl">
                    <a:srgbClr val="000000">
                      <a:alpha val="38000"/>
                    </a:srgbClr>
                  </a:outerShdw>
                </a:effectLst>
                <a:latin typeface="Arial Rounded MT Bold" pitchFamily="34" charset="0"/>
              </a:rPr>
              <a:t>1</a:t>
            </a:r>
          </a:p>
          <a:p>
            <a:endParaRPr lang="en-US" sz="1400" b="1" baseline="30000"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endParaRPr>
          </a:p>
          <a:p>
            <a:endParaRPr lang="en-US" sz="2400" b="1" baseline="30000"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endParaRPr>
          </a:p>
          <a:p>
            <a:endParaRPr lang="en-US" sz="2400" b="1" baseline="30000"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endParaRPr>
          </a:p>
          <a:p>
            <a:endParaRPr lang="en-US" sz="2400" b="1" baseline="30000"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endParaRPr>
          </a:p>
          <a:p>
            <a:endParaRPr lang="en-US" sz="2400" b="1" baseline="30000"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endParaRPr>
          </a:p>
          <a:p>
            <a:endParaRPr lang="en-US" sz="2400" b="1" baseline="30000"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endParaRPr>
          </a:p>
          <a:p>
            <a:endParaRPr lang="en-US" sz="2400" b="1" baseline="30000"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endParaRPr>
          </a:p>
          <a:p>
            <a:endParaRPr lang="en-US" sz="2400" b="1" baseline="30000"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endParaRPr>
          </a:p>
          <a:p>
            <a:pPr algn="r"/>
            <a:r>
              <a:rPr lang="en-US" sz="1600" b="1" baseline="30000" dirty="0" smtClean="0">
                <a:ln w="11430">
                  <a:solidFill>
                    <a:schemeClr val="tx1"/>
                  </a:solidFill>
                </a:ln>
                <a:effectLst>
                  <a:outerShdw blurRad="50800" dist="39000" dir="5460000" algn="tl">
                    <a:srgbClr val="000000">
                      <a:alpha val="38000"/>
                    </a:srgbClr>
                  </a:outerShdw>
                </a:effectLst>
                <a:latin typeface="Calibri" pitchFamily="34" charset="0"/>
                <a:cs typeface="Calibri" pitchFamily="34" charset="0"/>
              </a:rPr>
              <a:t>1</a:t>
            </a:r>
            <a:r>
              <a:rPr lang="en-US" sz="1600" b="1" dirty="0" smtClean="0">
                <a:ln w="11430">
                  <a:solidFill>
                    <a:schemeClr val="tx1"/>
                  </a:solidFill>
                </a:ln>
                <a:effectLst>
                  <a:outerShdw blurRad="50800" dist="39000" dir="5460000" algn="tl">
                    <a:srgbClr val="000000">
                      <a:alpha val="38000"/>
                    </a:srgbClr>
                  </a:outerShdw>
                </a:effectLst>
                <a:latin typeface="Calibri" pitchFamily="34" charset="0"/>
                <a:cs typeface="Calibri" pitchFamily="34" charset="0"/>
              </a:rPr>
              <a:t>For a complete understanding please review the </a:t>
            </a:r>
            <a:r>
              <a:rPr lang="en-US" sz="1600" b="1" i="1" dirty="0" smtClean="0">
                <a:ln w="11430">
                  <a:solidFill>
                    <a:schemeClr val="tx1"/>
                  </a:solidFill>
                </a:ln>
                <a:effectLst>
                  <a:outerShdw blurRad="50800" dist="39000" dir="5460000" algn="tl">
                    <a:srgbClr val="000000">
                      <a:alpha val="38000"/>
                    </a:srgbClr>
                  </a:outerShdw>
                </a:effectLst>
                <a:latin typeface="Calibri" pitchFamily="34" charset="0"/>
                <a:cs typeface="Calibri" pitchFamily="34" charset="0"/>
              </a:rPr>
              <a:t>Formula of Concord, Solid Declaration, </a:t>
            </a:r>
            <a:r>
              <a:rPr lang="en-US" sz="1600" b="1" dirty="0" smtClean="0">
                <a:ln w="11430">
                  <a:solidFill>
                    <a:schemeClr val="tx1"/>
                  </a:solidFill>
                </a:ln>
                <a:effectLst>
                  <a:outerShdw blurRad="50800" dist="39000" dir="5460000" algn="tl">
                    <a:srgbClr val="000000">
                      <a:alpha val="38000"/>
                    </a:srgbClr>
                  </a:outerShdw>
                </a:effectLst>
                <a:latin typeface="Calibri" pitchFamily="34" charset="0"/>
                <a:cs typeface="Calibri" pitchFamily="34" charset="0"/>
              </a:rPr>
              <a:t>VIII.50-55.</a:t>
            </a:r>
            <a:endParaRPr lang="en-US" sz="2400" b="1" dirty="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endParaRPr>
          </a:p>
        </p:txBody>
      </p:sp>
      <p:sp>
        <p:nvSpPr>
          <p:cNvPr id="4" name="TextBox 3"/>
          <p:cNvSpPr txBox="1"/>
          <p:nvPr/>
        </p:nvSpPr>
        <p:spPr>
          <a:xfrm>
            <a:off x="2438400" y="6059269"/>
            <a:ext cx="67056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solidFill>
                    <a:srgbClr val="996633"/>
                  </a:solidFill>
                </a:ln>
                <a:solidFill>
                  <a:srgbClr val="996633"/>
                </a:solidFill>
                <a:effectLst>
                  <a:outerShdw blurRad="50800" dist="39000" dir="5460000" algn="tl">
                    <a:srgbClr val="000000">
                      <a:alpha val="38000"/>
                    </a:srgbClr>
                  </a:outerShdw>
                </a:effectLst>
                <a:latin typeface="Arial Rounded MT Bold" pitchFamily="34" charset="0"/>
              </a:rPr>
              <a:t>Your Lord’s Invitation!</a:t>
            </a:r>
            <a:endParaRPr lang="en-US" sz="4000" b="1" dirty="0">
              <a:ln w="11430">
                <a:solidFill>
                  <a:srgbClr val="996633"/>
                </a:solidFill>
              </a:ln>
              <a:solidFill>
                <a:srgbClr val="996633"/>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019800"/>
            <a:ext cx="2209800" cy="738664"/>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1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St. Matthew 11:25-30</a:t>
            </a:r>
            <a:endParaRPr lang="en-US" sz="2100" b="1" dirty="0">
              <a:ln w="11430">
                <a:solidFill>
                  <a:srgbClr val="92D050"/>
                </a:solidFill>
              </a:ln>
              <a:solidFill>
                <a:srgbClr val="92D050"/>
              </a:solidFill>
              <a:effectLst>
                <a:outerShdw blurRad="80000" dist="40000" dir="5040000" algn="tl">
                  <a:srgbClr val="000000">
                    <a:alpha val="30000"/>
                  </a:srgbClr>
                </a:outerShdw>
              </a:effectLst>
            </a:endParaRPr>
          </a:p>
        </p:txBody>
      </p:sp>
      <p:pic>
        <p:nvPicPr>
          <p:cNvPr id="52226" name="Picture 2" descr="https://concordiatheology.org/wp-content/uploads/2024/01/Maxwell3a.png"/>
          <p:cNvPicPr>
            <a:picLocks noChangeAspect="1" noChangeArrowheads="1"/>
          </p:cNvPicPr>
          <p:nvPr/>
        </p:nvPicPr>
        <p:blipFill>
          <a:blip r:embed="rId2" cstate="print"/>
          <a:srcRect t="52525"/>
          <a:stretch>
            <a:fillRect/>
          </a:stretch>
        </p:blipFill>
        <p:spPr bwMode="auto">
          <a:xfrm>
            <a:off x="2286000" y="4114800"/>
            <a:ext cx="4572000" cy="129059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strips(downRight)">
                                      <p:cBhvr>
                                        <p:cTn id="7" dur="2000"/>
                                        <p:tgtEl>
                                          <p:spTgt spid="52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152400"/>
            <a:ext cx="8915400" cy="517064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30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And Jesus is talking about more than Himself and the Father, He also says that He is the only means to know the Father (cf. St. John 1:18; 14:6)</a:t>
            </a:r>
            <a:r>
              <a:rPr lang="en-US" sz="3000" b="1" i="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  </a:t>
            </a:r>
            <a:r>
              <a:rPr lang="en-US" sz="30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These exclusive claims of Jesus might sound harsh to our ears, more like Law than Gospel.  However, Jesus comforts us with His mercy and compassion, inviting to Himself (to He who is gentle and lowly in heart) the weak and heavy laden.  That Jesus is </a:t>
            </a:r>
            <a:r>
              <a:rPr lang="en-US" sz="3000" b="1" dirty="0" smtClean="0">
                <a:ln w="11430">
                  <a:solidFill>
                    <a:schemeClr val="tx1"/>
                  </a:solidFill>
                </a:ln>
                <a:effectLst>
                  <a:outerShdw blurRad="50800" dist="39000" dir="5460000" algn="tl">
                    <a:srgbClr val="000000">
                      <a:alpha val="38000"/>
                    </a:srgbClr>
                  </a:outerShdw>
                </a:effectLst>
                <a:latin typeface="Arial Rounded MT Bold" pitchFamily="34" charset="0"/>
              </a:rPr>
              <a:t>THE</a:t>
            </a:r>
            <a:r>
              <a:rPr lang="en-US" sz="3000" b="1" i="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 </a:t>
            </a:r>
            <a:r>
              <a:rPr lang="en-US" sz="30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way to know the Father is Good News, the sweetest Gospel!</a:t>
            </a:r>
          </a:p>
        </p:txBody>
      </p:sp>
      <p:sp>
        <p:nvSpPr>
          <p:cNvPr id="4" name="TextBox 3"/>
          <p:cNvSpPr txBox="1"/>
          <p:nvPr/>
        </p:nvSpPr>
        <p:spPr>
          <a:xfrm>
            <a:off x="2438400" y="6059269"/>
            <a:ext cx="67056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solidFill>
                    <a:srgbClr val="996633"/>
                  </a:solidFill>
                </a:ln>
                <a:solidFill>
                  <a:srgbClr val="996633"/>
                </a:solidFill>
                <a:effectLst>
                  <a:outerShdw blurRad="50800" dist="39000" dir="5460000" algn="tl">
                    <a:srgbClr val="000000">
                      <a:alpha val="38000"/>
                    </a:srgbClr>
                  </a:outerShdw>
                </a:effectLst>
                <a:latin typeface="Arial Rounded MT Bold" pitchFamily="34" charset="0"/>
              </a:rPr>
              <a:t>Your Lord’s Invitation!</a:t>
            </a:r>
            <a:endParaRPr lang="en-US" sz="4000" b="1" dirty="0">
              <a:ln w="11430">
                <a:solidFill>
                  <a:srgbClr val="996633"/>
                </a:solidFill>
              </a:ln>
              <a:solidFill>
                <a:srgbClr val="996633"/>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019800"/>
            <a:ext cx="2209800" cy="738664"/>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1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St. Matthew 11:25-30</a:t>
            </a:r>
            <a:endParaRPr lang="en-US" sz="2100" b="1" dirty="0">
              <a:ln w="11430">
                <a:solidFill>
                  <a:srgbClr val="92D050"/>
                </a:solidFill>
              </a:ln>
              <a:solidFill>
                <a:srgbClr val="92D050"/>
              </a:soli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298132"/>
            <a:ext cx="8915400" cy="541686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1200"/>
              </a:spcAft>
            </a:pPr>
            <a:r>
              <a:rPr lang="en-US" sz="24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A yoke, just by virtue of being a yoke, is heavy and burdensome.  Such was Jesus’ cross the yoke of man’s sin and the burden of God’s wrath.  That was our yoke, what we should have born; and yet, Jesus takes it from us and bears alone the weight of sin, death and despair.  He take our yoke and gives us His, the light yoke of freedom and joy and forgiveness and life.  </a:t>
            </a:r>
            <a:r>
              <a:rPr lang="en-US" sz="2400" b="1" i="1" dirty="0" smtClean="0">
                <a:ln w="11430">
                  <a:solidFill>
                    <a:schemeClr val="tx1"/>
                  </a:solidFill>
                </a:ln>
                <a:effectLst>
                  <a:outerShdw blurRad="50800" dist="39000" dir="5460000" algn="tl">
                    <a:srgbClr val="000000">
                      <a:alpha val="38000"/>
                    </a:srgbClr>
                  </a:outerShdw>
                </a:effectLst>
                <a:latin typeface="Arial Rounded MT Bold" pitchFamily="34" charset="0"/>
              </a:rPr>
              <a:t>“Christ's burden does not oppress but makes light and itself bears rather than is borne.” [Luther]</a:t>
            </a:r>
          </a:p>
          <a:p>
            <a:r>
              <a:rPr lang="en-US" sz="24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We are born harnessed to the yoke of the law and its punishments, to sin, to slavery, to death </a:t>
            </a:r>
            <a:r>
              <a:rPr lang="en-US" sz="2400" b="1" dirty="0" smtClean="0">
                <a:ln w="11430">
                  <a:solidFill>
                    <a:schemeClr val="tx1"/>
                  </a:solidFill>
                </a:ln>
                <a:effectLst>
                  <a:outerShdw blurRad="50800" dist="39000" dir="5460000" algn="tl">
                    <a:srgbClr val="000000">
                      <a:alpha val="38000"/>
                    </a:srgbClr>
                  </a:outerShdw>
                </a:effectLst>
                <a:latin typeface="Arial Rounded MT Bold" pitchFamily="34" charset="0"/>
              </a:rPr>
              <a:t>(the </a:t>
            </a:r>
            <a:r>
              <a:rPr lang="en-US" sz="2400" b="1" i="1" dirty="0" smtClean="0">
                <a:ln w="11430">
                  <a:solidFill>
                    <a:schemeClr val="tx1"/>
                  </a:solidFill>
                </a:ln>
                <a:effectLst>
                  <a:outerShdw blurRad="50800" dist="39000" dir="5460000" algn="tl">
                    <a:srgbClr val="000000">
                      <a:alpha val="38000"/>
                    </a:srgbClr>
                  </a:outerShdw>
                </a:effectLst>
                <a:latin typeface="Arial Rounded MT Bold" pitchFamily="34" charset="0"/>
              </a:rPr>
              <a:t>“yoke of bondage”</a:t>
            </a:r>
            <a:r>
              <a:rPr lang="en-US" sz="2400" b="1" dirty="0" smtClean="0">
                <a:ln w="11430">
                  <a:solidFill>
                    <a:schemeClr val="tx1"/>
                  </a:solidFill>
                </a:ln>
                <a:effectLst>
                  <a:outerShdw blurRad="50800" dist="39000" dir="5460000" algn="tl">
                    <a:srgbClr val="000000">
                      <a:alpha val="38000"/>
                    </a:srgbClr>
                  </a:outerShdw>
                </a:effectLst>
                <a:latin typeface="Arial Rounded MT Bold" pitchFamily="34" charset="0"/>
              </a:rPr>
              <a:t> (</a:t>
            </a:r>
            <a:r>
              <a:rPr lang="en-US" sz="2400" b="1" dirty="0" err="1" smtClean="0">
                <a:ln w="11430">
                  <a:solidFill>
                    <a:schemeClr val="tx1"/>
                  </a:solidFill>
                </a:ln>
                <a:effectLst>
                  <a:outerShdw blurRad="50800" dist="39000" dir="5460000" algn="tl">
                    <a:srgbClr val="000000">
                      <a:alpha val="38000"/>
                    </a:srgbClr>
                  </a:outerShdw>
                </a:effectLst>
                <a:latin typeface="TekniaGreek" pitchFamily="2" charset="0"/>
              </a:rPr>
              <a:t>zugw</a:t>
            </a:r>
            <a:r>
              <a:rPr lang="en-US" sz="2400" b="1" dirty="0" smtClean="0">
                <a:ln w="11430">
                  <a:solidFill>
                    <a:schemeClr val="tx1"/>
                  </a:solidFill>
                </a:ln>
                <a:effectLst>
                  <a:outerShdw blurRad="50800" dist="39000" dir="5460000" algn="tl">
                    <a:srgbClr val="000000">
                      <a:alpha val="38000"/>
                    </a:srgbClr>
                  </a:outerShdw>
                </a:effectLst>
                <a:latin typeface="TekniaGreek" pitchFamily="2" charset="0"/>
              </a:rPr>
              <a:t>:/ </a:t>
            </a:r>
            <a:r>
              <a:rPr lang="en-US" sz="2400" b="1" dirty="0" err="1" smtClean="0">
                <a:ln w="11430">
                  <a:solidFill>
                    <a:schemeClr val="tx1"/>
                  </a:solidFill>
                </a:ln>
                <a:effectLst>
                  <a:outerShdw blurRad="50800" dist="39000" dir="5460000" algn="tl">
                    <a:srgbClr val="000000">
                      <a:alpha val="38000"/>
                    </a:srgbClr>
                  </a:outerShdw>
                </a:effectLst>
                <a:latin typeface="TekniaGreek" pitchFamily="2" charset="0"/>
              </a:rPr>
              <a:t>douleivaV</a:t>
            </a:r>
            <a:r>
              <a:rPr lang="en-US" sz="2400" b="1" dirty="0" smtClean="0">
                <a:ln w="11430">
                  <a:solidFill>
                    <a:schemeClr val="tx1"/>
                  </a:solidFill>
                </a:ln>
                <a:effectLst>
                  <a:outerShdw blurRad="50800" dist="39000" dir="5460000" algn="tl">
                    <a:srgbClr val="000000">
                      <a:alpha val="38000"/>
                    </a:srgbClr>
                  </a:outerShdw>
                </a:effectLst>
                <a:latin typeface="Arial Rounded MT Bold" pitchFamily="34" charset="0"/>
              </a:rPr>
              <a:t>) (Gal. 5:1)).</a:t>
            </a:r>
            <a:r>
              <a:rPr lang="en-US" sz="24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  But Jesus has set us free in the giving of the yoke of the Gospel, in the blessedness of the forgiveness of our sins.</a:t>
            </a:r>
            <a:endParaRPr lang="en-US" sz="2400" b="1" dirty="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endParaRPr>
          </a:p>
        </p:txBody>
      </p:sp>
      <p:sp>
        <p:nvSpPr>
          <p:cNvPr id="4" name="TextBox 3"/>
          <p:cNvSpPr txBox="1"/>
          <p:nvPr/>
        </p:nvSpPr>
        <p:spPr>
          <a:xfrm>
            <a:off x="2438400" y="6059269"/>
            <a:ext cx="67056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solidFill>
                    <a:srgbClr val="996633"/>
                  </a:solidFill>
                </a:ln>
                <a:solidFill>
                  <a:srgbClr val="996633"/>
                </a:solidFill>
                <a:effectLst>
                  <a:outerShdw blurRad="50800" dist="39000" dir="5460000" algn="tl">
                    <a:srgbClr val="000000">
                      <a:alpha val="38000"/>
                    </a:srgbClr>
                  </a:outerShdw>
                </a:effectLst>
                <a:latin typeface="Arial Rounded MT Bold" pitchFamily="34" charset="0"/>
              </a:rPr>
              <a:t>Your Lord’s Invitation!</a:t>
            </a:r>
            <a:endParaRPr lang="en-US" sz="4000" b="1" dirty="0">
              <a:ln w="11430">
                <a:solidFill>
                  <a:srgbClr val="996633"/>
                </a:solidFill>
              </a:ln>
              <a:solidFill>
                <a:srgbClr val="996633"/>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019800"/>
            <a:ext cx="2209800" cy="738664"/>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1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St. Matthew 11:25-30</a:t>
            </a:r>
            <a:endParaRPr lang="en-US" sz="2100" b="1" dirty="0">
              <a:ln w="11430">
                <a:solidFill>
                  <a:srgbClr val="92D050"/>
                </a:solidFill>
              </a:ln>
              <a:solidFill>
                <a:srgbClr val="92D050"/>
              </a:soli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amond(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chemeClr val="bg1"/>
                  </a:solidFill>
                </a:ln>
                <a:solidFill>
                  <a:schemeClr val="bg1"/>
                </a:solidFill>
                <a:effectLst>
                  <a:outerShdw blurRad="50800" dist="39000" dir="5460000" algn="tl">
                    <a:srgbClr val="000000">
                      <a:alpha val="38000"/>
                    </a:srgbClr>
                  </a:outerShdw>
                </a:effectLst>
              </a:rPr>
              <a:t>Our Outline of St. Matthew</a:t>
            </a:r>
            <a:endParaRPr lang="en-US" sz="3600" b="1" dirty="0">
              <a:ln w="11430">
                <a:solidFill>
                  <a:schemeClr val="bg1"/>
                </a:solidFill>
              </a:ln>
              <a:solidFill>
                <a:schemeClr val="bg1"/>
              </a:solidFill>
              <a:effectLst>
                <a:outerShdw blurRad="50800" dist="39000" dir="5460000" algn="tl">
                  <a:srgbClr val="000000">
                    <a:alpha val="38000"/>
                  </a:srgbClr>
                </a:outerShdw>
              </a:effectLst>
            </a:endParaRPr>
          </a:p>
        </p:txBody>
      </p:sp>
      <p:sp>
        <p:nvSpPr>
          <p:cNvPr id="2051" name="Rectangle 3"/>
          <p:cNvSpPr>
            <a:spLocks noChangeArrowheads="1"/>
          </p:cNvSpPr>
          <p:nvPr/>
        </p:nvSpPr>
        <p:spPr bwMode="auto">
          <a:xfrm rot="10800000" flipH="1" flipV="1">
            <a:off x="76200" y="1042258"/>
            <a:ext cx="8991600" cy="40934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2000" b="1" dirty="0" smtClean="0">
                <a:ln w="11430">
                  <a:solidFill>
                    <a:srgbClr val="FFFF00"/>
                  </a:solidFill>
                </a:ln>
                <a:solidFill>
                  <a:srgbClr val="FFFF00"/>
                </a:solidFill>
                <a:effectLst>
                  <a:outerShdw blurRad="80000" dist="40000" dir="5040000" algn="tl">
                    <a:srgbClr val="000000">
                      <a:alpha val="30000"/>
                    </a:srgbClr>
                  </a:outerShdw>
                </a:effectLst>
                <a:latin typeface="Verdana" pitchFamily="34" charset="0"/>
                <a:ea typeface="Verdana" pitchFamily="34" charset="0"/>
              </a:rPr>
              <a:t>III. </a:t>
            </a:r>
            <a:r>
              <a:rPr lang="en-US" sz="2000" b="1" dirty="0" smtClean="0">
                <a:ln w="11430">
                  <a:solidFill>
                    <a:srgbClr val="FFFF00"/>
                  </a:solidFill>
                </a:ln>
                <a:solidFill>
                  <a:srgbClr val="FFFF00"/>
                </a:solidFill>
                <a:effectLst>
                  <a:outerShdw blurRad="80000" dist="40000" dir="5040000" algn="tl">
                    <a:srgbClr val="000000">
                      <a:alpha val="30000"/>
                    </a:srgbClr>
                  </a:outerShdw>
                </a:effectLst>
                <a:latin typeface="Verdana" pitchFamily="34" charset="0"/>
                <a:ea typeface="Verdana" pitchFamily="34" charset="0"/>
              </a:rPr>
              <a:t> The </a:t>
            </a:r>
            <a:r>
              <a:rPr lang="en-US" sz="2000" b="1" dirty="0" smtClean="0">
                <a:ln w="11430">
                  <a:solidFill>
                    <a:srgbClr val="FFFF00"/>
                  </a:solidFill>
                </a:ln>
                <a:solidFill>
                  <a:srgbClr val="FFFF00"/>
                </a:solidFill>
                <a:effectLst>
                  <a:outerShdw blurRad="80000" dist="40000" dir="5040000" algn="tl">
                    <a:srgbClr val="000000">
                      <a:alpha val="30000"/>
                    </a:srgbClr>
                  </a:outerShdw>
                </a:effectLst>
                <a:latin typeface="Verdana" pitchFamily="34" charset="0"/>
                <a:ea typeface="Verdana" pitchFamily="34" charset="0"/>
              </a:rPr>
              <a:t>Lord’s Ministry in Galilee (4:12 – 14:12)</a:t>
            </a:r>
          </a:p>
          <a:p>
            <a:r>
              <a:rPr lang="en-US"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Verdana" pitchFamily="34" charset="0"/>
                <a:ea typeface="Verdana" pitchFamily="34" charset="0"/>
              </a:rPr>
              <a:t>     </a:t>
            </a:r>
            <a:r>
              <a:rPr lang="en-US" sz="1600" b="1" strike="sngStrike"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Verdana" pitchFamily="34" charset="0"/>
                <a:ea typeface="Verdana" pitchFamily="34" charset="0"/>
              </a:rPr>
              <a:t>A.  </a:t>
            </a:r>
            <a:r>
              <a:rPr lang="en-US" sz="1600" b="1" strike="sngStrike"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Verdana" pitchFamily="34" charset="0"/>
                <a:ea typeface="Verdana" pitchFamily="34" charset="0"/>
              </a:rPr>
              <a:t>The </a:t>
            </a:r>
            <a:r>
              <a:rPr lang="en-US" sz="1600" b="1" strike="sngStrike"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Verdana" pitchFamily="34" charset="0"/>
                <a:ea typeface="Verdana" pitchFamily="34" charset="0"/>
              </a:rPr>
              <a:t>Beginning of His Galilean Ministry (4:12-25) (2/2)</a:t>
            </a:r>
          </a:p>
          <a:p>
            <a:r>
              <a:rPr lang="en-US" sz="1600" b="1"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Verdana" pitchFamily="34" charset="0"/>
                <a:ea typeface="Verdana" pitchFamily="34" charset="0"/>
              </a:rPr>
              <a:t>      </a:t>
            </a:r>
            <a:r>
              <a:rPr lang="en-US" sz="1600" b="1" strike="sngStrike"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Verdana" pitchFamily="34" charset="0"/>
                <a:ea typeface="Verdana" pitchFamily="34" charset="0"/>
              </a:rPr>
              <a:t>B.  First Discourse:  The Sermon on the Mount – Ch 5 (2/9)</a:t>
            </a:r>
            <a:r>
              <a:rPr lang="en-US" sz="1600" b="1"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Verdana" pitchFamily="34" charset="0"/>
                <a:ea typeface="Verdana" pitchFamily="34" charset="0"/>
              </a:rPr>
              <a:t>   </a:t>
            </a:r>
          </a:p>
          <a:p>
            <a:r>
              <a:rPr lang="en-US" sz="1600" b="1"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Verdana" pitchFamily="34" charset="0"/>
                <a:ea typeface="Verdana" pitchFamily="34" charset="0"/>
              </a:rPr>
              <a:t>      </a:t>
            </a:r>
            <a:r>
              <a:rPr lang="en-US" sz="1600" b="1" strike="sngStrike"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Verdana" pitchFamily="34" charset="0"/>
                <a:ea typeface="Verdana" pitchFamily="34" charset="0"/>
              </a:rPr>
              <a:t>C.  First Discourse:  The Sermon on the Mount – Ch 6 (2/16)</a:t>
            </a:r>
          </a:p>
          <a:p>
            <a:pPr>
              <a:spcAft>
                <a:spcPts val="1200"/>
              </a:spcAft>
            </a:pPr>
            <a:r>
              <a:rPr lang="en-US" sz="2000" b="1"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Verdana" pitchFamily="34" charset="0"/>
                <a:ea typeface="Verdana" pitchFamily="34" charset="0"/>
              </a:rPr>
              <a:t>     </a:t>
            </a:r>
            <a:r>
              <a:rPr lang="en-US" sz="1600" b="1" strike="sngStrike"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Verdana" pitchFamily="34" charset="0"/>
                <a:ea typeface="Verdana" pitchFamily="34" charset="0"/>
              </a:rPr>
              <a:t>D. </a:t>
            </a:r>
            <a:r>
              <a:rPr lang="en-US" sz="1600" b="1" strike="sngStrike"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Verdana" pitchFamily="34" charset="0"/>
                <a:ea typeface="Verdana" pitchFamily="34" charset="0"/>
              </a:rPr>
              <a:t> First </a:t>
            </a:r>
            <a:r>
              <a:rPr lang="en-US" sz="1600" b="1" strike="sngStrike"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Verdana" pitchFamily="34" charset="0"/>
                <a:ea typeface="Verdana" pitchFamily="34" charset="0"/>
              </a:rPr>
              <a:t>Discourse:  The Sermon on the Mount – Ch 7 (2/23)</a:t>
            </a:r>
          </a:p>
          <a:p>
            <a:r>
              <a:rPr lang="en-US" b="1"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        </a:t>
            </a:r>
            <a:r>
              <a:rPr lang="en-US" b="1" strike="sngStrike"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E.  A Collection of Our Lord’s Miracles</a:t>
            </a:r>
          </a:p>
          <a:p>
            <a:r>
              <a:rPr lang="en-US" b="1"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              </a:t>
            </a:r>
            <a:r>
              <a:rPr lang="en-US" b="1" strike="sngStrike"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1.  Chapter 8:  Capernaum &amp; </a:t>
            </a:r>
            <a:r>
              <a:rPr lang="en-US" b="1" strike="sngStrike" dirty="0" err="1"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Gadarenes</a:t>
            </a:r>
            <a:r>
              <a:rPr lang="en-US" b="1" strike="sngStrike"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 (3/2)</a:t>
            </a:r>
          </a:p>
          <a:p>
            <a:r>
              <a:rPr lang="en-US" b="1"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              </a:t>
            </a:r>
            <a:r>
              <a:rPr lang="en-US" b="1" strike="sngStrike"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2.  </a:t>
            </a:r>
            <a:r>
              <a:rPr lang="en-US" b="1" u="sng" strike="sngStrike"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Chapter 9:  Back in Capernaum</a:t>
            </a:r>
            <a:r>
              <a:rPr lang="en-US" b="1" strike="sngStrike"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 (3/9)</a:t>
            </a:r>
          </a:p>
          <a:p>
            <a:r>
              <a:rPr lang="en-US"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        </a:t>
            </a:r>
            <a:r>
              <a:rPr lang="en-US" b="1" strike="sngStrike" dirty="0" smtClean="0">
                <a:ln w="11430">
                  <a:solidFill>
                    <a:schemeClr val="tx1">
                      <a:lumMod val="50000"/>
                    </a:schemeClr>
                  </a:solidFill>
                </a:ln>
                <a:solidFill>
                  <a:schemeClr val="tx1">
                    <a:lumMod val="65000"/>
                  </a:schemeClr>
                </a:solidFill>
                <a:effectLst>
                  <a:outerShdw blurRad="80000" dist="40000" dir="5040000" algn="tl">
                    <a:srgbClr val="000000">
                      <a:alpha val="30000"/>
                    </a:srgbClr>
                  </a:outerShdw>
                </a:effectLst>
                <a:latin typeface="Times New Roman" pitchFamily="18" charset="0"/>
                <a:cs typeface="Times New Roman" pitchFamily="18" charset="0"/>
              </a:rPr>
              <a:t>F.   The Second Discourse:  The Commissioning of the Twelve Apostles – Ch 10 (3/16)</a:t>
            </a:r>
          </a:p>
          <a:p>
            <a:r>
              <a:rPr lang="en-US"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        </a:t>
            </a:r>
            <a:r>
              <a:rPr lang="en-US" b="1" dirty="0" smtClean="0">
                <a:ln w="11430">
                  <a:solidFill>
                    <a:srgbClr val="FFFF00"/>
                  </a:solidFill>
                </a:ln>
                <a:solidFill>
                  <a:srgbClr val="FFFF00"/>
                </a:solidFill>
                <a:effectLst>
                  <a:outerShdw blurRad="80000" dist="40000" dir="5040000" algn="tl">
                    <a:srgbClr val="000000">
                      <a:alpha val="30000"/>
                    </a:srgbClr>
                  </a:outerShdw>
                </a:effectLst>
                <a:latin typeface="Times New Roman" pitchFamily="18" charset="0"/>
                <a:cs typeface="Times New Roman" pitchFamily="18" charset="0"/>
              </a:rPr>
              <a:t>G.</a:t>
            </a:r>
            <a:r>
              <a:rPr lang="en-US" b="1" dirty="0" smtClean="0">
                <a:ln w="11430">
                  <a:solidFill>
                    <a:srgbClr val="00B0F0"/>
                  </a:solidFill>
                </a:ln>
                <a:solidFill>
                  <a:srgbClr val="00B0F0"/>
                </a:solidFill>
                <a:effectLst>
                  <a:outerShdw blurRad="80000" dist="40000" dir="5040000" algn="tl">
                    <a:srgbClr val="000000">
                      <a:alpha val="30000"/>
                    </a:srgbClr>
                  </a:outerShdw>
                </a:effectLst>
                <a:latin typeface="Times New Roman" pitchFamily="18" charset="0"/>
                <a:cs typeface="Times New Roman" pitchFamily="18" charset="0"/>
              </a:rPr>
              <a:t>  </a:t>
            </a:r>
            <a:r>
              <a:rPr lang="en-US" b="1" strike="sngStrike"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His Ministry Throughout Galilee (Chapter 11:1-30 (Part I)(3/23)</a:t>
            </a:r>
          </a:p>
          <a:p>
            <a:r>
              <a:rPr lang="en-US" b="1" dirty="0" smtClean="0">
                <a:ln w="11430">
                  <a:solidFill>
                    <a:srgbClr val="00B0F0"/>
                  </a:solidFill>
                </a:ln>
                <a:solidFill>
                  <a:srgbClr val="00B0F0"/>
                </a:solidFill>
                <a:effectLst>
                  <a:outerShdw blurRad="80000" dist="40000" dir="5040000" algn="tl">
                    <a:srgbClr val="000000">
                      <a:alpha val="30000"/>
                    </a:srgbClr>
                  </a:outerShdw>
                </a:effectLst>
                <a:latin typeface="Times New Roman" pitchFamily="18" charset="0"/>
                <a:cs typeface="Times New Roman" pitchFamily="18" charset="0"/>
              </a:rPr>
              <a:t>              </a:t>
            </a:r>
            <a:r>
              <a:rPr lang="en-US" b="1" dirty="0" smtClean="0">
                <a:ln w="11430">
                  <a:solidFill>
                    <a:srgbClr val="FFFF00"/>
                  </a:solidFill>
                </a:ln>
                <a:solidFill>
                  <a:srgbClr val="FFFF00"/>
                </a:solidFill>
                <a:effectLst>
                  <a:outerShdw blurRad="80000" dist="40000" dir="5040000" algn="tl">
                    <a:srgbClr val="000000">
                      <a:alpha val="30000"/>
                    </a:srgbClr>
                  </a:outerShdw>
                </a:effectLst>
                <a:latin typeface="Times New Roman" pitchFamily="18" charset="0"/>
                <a:cs typeface="Times New Roman" pitchFamily="18" charset="0"/>
              </a:rPr>
              <a:t>1. His Ministry Throughout Galilee (Chapter 12:1-45 (Part II</a:t>
            </a:r>
            <a:r>
              <a:rPr lang="en-US" b="1" dirty="0" smtClean="0">
                <a:ln w="11430">
                  <a:solidFill>
                    <a:srgbClr val="FFFF00"/>
                  </a:solidFill>
                </a:ln>
                <a:solidFill>
                  <a:srgbClr val="FFFF00"/>
                </a:solidFill>
                <a:effectLst>
                  <a:outerShdw blurRad="80000" dist="40000" dir="5040000" algn="tl">
                    <a:srgbClr val="000000">
                      <a:alpha val="30000"/>
                    </a:srgbClr>
                  </a:outerShdw>
                </a:effectLst>
                <a:latin typeface="Times New Roman" pitchFamily="18" charset="0"/>
                <a:cs typeface="Times New Roman" pitchFamily="18" charset="0"/>
              </a:rPr>
              <a:t>) </a:t>
            </a:r>
            <a:r>
              <a:rPr lang="en-US" b="1" dirty="0" smtClean="0">
                <a:ln w="11430">
                  <a:solidFill>
                    <a:srgbClr val="00B0F0"/>
                  </a:solidFill>
                </a:ln>
                <a:solidFill>
                  <a:srgbClr val="00B0F0"/>
                </a:solidFill>
                <a:effectLst>
                  <a:outerShdw blurRad="80000" dist="40000" dir="5040000" algn="tl">
                    <a:srgbClr val="000000">
                      <a:alpha val="30000"/>
                    </a:srgbClr>
                  </a:outerShdw>
                </a:effectLst>
                <a:latin typeface="Times New Roman" pitchFamily="18" charset="0"/>
                <a:cs typeface="Times New Roman" pitchFamily="18" charset="0"/>
              </a:rPr>
              <a:t>(</a:t>
            </a:r>
            <a:r>
              <a:rPr lang="en-US" b="1" dirty="0" smtClean="0">
                <a:ln w="11430">
                  <a:solidFill>
                    <a:srgbClr val="00B0F0"/>
                  </a:solidFill>
                </a:ln>
                <a:solidFill>
                  <a:srgbClr val="00B0F0"/>
                </a:solidFill>
                <a:effectLst>
                  <a:outerShdw blurRad="80000" dist="40000" dir="5040000" algn="tl">
                    <a:srgbClr val="000000">
                      <a:alpha val="30000"/>
                    </a:srgbClr>
                  </a:outerShdw>
                </a:effectLst>
                <a:latin typeface="Times New Roman" pitchFamily="18" charset="0"/>
                <a:cs typeface="Times New Roman" pitchFamily="18" charset="0"/>
              </a:rPr>
              <a:t>3/30)  	</a:t>
            </a:r>
          </a:p>
          <a:p>
            <a:r>
              <a:rPr lang="en-US"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        H.  The Third Discourse:  The Parables of the Kingdom (Ch 12:46 – 13:53) </a:t>
            </a:r>
            <a:r>
              <a:rPr lang="en-US" b="1" dirty="0" smtClean="0">
                <a:ln w="11430">
                  <a:solidFill>
                    <a:srgbClr val="00B0F0"/>
                  </a:solidFill>
                </a:ln>
                <a:solidFill>
                  <a:srgbClr val="00B0F0"/>
                </a:solidFill>
                <a:effectLst>
                  <a:outerShdw blurRad="80000" dist="40000" dir="5040000" algn="tl">
                    <a:srgbClr val="000000">
                      <a:alpha val="30000"/>
                    </a:srgbClr>
                  </a:outerShdw>
                </a:effectLst>
                <a:latin typeface="Times New Roman" pitchFamily="18" charset="0"/>
                <a:cs typeface="Times New Roman" pitchFamily="18" charset="0"/>
              </a:rPr>
              <a:t>(4/6)</a:t>
            </a:r>
          </a:p>
          <a:p>
            <a:r>
              <a:rPr lang="en-US" sz="1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p>
          <a:p>
            <a:pPr algn="ctr"/>
            <a:r>
              <a:rPr lang="en-US" sz="1600" b="1" dirty="0" smtClean="0">
                <a:ln w="11430">
                  <a:solidFill>
                    <a:srgbClr val="FFC000"/>
                  </a:solidFill>
                </a:ln>
                <a:solidFill>
                  <a:srgbClr val="FFC000"/>
                </a:solidFill>
                <a:effectLst>
                  <a:outerShdw blurRad="80000" dist="40000" dir="5040000" algn="tl">
                    <a:srgbClr val="000000">
                      <a:alpha val="30000"/>
                    </a:srgbClr>
                  </a:outerShdw>
                </a:effectLst>
              </a:rPr>
              <a:t>This outline will be undated as we reach successive narratives and the discourses in St. Matthew.</a:t>
            </a:r>
            <a:endParaRPr lang="en-US" sz="1600" b="1" dirty="0" smtClean="0">
              <a:ln w="11430">
                <a:solidFill>
                  <a:srgbClr val="FFC000"/>
                </a:solidFill>
              </a:ln>
              <a:solidFill>
                <a:srgbClr val="FFC000"/>
              </a:solidFill>
              <a:effectLst>
                <a:outerShdw blurRad="80000" dist="40000" dir="5040000" algn="tl">
                  <a:srgbClr val="000000">
                    <a:alpha val="30000"/>
                  </a:srgbClr>
                </a:outerShdw>
              </a:effectLst>
              <a:latin typeface="Verdana" pitchFamily="34" charset="0"/>
              <a:ea typeface="Verdana"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62200" y="6096000"/>
            <a:ext cx="6705600" cy="6858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a:solidFill>
                    <a:srgbClr val="FFC000"/>
                  </a:solidFill>
                </a:ln>
                <a:solidFill>
                  <a:srgbClr val="FFC000"/>
                </a:solidFill>
                <a:effectLst>
                  <a:outerShdw blurRad="38100" dist="38100" dir="2700000" algn="tl">
                    <a:srgbClr val="000000">
                      <a:alpha val="43137"/>
                    </a:srgbClr>
                  </a:outerShdw>
                </a:effectLst>
                <a:latin typeface="Verdana" pitchFamily="34" charset="0"/>
                <a:ea typeface="Verdana" pitchFamily="34" charset="0"/>
              </a:rPr>
              <a:t>St. Matthew 12:1-45</a:t>
            </a:r>
            <a:endParaRPr lang="en-US" sz="3600" b="1" dirty="0">
              <a:ln>
                <a:solidFill>
                  <a:srgbClr val="FFC000"/>
                </a:solidFill>
              </a:ln>
              <a:solidFill>
                <a:srgbClr val="FFC000"/>
              </a:solidFill>
              <a:effectLst>
                <a:outerShdw blurRad="50800" dist="39000" dir="5460000" algn="tl">
                  <a:srgbClr val="000000">
                    <a:alpha val="38000"/>
                  </a:srgbClr>
                </a:outerShdw>
              </a:effectLst>
            </a:endParaRPr>
          </a:p>
        </p:txBody>
      </p:sp>
      <p:sp>
        <p:nvSpPr>
          <p:cNvPr id="6" name="Rectangle 5"/>
          <p:cNvSpPr/>
          <p:nvPr/>
        </p:nvSpPr>
        <p:spPr>
          <a:xfrm>
            <a:off x="0" y="6096000"/>
            <a:ext cx="2209800" cy="646331"/>
          </a:xfrm>
          <a:prstGeom prst="rect">
            <a:avLst/>
          </a:prstGeom>
        </p:spPr>
        <p:txBody>
          <a:bodyPr wrap="square">
            <a:spAutoFit/>
          </a:bodyPr>
          <a:lstStyle/>
          <a:p>
            <a:pPr algn="ctr"/>
            <a:r>
              <a:rPr lang="en-US" b="1" dirty="0" smtClean="0">
                <a:ln>
                  <a:solidFill>
                    <a:srgbClr val="92D050"/>
                  </a:solidFill>
                </a:ln>
                <a:solidFill>
                  <a:srgbClr val="92D050"/>
                </a:solidFill>
                <a:effectLst>
                  <a:outerShdw blurRad="38100" dist="38100" dir="2700000" algn="tl">
                    <a:srgbClr val="000000">
                      <a:alpha val="43137"/>
                    </a:srgbClr>
                  </a:outerShdw>
                </a:effectLst>
                <a:latin typeface="Verdana" pitchFamily="34" charset="0"/>
                <a:ea typeface="Verdana" pitchFamily="34" charset="0"/>
              </a:rPr>
              <a:t>Next</a:t>
            </a:r>
          </a:p>
          <a:p>
            <a:pPr algn="ctr"/>
            <a:r>
              <a:rPr lang="en-US" b="1" dirty="0" smtClean="0">
                <a:ln>
                  <a:solidFill>
                    <a:srgbClr val="92D050"/>
                  </a:solidFill>
                </a:ln>
                <a:solidFill>
                  <a:srgbClr val="92D050"/>
                </a:solidFill>
                <a:effectLst>
                  <a:outerShdw blurRad="38100" dist="38100" dir="2700000" algn="tl">
                    <a:srgbClr val="000000">
                      <a:alpha val="43137"/>
                    </a:srgbClr>
                  </a:outerShdw>
                </a:effectLst>
                <a:latin typeface="Verdana" pitchFamily="34" charset="0"/>
                <a:ea typeface="Verdana" pitchFamily="34" charset="0"/>
              </a:rPr>
              <a:t>Week</a:t>
            </a:r>
            <a:endParaRPr lang="en-US" dirty="0">
              <a:ln>
                <a:solidFill>
                  <a:srgbClr val="92D050"/>
                </a:solidFill>
              </a:ln>
              <a:solidFill>
                <a:srgbClr val="92D050"/>
              </a:solidFill>
            </a:endParaRPr>
          </a:p>
        </p:txBody>
      </p:sp>
      <p:pic>
        <p:nvPicPr>
          <p:cNvPr id="7170" name="Picture 2" descr="Sacerdotus: 20th Sunday of Ordinary Time: Jesus, Fire &amp; Division"/>
          <p:cNvPicPr>
            <a:picLocks noChangeAspect="1" noChangeArrowheads="1"/>
          </p:cNvPicPr>
          <p:nvPr/>
        </p:nvPicPr>
        <p:blipFill>
          <a:blip r:embed="rId2" cstate="print"/>
          <a:srcRect/>
          <a:stretch>
            <a:fillRect/>
          </a:stretch>
        </p:blipFill>
        <p:spPr bwMode="auto">
          <a:xfrm>
            <a:off x="0" y="1"/>
            <a:ext cx="9144000" cy="5932646"/>
          </a:xfrm>
          <a:prstGeom prst="rect">
            <a:avLst/>
          </a:prstGeom>
          <a:noFill/>
        </p:spPr>
      </p:pic>
      <p:sp>
        <p:nvSpPr>
          <p:cNvPr id="8" name="TextBox 7"/>
          <p:cNvSpPr txBox="1"/>
          <p:nvPr/>
        </p:nvSpPr>
        <p:spPr>
          <a:xfrm>
            <a:off x="56475" y="76200"/>
            <a:ext cx="8935125" cy="1938992"/>
          </a:xfrm>
          <a:prstGeom prst="rect">
            <a:avLst/>
          </a:prstGeom>
          <a:noFill/>
        </p:spPr>
        <p:txBody>
          <a:bodyPr wrap="square" rtlCol="0">
            <a:spAutoFit/>
          </a:bodyPr>
          <a:lstStyle/>
          <a:p>
            <a:r>
              <a:rPr lang="en-US" sz="4000" b="1" dirty="0" smtClean="0">
                <a:effectLst>
                  <a:outerShdw blurRad="38100" dist="38100" dir="2700000" algn="tl">
                    <a:srgbClr val="000000">
                      <a:alpha val="43137"/>
                    </a:srgbClr>
                  </a:outerShdw>
                </a:effectLst>
                <a:latin typeface="Papyrus" pitchFamily="66" charset="0"/>
              </a:rPr>
              <a:t>His Ministry</a:t>
            </a:r>
          </a:p>
          <a:p>
            <a:r>
              <a:rPr lang="en-US" sz="4000" b="1" dirty="0" smtClean="0">
                <a:effectLst>
                  <a:outerShdw blurRad="38100" dist="38100" dir="2700000" algn="tl">
                    <a:srgbClr val="000000">
                      <a:alpha val="43137"/>
                    </a:srgbClr>
                  </a:outerShdw>
                </a:effectLst>
                <a:latin typeface="Papyrus" pitchFamily="66" charset="0"/>
              </a:rPr>
              <a:t>Throughout		  </a:t>
            </a:r>
            <a:r>
              <a:rPr lang="en-US" sz="3400" b="1" dirty="0" smtClean="0">
                <a:ln>
                  <a:solidFill>
                    <a:sysClr val="windowText" lastClr="000000"/>
                  </a:solidFill>
                </a:ln>
                <a:solidFill>
                  <a:srgbClr val="FFFF00"/>
                </a:solidFill>
                <a:effectLst>
                  <a:outerShdw blurRad="38100" dist="38100" dir="2700000" algn="tl">
                    <a:srgbClr val="000000">
                      <a:alpha val="43137"/>
                    </a:srgbClr>
                  </a:outerShdw>
                </a:effectLst>
                <a:latin typeface="Papyrus" pitchFamily="66" charset="0"/>
              </a:rPr>
              <a:t>St. Matthew 11:1 – 12:45</a:t>
            </a:r>
          </a:p>
          <a:p>
            <a:r>
              <a:rPr lang="en-US" sz="4000" b="1" dirty="0" smtClean="0">
                <a:effectLst>
                  <a:outerShdw blurRad="38100" dist="38100" dir="2700000" algn="tl">
                    <a:srgbClr val="000000">
                      <a:alpha val="43137"/>
                    </a:srgbClr>
                  </a:outerShdw>
                </a:effectLst>
                <a:latin typeface="Papyrus" pitchFamily="66" charset="0"/>
              </a:rPr>
              <a:t>Galilee</a:t>
            </a:r>
            <a:endParaRPr lang="en-US" sz="4000" b="1" dirty="0">
              <a:effectLst>
                <a:outerShdw blurRad="38100" dist="38100" dir="2700000" algn="tl">
                  <a:srgbClr val="000000">
                    <a:alpha val="43137"/>
                  </a:srgbClr>
                </a:outerShdw>
              </a:effectLst>
              <a:latin typeface="Papyrus"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6120825"/>
            <a:ext cx="67056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John Sends Disciples to Jesus</a:t>
            </a:r>
            <a:endParaRPr lang="en-US" sz="32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3" name="TextBox 2"/>
          <p:cNvSpPr txBox="1"/>
          <p:nvPr/>
        </p:nvSpPr>
        <p:spPr>
          <a:xfrm>
            <a:off x="76200" y="152400"/>
            <a:ext cx="8915400" cy="569386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John the Baptist was thrown in prison for preaching the law to Herod </a:t>
            </a:r>
            <a:r>
              <a:rPr lang="en-US" sz="24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(cf. 4:12; 14:3)</a:t>
            </a:r>
            <a:r>
              <a:rPr lang="en-US" sz="28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 and from His cell He hears of Jesus’ works.  This shows how the words and acts of Jesus were being proclaimed widely and that even while in prison the Baptist heard news of Jesus.  John the Baptist is in contact with his disciples, which is not surprising.  Since in the ancient world, the only way a prisoner could survive is if he is supported by </a:t>
            </a:r>
            <a:r>
              <a:rPr lang="en-US" sz="28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friends, family or disciples!  </a:t>
            </a:r>
            <a:r>
              <a:rPr lang="en-US" sz="28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The “state” did not support  </a:t>
            </a:r>
            <a:r>
              <a:rPr lang="en-US" sz="28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prisoners.  </a:t>
            </a:r>
            <a:r>
              <a:rPr lang="en-US" sz="28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So John  sends his disciples to Jesus to asking, </a:t>
            </a:r>
            <a:r>
              <a:rPr lang="en-US" sz="2800" b="1" i="1" dirty="0" smtClean="0">
                <a:ln w="11430">
                  <a:solidFill>
                    <a:srgbClr val="FFC000"/>
                  </a:solidFill>
                </a:ln>
                <a:effectLst>
                  <a:outerShdw blurRad="50800" dist="39000" dir="5460000" algn="tl">
                    <a:srgbClr val="000000">
                      <a:alpha val="38000"/>
                    </a:srgbClr>
                  </a:outerShdw>
                </a:effectLst>
                <a:latin typeface="Arial Rounded MT Bold" pitchFamily="34" charset="0"/>
              </a:rPr>
              <a:t>“Are You the Coming One, or do we look for another?” </a:t>
            </a:r>
            <a:r>
              <a:rPr lang="en-US" sz="2800" b="1" baseline="30000" dirty="0" smtClean="0">
                <a:ln w="11430">
                  <a:solidFill>
                    <a:srgbClr val="FFC000"/>
                  </a:solidFill>
                </a:ln>
                <a:effectLst>
                  <a:outerShdw blurRad="50800" dist="39000" dir="5460000" algn="tl">
                    <a:srgbClr val="000000">
                      <a:alpha val="38000"/>
                    </a:srgbClr>
                  </a:outerShdw>
                </a:effectLst>
                <a:latin typeface="Arial Rounded MT Bold" pitchFamily="34" charset="0"/>
              </a:rPr>
              <a:t>(v.3)</a:t>
            </a:r>
            <a:endParaRPr lang="en-US" sz="2800" b="1" dirty="0">
              <a:ln w="11430">
                <a:solidFill>
                  <a:srgbClr val="FFC000"/>
                </a:solidFill>
              </a:ln>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096000"/>
            <a:ext cx="2209800" cy="738664"/>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1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St. Matthew 11:1-3</a:t>
            </a:r>
            <a:endParaRPr lang="en-US" sz="2100" b="1" dirty="0">
              <a:ln w="11430">
                <a:solidFill>
                  <a:srgbClr val="92D050"/>
                </a:solidFill>
              </a:ln>
              <a:solidFill>
                <a:srgbClr val="92D050"/>
              </a:soli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3"/>
                                        </p:tgtEl>
                                        <p:attrNameLst>
                                          <p:attrName>ppt_w</p:attrName>
                                        </p:attrNameLst>
                                      </p:cBhvr>
                                      <p:tavLst>
                                        <p:tav tm="0">
                                          <p:val>
                                            <p:strVal val="#ppt_w*.05"/>
                                          </p:val>
                                        </p:tav>
                                        <p:tav tm="100000">
                                          <p:val>
                                            <p:strVal val="#ppt_w"/>
                                          </p:val>
                                        </p:tav>
                                      </p:tavLst>
                                    </p:anim>
                                    <p:anim calcmode="lin" valueType="num">
                                      <p:cBhvr>
                                        <p:cTn id="10" dur="2000" fill="hold"/>
                                        <p:tgtEl>
                                          <p:spTgt spid="3"/>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3"/>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6120825"/>
            <a:ext cx="67056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John Sends Disciples to Jesus</a:t>
            </a:r>
            <a:endParaRPr lang="en-US" sz="32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3" name="TextBox 2"/>
          <p:cNvSpPr txBox="1"/>
          <p:nvPr/>
        </p:nvSpPr>
        <p:spPr>
          <a:xfrm>
            <a:off x="76200" y="76200"/>
            <a:ext cx="8915400" cy="606319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000" b="1" dirty="0" smtClean="0">
                <a:ln w="11430">
                  <a:solidFill>
                    <a:schemeClr val="tx1"/>
                  </a:solidFill>
                </a:ln>
                <a:effectLst>
                  <a:outerShdw blurRad="50800" dist="39000" dir="5460000" algn="tl">
                    <a:srgbClr val="000000">
                      <a:alpha val="38000"/>
                    </a:srgbClr>
                  </a:outerShdw>
                </a:effectLst>
                <a:latin typeface="Arial Rounded MT Bold" pitchFamily="34" charset="0"/>
              </a:rPr>
              <a:t>The Coming One</a:t>
            </a:r>
          </a:p>
          <a:p>
            <a:pPr algn="ctr">
              <a:spcAft>
                <a:spcPts val="1200"/>
              </a:spcAft>
            </a:pPr>
            <a:r>
              <a:rPr lang="en-US" sz="3000" b="1" dirty="0" smtClean="0">
                <a:ln w="11430">
                  <a:solidFill>
                    <a:schemeClr val="tx1"/>
                  </a:solidFill>
                </a:ln>
                <a:effectLst>
                  <a:outerShdw blurRad="50800" dist="39000" dir="5460000" algn="tl">
                    <a:srgbClr val="000000">
                      <a:alpha val="38000"/>
                    </a:srgbClr>
                  </a:outerShdw>
                </a:effectLst>
              </a:rPr>
              <a:t>(</a:t>
            </a:r>
            <a:r>
              <a:rPr lang="en-US" sz="3000" b="1" dirty="0" err="1" smtClean="0">
                <a:ln w="11430">
                  <a:solidFill>
                    <a:schemeClr val="tx1"/>
                  </a:solidFill>
                </a:ln>
                <a:effectLst>
                  <a:outerShdw blurRad="50800" dist="39000" dir="5460000" algn="tl">
                    <a:srgbClr val="000000">
                      <a:alpha val="38000"/>
                    </a:srgbClr>
                  </a:outerShdw>
                </a:effectLst>
                <a:latin typeface="TekniaGreek" pitchFamily="2" charset="0"/>
              </a:rPr>
              <a:t>oJ</a:t>
            </a:r>
            <a:r>
              <a:rPr lang="en-US" sz="3000" b="1" dirty="0" smtClean="0">
                <a:ln w="11430">
                  <a:solidFill>
                    <a:schemeClr val="tx1"/>
                  </a:solidFill>
                </a:ln>
                <a:effectLst>
                  <a:outerShdw blurRad="50800" dist="39000" dir="5460000" algn="tl">
                    <a:srgbClr val="000000">
                      <a:alpha val="38000"/>
                    </a:srgbClr>
                  </a:outerShdw>
                </a:effectLst>
                <a:latin typeface="TekniaGreek" pitchFamily="2" charset="0"/>
              </a:rPr>
              <a:t> </a:t>
            </a:r>
            <a:r>
              <a:rPr lang="en-US" sz="3000" b="1" dirty="0" err="1" smtClean="0">
                <a:ln w="11430">
                  <a:solidFill>
                    <a:schemeClr val="tx1"/>
                  </a:solidFill>
                </a:ln>
                <a:effectLst>
                  <a:outerShdw blurRad="50800" dist="39000" dir="5460000" algn="tl">
                    <a:srgbClr val="000000">
                      <a:alpha val="38000"/>
                    </a:srgbClr>
                  </a:outerShdw>
                </a:effectLst>
                <a:latin typeface="TekniaGreek" pitchFamily="2" charset="0"/>
              </a:rPr>
              <a:t>ejrcovumenoV</a:t>
            </a:r>
            <a:r>
              <a:rPr lang="en-US" sz="3000" b="1" dirty="0" smtClean="0">
                <a:ln w="11430">
                  <a:solidFill>
                    <a:schemeClr val="tx1"/>
                  </a:solidFill>
                </a:ln>
                <a:effectLst>
                  <a:outerShdw blurRad="50800" dist="39000" dir="5460000" algn="tl">
                    <a:srgbClr val="000000">
                      <a:alpha val="38000"/>
                    </a:srgbClr>
                  </a:outerShdw>
                </a:effectLst>
              </a:rPr>
              <a:t>)</a:t>
            </a:r>
          </a:p>
          <a:p>
            <a:r>
              <a:rPr lang="en-US" sz="28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This is a title of the Messiah, the long expected and promised Savior of the world (cf. </a:t>
            </a:r>
            <a:r>
              <a:rPr lang="en-US" sz="2800" b="1" i="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Ps 40:7; 118:26; Dan 7:13-14).  </a:t>
            </a:r>
            <a:r>
              <a:rPr lang="en-US" sz="28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Literally, this Greek verb means The Coming One!  </a:t>
            </a:r>
            <a:r>
              <a:rPr lang="en-US" sz="2800" b="1" dirty="0" smtClean="0">
                <a:ln w="11430">
                  <a:solidFill>
                    <a:schemeClr val="tx1"/>
                  </a:solidFill>
                </a:ln>
                <a:effectLst>
                  <a:outerShdw blurRad="50800" dist="39000" dir="5460000" algn="tl">
                    <a:srgbClr val="000000">
                      <a:alpha val="38000"/>
                    </a:srgbClr>
                  </a:outerShdw>
                </a:effectLst>
                <a:latin typeface="Arial Rounded MT Bold" pitchFamily="34" charset="0"/>
              </a:rPr>
              <a:t>“The Coming One” </a:t>
            </a:r>
            <a:r>
              <a:rPr lang="en-US" sz="28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not only referred to a physical manifestation, but also carried significant spiritual and eschatological implications, especially in Jewish and early Christian thought.  The anticipation of the Messiah’s coming was a central theme in Jewish eschatology, which carried over into Christian expectations of Christ’s return (cf. Heb 10:37).</a:t>
            </a:r>
            <a:endParaRPr lang="en-US" sz="2800" b="1" dirty="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096000"/>
            <a:ext cx="2209800" cy="738664"/>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1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St. Matthew 11:1-3</a:t>
            </a:r>
            <a:endParaRPr lang="en-US" sz="2100" b="1" dirty="0">
              <a:ln w="11430">
                <a:solidFill>
                  <a:srgbClr val="92D050"/>
                </a:solidFill>
              </a:ln>
              <a:solidFill>
                <a:srgbClr val="92D050"/>
              </a:soli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6120825"/>
            <a:ext cx="67056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John Sends Disciples to Jesus</a:t>
            </a:r>
            <a:endParaRPr lang="en-US" sz="32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3" name="TextBox 2"/>
          <p:cNvSpPr txBox="1"/>
          <p:nvPr/>
        </p:nvSpPr>
        <p:spPr>
          <a:xfrm>
            <a:off x="76200" y="221932"/>
            <a:ext cx="8915400" cy="560153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Aft>
                <a:spcPts val="1200"/>
              </a:spcAft>
            </a:pPr>
            <a:r>
              <a:rPr lang="en-US" sz="3000" b="1" i="1" dirty="0" smtClean="0">
                <a:ln w="11430">
                  <a:solidFill>
                    <a:srgbClr val="FFC000"/>
                  </a:solidFill>
                </a:ln>
                <a:effectLst>
                  <a:outerShdw blurRad="50800" dist="39000" dir="5460000" algn="tl">
                    <a:srgbClr val="000000">
                      <a:alpha val="38000"/>
                    </a:srgbClr>
                  </a:outerShdw>
                </a:effectLst>
                <a:latin typeface="Arial Rounded MT Bold" pitchFamily="34" charset="0"/>
              </a:rPr>
              <a:t>“Do We Look for Another?”</a:t>
            </a:r>
            <a:endParaRPr lang="en-US" sz="3000" b="1" dirty="0" smtClean="0">
              <a:ln w="11430">
                <a:solidFill>
                  <a:srgbClr val="FFC000"/>
                </a:solidFill>
              </a:ln>
              <a:effectLst>
                <a:outerShdw blurRad="50800" dist="39000" dir="5460000" algn="tl">
                  <a:srgbClr val="000000">
                    <a:alpha val="38000"/>
                  </a:srgbClr>
                </a:outerShdw>
              </a:effectLst>
              <a:latin typeface="Arial Rounded MT Bold" pitchFamily="34" charset="0"/>
            </a:endParaRPr>
          </a:p>
          <a:p>
            <a:pPr>
              <a:spcAft>
                <a:spcPts val="1200"/>
              </a:spcAft>
            </a:pPr>
            <a:r>
              <a:rPr lang="en-US" sz="28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The </a:t>
            </a:r>
            <a:r>
              <a:rPr lang="en-US" sz="28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questions </a:t>
            </a:r>
            <a:r>
              <a:rPr lang="en-US" sz="28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in regard to the </a:t>
            </a:r>
            <a:r>
              <a:rPr lang="en-US" sz="2800" b="1" i="1" dirty="0" smtClean="0">
                <a:ln w="11430">
                  <a:solidFill>
                    <a:srgbClr val="FFC000"/>
                  </a:solidFill>
                </a:ln>
                <a:effectLst>
                  <a:outerShdw blurRad="50800" dist="39000" dir="5460000" algn="tl">
                    <a:srgbClr val="000000">
                      <a:alpha val="38000"/>
                    </a:srgbClr>
                  </a:outerShdw>
                </a:effectLst>
                <a:latin typeface="Arial Rounded MT Bold" pitchFamily="34" charset="0"/>
              </a:rPr>
              <a:t>“we”</a:t>
            </a:r>
            <a:r>
              <a:rPr lang="en-US" sz="2800" b="1" i="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 </a:t>
            </a:r>
            <a:r>
              <a:rPr lang="en-US" sz="28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of v. 3 </a:t>
            </a:r>
            <a:r>
              <a:rPr lang="en-US" sz="28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are:  </a:t>
            </a:r>
            <a:r>
              <a:rPr lang="en-US" sz="28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Who is the </a:t>
            </a:r>
            <a:r>
              <a:rPr lang="en-US" sz="2800" b="1" i="1" dirty="0" smtClean="0">
                <a:ln w="11430">
                  <a:solidFill>
                    <a:srgbClr val="FFC000"/>
                  </a:solidFill>
                </a:ln>
                <a:effectLst>
                  <a:outerShdw blurRad="50800" dist="39000" dir="5460000" algn="tl">
                    <a:srgbClr val="000000">
                      <a:alpha val="38000"/>
                    </a:srgbClr>
                  </a:outerShdw>
                </a:effectLst>
                <a:latin typeface="Arial Rounded MT Bold" pitchFamily="34" charset="0"/>
              </a:rPr>
              <a:t>“we”</a:t>
            </a:r>
            <a:r>
              <a:rPr lang="en-US" sz="28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 addressing?  Is John the Baptist part of the </a:t>
            </a:r>
            <a:r>
              <a:rPr lang="en-US" sz="2800" b="1" i="1" dirty="0" smtClean="0">
                <a:ln w="11430">
                  <a:solidFill>
                    <a:srgbClr val="FFC000"/>
                  </a:solidFill>
                </a:ln>
                <a:effectLst>
                  <a:outerShdw blurRad="50800" dist="39000" dir="5460000" algn="tl">
                    <a:srgbClr val="000000">
                      <a:alpha val="38000"/>
                    </a:srgbClr>
                  </a:outerShdw>
                </a:effectLst>
                <a:latin typeface="Arial Rounded MT Bold" pitchFamily="34" charset="0"/>
              </a:rPr>
              <a:t>“we”</a:t>
            </a:r>
            <a:r>
              <a:rPr lang="en-US" sz="28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 or not?  Was John having doubts about Jesus, or was He just sending his disciples to learn of Jesus for themselves?  The </a:t>
            </a:r>
            <a:r>
              <a:rPr lang="en-US" sz="28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answers are found in </a:t>
            </a:r>
            <a:r>
              <a:rPr lang="en-US" sz="28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the Greek grammar!</a:t>
            </a:r>
          </a:p>
          <a:p>
            <a:r>
              <a:rPr lang="en-US" sz="28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John has clearly asked a question and Jesus gives a clear answer.  The Greek verb, </a:t>
            </a:r>
            <a:r>
              <a:rPr lang="en-US" sz="2800" b="1" dirty="0" err="1" smtClean="0">
                <a:ln w="11430">
                  <a:solidFill>
                    <a:srgbClr val="FFC000"/>
                  </a:solidFill>
                </a:ln>
                <a:effectLst>
                  <a:outerShdw blurRad="50800" dist="39000" dir="5460000" algn="tl">
                    <a:srgbClr val="000000">
                      <a:alpha val="38000"/>
                    </a:srgbClr>
                  </a:outerShdw>
                </a:effectLst>
                <a:latin typeface="TekniaGreek" pitchFamily="2" charset="0"/>
              </a:rPr>
              <a:t>prosdokw:men</a:t>
            </a:r>
            <a:r>
              <a:rPr lang="en-US" sz="28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 is a third person plural active verb; thus, the </a:t>
            </a:r>
            <a:r>
              <a:rPr lang="en-US" sz="2800" b="1" i="1" dirty="0" smtClean="0">
                <a:ln w="11430">
                  <a:solidFill>
                    <a:srgbClr val="FFC000"/>
                  </a:solidFill>
                </a:ln>
                <a:effectLst>
                  <a:outerShdw blurRad="50800" dist="39000" dir="5460000" algn="tl">
                    <a:srgbClr val="000000">
                      <a:alpha val="38000"/>
                    </a:srgbClr>
                  </a:outerShdw>
                </a:effectLst>
                <a:latin typeface="Arial Rounded MT Bold" pitchFamily="34" charset="0"/>
              </a:rPr>
              <a:t>“we”</a:t>
            </a:r>
            <a:r>
              <a:rPr lang="en-US" sz="28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 has to be John asking and associating himself through and with his sent disciples!</a:t>
            </a:r>
            <a:endParaRPr lang="en-US" sz="2400" b="1" dirty="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096000"/>
            <a:ext cx="2209800" cy="738664"/>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1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St. Matthew 11:1-3</a:t>
            </a:r>
            <a:endParaRPr lang="en-US" sz="2100" b="1" dirty="0">
              <a:ln w="11430">
                <a:solidFill>
                  <a:srgbClr val="92D050"/>
                </a:solidFill>
              </a:ln>
              <a:solidFill>
                <a:srgbClr val="92D050"/>
              </a:soli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10" dur="2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6120825"/>
            <a:ext cx="67056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John Sends Disciples to Jesus</a:t>
            </a:r>
            <a:endParaRPr lang="en-US" sz="32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3" name="TextBox 2"/>
          <p:cNvSpPr txBox="1"/>
          <p:nvPr/>
        </p:nvSpPr>
        <p:spPr>
          <a:xfrm>
            <a:off x="76200" y="221932"/>
            <a:ext cx="8915400" cy="560153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Aft>
                <a:spcPts val="1200"/>
              </a:spcAft>
            </a:pPr>
            <a:r>
              <a:rPr lang="en-US" sz="3000" b="1" i="1" dirty="0" smtClean="0">
                <a:ln w="11430">
                  <a:solidFill>
                    <a:srgbClr val="FFC000"/>
                  </a:solidFill>
                </a:ln>
                <a:effectLst>
                  <a:outerShdw blurRad="50800" dist="39000" dir="5460000" algn="tl">
                    <a:srgbClr val="000000">
                      <a:alpha val="38000"/>
                    </a:srgbClr>
                  </a:outerShdw>
                </a:effectLst>
                <a:latin typeface="Arial Rounded MT Bold" pitchFamily="34" charset="0"/>
              </a:rPr>
              <a:t>“Do We Look for Another?”</a:t>
            </a:r>
            <a:endParaRPr lang="en-US" sz="3000" b="1" dirty="0" smtClean="0">
              <a:ln w="11430">
                <a:solidFill>
                  <a:srgbClr val="FFC000"/>
                </a:solidFill>
              </a:ln>
              <a:effectLst>
                <a:outerShdw blurRad="50800" dist="39000" dir="5460000" algn="tl">
                  <a:srgbClr val="000000">
                    <a:alpha val="38000"/>
                  </a:srgbClr>
                </a:outerShdw>
              </a:effectLst>
              <a:latin typeface="Arial Rounded MT Bold" pitchFamily="34" charset="0"/>
            </a:endParaRPr>
          </a:p>
          <a:p>
            <a:pPr>
              <a:spcAft>
                <a:spcPts val="1200"/>
              </a:spcAft>
            </a:pPr>
            <a:r>
              <a:rPr lang="en-US" sz="28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It is not strange for prophets to doubt the promises they have been given (and John the Baptist is no exception).  Consider Elijah in the wilderness </a:t>
            </a:r>
            <a:r>
              <a:rPr lang="en-US" sz="2400" b="1" dirty="0" smtClean="0">
                <a:ln w="11430">
                  <a:solidFill>
                    <a:srgbClr val="FFC000"/>
                  </a:solidFill>
                </a:ln>
                <a:effectLst>
                  <a:outerShdw blurRad="50800" dist="39000" dir="5460000" algn="tl">
                    <a:srgbClr val="000000">
                      <a:alpha val="38000"/>
                    </a:srgbClr>
                  </a:outerShdw>
                </a:effectLst>
                <a:latin typeface="Arial Rounded MT Bold" pitchFamily="34" charset="0"/>
              </a:rPr>
              <a:t>(1 Kings 19:1-10)</a:t>
            </a:r>
            <a:r>
              <a:rPr lang="en-US" sz="28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  This is, in fact, the stunning definition of worship we find in our Confessions: </a:t>
            </a:r>
            <a:r>
              <a:rPr lang="en-US" sz="2800" b="1" i="1" dirty="0" smtClean="0">
                <a:ln w="11430">
                  <a:solidFill>
                    <a:srgbClr val="00B0F0"/>
                  </a:solidFill>
                </a:ln>
                <a:solidFill>
                  <a:srgbClr val="00B0F0"/>
                </a:solidFill>
                <a:effectLst>
                  <a:outerShdw blurRad="50800" dist="39000" dir="5460000" algn="tl">
                    <a:srgbClr val="000000">
                      <a:alpha val="38000"/>
                    </a:srgbClr>
                  </a:outerShdw>
                </a:effectLst>
                <a:latin typeface="Arial Rounded MT Bold" pitchFamily="34" charset="0"/>
              </a:rPr>
              <a:t>“faith fighting against despair”</a:t>
            </a:r>
            <a:r>
              <a:rPr lang="en-US" sz="2800" b="1" dirty="0" smtClean="0">
                <a:ln w="11430">
                  <a:solidFill>
                    <a:srgbClr val="00B0F0"/>
                  </a:solidFill>
                </a:ln>
                <a:solidFill>
                  <a:srgbClr val="00B0F0"/>
                </a:solidFill>
                <a:effectLst>
                  <a:outerShdw blurRad="50800" dist="39000" dir="5460000" algn="tl">
                    <a:srgbClr val="000000">
                      <a:alpha val="38000"/>
                    </a:srgbClr>
                  </a:outerShdw>
                </a:effectLst>
                <a:latin typeface="Arial Rounded MT Bold" pitchFamily="34" charset="0"/>
              </a:rPr>
              <a:t> </a:t>
            </a:r>
            <a:r>
              <a:rPr lang="en-US" sz="2800" b="1" baseline="30000" dirty="0" smtClean="0">
                <a:ln w="11430">
                  <a:solidFill>
                    <a:srgbClr val="00B0F0"/>
                  </a:solidFill>
                </a:ln>
                <a:solidFill>
                  <a:srgbClr val="00B0F0"/>
                </a:solidFill>
                <a:effectLst>
                  <a:outerShdw blurRad="50800" dist="39000" dir="5460000" algn="tl">
                    <a:srgbClr val="000000">
                      <a:alpha val="38000"/>
                    </a:srgbClr>
                  </a:outerShdw>
                </a:effectLst>
                <a:latin typeface="Arial Rounded MT Bold" pitchFamily="34" charset="0"/>
              </a:rPr>
              <a:t>(Treatise 44)</a:t>
            </a:r>
            <a:r>
              <a:rPr lang="en-US" sz="2800" b="1" dirty="0" smtClean="0">
                <a:ln w="11430">
                  <a:solidFill>
                    <a:srgbClr val="00B0F0"/>
                  </a:solidFill>
                </a:ln>
                <a:solidFill>
                  <a:srgbClr val="00B0F0"/>
                </a:solidFill>
                <a:effectLst>
                  <a:outerShdw blurRad="50800" dist="39000" dir="5460000" algn="tl">
                    <a:srgbClr val="000000">
                      <a:alpha val="38000"/>
                    </a:srgbClr>
                  </a:outerShdw>
                </a:effectLst>
                <a:latin typeface="Arial Rounded MT Bold" pitchFamily="34" charset="0"/>
              </a:rPr>
              <a:t>.</a:t>
            </a:r>
          </a:p>
          <a:p>
            <a:pPr>
              <a:spcAft>
                <a:spcPts val="1200"/>
              </a:spcAft>
            </a:pPr>
            <a:r>
              <a:rPr lang="en-US" sz="28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Yet, it’s to Jesus that John looks to for answers and assurance.  His faith was not </a:t>
            </a:r>
            <a:r>
              <a:rPr lang="en-US" sz="28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quenched; </a:t>
            </a:r>
            <a:r>
              <a:rPr lang="en-US" sz="28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but strained.  John had promised the Messiah’s grace as well as His judgment.  Jesus, it seems to John, is only come with grace and mercy.</a:t>
            </a:r>
            <a:endParaRPr lang="en-US" sz="2400" b="1" dirty="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096000"/>
            <a:ext cx="2209800" cy="738664"/>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1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St. Matthew 11:1-3</a:t>
            </a:r>
            <a:endParaRPr lang="en-US" sz="2100" b="1" dirty="0">
              <a:ln w="11430">
                <a:solidFill>
                  <a:srgbClr val="92D050"/>
                </a:solidFill>
              </a:ln>
              <a:solidFill>
                <a:srgbClr val="92D050"/>
              </a:soli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amond(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6120825"/>
            <a:ext cx="67056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John Sends Disciples to Jesus</a:t>
            </a:r>
            <a:endParaRPr lang="en-US" sz="32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3" name="TextBox 2"/>
          <p:cNvSpPr txBox="1"/>
          <p:nvPr/>
        </p:nvSpPr>
        <p:spPr>
          <a:xfrm>
            <a:off x="76200" y="221932"/>
            <a:ext cx="8915400" cy="5724644"/>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Aft>
                <a:spcPts val="1200"/>
              </a:spcAft>
            </a:pPr>
            <a:r>
              <a:rPr lang="en-US" sz="2800" b="1" i="1" dirty="0" smtClean="0">
                <a:ln w="11430">
                  <a:solidFill>
                    <a:srgbClr val="FF0000"/>
                  </a:solidFill>
                </a:ln>
                <a:effectLst>
                  <a:outerShdw blurRad="50800" dist="39000" dir="5460000" algn="tl">
                    <a:srgbClr val="000000">
                      <a:alpha val="38000"/>
                    </a:srgbClr>
                  </a:outerShdw>
                </a:effectLst>
                <a:latin typeface="Arial Rounded MT Bold" pitchFamily="34" charset="0"/>
              </a:rPr>
              <a:t>“You </a:t>
            </a:r>
            <a:r>
              <a:rPr lang="en-US" sz="2800" b="1" i="1" dirty="0" smtClean="0">
                <a:ln w="11430">
                  <a:solidFill>
                    <a:srgbClr val="FF0000"/>
                  </a:solidFill>
                </a:ln>
                <a:effectLst>
                  <a:outerShdw blurRad="50800" dist="39000" dir="5460000" algn="tl">
                    <a:srgbClr val="000000">
                      <a:alpha val="38000"/>
                    </a:srgbClr>
                  </a:outerShdw>
                </a:effectLst>
                <a:latin typeface="Arial Rounded MT Bold" pitchFamily="34" charset="0"/>
              </a:rPr>
              <a:t>See and </a:t>
            </a:r>
            <a:r>
              <a:rPr lang="en-US" sz="2800" b="1" i="1" dirty="0" smtClean="0">
                <a:ln w="11430">
                  <a:solidFill>
                    <a:srgbClr val="FF0000"/>
                  </a:solidFill>
                </a:ln>
                <a:effectLst>
                  <a:outerShdw blurRad="50800" dist="39000" dir="5460000" algn="tl">
                    <a:srgbClr val="000000">
                      <a:alpha val="38000"/>
                    </a:srgbClr>
                  </a:outerShdw>
                </a:effectLst>
                <a:latin typeface="Arial Rounded MT Bold" pitchFamily="34" charset="0"/>
              </a:rPr>
              <a:t>Hear” </a:t>
            </a:r>
            <a:endParaRPr lang="en-US" sz="2800" b="1" dirty="0" smtClean="0">
              <a:ln w="11430">
                <a:solidFill>
                  <a:srgbClr val="FF0000"/>
                </a:solidFill>
              </a:ln>
              <a:effectLst>
                <a:outerShdw blurRad="50800" dist="39000" dir="5460000" algn="tl">
                  <a:srgbClr val="000000">
                    <a:alpha val="38000"/>
                  </a:srgbClr>
                </a:outerShdw>
              </a:effectLst>
              <a:latin typeface="Arial Rounded MT Bold" pitchFamily="34" charset="0"/>
            </a:endParaRPr>
          </a:p>
          <a:p>
            <a:pPr>
              <a:spcAft>
                <a:spcPts val="1200"/>
              </a:spcAft>
            </a:pPr>
            <a:r>
              <a:rPr lang="en-US" sz="24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Jesus strengthens John’s </a:t>
            </a:r>
            <a:r>
              <a:rPr lang="en-US" sz="24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faith, </a:t>
            </a:r>
            <a:r>
              <a:rPr lang="en-US" sz="24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and the faith of his </a:t>
            </a:r>
            <a:r>
              <a:rPr lang="en-US" sz="24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disciples, </a:t>
            </a:r>
            <a:r>
              <a:rPr lang="en-US" sz="24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by reporting the miracles He has preformed.  These are His witnesses </a:t>
            </a:r>
            <a:r>
              <a:rPr lang="en-US" sz="2200" b="1" dirty="0" smtClean="0">
                <a:ln w="11430">
                  <a:solidFill>
                    <a:srgbClr val="FFC000"/>
                  </a:solidFill>
                </a:ln>
                <a:effectLst>
                  <a:outerShdw blurRad="50800" dist="39000" dir="5460000" algn="tl">
                    <a:srgbClr val="000000">
                      <a:alpha val="38000"/>
                    </a:srgbClr>
                  </a:outerShdw>
                </a:effectLst>
                <a:latin typeface="Arial Rounded MT Bold" pitchFamily="34" charset="0"/>
              </a:rPr>
              <a:t>(cf. St. John 5:36; 10:25)</a:t>
            </a:r>
            <a:r>
              <a:rPr lang="en-US" sz="22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  </a:t>
            </a:r>
            <a:r>
              <a:rPr lang="en-US" sz="24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But there is more to our Lord’s answer than a list of His miraculous accomplishments; these are marks of the Messiah that were promised by the prophets.</a:t>
            </a:r>
            <a:endParaRPr lang="en-US" sz="22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endParaRPr>
          </a:p>
          <a:p>
            <a:r>
              <a:rPr lang="en-US" sz="2200" b="1" dirty="0" smtClean="0">
                <a:ln w="11430">
                  <a:solidFill>
                    <a:schemeClr val="tx1"/>
                  </a:solidFill>
                </a:ln>
                <a:effectLst>
                  <a:outerShdw blurRad="50800" dist="39000" dir="5460000" algn="tl">
                    <a:srgbClr val="000000">
                      <a:alpha val="38000"/>
                    </a:srgbClr>
                  </a:outerShdw>
                </a:effectLst>
                <a:latin typeface="Arial Rounded MT Bold" pitchFamily="34" charset="0"/>
              </a:rPr>
              <a:t>(</a:t>
            </a:r>
            <a:r>
              <a:rPr lang="en-US" sz="2200" b="1" i="1" dirty="0" smtClean="0">
                <a:ln w="11430">
                  <a:solidFill>
                    <a:schemeClr val="tx1"/>
                  </a:solidFill>
                </a:ln>
                <a:effectLst>
                  <a:outerShdw blurRad="50800" dist="39000" dir="5460000" algn="tl">
                    <a:srgbClr val="000000">
                      <a:alpha val="38000"/>
                    </a:srgbClr>
                  </a:outerShdw>
                </a:effectLst>
                <a:latin typeface="Arial Rounded MT Bold" pitchFamily="34" charset="0"/>
              </a:rPr>
              <a:t>Isaiah 35:4-6)</a:t>
            </a:r>
            <a:r>
              <a:rPr lang="en-US" sz="2200" b="1" i="1" dirty="0" smtClean="0">
                <a:ln w="11430">
                  <a:solidFill>
                    <a:schemeClr val="tx1"/>
                  </a:solidFill>
                </a:ln>
                <a:solidFill>
                  <a:srgbClr val="FFC000"/>
                </a:solidFill>
                <a:effectLst>
                  <a:outerShdw blurRad="50800" dist="39000" dir="5460000" algn="tl">
                    <a:srgbClr val="000000">
                      <a:alpha val="38000"/>
                    </a:srgbClr>
                  </a:outerShdw>
                </a:effectLst>
                <a:latin typeface="Arial Rounded MT Bold" pitchFamily="34" charset="0"/>
              </a:rPr>
              <a:t> </a:t>
            </a:r>
            <a:r>
              <a:rPr lang="en-US" sz="2200" b="1" i="1" dirty="0" smtClean="0">
                <a:ln w="11430">
                  <a:solidFill>
                    <a:schemeClr val="tx1"/>
                  </a:solidFill>
                </a:ln>
                <a:effectLst>
                  <a:outerShdw blurRad="50800" dist="39000" dir="5460000" algn="tl">
                    <a:srgbClr val="000000">
                      <a:alpha val="38000"/>
                    </a:srgbClr>
                  </a:outerShdw>
                </a:effectLst>
                <a:latin typeface="Arial Rounded MT Bold" pitchFamily="34" charset="0"/>
              </a:rPr>
              <a:t>“Say to them that are of a fearful heart, Be strong, fear not:  behold, your God will come with vengeance, even God with a recompense; he will come and save you.  </a:t>
            </a:r>
            <a:r>
              <a:rPr lang="en-US" sz="2200" b="1" i="1" baseline="30000" dirty="0" smtClean="0">
                <a:ln w="11430">
                  <a:solidFill>
                    <a:schemeClr val="tx1"/>
                  </a:solidFill>
                </a:ln>
                <a:effectLst>
                  <a:outerShdw blurRad="50800" dist="39000" dir="5460000" algn="tl">
                    <a:srgbClr val="000000">
                      <a:alpha val="38000"/>
                    </a:srgbClr>
                  </a:outerShdw>
                </a:effectLst>
                <a:latin typeface="Arial Rounded MT Bold" pitchFamily="34" charset="0"/>
              </a:rPr>
              <a:t>5</a:t>
            </a:r>
            <a:r>
              <a:rPr lang="en-US" sz="2200" b="1" i="1" dirty="0" smtClean="0">
                <a:ln w="11430">
                  <a:solidFill>
                    <a:schemeClr val="tx1"/>
                  </a:solidFill>
                </a:ln>
                <a:effectLst>
                  <a:outerShdw blurRad="50800" dist="39000" dir="5460000" algn="tl">
                    <a:srgbClr val="000000">
                      <a:alpha val="38000"/>
                    </a:srgbClr>
                  </a:outerShdw>
                </a:effectLst>
                <a:latin typeface="Arial Rounded MT Bold" pitchFamily="34" charset="0"/>
              </a:rPr>
              <a:t>Then the eyes of the blind shall be opened, and the ears of the deaf shall be unstopped.  </a:t>
            </a:r>
            <a:r>
              <a:rPr lang="en-US" sz="2200" b="1" i="1" baseline="30000" dirty="0" smtClean="0">
                <a:ln w="11430">
                  <a:solidFill>
                    <a:schemeClr val="tx1"/>
                  </a:solidFill>
                </a:ln>
                <a:effectLst>
                  <a:outerShdw blurRad="50800" dist="39000" dir="5460000" algn="tl">
                    <a:srgbClr val="000000">
                      <a:alpha val="38000"/>
                    </a:srgbClr>
                  </a:outerShdw>
                </a:effectLst>
                <a:latin typeface="Arial Rounded MT Bold" pitchFamily="34" charset="0"/>
              </a:rPr>
              <a:t>6</a:t>
            </a:r>
            <a:r>
              <a:rPr lang="en-US" sz="2200" b="1" i="1" dirty="0" smtClean="0">
                <a:ln w="11430">
                  <a:solidFill>
                    <a:schemeClr val="tx1"/>
                  </a:solidFill>
                </a:ln>
                <a:effectLst>
                  <a:outerShdw blurRad="50800" dist="39000" dir="5460000" algn="tl">
                    <a:srgbClr val="000000">
                      <a:alpha val="38000"/>
                    </a:srgbClr>
                  </a:outerShdw>
                </a:effectLst>
                <a:latin typeface="Arial Rounded MT Bold" pitchFamily="34" charset="0"/>
              </a:rPr>
              <a:t>Then shall the lame man leap as an hart, and the tongue of the dumb sing:  for in the wilderness shall waters break out, and streams in the desert.”</a:t>
            </a:r>
            <a:r>
              <a:rPr lang="en-US" sz="2200" b="1" dirty="0" smtClean="0">
                <a:ln w="11430">
                  <a:solidFill>
                    <a:schemeClr val="tx1"/>
                  </a:solidFill>
                </a:ln>
                <a:effectLst>
                  <a:outerShdw blurRad="50800" dist="39000" dir="5460000" algn="tl">
                    <a:srgbClr val="000000">
                      <a:alpha val="38000"/>
                    </a:srgbClr>
                  </a:outerShdw>
                </a:effectLst>
                <a:latin typeface="Arial Rounded MT Bold" pitchFamily="34" charset="0"/>
              </a:rPr>
              <a:t>  </a:t>
            </a:r>
            <a:r>
              <a:rPr lang="en-US" sz="2000" b="1" dirty="0" smtClean="0">
                <a:ln w="11430">
                  <a:solidFill>
                    <a:schemeClr val="tx1"/>
                  </a:solidFill>
                </a:ln>
                <a:effectLst>
                  <a:outerShdw blurRad="50800" dist="39000" dir="5460000" algn="tl">
                    <a:srgbClr val="000000">
                      <a:alpha val="38000"/>
                    </a:srgbClr>
                  </a:outerShdw>
                </a:effectLst>
                <a:latin typeface="Arial Rounded MT Bold" pitchFamily="34" charset="0"/>
              </a:rPr>
              <a:t>(See also:  Ps 22:26; 72:12-13; 146:8; Is. 29:18; 42:6-7; 43:8; 61:1-3, 66:2; and Zech 11:7).</a:t>
            </a:r>
            <a:endParaRPr lang="en-US" sz="2200" b="1" dirty="0">
              <a:ln w="11430">
                <a:solidFill>
                  <a:schemeClr val="tx1"/>
                </a:solidFill>
              </a:ln>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096000"/>
            <a:ext cx="2209800" cy="738664"/>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1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St. Matthew 11:4-6</a:t>
            </a:r>
            <a:endParaRPr lang="en-US" sz="2100" b="1" dirty="0">
              <a:ln w="11430">
                <a:solidFill>
                  <a:srgbClr val="92D050"/>
                </a:solidFill>
              </a:ln>
              <a:solidFill>
                <a:srgbClr val="92D050"/>
              </a:soli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770" decel="100000"/>
                                        <p:tgtEl>
                                          <p:spTgt spid="3">
                                            <p:txEl>
                                              <p:pRg st="1" end="1"/>
                                            </p:txEl>
                                          </p:spTgt>
                                        </p:tgtEl>
                                      </p:cBhvr>
                                    </p:animEffect>
                                    <p:animScale>
                                      <p:cBhvr>
                                        <p:cTn id="8" dur="770" decel="100000"/>
                                        <p:tgtEl>
                                          <p:spTgt spid="3">
                                            <p:txEl>
                                              <p:pRg st="1" end="1"/>
                                            </p:txEl>
                                          </p:spTgt>
                                        </p:tgtEl>
                                      </p:cBhvr>
                                      <p:from x="10000" y="10000"/>
                                      <p:to x="200000" y="450000"/>
                                    </p:animScale>
                                    <p:animScale>
                                      <p:cBhvr>
                                        <p:cTn id="9" dur="1230" accel="100000" fill="hold">
                                          <p:stCondLst>
                                            <p:cond delay="770"/>
                                          </p:stCondLst>
                                        </p:cTn>
                                        <p:tgtEl>
                                          <p:spTgt spid="3">
                                            <p:txEl>
                                              <p:pRg st="1" end="1"/>
                                            </p:txEl>
                                          </p:spTgt>
                                        </p:tgtEl>
                                      </p:cBhvr>
                                      <p:from x="200000" y="450000"/>
                                      <p:to x="100000" y="100000"/>
                                    </p:animScale>
                                    <p:set>
                                      <p:cBhvr>
                                        <p:cTn id="10" dur="770" fill="hold"/>
                                        <p:tgtEl>
                                          <p:spTgt spid="3">
                                            <p:txEl>
                                              <p:pRg st="1" end="1"/>
                                            </p:txEl>
                                          </p:spTgt>
                                        </p:tgtEl>
                                        <p:attrNameLst>
                                          <p:attrName>ppt_x</p:attrName>
                                        </p:attrNameLst>
                                      </p:cBhvr>
                                      <p:to>
                                        <p:strVal val="(0.5)"/>
                                      </p:to>
                                    </p:set>
                                    <p:anim from="(0.5)" to="(#ppt_x)" calcmode="lin" valueType="num">
                                      <p:cBhvr>
                                        <p:cTn id="11" dur="1230" accel="100000" fill="hold">
                                          <p:stCondLst>
                                            <p:cond delay="770"/>
                                          </p:stCondLst>
                                        </p:cTn>
                                        <p:tgtEl>
                                          <p:spTgt spid="3">
                                            <p:txEl>
                                              <p:pRg st="1" end="1"/>
                                            </p:txEl>
                                          </p:spTgt>
                                        </p:tgtEl>
                                        <p:attrNameLst>
                                          <p:attrName>ppt_x</p:attrName>
                                        </p:attrNameLst>
                                      </p:cBhvr>
                                    </p:anim>
                                    <p:set>
                                      <p:cBhvr>
                                        <p:cTn id="12" dur="770" fill="hold"/>
                                        <p:tgtEl>
                                          <p:spTgt spid="3">
                                            <p:txEl>
                                              <p:pRg st="1" end="1"/>
                                            </p:txEl>
                                          </p:spTgt>
                                        </p:tgtEl>
                                        <p:attrNameLst>
                                          <p:attrName>ppt_y</p:attrName>
                                        </p:attrNameLst>
                                      </p:cBhvr>
                                      <p:to>
                                        <p:strVal val="(#ppt_y+0.4)"/>
                                      </p:to>
                                    </p:set>
                                    <p:anim from="(#ppt_y+0.4)" to="(#ppt_y)" calcmode="lin" valueType="num">
                                      <p:cBhvr>
                                        <p:cTn id="13" dur="1230" accel="100000" fill="hold">
                                          <p:stCondLst>
                                            <p:cond delay="770"/>
                                          </p:stCondLst>
                                        </p:cTn>
                                        <p:tgtEl>
                                          <p:spTgt spid="3">
                                            <p:txEl>
                                              <p:pRg st="1" end="1"/>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770" decel="100000"/>
                                        <p:tgtEl>
                                          <p:spTgt spid="3">
                                            <p:txEl>
                                              <p:pRg st="2" end="2"/>
                                            </p:txEl>
                                          </p:spTgt>
                                        </p:tgtEl>
                                      </p:cBhvr>
                                    </p:animEffect>
                                    <p:animScale>
                                      <p:cBhvr>
                                        <p:cTn id="19" dur="770" decel="100000"/>
                                        <p:tgtEl>
                                          <p:spTgt spid="3">
                                            <p:txEl>
                                              <p:pRg st="2" end="2"/>
                                            </p:txEl>
                                          </p:spTgt>
                                        </p:tgtEl>
                                      </p:cBhvr>
                                      <p:from x="10000" y="10000"/>
                                      <p:to x="200000" y="450000"/>
                                    </p:animScale>
                                    <p:animScale>
                                      <p:cBhvr>
                                        <p:cTn id="20" dur="1230" accel="100000" fill="hold">
                                          <p:stCondLst>
                                            <p:cond delay="770"/>
                                          </p:stCondLst>
                                        </p:cTn>
                                        <p:tgtEl>
                                          <p:spTgt spid="3">
                                            <p:txEl>
                                              <p:pRg st="2" end="2"/>
                                            </p:txEl>
                                          </p:spTgt>
                                        </p:tgtEl>
                                      </p:cBhvr>
                                      <p:from x="200000" y="450000"/>
                                      <p:to x="100000" y="100000"/>
                                    </p:animScale>
                                    <p:set>
                                      <p:cBhvr>
                                        <p:cTn id="21" dur="770" fill="hold"/>
                                        <p:tgtEl>
                                          <p:spTgt spid="3">
                                            <p:txEl>
                                              <p:pRg st="2" end="2"/>
                                            </p:txEl>
                                          </p:spTgt>
                                        </p:tgtEl>
                                        <p:attrNameLst>
                                          <p:attrName>ppt_x</p:attrName>
                                        </p:attrNameLst>
                                      </p:cBhvr>
                                      <p:to>
                                        <p:strVal val="(0.5)"/>
                                      </p:to>
                                    </p:set>
                                    <p:anim from="(0.5)" to="(#ppt_x)" calcmode="lin" valueType="num">
                                      <p:cBhvr>
                                        <p:cTn id="22" dur="1230" accel="100000" fill="hold">
                                          <p:stCondLst>
                                            <p:cond delay="770"/>
                                          </p:stCondLst>
                                        </p:cTn>
                                        <p:tgtEl>
                                          <p:spTgt spid="3">
                                            <p:txEl>
                                              <p:pRg st="2" end="2"/>
                                            </p:txEl>
                                          </p:spTgt>
                                        </p:tgtEl>
                                        <p:attrNameLst>
                                          <p:attrName>ppt_x</p:attrName>
                                        </p:attrNameLst>
                                      </p:cBhvr>
                                    </p:anim>
                                    <p:set>
                                      <p:cBhvr>
                                        <p:cTn id="23" dur="770" fill="hold"/>
                                        <p:tgtEl>
                                          <p:spTgt spid="3">
                                            <p:txEl>
                                              <p:pRg st="2" end="2"/>
                                            </p:txEl>
                                          </p:spTgt>
                                        </p:tgtEl>
                                        <p:attrNameLst>
                                          <p:attrName>ppt_y</p:attrName>
                                        </p:attrNameLst>
                                      </p:cBhvr>
                                      <p:to>
                                        <p:strVal val="(#ppt_y+0.4)"/>
                                      </p:to>
                                    </p:set>
                                    <p:anim from="(#ppt_y+0.4)" to="(#ppt_y)" calcmode="lin" valueType="num">
                                      <p:cBhvr>
                                        <p:cTn id="24" dur="1230" accel="100000" fill="hold">
                                          <p:stCondLst>
                                            <p:cond delay="770"/>
                                          </p:stCondLst>
                                        </p:cTn>
                                        <p:tgtEl>
                                          <p:spTgt spid="3">
                                            <p:txEl>
                                              <p:pRg st="2" end="2"/>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6120825"/>
            <a:ext cx="67056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John Sends Disciples to Jesus</a:t>
            </a:r>
            <a:endParaRPr lang="en-US" sz="32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096000"/>
            <a:ext cx="2209800" cy="738664"/>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1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St. Matthew 11:4-6</a:t>
            </a:r>
            <a:endParaRPr lang="en-US" sz="2100" b="1" dirty="0">
              <a:ln w="11430">
                <a:solidFill>
                  <a:srgbClr val="92D050"/>
                </a:solidFill>
              </a:ln>
              <a:solidFill>
                <a:srgbClr val="92D050"/>
              </a:solidFill>
              <a:effectLst>
                <a:outerShdw blurRad="80000" dist="40000" dir="5040000" algn="tl">
                  <a:srgbClr val="000000">
                    <a:alpha val="30000"/>
                  </a:srgbClr>
                </a:outerShdw>
              </a:effectLst>
            </a:endParaRPr>
          </a:p>
        </p:txBody>
      </p:sp>
      <p:pic>
        <p:nvPicPr>
          <p:cNvPr id="1026" name="Picture 2" descr="Mel Gibson offers a peek at his ''Passion''"/>
          <p:cNvPicPr>
            <a:picLocks noChangeAspect="1" noChangeArrowheads="1"/>
          </p:cNvPicPr>
          <p:nvPr/>
        </p:nvPicPr>
        <p:blipFill>
          <a:blip r:embed="rId3" cstate="print"/>
          <a:srcRect/>
          <a:stretch>
            <a:fillRect/>
          </a:stretch>
        </p:blipFill>
        <p:spPr bwMode="auto">
          <a:xfrm>
            <a:off x="6781800" y="2762249"/>
            <a:ext cx="2362200" cy="3181351"/>
          </a:xfrm>
          <a:prstGeom prst="rect">
            <a:avLst/>
          </a:prstGeom>
          <a:noFill/>
        </p:spPr>
      </p:pic>
      <p:sp>
        <p:nvSpPr>
          <p:cNvPr id="3" name="TextBox 2"/>
          <p:cNvSpPr txBox="1"/>
          <p:nvPr/>
        </p:nvSpPr>
        <p:spPr>
          <a:xfrm>
            <a:off x="76200" y="228600"/>
            <a:ext cx="8915400" cy="560153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Aft>
                <a:spcPts val="1200"/>
              </a:spcAft>
            </a:pPr>
            <a:r>
              <a:rPr lang="en-US" sz="3200" b="1" i="1" dirty="0" smtClean="0">
                <a:ln w="11430">
                  <a:solidFill>
                    <a:srgbClr val="FF0000"/>
                  </a:solidFill>
                </a:ln>
                <a:effectLst>
                  <a:outerShdw blurRad="50800" dist="39000" dir="5460000" algn="tl">
                    <a:srgbClr val="000000">
                      <a:alpha val="38000"/>
                    </a:srgbClr>
                  </a:outerShdw>
                </a:effectLst>
                <a:latin typeface="Arial Rounded MT Bold" pitchFamily="34" charset="0"/>
              </a:rPr>
              <a:t>“You See and Hear” </a:t>
            </a:r>
            <a:endParaRPr lang="en-US" sz="3200" b="1" dirty="0" smtClean="0">
              <a:ln w="11430">
                <a:solidFill>
                  <a:srgbClr val="FF0000"/>
                </a:solidFill>
              </a:ln>
              <a:effectLst>
                <a:outerShdw blurRad="50800" dist="39000" dir="5460000" algn="tl">
                  <a:srgbClr val="000000">
                    <a:alpha val="38000"/>
                  </a:srgbClr>
                </a:outerShdw>
              </a:effectLst>
              <a:latin typeface="Arial Rounded MT Bold" pitchFamily="34" charset="0"/>
            </a:endParaRPr>
          </a:p>
          <a:p>
            <a:pPr>
              <a:spcAft>
                <a:spcPts val="1200"/>
              </a:spcAft>
            </a:pPr>
            <a:r>
              <a:rPr lang="en-US" sz="28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We </a:t>
            </a:r>
            <a:r>
              <a:rPr lang="en-US" sz="28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find in Jesus’ answer that comfort established in the promises of the Scriptures.  </a:t>
            </a:r>
            <a:r>
              <a:rPr lang="en-US" sz="2800" b="1" dirty="0" smtClean="0">
                <a:ln w="11430">
                  <a:solidFill>
                    <a:srgbClr val="FFC000"/>
                  </a:solidFill>
                </a:ln>
                <a:effectLst>
                  <a:outerShdw blurRad="50800" dist="39000" dir="5460000" algn="tl">
                    <a:srgbClr val="000000">
                      <a:alpha val="38000"/>
                    </a:srgbClr>
                  </a:outerShdw>
                </a:effectLst>
                <a:latin typeface="Arial Rounded MT Bold" pitchFamily="34" charset="0"/>
              </a:rPr>
              <a:t>“Yes,”</a:t>
            </a:r>
            <a:r>
              <a:rPr lang="en-US" sz="28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 is Jesus’ answer to John’s </a:t>
            </a:r>
            <a:r>
              <a:rPr lang="en-US" sz="28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question; </a:t>
            </a:r>
            <a:r>
              <a:rPr lang="en-US" sz="2800" b="1" dirty="0" smtClean="0">
                <a:ln w="11430">
                  <a:solidFill>
                    <a:srgbClr val="FFC000"/>
                  </a:solidFill>
                </a:ln>
                <a:effectLst>
                  <a:outerShdw blurRad="50800" dist="39000" dir="5460000" algn="tl">
                    <a:srgbClr val="000000">
                      <a:alpha val="38000"/>
                    </a:srgbClr>
                  </a:outerShdw>
                </a:effectLst>
                <a:latin typeface="Arial Rounded MT Bold" pitchFamily="34" charset="0"/>
              </a:rPr>
              <a:t>“Yes, I </a:t>
            </a:r>
            <a:r>
              <a:rPr lang="en-US" sz="2800" b="1" dirty="0" smtClean="0">
                <a:ln w="11430">
                  <a:solidFill>
                    <a:srgbClr val="FFC000"/>
                  </a:solidFill>
                </a:ln>
                <a:effectLst>
                  <a:outerShdw blurRad="50800" dist="39000" dir="5460000" algn="tl">
                    <a:srgbClr val="000000">
                      <a:alpha val="38000"/>
                    </a:srgbClr>
                  </a:outerShdw>
                </a:effectLst>
                <a:latin typeface="Arial Rounded MT Bold" pitchFamily="34" charset="0"/>
              </a:rPr>
              <a:t>am the </a:t>
            </a:r>
            <a:r>
              <a:rPr lang="en-US" sz="2800" b="1" dirty="0" smtClean="0">
                <a:ln w="11430">
                  <a:solidFill>
                    <a:srgbClr val="FFC000"/>
                  </a:solidFill>
                </a:ln>
                <a:effectLst>
                  <a:outerShdw blurRad="50800" dist="39000" dir="5460000" algn="tl">
                    <a:srgbClr val="000000">
                      <a:alpha val="38000"/>
                    </a:srgbClr>
                  </a:outerShdw>
                </a:effectLst>
                <a:latin typeface="Arial Rounded MT Bold" pitchFamily="34" charset="0"/>
              </a:rPr>
              <a:t>Promised Coming One.”</a:t>
            </a:r>
            <a:r>
              <a:rPr lang="en-US" sz="28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 </a:t>
            </a:r>
          </a:p>
          <a:p>
            <a:r>
              <a:rPr lang="en-US" sz="28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Jesus had told the disciples that He</a:t>
            </a:r>
          </a:p>
          <a:p>
            <a:r>
              <a:rPr lang="en-US" sz="28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Had come to bring </a:t>
            </a:r>
            <a:r>
              <a:rPr lang="en-US" sz="2800" b="1" i="1" dirty="0" smtClean="0">
                <a:ln w="11430">
                  <a:solidFill>
                    <a:srgbClr val="FF0000"/>
                  </a:solidFill>
                </a:ln>
                <a:effectLst>
                  <a:outerShdw blurRad="50800" dist="39000" dir="5460000" algn="tl">
                    <a:srgbClr val="000000">
                      <a:alpha val="38000"/>
                    </a:srgbClr>
                  </a:outerShdw>
                </a:effectLst>
                <a:latin typeface="Arial Rounded MT Bold" pitchFamily="34" charset="0"/>
              </a:rPr>
              <a:t>“not peace, but a</a:t>
            </a:r>
          </a:p>
          <a:p>
            <a:r>
              <a:rPr lang="en-US" sz="2800" b="1" i="1" dirty="0" smtClean="0">
                <a:ln w="11430">
                  <a:solidFill>
                    <a:srgbClr val="FF0000"/>
                  </a:solidFill>
                </a:ln>
                <a:effectLst>
                  <a:outerShdw blurRad="50800" dist="39000" dir="5460000" algn="tl">
                    <a:srgbClr val="000000">
                      <a:alpha val="38000"/>
                    </a:srgbClr>
                  </a:outerShdw>
                </a:effectLst>
                <a:latin typeface="Arial Rounded MT Bold" pitchFamily="34" charset="0"/>
              </a:rPr>
              <a:t>sword”</a:t>
            </a:r>
            <a:r>
              <a:rPr lang="en-US" sz="2800" b="1" dirty="0" smtClean="0">
                <a:ln w="11430">
                  <a:solidFill>
                    <a:srgbClr val="FF0000"/>
                  </a:solidFill>
                </a:ln>
                <a:effectLst>
                  <a:outerShdw blurRad="50800" dist="39000" dir="5460000" algn="tl">
                    <a:srgbClr val="000000">
                      <a:alpha val="38000"/>
                    </a:srgbClr>
                  </a:outerShdw>
                </a:effectLst>
                <a:latin typeface="Arial Rounded MT Bold" pitchFamily="34" charset="0"/>
              </a:rPr>
              <a:t> </a:t>
            </a:r>
            <a:r>
              <a:rPr lang="en-US" sz="2800" b="1" baseline="30000" dirty="0" smtClean="0">
                <a:ln w="11430">
                  <a:solidFill>
                    <a:srgbClr val="FF0000"/>
                  </a:solidFill>
                </a:ln>
                <a:effectLst>
                  <a:outerShdw blurRad="50800" dist="39000" dir="5460000" algn="tl">
                    <a:srgbClr val="000000">
                      <a:alpha val="38000"/>
                    </a:srgbClr>
                  </a:outerShdw>
                </a:effectLst>
                <a:latin typeface="Arial Rounded MT Bold" pitchFamily="34" charset="0"/>
              </a:rPr>
              <a:t>(10:34). </a:t>
            </a:r>
            <a:r>
              <a:rPr lang="en-US" sz="2800" b="1" baseline="30000"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 </a:t>
            </a:r>
            <a:r>
              <a:rPr lang="en-US" sz="28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Now He promises</a:t>
            </a:r>
          </a:p>
          <a:p>
            <a:r>
              <a:rPr lang="en-US" sz="28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blessings to those who are not</a:t>
            </a:r>
          </a:p>
          <a:p>
            <a:r>
              <a:rPr lang="en-US" sz="28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offended by the offense of the Gospel.</a:t>
            </a:r>
          </a:p>
          <a:p>
            <a:r>
              <a:rPr lang="en-US" sz="2800" b="1" i="1" dirty="0" smtClean="0">
                <a:ln w="11430">
                  <a:solidFill>
                    <a:srgbClr val="FF0000"/>
                  </a:solidFill>
                </a:ln>
                <a:effectLst>
                  <a:outerShdw blurRad="50800" dist="39000" dir="5460000" algn="tl">
                    <a:srgbClr val="000000">
                      <a:alpha val="38000"/>
                    </a:srgbClr>
                  </a:outerShdw>
                </a:effectLst>
                <a:latin typeface="Arial Rounded MT Bold" pitchFamily="34" charset="0"/>
              </a:rPr>
              <a:t>“Blessed is he who is not </a:t>
            </a:r>
            <a:r>
              <a:rPr lang="en-US" sz="2800" b="1" i="1" dirty="0" smtClean="0">
                <a:ln w="11430">
                  <a:solidFill>
                    <a:srgbClr val="FF0000"/>
                  </a:solidFill>
                </a:ln>
                <a:effectLst>
                  <a:outerShdw blurRad="50800" dist="39000" dir="5460000" algn="tl">
                    <a:srgbClr val="000000">
                      <a:alpha val="38000"/>
                    </a:srgbClr>
                  </a:outerShdw>
                </a:effectLst>
                <a:latin typeface="Arial Rounded MT Bold" pitchFamily="34" charset="0"/>
              </a:rPr>
              <a:t>offended</a:t>
            </a:r>
          </a:p>
          <a:p>
            <a:r>
              <a:rPr lang="en-US" sz="2800" b="1" i="1" dirty="0" smtClean="0">
                <a:ln w="11430">
                  <a:solidFill>
                    <a:srgbClr val="FF0000"/>
                  </a:solidFill>
                </a:ln>
                <a:effectLst>
                  <a:outerShdw blurRad="50800" dist="39000" dir="5460000" algn="tl">
                    <a:srgbClr val="000000">
                      <a:alpha val="38000"/>
                    </a:srgbClr>
                  </a:outerShdw>
                </a:effectLst>
                <a:latin typeface="Arial Rounded MT Bold" pitchFamily="34" charset="0"/>
              </a:rPr>
              <a:t>because </a:t>
            </a:r>
            <a:r>
              <a:rPr lang="en-US" sz="2800" b="1" i="1" dirty="0" smtClean="0">
                <a:ln w="11430">
                  <a:solidFill>
                    <a:srgbClr val="FF0000"/>
                  </a:solidFill>
                </a:ln>
                <a:effectLst>
                  <a:outerShdw blurRad="50800" dist="39000" dir="5460000" algn="tl">
                    <a:srgbClr val="000000">
                      <a:alpha val="38000"/>
                    </a:srgbClr>
                  </a:outerShdw>
                </a:effectLst>
                <a:latin typeface="Arial Rounded MT Bold" pitchFamily="34" charset="0"/>
              </a:rPr>
              <a:t>of Me”</a:t>
            </a:r>
            <a:r>
              <a:rPr lang="en-US" sz="2800" b="1" dirty="0" smtClean="0">
                <a:ln w="11430">
                  <a:solidFill>
                    <a:srgbClr val="FF0000"/>
                  </a:solidFill>
                </a:ln>
                <a:effectLst>
                  <a:outerShdw blurRad="50800" dist="39000" dir="5460000" algn="tl">
                    <a:srgbClr val="000000">
                      <a:alpha val="38000"/>
                    </a:srgbClr>
                  </a:outerShdw>
                </a:effectLst>
                <a:latin typeface="Arial Rounded MT Bold" pitchFamily="34" charset="0"/>
              </a:rPr>
              <a:t> </a:t>
            </a:r>
            <a:r>
              <a:rPr lang="en-US" sz="2800" b="1" baseline="30000" dirty="0" smtClean="0">
                <a:ln w="11430">
                  <a:solidFill>
                    <a:srgbClr val="FF0000"/>
                  </a:solidFill>
                </a:ln>
                <a:effectLst>
                  <a:outerShdw blurRad="50800" dist="39000" dir="5460000" algn="tl">
                    <a:srgbClr val="000000">
                      <a:alpha val="38000"/>
                    </a:srgbClr>
                  </a:outerShdw>
                </a:effectLst>
                <a:latin typeface="Arial Rounded MT Bold" pitchFamily="34" charset="0"/>
              </a:rPr>
              <a:t>(v.6)</a:t>
            </a:r>
            <a:r>
              <a:rPr lang="en-US" sz="2800" b="1" dirty="0" smtClean="0">
                <a:ln w="11430">
                  <a:solidFill>
                    <a:srgbClr val="FF0000"/>
                  </a:solidFill>
                </a:ln>
                <a:effectLst>
                  <a:outerShdw blurRad="50800" dist="39000" dir="5460000" algn="tl">
                    <a:srgbClr val="000000">
                      <a:alpha val="38000"/>
                    </a:srgbClr>
                  </a:outerShdw>
                </a:effectLst>
                <a:latin typeface="Arial Rounded MT Bold" pitchFamily="34" charset="0"/>
              </a:rPr>
              <a:t>.</a:t>
            </a:r>
            <a:r>
              <a:rPr lang="en-US" sz="26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  </a:t>
            </a:r>
            <a:endParaRPr lang="en-US" sz="2600" b="1" dirty="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2" end="2"/>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p:cTn id="12"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3" end="3"/>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p:cTn id="17"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18"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19" dur="1000"/>
                                        <p:tgtEl>
                                          <p:spTgt spid="3">
                                            <p:txEl>
                                              <p:pRg st="4" end="4"/>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 calcmode="lin" valueType="num">
                                      <p:cBhvr>
                                        <p:cTn id="22"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2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24" dur="1000"/>
                                        <p:tgtEl>
                                          <p:spTgt spid="3">
                                            <p:txEl>
                                              <p:pRg st="5" end="5"/>
                                            </p:txEl>
                                          </p:spTgt>
                                        </p:tgtEl>
                                      </p:cBhvr>
                                    </p:animEffect>
                                  </p:childTnLst>
                                </p:cTn>
                              </p:par>
                              <p:par>
                                <p:cTn id="25" presetID="55"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p:cTn id="27"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28"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29" dur="1000"/>
                                        <p:tgtEl>
                                          <p:spTgt spid="3">
                                            <p:txEl>
                                              <p:pRg st="6" end="6"/>
                                            </p:txEl>
                                          </p:spTgt>
                                        </p:tgtEl>
                                      </p:cBhvr>
                                    </p:animEffect>
                                  </p:childTnLst>
                                </p:cTn>
                              </p:par>
                              <p:par>
                                <p:cTn id="30" presetID="55"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 calcmode="lin" valueType="num">
                                      <p:cBhvr>
                                        <p:cTn id="32"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33"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34" dur="1000"/>
                                        <p:tgtEl>
                                          <p:spTgt spid="3">
                                            <p:txEl>
                                              <p:pRg st="7" end="7"/>
                                            </p:txEl>
                                          </p:spTgt>
                                        </p:tgtEl>
                                      </p:cBhvr>
                                    </p:animEffect>
                                  </p:childTnLst>
                                </p:cTn>
                              </p:par>
                              <p:par>
                                <p:cTn id="35" presetID="55"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p:cTn id="37" dur="10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38"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39" dur="1000"/>
                                        <p:tgtEl>
                                          <p:spTgt spid="3">
                                            <p:txEl>
                                              <p:pRg st="8" end="8"/>
                                            </p:txEl>
                                          </p:spTgt>
                                        </p:tgtEl>
                                      </p:cBhvr>
                                    </p:animEffect>
                                  </p:childTnLst>
                                </p:cTn>
                              </p:par>
                              <p:par>
                                <p:cTn id="40" presetID="8" presetClass="entr" presetSubtype="16" fill="hold" nodeType="withEffect">
                                  <p:stCondLst>
                                    <p:cond delay="0"/>
                                  </p:stCondLst>
                                  <p:childTnLst>
                                    <p:set>
                                      <p:cBhvr>
                                        <p:cTn id="41" dur="1" fill="hold">
                                          <p:stCondLst>
                                            <p:cond delay="0"/>
                                          </p:stCondLst>
                                        </p:cTn>
                                        <p:tgtEl>
                                          <p:spTgt spid="1026"/>
                                        </p:tgtEl>
                                        <p:attrNameLst>
                                          <p:attrName>style.visibility</p:attrName>
                                        </p:attrNameLst>
                                      </p:cBhvr>
                                      <p:to>
                                        <p:strVal val="visible"/>
                                      </p:to>
                                    </p:set>
                                    <p:animEffect transition="in" filter="diamond(in)">
                                      <p:cBhvr>
                                        <p:cTn id="42"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6120825"/>
            <a:ext cx="67056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The Significance of John</a:t>
            </a:r>
            <a:endParaRPr lang="en-US" sz="32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096000"/>
            <a:ext cx="2209800" cy="738664"/>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1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St. Matthew 11:7-11</a:t>
            </a:r>
            <a:endParaRPr lang="en-US" sz="2100" b="1" dirty="0">
              <a:ln w="11430">
                <a:solidFill>
                  <a:srgbClr val="92D050"/>
                </a:solidFill>
              </a:ln>
              <a:solidFill>
                <a:srgbClr val="92D050"/>
              </a:solidFill>
              <a:effectLst>
                <a:outerShdw blurRad="80000" dist="40000" dir="5040000" algn="tl">
                  <a:srgbClr val="000000">
                    <a:alpha val="30000"/>
                  </a:srgbClr>
                </a:outerShdw>
              </a:effectLst>
            </a:endParaRPr>
          </a:p>
        </p:txBody>
      </p:sp>
      <p:pic>
        <p:nvPicPr>
          <p:cNvPr id="43010" name="Picture 2" descr="St John the Baptist St John Forerunner Saint John Forerunner Orthodox Icon  Hand Painted Byzantine Art Orthodox Baptism Gift Christian - Etsy Israel"/>
          <p:cNvPicPr>
            <a:picLocks noChangeAspect="1" noChangeArrowheads="1"/>
          </p:cNvPicPr>
          <p:nvPr/>
        </p:nvPicPr>
        <p:blipFill>
          <a:blip r:embed="rId2" cstate="print"/>
          <a:srcRect/>
          <a:stretch>
            <a:fillRect/>
          </a:stretch>
        </p:blipFill>
        <p:spPr bwMode="auto">
          <a:xfrm>
            <a:off x="0" y="0"/>
            <a:ext cx="3657600" cy="6019800"/>
          </a:xfrm>
          <a:prstGeom prst="rect">
            <a:avLst/>
          </a:prstGeom>
          <a:noFill/>
        </p:spPr>
      </p:pic>
      <p:sp>
        <p:nvSpPr>
          <p:cNvPr id="3" name="TextBox 2"/>
          <p:cNvSpPr txBox="1"/>
          <p:nvPr/>
        </p:nvSpPr>
        <p:spPr>
          <a:xfrm>
            <a:off x="3657600" y="76200"/>
            <a:ext cx="5334000" cy="600164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4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When John’s disciples depart Jesus begins to teach about John.  John was promised, as Jesus  quotes </a:t>
            </a:r>
            <a:r>
              <a:rPr lang="en-US" sz="2400" b="1" dirty="0" smtClean="0">
                <a:ln w="11430">
                  <a:solidFill>
                    <a:srgbClr val="FFC000"/>
                  </a:solidFill>
                </a:ln>
                <a:effectLst>
                  <a:outerShdw blurRad="50800" dist="39000" dir="5460000" algn="tl">
                    <a:srgbClr val="000000">
                      <a:alpha val="38000"/>
                    </a:srgbClr>
                  </a:outerShdw>
                </a:effectLst>
                <a:latin typeface="Arial Rounded MT Bold" pitchFamily="34" charset="0"/>
              </a:rPr>
              <a:t>Malachi 3:1</a:t>
            </a:r>
            <a:r>
              <a:rPr lang="en-US" sz="24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  We know that John was also promised in </a:t>
            </a:r>
            <a:r>
              <a:rPr lang="en-US" sz="2400" b="1" dirty="0" smtClean="0">
                <a:ln w="11430">
                  <a:solidFill>
                    <a:srgbClr val="FFC000"/>
                  </a:solidFill>
                </a:ln>
                <a:effectLst>
                  <a:outerShdw blurRad="50800" dist="39000" dir="5460000" algn="tl">
                    <a:srgbClr val="000000">
                      <a:alpha val="38000"/>
                    </a:srgbClr>
                  </a:outerShdw>
                </a:effectLst>
                <a:latin typeface="Arial Rounded MT Bold" pitchFamily="34" charset="0"/>
              </a:rPr>
              <a:t>Is. 40:1ff</a:t>
            </a:r>
            <a:r>
              <a:rPr lang="en-US" sz="24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 and </a:t>
            </a:r>
            <a:r>
              <a:rPr lang="en-US" sz="2400" b="1" dirty="0" smtClean="0">
                <a:ln w="11430">
                  <a:solidFill>
                    <a:srgbClr val="FFC000"/>
                  </a:solidFill>
                </a:ln>
                <a:effectLst>
                  <a:outerShdw blurRad="50800" dist="39000" dir="5460000" algn="tl">
                    <a:srgbClr val="000000">
                      <a:alpha val="38000"/>
                    </a:srgbClr>
                  </a:outerShdw>
                </a:effectLst>
                <a:latin typeface="Arial Rounded MT Bold" pitchFamily="34" charset="0"/>
              </a:rPr>
              <a:t>Mal </a:t>
            </a:r>
            <a:r>
              <a:rPr lang="en-US" sz="2400" b="1" dirty="0" smtClean="0">
                <a:ln w="11430">
                  <a:solidFill>
                    <a:srgbClr val="FFC000"/>
                  </a:solidFill>
                </a:ln>
                <a:effectLst>
                  <a:outerShdw blurRad="50800" dist="39000" dir="5460000" algn="tl">
                    <a:srgbClr val="000000">
                      <a:alpha val="38000"/>
                    </a:srgbClr>
                  </a:outerShdw>
                </a:effectLst>
                <a:latin typeface="Arial Rounded MT Bold" pitchFamily="34" charset="0"/>
              </a:rPr>
              <a:t>4:5-6</a:t>
            </a:r>
            <a:r>
              <a:rPr lang="en-US" sz="24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 the last verses of the OT.  John is a prophet, and even </a:t>
            </a:r>
            <a:r>
              <a:rPr lang="en-US" sz="2400" b="1" i="1" dirty="0" smtClean="0">
                <a:ln w="11430">
                  <a:solidFill>
                    <a:srgbClr val="FF0000"/>
                  </a:solidFill>
                </a:ln>
                <a:effectLst>
                  <a:outerShdw blurRad="50800" dist="39000" dir="5460000" algn="tl">
                    <a:srgbClr val="000000">
                      <a:alpha val="38000"/>
                    </a:srgbClr>
                  </a:outerShdw>
                </a:effectLst>
                <a:latin typeface="Arial Rounded MT Bold" pitchFamily="34" charset="0"/>
              </a:rPr>
              <a:t>“more than a prophet”</a:t>
            </a:r>
            <a:r>
              <a:rPr lang="en-US" sz="2400" b="1" dirty="0" smtClean="0">
                <a:ln w="11430">
                  <a:solidFill>
                    <a:srgbClr val="FF0000"/>
                  </a:solidFill>
                </a:ln>
                <a:effectLst>
                  <a:outerShdw blurRad="50800" dist="39000" dir="5460000" algn="tl">
                    <a:srgbClr val="000000">
                      <a:alpha val="38000"/>
                    </a:srgbClr>
                  </a:outerShdw>
                </a:effectLst>
                <a:latin typeface="Arial Rounded MT Bold" pitchFamily="34" charset="0"/>
              </a:rPr>
              <a:t> </a:t>
            </a:r>
            <a:r>
              <a:rPr lang="en-US" sz="2400" b="1" baseline="30000" dirty="0" smtClean="0">
                <a:ln w="11430">
                  <a:solidFill>
                    <a:srgbClr val="FF0000"/>
                  </a:solidFill>
                </a:ln>
                <a:effectLst>
                  <a:outerShdw blurRad="50800" dist="39000" dir="5460000" algn="tl">
                    <a:srgbClr val="000000">
                      <a:alpha val="38000"/>
                    </a:srgbClr>
                  </a:outerShdw>
                </a:effectLst>
                <a:latin typeface="Arial Rounded MT Bold" pitchFamily="34" charset="0"/>
              </a:rPr>
              <a:t>(v.9)</a:t>
            </a:r>
            <a:r>
              <a:rPr lang="en-US" sz="2400" b="1" dirty="0" smtClean="0">
                <a:ln w="11430">
                  <a:solidFill>
                    <a:srgbClr val="FF0000"/>
                  </a:solidFill>
                </a:ln>
                <a:effectLst>
                  <a:outerShdw blurRad="50800" dist="39000" dir="5460000" algn="tl">
                    <a:srgbClr val="000000">
                      <a:alpha val="38000"/>
                    </a:srgbClr>
                  </a:outerShdw>
                </a:effectLst>
                <a:latin typeface="Arial Rounded MT Bold" pitchFamily="34" charset="0"/>
              </a:rPr>
              <a:t>.</a:t>
            </a:r>
            <a:r>
              <a:rPr lang="en-US" sz="24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  We rightly consider John to be the last and greatest prophet of the OT; he did with his hand what all the other prophets could only do with their mouth: point to the Messiah:  </a:t>
            </a:r>
            <a:r>
              <a:rPr lang="en-US" sz="2400" b="1" i="1" dirty="0" smtClean="0">
                <a:ln w="11430">
                  <a:solidFill>
                    <a:schemeClr val="tx1"/>
                  </a:solidFill>
                </a:ln>
                <a:effectLst>
                  <a:outerShdw blurRad="50800" dist="39000" dir="5460000" algn="tl">
                    <a:srgbClr val="000000">
                      <a:alpha val="38000"/>
                    </a:srgbClr>
                  </a:outerShdw>
                </a:effectLst>
                <a:latin typeface="Arial Rounded MT Bold" pitchFamily="34" charset="0"/>
              </a:rPr>
              <a:t>“Behold the Lamb of God who takes away the sin of the world”</a:t>
            </a:r>
            <a:r>
              <a:rPr lang="en-US" sz="2400" b="1" dirty="0" smtClean="0">
                <a:ln w="11430">
                  <a:solidFill>
                    <a:schemeClr val="tx1"/>
                  </a:solidFill>
                </a:ln>
                <a:effectLst>
                  <a:outerShdw blurRad="50800" dist="39000" dir="5460000" algn="tl">
                    <a:srgbClr val="000000">
                      <a:alpha val="38000"/>
                    </a:srgbClr>
                  </a:outerShdw>
                </a:effectLst>
                <a:latin typeface="Arial Rounded MT Bold" pitchFamily="34" charset="0"/>
              </a:rPr>
              <a:t> </a:t>
            </a:r>
            <a:r>
              <a:rPr lang="en-US" sz="2400" b="1" baseline="30000" dirty="0" smtClean="0">
                <a:ln w="11430">
                  <a:solidFill>
                    <a:schemeClr val="tx1"/>
                  </a:solidFill>
                </a:ln>
                <a:effectLst>
                  <a:outerShdw blurRad="50800" dist="39000" dir="5460000" algn="tl">
                    <a:srgbClr val="000000">
                      <a:alpha val="38000"/>
                    </a:srgbClr>
                  </a:outerShdw>
                </a:effectLst>
                <a:latin typeface="Arial Rounded MT Bold" pitchFamily="34" charset="0"/>
              </a:rPr>
              <a:t>(St. John 1:29)</a:t>
            </a:r>
            <a:r>
              <a:rPr lang="en-US" sz="2400" b="1" dirty="0" smtClean="0">
                <a:ln w="11430">
                  <a:solidFill>
                    <a:schemeClr val="tx1"/>
                  </a:solidFill>
                </a:ln>
                <a:effectLst>
                  <a:outerShdw blurRad="50800" dist="39000" dir="5460000" algn="tl">
                    <a:srgbClr val="000000">
                      <a:alpha val="38000"/>
                    </a:srgbClr>
                  </a:outerShdw>
                </a:effectLst>
                <a:latin typeface="Arial Rounded MT Bold" pitchFamily="34" charset="0"/>
              </a:rPr>
              <a:t>.</a:t>
            </a:r>
            <a:endParaRPr lang="en-US" sz="2400" b="1" dirty="0">
              <a:ln w="11430">
                <a:solidFill>
                  <a:schemeClr val="tx1"/>
                </a:solidFill>
              </a:ln>
              <a:effectLst>
                <a:outerShdw blurRad="50800" dist="39000" dir="5460000" algn="tl">
                  <a:srgbClr val="000000">
                    <a:alpha val="38000"/>
                  </a:srgbClr>
                </a:outerShdw>
              </a:effectLst>
              <a:latin typeface="Arial Rounded MT Bol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3000"/>
                                        <p:tgtEl>
                                          <p:spTgt spid="3"/>
                                        </p:tgtEl>
                                      </p:cBhvr>
                                    </p:animEffect>
                                  </p:childTnLst>
                                </p:cTn>
                              </p:par>
                              <p:par>
                                <p:cTn id="8" presetID="3" presetClass="entr" presetSubtype="5" fill="hold" nodeType="withEffect">
                                  <p:stCondLst>
                                    <p:cond delay="0"/>
                                  </p:stCondLst>
                                  <p:childTnLst>
                                    <p:set>
                                      <p:cBhvr>
                                        <p:cTn id="9" dur="1" fill="hold">
                                          <p:stCondLst>
                                            <p:cond delay="0"/>
                                          </p:stCondLst>
                                        </p:cTn>
                                        <p:tgtEl>
                                          <p:spTgt spid="43010"/>
                                        </p:tgtEl>
                                        <p:attrNameLst>
                                          <p:attrName>style.visibility</p:attrName>
                                        </p:attrNameLst>
                                      </p:cBhvr>
                                      <p:to>
                                        <p:strVal val="visible"/>
                                      </p:to>
                                    </p:set>
                                    <p:animEffect transition="in" filter="blinds(vertical)">
                                      <p:cBhvr>
                                        <p:cTn id="10" dur="2000"/>
                                        <p:tgtEl>
                                          <p:spTgt spid="43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6471</TotalTime>
  <Words>2896</Words>
  <Application>Microsoft Office PowerPoint</Application>
  <PresentationFormat>On-screen Show (4:3)</PresentationFormat>
  <Paragraphs>147</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Median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ADVENT</dc:title>
  <dc:creator>Jeff</dc:creator>
  <cp:lastModifiedBy>Jeff</cp:lastModifiedBy>
  <cp:revision>604</cp:revision>
  <dcterms:created xsi:type="dcterms:W3CDTF">2006-08-16T00:00:00Z</dcterms:created>
  <dcterms:modified xsi:type="dcterms:W3CDTF">2025-03-21T19:36:18Z</dcterms:modified>
</cp:coreProperties>
</file>