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4"/>
  </p:notesMasterIdLst>
  <p:sldIdLst>
    <p:sldId id="401" r:id="rId2"/>
    <p:sldId id="362" r:id="rId3"/>
    <p:sldId id="363" r:id="rId4"/>
    <p:sldId id="402" r:id="rId5"/>
    <p:sldId id="386" r:id="rId6"/>
    <p:sldId id="403" r:id="rId7"/>
    <p:sldId id="404" r:id="rId8"/>
    <p:sldId id="405" r:id="rId9"/>
    <p:sldId id="406" r:id="rId10"/>
    <p:sldId id="407" r:id="rId11"/>
    <p:sldId id="408" r:id="rId12"/>
    <p:sldId id="409" r:id="rId13"/>
    <p:sldId id="410" r:id="rId14"/>
    <p:sldId id="411" r:id="rId15"/>
    <p:sldId id="412" r:id="rId16"/>
    <p:sldId id="413" r:id="rId17"/>
    <p:sldId id="414" r:id="rId18"/>
    <p:sldId id="415" r:id="rId19"/>
    <p:sldId id="416" r:id="rId20"/>
    <p:sldId id="400" r:id="rId21"/>
    <p:sldId id="296" r:id="rId22"/>
    <p:sldId id="29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AEAE"/>
    <a:srgbClr val="FF9900"/>
    <a:srgbClr val="FF66FF"/>
    <a:srgbClr val="996633"/>
    <a:srgbClr val="737373"/>
    <a:srgbClr val="666699"/>
    <a:srgbClr val="6D6D6D"/>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94607" autoAdjust="0"/>
  </p:normalViewPr>
  <p:slideViewPr>
    <p:cSldViewPr>
      <p:cViewPr>
        <p:scale>
          <a:sx n="100" d="100"/>
          <a:sy n="100" d="100"/>
        </p:scale>
        <p:origin x="-1944"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2FE6B-9310-4081-96C7-09E93D017787}" type="datetimeFigureOut">
              <a:rPr lang="en-US" smtClean="0"/>
              <a:pPr/>
              <a:t>03/11/25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ADCED-4CE7-4950-A8E7-E3EF43AB968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03/11/25</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03/11/25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03/11/25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03/11/25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03/11/25</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03/11/25</a:t>
            </a:fld>
            <a:endParaRPr lang="en-US" dirty="0"/>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03/11/25</a:t>
            </a:fld>
            <a:endParaRPr lang="en-US" dirty="0"/>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03/11/25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03/11/25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03/11/25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03/11/25</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03/11/25</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96000"/>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St. Matthew 10</a:t>
            </a:r>
            <a:endParaRPr lang="en-US" sz="3600" b="1" dirty="0">
              <a:ln>
                <a:solidFill>
                  <a:srgbClr val="FFC000"/>
                </a:solidFill>
              </a:ln>
              <a:solidFill>
                <a:srgbClr val="FFC000"/>
              </a:solidFill>
              <a:effectLst>
                <a:outerShdw blurRad="50800" dist="39000" dir="5460000" algn="tl">
                  <a:srgbClr val="000000">
                    <a:alpha val="38000"/>
                  </a:srgbClr>
                </a:outerShdw>
              </a:effectLst>
            </a:endParaRPr>
          </a:p>
        </p:txBody>
      </p:sp>
      <p:sp>
        <p:nvSpPr>
          <p:cNvPr id="6" name="Rectangle 5"/>
          <p:cNvSpPr/>
          <p:nvPr/>
        </p:nvSpPr>
        <p:spPr>
          <a:xfrm>
            <a:off x="0" y="6027003"/>
            <a:ext cx="2209800" cy="830997"/>
          </a:xfrm>
          <a:prstGeom prst="rect">
            <a:avLst/>
          </a:prstGeom>
        </p:spPr>
        <p:txBody>
          <a:bodyPr wrap="square">
            <a:spAutoFit/>
          </a:bodyPr>
          <a:lstStyle/>
          <a:p>
            <a:pPr algn="ctr"/>
            <a:r>
              <a:rPr lang="en-US" sz="1600" b="1" dirty="0" smtClean="0">
                <a:ln>
                  <a:solidFill>
                    <a:srgbClr val="92D050"/>
                  </a:solidFill>
                </a:ln>
                <a:solidFill>
                  <a:srgbClr val="92D050"/>
                </a:solidFill>
                <a:effectLst>
                  <a:outerShdw blurRad="38100" dist="38100" dir="2700000" algn="tl">
                    <a:srgbClr val="000000">
                      <a:alpha val="43137"/>
                    </a:srgbClr>
                  </a:outerShdw>
                </a:effectLst>
              </a:rPr>
              <a:t>The Second Discourse: The Missionary Discourse</a:t>
            </a:r>
            <a:endParaRPr lang="en-US" sz="1600" b="1" dirty="0">
              <a:ln>
                <a:solidFill>
                  <a:srgbClr val="92D050"/>
                </a:solidFill>
              </a:ln>
              <a:solidFill>
                <a:srgbClr val="92D050"/>
              </a:solidFill>
              <a:effectLst>
                <a:outerShdw blurRad="38100" dist="38100" dir="2700000" algn="tl">
                  <a:srgbClr val="000000">
                    <a:alpha val="43137"/>
                  </a:srgbClr>
                </a:outerShdw>
              </a:effectLst>
            </a:endParaRPr>
          </a:p>
        </p:txBody>
      </p:sp>
      <p:pic>
        <p:nvPicPr>
          <p:cNvPr id="6146" name="Picture 2" descr="Discovering Matthew's Journey: 6 Surprising Details from the Bible - Walkn  on water"/>
          <p:cNvPicPr>
            <a:picLocks noChangeAspect="1" noChangeArrowheads="1"/>
          </p:cNvPicPr>
          <p:nvPr/>
        </p:nvPicPr>
        <p:blipFill>
          <a:blip r:embed="rId2" cstate="print"/>
          <a:srcRect l="3584" r="14875"/>
          <a:stretch>
            <a:fillRect/>
          </a:stretch>
        </p:blipFill>
        <p:spPr bwMode="auto">
          <a:xfrm>
            <a:off x="0" y="0"/>
            <a:ext cx="9144000" cy="6064944"/>
          </a:xfrm>
          <a:prstGeom prst="rect">
            <a:avLst/>
          </a:prstGeom>
          <a:noFill/>
        </p:spPr>
      </p:pic>
      <p:sp>
        <p:nvSpPr>
          <p:cNvPr id="9" name="Rectangle 8"/>
          <p:cNvSpPr/>
          <p:nvPr/>
        </p:nvSpPr>
        <p:spPr>
          <a:xfrm>
            <a:off x="0" y="457200"/>
            <a:ext cx="4343400" cy="175432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solidFill>
                    <a:schemeClr val="tx1"/>
                  </a:solidFill>
                </a:ln>
                <a:effectLst>
                  <a:outerShdw blurRad="80000" dist="40000" dir="5040000" algn="tl">
                    <a:srgbClr val="000000">
                      <a:alpha val="30000"/>
                    </a:srgbClr>
                  </a:outerShdw>
                </a:effectLst>
                <a:latin typeface="Papyrus" pitchFamily="66" charset="0"/>
                <a:ea typeface="Verdana" pitchFamily="34" charset="0"/>
              </a:rPr>
              <a:t>The Commissioning</a:t>
            </a:r>
          </a:p>
          <a:p>
            <a:pPr algn="ctr"/>
            <a:r>
              <a:rPr lang="en-US" sz="3600" b="1" dirty="0" smtClean="0">
                <a:ln w="11430">
                  <a:solidFill>
                    <a:schemeClr val="tx1"/>
                  </a:solidFill>
                </a:ln>
                <a:effectLst>
                  <a:outerShdw blurRad="80000" dist="40000" dir="5040000" algn="tl">
                    <a:srgbClr val="000000">
                      <a:alpha val="30000"/>
                    </a:srgbClr>
                  </a:outerShdw>
                </a:effectLst>
                <a:latin typeface="Papyrus" pitchFamily="66" charset="0"/>
                <a:ea typeface="Verdana" pitchFamily="34" charset="0"/>
              </a:rPr>
              <a:t>of the Twelve</a:t>
            </a:r>
          </a:p>
          <a:p>
            <a:pPr algn="ctr"/>
            <a:r>
              <a:rPr lang="en-US" sz="3600" b="1" dirty="0" smtClean="0">
                <a:ln w="11430">
                  <a:solidFill>
                    <a:schemeClr val="tx1"/>
                  </a:solidFill>
                </a:ln>
                <a:effectLst>
                  <a:outerShdw blurRad="80000" dist="40000" dir="5040000" algn="tl">
                    <a:srgbClr val="000000">
                      <a:alpha val="30000"/>
                    </a:srgbClr>
                  </a:outerShdw>
                </a:effectLst>
                <a:latin typeface="Papyrus" pitchFamily="66" charset="0"/>
                <a:ea typeface="Verdana" pitchFamily="34" charset="0"/>
              </a:rPr>
              <a:t>Apostles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Persecutions are Coming</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10:16-31</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142756"/>
            <a:ext cx="8915400" cy="578619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1200"/>
              </a:spcAft>
            </a:pPr>
            <a:r>
              <a:rPr lang="en-US" sz="3200" b="1" u="sng" dirty="0" smtClean="0">
                <a:ln w="11430">
                  <a:solidFill>
                    <a:srgbClr val="FF9900"/>
                  </a:solidFill>
                </a:ln>
                <a:solidFill>
                  <a:srgbClr val="FF9900"/>
                </a:solidFill>
                <a:effectLst>
                  <a:outerShdw blurRad="50800" dist="39000" dir="5460000" algn="tl">
                    <a:srgbClr val="000000">
                      <a:alpha val="38000"/>
                    </a:srgbClr>
                  </a:outerShdw>
                </a:effectLst>
              </a:rPr>
              <a:t>Before the Son of Man </a:t>
            </a:r>
            <a:r>
              <a:rPr lang="en-US" sz="3200" b="1" u="sng" dirty="0" smtClean="0">
                <a:ln w="11430">
                  <a:solidFill>
                    <a:srgbClr val="FF9900"/>
                  </a:solidFill>
                </a:ln>
                <a:solidFill>
                  <a:srgbClr val="FF9900"/>
                </a:solidFill>
                <a:effectLst>
                  <a:outerShdw blurRad="50800" dist="39000" dir="5460000" algn="tl">
                    <a:srgbClr val="000000">
                      <a:alpha val="38000"/>
                    </a:srgbClr>
                  </a:outerShdw>
                </a:effectLst>
              </a:rPr>
              <a:t>Comes</a:t>
            </a:r>
          </a:p>
          <a:p>
            <a:pPr>
              <a:spcAft>
                <a:spcPts val="1200"/>
              </a:spcAft>
            </a:pPr>
            <a:r>
              <a:rPr lang="en-US" sz="2800" b="1" dirty="0" smtClean="0">
                <a:ln w="11430">
                  <a:solidFill>
                    <a:schemeClr val="tx1"/>
                  </a:solidFill>
                </a:ln>
                <a:effectLst>
                  <a:outerShdw blurRad="50800" dist="39000" dir="5460000" algn="tl">
                    <a:srgbClr val="000000">
                      <a:alpha val="38000"/>
                    </a:srgbClr>
                  </a:outerShdw>
                </a:effectLst>
              </a:rPr>
              <a:t>Jesus </a:t>
            </a:r>
            <a:r>
              <a:rPr lang="en-US" sz="2800" b="1" dirty="0" smtClean="0">
                <a:ln w="11430">
                  <a:solidFill>
                    <a:schemeClr val="tx1"/>
                  </a:solidFill>
                </a:ln>
                <a:effectLst>
                  <a:outerShdw blurRad="50800" dist="39000" dir="5460000" algn="tl">
                    <a:srgbClr val="000000">
                      <a:alpha val="38000"/>
                    </a:srgbClr>
                  </a:outerShdw>
                </a:effectLst>
              </a:rPr>
              <a:t>commands the Twelve to flee persecution because </a:t>
            </a:r>
            <a:r>
              <a:rPr lang="en-US" sz="2800" b="1" dirty="0" smtClean="0">
                <a:ln w="11430">
                  <a:solidFill>
                    <a:srgbClr val="FFC000"/>
                  </a:solidFill>
                </a:ln>
                <a:solidFill>
                  <a:srgbClr val="FFC000"/>
                </a:solidFill>
                <a:effectLst>
                  <a:outerShdw blurRad="50800" dist="39000" dir="5460000" algn="tl">
                    <a:srgbClr val="000000">
                      <a:alpha val="38000"/>
                    </a:srgbClr>
                  </a:outerShdw>
                </a:effectLst>
              </a:rPr>
              <a:t>“…you </a:t>
            </a:r>
            <a:r>
              <a:rPr lang="en-US" sz="2800" b="1" dirty="0" smtClean="0">
                <a:ln w="11430">
                  <a:solidFill>
                    <a:srgbClr val="FFC000"/>
                  </a:solidFill>
                </a:ln>
                <a:solidFill>
                  <a:srgbClr val="FFC000"/>
                </a:solidFill>
                <a:effectLst>
                  <a:outerShdw blurRad="50800" dist="39000" dir="5460000" algn="tl">
                    <a:srgbClr val="000000">
                      <a:alpha val="38000"/>
                    </a:srgbClr>
                  </a:outerShdw>
                </a:effectLst>
              </a:rPr>
              <a:t>will not have gone through the cities of Israel before the Son of Man </a:t>
            </a:r>
            <a:r>
              <a:rPr lang="en-US" sz="2800" b="1" dirty="0" smtClean="0">
                <a:ln w="11430">
                  <a:solidFill>
                    <a:srgbClr val="FFC000"/>
                  </a:solidFill>
                </a:ln>
                <a:solidFill>
                  <a:srgbClr val="FFC000"/>
                </a:solidFill>
                <a:effectLst>
                  <a:outerShdw blurRad="50800" dist="39000" dir="5460000" algn="tl">
                    <a:srgbClr val="000000">
                      <a:alpha val="38000"/>
                    </a:srgbClr>
                  </a:outerShdw>
                </a:effectLst>
              </a:rPr>
              <a:t>comes” </a:t>
            </a:r>
            <a:r>
              <a:rPr lang="en-US" sz="2800" b="1" baseline="30000" dirty="0" smtClean="0">
                <a:ln w="11430">
                  <a:solidFill>
                    <a:srgbClr val="FFC000"/>
                  </a:solidFill>
                </a:ln>
                <a:solidFill>
                  <a:srgbClr val="FFC000"/>
                </a:solidFill>
                <a:effectLst>
                  <a:outerShdw blurRad="50800" dist="39000" dir="5460000" algn="tl">
                    <a:srgbClr val="000000">
                      <a:alpha val="38000"/>
                    </a:srgbClr>
                  </a:outerShdw>
                </a:effectLst>
              </a:rPr>
              <a:t>(v.23)</a:t>
            </a:r>
            <a:r>
              <a:rPr lang="en-US" sz="2800" b="1" dirty="0" smtClean="0">
                <a:ln w="11430">
                  <a:solidFill>
                    <a:srgbClr val="FFC000"/>
                  </a:solidFill>
                </a:ln>
                <a:solidFill>
                  <a:srgbClr val="FFC000"/>
                </a:solidFill>
                <a:effectLst>
                  <a:outerShdw blurRad="50800" dist="39000" dir="5460000" algn="tl">
                    <a:srgbClr val="000000">
                      <a:alpha val="38000"/>
                    </a:srgbClr>
                  </a:outerShdw>
                </a:effectLst>
              </a:rPr>
              <a:t>.</a:t>
            </a:r>
            <a:r>
              <a:rPr lang="en-US" sz="2800" b="1" dirty="0" smtClean="0">
                <a:ln w="11430">
                  <a:solidFill>
                    <a:schemeClr val="tx1"/>
                  </a:solidFill>
                </a:ln>
                <a:effectLst>
                  <a:outerShdw blurRad="50800" dist="39000" dir="5460000" algn="tl">
                    <a:srgbClr val="000000">
                      <a:alpha val="38000"/>
                    </a:srgbClr>
                  </a:outerShdw>
                </a:effectLst>
              </a:rPr>
              <a:t>  </a:t>
            </a:r>
            <a:r>
              <a:rPr lang="en-US" sz="2800" b="1" i="1" dirty="0" smtClean="0">
                <a:ln w="11430">
                  <a:solidFill>
                    <a:schemeClr val="tx1"/>
                  </a:solidFill>
                </a:ln>
                <a:effectLst>
                  <a:outerShdw blurRad="50800" dist="39000" dir="5460000" algn="tl">
                    <a:srgbClr val="000000">
                      <a:alpha val="38000"/>
                    </a:srgbClr>
                  </a:outerShdw>
                </a:effectLst>
              </a:rPr>
              <a:t>What </a:t>
            </a:r>
            <a:r>
              <a:rPr lang="en-US" sz="2800" b="1" i="1" dirty="0" smtClean="0">
                <a:ln w="11430">
                  <a:solidFill>
                    <a:schemeClr val="tx1"/>
                  </a:solidFill>
                </a:ln>
                <a:effectLst>
                  <a:outerShdw blurRad="50800" dist="39000" dir="5460000" algn="tl">
                    <a:srgbClr val="000000">
                      <a:alpha val="38000"/>
                    </a:srgbClr>
                  </a:outerShdw>
                </a:effectLst>
              </a:rPr>
              <a:t>does this mean?  </a:t>
            </a:r>
            <a:r>
              <a:rPr lang="en-US" sz="2800" b="1" dirty="0" smtClean="0">
                <a:ln w="11430">
                  <a:solidFill>
                    <a:schemeClr val="tx1"/>
                  </a:solidFill>
                </a:ln>
                <a:effectLst>
                  <a:outerShdw blurRad="50800" dist="39000" dir="5460000" algn="tl">
                    <a:srgbClr val="000000">
                      <a:alpha val="38000"/>
                    </a:srgbClr>
                  </a:outerShdw>
                </a:effectLst>
              </a:rPr>
              <a:t>What is this coming?  Jesus refers to this coming in three other places </a:t>
            </a:r>
            <a:r>
              <a:rPr lang="en-US" sz="2800" b="1" dirty="0" smtClean="0">
                <a:ln w="11430">
                  <a:solidFill>
                    <a:schemeClr val="tx1"/>
                  </a:solidFill>
                </a:ln>
                <a:effectLst>
                  <a:outerShdw blurRad="50800" dist="39000" dir="5460000" algn="tl">
                    <a:srgbClr val="000000">
                      <a:alpha val="38000"/>
                    </a:srgbClr>
                  </a:outerShdw>
                </a:effectLst>
              </a:rPr>
              <a:t>in St. Matthew:</a:t>
            </a:r>
            <a:endParaRPr lang="en-US" sz="2800" b="1" dirty="0" smtClean="0">
              <a:ln w="11430">
                <a:solidFill>
                  <a:schemeClr val="tx1"/>
                </a:solidFill>
              </a:ln>
              <a:effectLst>
                <a:outerShdw blurRad="50800" dist="39000" dir="5460000" algn="tl">
                  <a:srgbClr val="000000">
                    <a:alpha val="38000"/>
                  </a:srgbClr>
                </a:outerShdw>
              </a:effectLst>
            </a:endParaRPr>
          </a:p>
          <a:p>
            <a:pPr>
              <a:spcAft>
                <a:spcPts val="600"/>
              </a:spcAft>
            </a:pPr>
            <a:r>
              <a:rPr lang="en-US" sz="2400" b="1" dirty="0" smtClean="0">
                <a:ln w="11430">
                  <a:solidFill>
                    <a:schemeClr val="tx1"/>
                  </a:solidFill>
                </a:ln>
                <a:effectLst>
                  <a:outerShdw blurRad="50800" dist="39000" dir="5460000" algn="tl">
                    <a:srgbClr val="000000">
                      <a:alpha val="38000"/>
                    </a:srgbClr>
                  </a:outerShdw>
                </a:effectLst>
              </a:rPr>
              <a:t>(</a:t>
            </a:r>
            <a:r>
              <a:rPr lang="en-US" sz="2400" b="1" dirty="0" smtClean="0">
                <a:ln w="11430">
                  <a:solidFill>
                    <a:schemeClr val="tx1"/>
                  </a:solidFill>
                </a:ln>
                <a:effectLst>
                  <a:outerShdw blurRad="50800" dist="39000" dir="5460000" algn="tl">
                    <a:srgbClr val="000000">
                      <a:alpha val="38000"/>
                    </a:srgbClr>
                  </a:outerShdw>
                </a:effectLst>
              </a:rPr>
              <a:t>Matthew 16:28</a:t>
            </a:r>
            <a:r>
              <a:rPr lang="en-US" sz="2400" b="1" dirty="0" smtClean="0">
                <a:ln w="11430">
                  <a:solidFill>
                    <a:schemeClr val="tx1"/>
                  </a:solidFill>
                </a:ln>
                <a:effectLst>
                  <a:outerShdw blurRad="50800" dist="39000" dir="5460000" algn="tl">
                    <a:srgbClr val="000000">
                      <a:alpha val="38000"/>
                    </a:srgbClr>
                  </a:outerShdw>
                </a:effectLst>
              </a:rPr>
              <a:t>)</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rPr>
              <a:t>“Truly, I say to you, there are some standing here who will not taste death until they see the Son of Man coming in his kingdom.”</a:t>
            </a:r>
            <a:endParaRPr lang="en-US" sz="2400" b="1" i="1" dirty="0" smtClean="0">
              <a:ln w="11430">
                <a:solidFill>
                  <a:srgbClr val="FFC000"/>
                </a:solidFill>
              </a:ln>
              <a:solidFill>
                <a:srgbClr val="FFC000"/>
              </a:solidFill>
              <a:effectLst>
                <a:outerShdw blurRad="50800" dist="39000" dir="5460000" algn="tl">
                  <a:srgbClr val="000000">
                    <a:alpha val="38000"/>
                  </a:srgbClr>
                </a:outerShdw>
              </a:effectLst>
            </a:endParaRPr>
          </a:p>
          <a:p>
            <a:pPr>
              <a:spcAft>
                <a:spcPts val="600"/>
              </a:spcAft>
            </a:pPr>
            <a:r>
              <a:rPr lang="en-US" sz="2400" b="1" dirty="0" smtClean="0">
                <a:ln w="11430">
                  <a:solidFill>
                    <a:schemeClr val="tx1"/>
                  </a:solidFill>
                </a:ln>
                <a:effectLst>
                  <a:outerShdw blurRad="50800" dist="39000" dir="5460000" algn="tl">
                    <a:srgbClr val="000000">
                      <a:alpha val="38000"/>
                    </a:srgbClr>
                  </a:outerShdw>
                </a:effectLst>
              </a:rPr>
              <a:t>(Matthew 24:34)</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rPr>
              <a:t>“</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rPr>
              <a:t>Truly</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rPr>
              <a:t>, I say to you, this generation will not pass away until all these things take place.”</a:t>
            </a:r>
          </a:p>
          <a:p>
            <a:r>
              <a:rPr lang="en-US" sz="2400" b="1" dirty="0" smtClean="0">
                <a:ln w="11430">
                  <a:solidFill>
                    <a:schemeClr val="tx1"/>
                  </a:solidFill>
                </a:ln>
                <a:effectLst>
                  <a:outerShdw blurRad="50800" dist="39000" dir="5460000" algn="tl">
                    <a:srgbClr val="000000">
                      <a:alpha val="38000"/>
                    </a:srgbClr>
                  </a:outerShdw>
                </a:effectLst>
              </a:rPr>
              <a:t>(Matthew 26:64)</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dirty="0" smtClean="0">
                <a:ln w="11430">
                  <a:solidFill>
                    <a:srgbClr val="FFC000"/>
                  </a:solidFill>
                </a:ln>
                <a:solidFill>
                  <a:srgbClr val="FFC000"/>
                </a:solidFill>
                <a:effectLst>
                  <a:outerShdw blurRad="50800" dist="39000" dir="5460000" algn="tl">
                    <a:srgbClr val="000000">
                      <a:alpha val="38000"/>
                    </a:srgbClr>
                  </a:outerShdw>
                </a:effectLst>
              </a:rPr>
              <a:t>“Jesus said to him, You have said so. But I tell you, from now on you will see the Son of Man seated at the right hand of Power and coming on the clouds of heaven</a:t>
            </a:r>
            <a:r>
              <a:rPr lang="en-US" sz="2400" b="1" dirty="0" smtClean="0">
                <a:ln w="11430">
                  <a:solidFill>
                    <a:srgbClr val="FFC000"/>
                  </a:solidFill>
                </a:ln>
                <a:solidFill>
                  <a:srgbClr val="FFC000"/>
                </a:solidFill>
                <a:effectLst>
                  <a:outerShdw blurRad="50800" dist="39000" dir="5460000" algn="tl">
                    <a:srgbClr val="000000">
                      <a:alpha val="38000"/>
                    </a:srgbClr>
                  </a:outerShdw>
                </a:effectLst>
              </a:rPr>
              <a:t>.”</a:t>
            </a:r>
            <a:endParaRPr lang="en-US" sz="2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Persecutions are Coming</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10:16-31</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76200"/>
            <a:ext cx="8915400" cy="598625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1200"/>
              </a:spcAft>
            </a:pPr>
            <a:r>
              <a:rPr lang="en-US" sz="32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Before the Son of Man </a:t>
            </a:r>
            <a:r>
              <a:rPr lang="en-US" sz="32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Comes</a:t>
            </a:r>
          </a:p>
          <a:p>
            <a:r>
              <a:rPr lang="en-US" sz="2400" b="1" dirty="0" smtClean="0">
                <a:ln w="11430">
                  <a:solidFill>
                    <a:schemeClr val="tx1"/>
                  </a:solidFill>
                </a:ln>
                <a:effectLst>
                  <a:outerShdw blurRad="50800" dist="39000" dir="5460000" algn="tl">
                    <a:srgbClr val="000000">
                      <a:alpha val="38000"/>
                    </a:srgbClr>
                  </a:outerShdw>
                </a:effectLst>
              </a:rPr>
              <a:t>This coming is the terrible judgment </a:t>
            </a:r>
            <a:r>
              <a:rPr lang="en-US" sz="2400" b="1" dirty="0" smtClean="0">
                <a:ln w="11430">
                  <a:solidFill>
                    <a:schemeClr val="tx1"/>
                  </a:solidFill>
                </a:ln>
                <a:effectLst>
                  <a:outerShdw blurRad="50800" dist="39000" dir="5460000" algn="tl">
                    <a:srgbClr val="000000">
                      <a:alpha val="38000"/>
                    </a:srgbClr>
                  </a:outerShdw>
                </a:effectLst>
              </a:rPr>
              <a:t>that</a:t>
            </a:r>
          </a:p>
          <a:p>
            <a:r>
              <a:rPr lang="en-US" sz="2400" b="1" dirty="0" smtClean="0">
                <a:ln w="11430">
                  <a:solidFill>
                    <a:schemeClr val="tx1"/>
                  </a:solidFill>
                </a:ln>
                <a:effectLst>
                  <a:outerShdw blurRad="50800" dist="39000" dir="5460000" algn="tl">
                    <a:srgbClr val="000000">
                      <a:alpha val="38000"/>
                    </a:srgbClr>
                  </a:outerShdw>
                </a:effectLst>
              </a:rPr>
              <a:t>came </a:t>
            </a:r>
            <a:r>
              <a:rPr lang="en-US" sz="2400" b="1" dirty="0" smtClean="0">
                <a:ln w="11430">
                  <a:solidFill>
                    <a:schemeClr val="tx1"/>
                  </a:solidFill>
                </a:ln>
                <a:effectLst>
                  <a:outerShdw blurRad="50800" dist="39000" dir="5460000" algn="tl">
                    <a:srgbClr val="000000">
                      <a:alpha val="38000"/>
                    </a:srgbClr>
                  </a:outerShdw>
                </a:effectLst>
              </a:rPr>
              <a:t>upon Israel in 70 A.D. when </a:t>
            </a:r>
            <a:r>
              <a:rPr lang="en-US" sz="2400" b="1" dirty="0" smtClean="0">
                <a:ln w="11430">
                  <a:solidFill>
                    <a:schemeClr val="tx1"/>
                  </a:solidFill>
                </a:ln>
                <a:effectLst>
                  <a:outerShdw blurRad="50800" dist="39000" dir="5460000" algn="tl">
                    <a:srgbClr val="000000">
                      <a:alpha val="38000"/>
                    </a:srgbClr>
                  </a:outerShdw>
                </a:effectLst>
              </a:rPr>
              <a:t>Rome</a:t>
            </a:r>
          </a:p>
          <a:p>
            <a:r>
              <a:rPr lang="en-US" sz="2400" b="1" dirty="0" smtClean="0">
                <a:ln w="11430">
                  <a:solidFill>
                    <a:schemeClr val="tx1"/>
                  </a:solidFill>
                </a:ln>
                <a:effectLst>
                  <a:outerShdw blurRad="50800" dist="39000" dir="5460000" algn="tl">
                    <a:srgbClr val="000000">
                      <a:alpha val="38000"/>
                    </a:srgbClr>
                  </a:outerShdw>
                </a:effectLst>
              </a:rPr>
              <a:t>destroyed </a:t>
            </a:r>
            <a:r>
              <a:rPr lang="en-US" sz="2400" b="1" dirty="0" smtClean="0">
                <a:ln w="11430">
                  <a:solidFill>
                    <a:schemeClr val="tx1"/>
                  </a:solidFill>
                </a:ln>
                <a:effectLst>
                  <a:outerShdw blurRad="50800" dist="39000" dir="5460000" algn="tl">
                    <a:srgbClr val="000000">
                      <a:alpha val="38000"/>
                    </a:srgbClr>
                  </a:outerShdw>
                </a:effectLst>
              </a:rPr>
              <a:t>the city and the temple.  </a:t>
            </a:r>
            <a:r>
              <a:rPr lang="en-US" sz="2400" b="1" dirty="0" smtClean="0">
                <a:ln w="11430">
                  <a:solidFill>
                    <a:schemeClr val="tx1"/>
                  </a:solidFill>
                </a:ln>
                <a:effectLst>
                  <a:outerShdw blurRad="50800" dist="39000" dir="5460000" algn="tl">
                    <a:srgbClr val="000000">
                      <a:alpha val="38000"/>
                    </a:srgbClr>
                  </a:outerShdw>
                </a:effectLst>
              </a:rPr>
              <a:t>Jesus</a:t>
            </a:r>
          </a:p>
          <a:p>
            <a:r>
              <a:rPr lang="en-US" sz="2400" b="1" dirty="0" smtClean="0">
                <a:ln w="11430">
                  <a:solidFill>
                    <a:schemeClr val="tx1"/>
                  </a:solidFill>
                </a:ln>
                <a:effectLst>
                  <a:outerShdw blurRad="50800" dist="39000" dir="5460000" algn="tl">
                    <a:srgbClr val="000000">
                      <a:alpha val="38000"/>
                    </a:srgbClr>
                  </a:outerShdw>
                </a:effectLst>
              </a:rPr>
              <a:t>(Matthew 22:7; 23:38-39</a:t>
            </a:r>
            <a:r>
              <a:rPr lang="en-US" sz="2400" b="1" dirty="0" smtClean="0">
                <a:ln w="11430">
                  <a:solidFill>
                    <a:schemeClr val="tx1"/>
                  </a:solidFill>
                </a:ln>
                <a:effectLst>
                  <a:outerShdw blurRad="50800" dist="39000" dir="5460000" algn="tl">
                    <a:srgbClr val="000000">
                      <a:alpha val="38000"/>
                    </a:srgbClr>
                  </a:outerShdw>
                </a:effectLst>
              </a:rPr>
              <a:t>) warned that </a:t>
            </a:r>
            <a:r>
              <a:rPr lang="en-US" sz="2400" b="1" dirty="0" smtClean="0">
                <a:ln w="11430">
                  <a:solidFill>
                    <a:schemeClr val="tx1"/>
                  </a:solidFill>
                </a:ln>
                <a:effectLst>
                  <a:outerShdw blurRad="50800" dist="39000" dir="5460000" algn="tl">
                    <a:srgbClr val="000000">
                      <a:alpha val="38000"/>
                    </a:srgbClr>
                  </a:outerShdw>
                </a:effectLst>
              </a:rPr>
              <a:t>this</a:t>
            </a:r>
          </a:p>
          <a:p>
            <a:r>
              <a:rPr lang="en-US" sz="2400" b="1" dirty="0" smtClean="0">
                <a:ln w="11430">
                  <a:solidFill>
                    <a:schemeClr val="tx1"/>
                  </a:solidFill>
                </a:ln>
                <a:effectLst>
                  <a:outerShdw blurRad="50800" dist="39000" dir="5460000" algn="tl">
                    <a:srgbClr val="000000">
                      <a:alpha val="38000"/>
                    </a:srgbClr>
                  </a:outerShdw>
                </a:effectLst>
              </a:rPr>
              <a:t>destruction </a:t>
            </a:r>
            <a:r>
              <a:rPr lang="en-US" sz="2400" b="1" dirty="0" smtClean="0">
                <a:ln w="11430">
                  <a:solidFill>
                    <a:schemeClr val="tx1"/>
                  </a:solidFill>
                </a:ln>
                <a:effectLst>
                  <a:outerShdw blurRad="50800" dist="39000" dir="5460000" algn="tl">
                    <a:srgbClr val="000000">
                      <a:alpha val="38000"/>
                    </a:srgbClr>
                  </a:outerShdw>
                </a:effectLst>
              </a:rPr>
              <a:t>was coming and explained why</a:t>
            </a:r>
            <a:r>
              <a:rPr lang="en-US" sz="2400" b="1" dirty="0" smtClean="0">
                <a:ln w="11430">
                  <a:solidFill>
                    <a:schemeClr val="tx1"/>
                  </a:solidFill>
                </a:ln>
                <a:effectLst>
                  <a:outerShdw blurRad="50800" dist="39000" dir="5460000" algn="tl">
                    <a:srgbClr val="000000">
                      <a:alpha val="38000"/>
                    </a:srgbClr>
                  </a:outerShdw>
                </a:effectLst>
              </a:rPr>
              <a:t>.</a:t>
            </a:r>
          </a:p>
          <a:p>
            <a:r>
              <a:rPr lang="en-US" sz="2400" b="1" dirty="0" smtClean="0">
                <a:ln w="11430">
                  <a:solidFill>
                    <a:schemeClr val="tx1"/>
                  </a:solidFill>
                </a:ln>
                <a:effectLst>
                  <a:outerShdw blurRad="50800" dist="39000" dir="5460000" algn="tl">
                    <a:srgbClr val="000000">
                      <a:alpha val="38000"/>
                    </a:srgbClr>
                  </a:outerShdw>
                </a:effectLst>
              </a:rPr>
              <a:t>The </a:t>
            </a:r>
            <a:r>
              <a:rPr lang="en-US" sz="2400" b="1" dirty="0" smtClean="0">
                <a:ln w="11430">
                  <a:solidFill>
                    <a:schemeClr val="tx1"/>
                  </a:solidFill>
                </a:ln>
                <a:effectLst>
                  <a:outerShdw blurRad="50800" dist="39000" dir="5460000" algn="tl">
                    <a:srgbClr val="000000">
                      <a:alpha val="38000"/>
                    </a:srgbClr>
                  </a:outerShdw>
                </a:effectLst>
              </a:rPr>
              <a:t>destruction of Jerusalem is a </a:t>
            </a:r>
            <a:r>
              <a:rPr lang="en-US" sz="2400" b="1" dirty="0" smtClean="0">
                <a:ln w="11430">
                  <a:solidFill>
                    <a:schemeClr val="tx1"/>
                  </a:solidFill>
                </a:ln>
                <a:effectLst>
                  <a:outerShdw blurRad="50800" dist="39000" dir="5460000" algn="tl">
                    <a:srgbClr val="000000">
                      <a:alpha val="38000"/>
                    </a:srgbClr>
                  </a:outerShdw>
                </a:effectLst>
              </a:rPr>
              <a:t>key</a:t>
            </a:r>
          </a:p>
          <a:p>
            <a:r>
              <a:rPr lang="en-US" sz="2400" b="1" dirty="0" smtClean="0">
                <a:ln w="11430">
                  <a:solidFill>
                    <a:schemeClr val="tx1"/>
                  </a:solidFill>
                </a:ln>
                <a:effectLst>
                  <a:outerShdw blurRad="50800" dist="39000" dir="5460000" algn="tl">
                    <a:srgbClr val="000000">
                      <a:alpha val="38000"/>
                    </a:srgbClr>
                  </a:outerShdw>
                </a:effectLst>
              </a:rPr>
              <a:t>historical </a:t>
            </a:r>
            <a:r>
              <a:rPr lang="en-US" sz="2400" b="1" dirty="0" smtClean="0">
                <a:ln w="11430">
                  <a:solidFill>
                    <a:schemeClr val="tx1"/>
                  </a:solidFill>
                </a:ln>
                <a:effectLst>
                  <a:outerShdw blurRad="50800" dist="39000" dir="5460000" algn="tl">
                    <a:srgbClr val="000000">
                      <a:alpha val="38000"/>
                    </a:srgbClr>
                  </a:outerShdw>
                </a:effectLst>
              </a:rPr>
              <a:t>event for </a:t>
            </a:r>
            <a:r>
              <a:rPr lang="en-US" sz="2400" b="1" dirty="0" smtClean="0">
                <a:ln w="11430">
                  <a:solidFill>
                    <a:schemeClr val="tx1"/>
                  </a:solidFill>
                </a:ln>
                <a:effectLst>
                  <a:outerShdw blurRad="50800" dist="39000" dir="5460000" algn="tl">
                    <a:srgbClr val="000000">
                      <a:alpha val="38000"/>
                    </a:srgbClr>
                  </a:outerShdw>
                </a:effectLst>
              </a:rPr>
              <a:t>understanding the Scriptures,</a:t>
            </a:r>
          </a:p>
          <a:p>
            <a:pPr>
              <a:spcAft>
                <a:spcPts val="600"/>
              </a:spcAft>
            </a:pPr>
            <a:r>
              <a:rPr lang="en-US" sz="2400" b="1" dirty="0" smtClean="0">
                <a:ln w="11430">
                  <a:solidFill>
                    <a:schemeClr val="tx1"/>
                  </a:solidFill>
                </a:ln>
                <a:effectLst>
                  <a:outerShdw blurRad="50800" dist="39000" dir="5460000" algn="tl">
                    <a:srgbClr val="000000">
                      <a:alpha val="38000"/>
                    </a:srgbClr>
                  </a:outerShdw>
                </a:effectLst>
              </a:rPr>
              <a:t>and </a:t>
            </a:r>
            <a:r>
              <a:rPr lang="en-US" sz="2400" b="1" dirty="0" smtClean="0">
                <a:ln w="11430">
                  <a:solidFill>
                    <a:schemeClr val="tx1"/>
                  </a:solidFill>
                </a:ln>
                <a:effectLst>
                  <a:outerShdw blurRad="50800" dist="39000" dir="5460000" algn="tl">
                    <a:srgbClr val="000000">
                      <a:alpha val="38000"/>
                    </a:srgbClr>
                  </a:outerShdw>
                </a:effectLst>
              </a:rPr>
              <a:t>especially many of the discourses of Jesus.</a:t>
            </a:r>
          </a:p>
          <a:p>
            <a:r>
              <a:rPr lang="en-US" sz="2400" b="1" dirty="0" smtClean="0">
                <a:ln w="11430">
                  <a:solidFill>
                    <a:schemeClr val="tx1"/>
                  </a:solidFill>
                </a:ln>
                <a:effectLst>
                  <a:outerShdw blurRad="50800" dist="39000" dir="5460000" algn="tl">
                    <a:srgbClr val="000000">
                      <a:alpha val="38000"/>
                    </a:srgbClr>
                  </a:outerShdw>
                </a:effectLst>
              </a:rPr>
              <a:t>In </a:t>
            </a:r>
            <a:r>
              <a:rPr lang="en-US" sz="2400" b="1" dirty="0" smtClean="0">
                <a:ln w="11430">
                  <a:solidFill>
                    <a:schemeClr val="tx1"/>
                  </a:solidFill>
                </a:ln>
                <a:effectLst>
                  <a:outerShdw blurRad="50800" dist="39000" dir="5460000" algn="tl">
                    <a:srgbClr val="000000">
                      <a:alpha val="38000"/>
                    </a:srgbClr>
                  </a:outerShdw>
                </a:effectLst>
              </a:rPr>
              <a:t>the ancient church, Josephus’ (an ancient Jewish historian writing for the Roman Empire) account of the destruction of Jerusalem was read on the 10th Sunday after Trinity (the Gospel reading in Luke 19:41-48, Jesus weeping over Jerusalem. </a:t>
            </a:r>
            <a:r>
              <a:rPr lang="en-US" sz="2400" b="1" dirty="0" smtClean="0">
                <a:ln w="11430">
                  <a:solidFill>
                    <a:schemeClr val="tx1"/>
                  </a:solidFill>
                </a:ln>
                <a:effectLst>
                  <a:outerShdw blurRad="50800" dist="39000" dir="5460000" algn="tl">
                    <a:srgbClr val="000000">
                      <a:alpha val="38000"/>
                    </a:srgbClr>
                  </a:outerShdw>
                </a:effectLst>
              </a:rPr>
              <a:t> The </a:t>
            </a:r>
            <a:r>
              <a:rPr lang="en-US" sz="2400" b="1" dirty="0" smtClean="0">
                <a:ln w="11430">
                  <a:solidFill>
                    <a:schemeClr val="tx1"/>
                  </a:solidFill>
                </a:ln>
                <a:effectLst>
                  <a:outerShdw blurRad="50800" dist="39000" dir="5460000" algn="tl">
                    <a:srgbClr val="000000">
                      <a:alpha val="38000"/>
                    </a:srgbClr>
                  </a:outerShdw>
                </a:effectLst>
              </a:rPr>
              <a:t>10th Sunday after Trinity often falls close to the anniversary of the destruction of Jerusalem, August 10th, 70 A.D.</a:t>
            </a:r>
            <a:endParaRPr lang="en-US" sz="2400" b="1" dirty="0">
              <a:ln w="11430">
                <a:solidFill>
                  <a:schemeClr val="tx1"/>
                </a:solidFill>
              </a:ln>
              <a:effectLst>
                <a:outerShdw blurRad="50800" dist="39000" dir="5460000" algn="tl">
                  <a:srgbClr val="000000">
                    <a:alpha val="38000"/>
                  </a:srgbClr>
                </a:outerShdw>
              </a:effectLst>
            </a:endParaRPr>
          </a:p>
        </p:txBody>
      </p:sp>
      <p:pic>
        <p:nvPicPr>
          <p:cNvPr id="1026" name="Picture 2" descr="Fall of Jerusalem AD 70"/>
          <p:cNvPicPr>
            <a:picLocks noChangeAspect="1" noChangeArrowheads="1"/>
          </p:cNvPicPr>
          <p:nvPr/>
        </p:nvPicPr>
        <p:blipFill>
          <a:blip r:embed="rId2" cstate="print"/>
          <a:srcRect/>
          <a:stretch>
            <a:fillRect/>
          </a:stretch>
        </p:blipFill>
        <p:spPr bwMode="auto">
          <a:xfrm>
            <a:off x="5943600" y="838200"/>
            <a:ext cx="3200400" cy="2209800"/>
          </a:xfrm>
          <a:prstGeom prst="rect">
            <a:avLst/>
          </a:prstGeom>
          <a:noFill/>
        </p:spPr>
      </p:pic>
      <p:sp>
        <p:nvSpPr>
          <p:cNvPr id="7" name="Rectangle 6"/>
          <p:cNvSpPr/>
          <p:nvPr/>
        </p:nvSpPr>
        <p:spPr>
          <a:xfrm>
            <a:off x="6751254" y="3022684"/>
            <a:ext cx="2468946" cy="253916"/>
          </a:xfrm>
          <a:prstGeom prst="rect">
            <a:avLst/>
          </a:prstGeom>
        </p:spPr>
        <p:txBody>
          <a:bodyPr wrap="none">
            <a:spAutoFit/>
          </a:bodyPr>
          <a:lstStyle/>
          <a:p>
            <a:r>
              <a:rPr lang="en-US" sz="1050" b="1" dirty="0" smtClean="0"/>
              <a:t>Fall of Jerusalem AD 70. © History Skills</a:t>
            </a:r>
            <a:endParaRPr lang="en-US" sz="105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Persecutions are Coming</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10:16-31</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76200"/>
            <a:ext cx="8915400" cy="577081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u="sng" dirty="0" smtClean="0">
                <a:ln w="11430">
                  <a:solidFill>
                    <a:srgbClr val="FF9900"/>
                  </a:solidFill>
                </a:ln>
                <a:solidFill>
                  <a:srgbClr val="FF9900"/>
                </a:solidFill>
                <a:effectLst>
                  <a:outerShdw blurRad="50800" dist="39000" dir="5460000" algn="tl">
                    <a:srgbClr val="000000">
                      <a:alpha val="38000"/>
                    </a:srgbClr>
                  </a:outerShdw>
                </a:effectLst>
              </a:rPr>
              <a:t>Do Not </a:t>
            </a:r>
            <a:r>
              <a:rPr lang="en-US" sz="2800" b="1" u="sng" dirty="0" smtClean="0">
                <a:ln w="11430">
                  <a:solidFill>
                    <a:srgbClr val="FF9900"/>
                  </a:solidFill>
                </a:ln>
                <a:solidFill>
                  <a:srgbClr val="FF9900"/>
                </a:solidFill>
                <a:effectLst>
                  <a:outerShdw blurRad="50800" dist="39000" dir="5460000" algn="tl">
                    <a:srgbClr val="000000">
                      <a:alpha val="38000"/>
                    </a:srgbClr>
                  </a:outerShdw>
                </a:effectLst>
              </a:rPr>
              <a:t>Fear</a:t>
            </a:r>
          </a:p>
          <a:p>
            <a:pPr>
              <a:spcAft>
                <a:spcPts val="600"/>
              </a:spcAft>
            </a:pPr>
            <a:r>
              <a:rPr lang="en-US" sz="2400" b="1" dirty="0" smtClean="0">
                <a:ln w="11430">
                  <a:solidFill>
                    <a:schemeClr val="tx1"/>
                  </a:solidFill>
                </a:ln>
                <a:effectLst>
                  <a:outerShdw blurRad="50800" dist="39000" dir="5460000" algn="tl">
                    <a:srgbClr val="000000">
                      <a:alpha val="38000"/>
                    </a:srgbClr>
                  </a:outerShdw>
                </a:effectLst>
              </a:rPr>
              <a:t>After </a:t>
            </a:r>
            <a:r>
              <a:rPr lang="en-US" sz="2400" b="1" dirty="0" smtClean="0">
                <a:ln w="11430">
                  <a:solidFill>
                    <a:schemeClr val="tx1"/>
                  </a:solidFill>
                </a:ln>
                <a:effectLst>
                  <a:outerShdw blurRad="50800" dist="39000" dir="5460000" algn="tl">
                    <a:srgbClr val="000000">
                      <a:alpha val="38000"/>
                    </a:srgbClr>
                  </a:outerShdw>
                </a:effectLst>
              </a:rPr>
              <a:t>warning the disciples of the trouble and hardship that is to follow them on their tour, Jesus comfort them, saying, </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rPr>
              <a:t>“So have no fear of them”</a:t>
            </a:r>
            <a:r>
              <a:rPr lang="en-US" sz="2400" b="1" dirty="0" smtClean="0">
                <a:ln w="11430">
                  <a:solidFill>
                    <a:srgbClr val="FFC000"/>
                  </a:solidFill>
                </a:ln>
                <a:solidFill>
                  <a:srgbClr val="FFC000"/>
                </a:solidFill>
                <a:effectLst>
                  <a:outerShdw blurRad="50800" dist="39000" dir="5460000" algn="tl">
                    <a:srgbClr val="000000">
                      <a:alpha val="38000"/>
                    </a:srgbClr>
                  </a:outerShdw>
                </a:effectLst>
              </a:rPr>
              <a:t> </a:t>
            </a:r>
            <a:r>
              <a:rPr lang="en-US" sz="2400" b="1" baseline="30000" dirty="0" smtClean="0">
                <a:ln w="11430">
                  <a:solidFill>
                    <a:srgbClr val="FFC000"/>
                  </a:solidFill>
                </a:ln>
                <a:solidFill>
                  <a:srgbClr val="FFC000"/>
                </a:solidFill>
                <a:effectLst>
                  <a:outerShdw blurRad="50800" dist="39000" dir="5460000" algn="tl">
                    <a:srgbClr val="000000">
                      <a:alpha val="38000"/>
                    </a:srgbClr>
                  </a:outerShdw>
                </a:effectLst>
              </a:rPr>
              <a:t>(v.26)</a:t>
            </a:r>
            <a:r>
              <a:rPr lang="en-US" sz="2400" b="1" dirty="0" smtClean="0">
                <a:ln w="11430">
                  <a:solidFill>
                    <a:srgbClr val="FFC000"/>
                  </a:solidFill>
                </a:ln>
                <a:solidFill>
                  <a:srgbClr val="FFC000"/>
                </a:solidFill>
                <a:effectLst>
                  <a:outerShdw blurRad="50800" dist="39000" dir="5460000" algn="tl">
                    <a:srgbClr val="000000">
                      <a:alpha val="38000"/>
                    </a:srgbClr>
                  </a:outerShdw>
                </a:effectLst>
              </a:rPr>
              <a:t>.  </a:t>
            </a:r>
            <a:r>
              <a:rPr lang="en-US" sz="2400" b="1" dirty="0" smtClean="0">
                <a:ln w="11430">
                  <a:solidFill>
                    <a:schemeClr val="tx1"/>
                  </a:solidFill>
                </a:ln>
                <a:effectLst>
                  <a:outerShdw blurRad="50800" dist="39000" dir="5460000" algn="tl">
                    <a:srgbClr val="000000">
                      <a:alpha val="38000"/>
                    </a:srgbClr>
                  </a:outerShdw>
                </a:effectLst>
              </a:rPr>
              <a:t>It is He, Jesus, who is sending them as sheep into the mouths of wolves, and so there is really no danger.  They are in the service of the Lord, and there is no other master or Lord.  Jesus is handing them over to them </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rPr>
              <a:t>“who kill the body but cannot kill the soul”</a:t>
            </a:r>
            <a:r>
              <a:rPr lang="en-US" sz="2400" b="1" dirty="0" smtClean="0">
                <a:ln w="11430">
                  <a:solidFill>
                    <a:srgbClr val="FFC000"/>
                  </a:solidFill>
                </a:ln>
                <a:solidFill>
                  <a:srgbClr val="FFC000"/>
                </a:solidFill>
                <a:effectLst>
                  <a:outerShdw blurRad="50800" dist="39000" dir="5460000" algn="tl">
                    <a:srgbClr val="000000">
                      <a:alpha val="38000"/>
                    </a:srgbClr>
                  </a:outerShdw>
                </a:effectLst>
              </a:rPr>
              <a:t> </a:t>
            </a:r>
            <a:r>
              <a:rPr lang="en-US" sz="2400" b="1" baseline="30000" dirty="0" smtClean="0">
                <a:ln w="11430">
                  <a:solidFill>
                    <a:srgbClr val="FFC000"/>
                  </a:solidFill>
                </a:ln>
                <a:solidFill>
                  <a:srgbClr val="FFC000"/>
                </a:solidFill>
                <a:effectLst>
                  <a:outerShdw blurRad="50800" dist="39000" dir="5460000" algn="tl">
                    <a:srgbClr val="000000">
                      <a:alpha val="38000"/>
                    </a:srgbClr>
                  </a:outerShdw>
                </a:effectLst>
              </a:rPr>
              <a:t>(</a:t>
            </a:r>
            <a:r>
              <a:rPr lang="en-US" sz="2400" b="1" baseline="30000" dirty="0" smtClean="0">
                <a:ln w="11430">
                  <a:solidFill>
                    <a:srgbClr val="FFC000"/>
                  </a:solidFill>
                </a:ln>
                <a:solidFill>
                  <a:srgbClr val="FFC000"/>
                </a:solidFill>
                <a:effectLst>
                  <a:outerShdw blurRad="50800" dist="39000" dir="5460000" algn="tl">
                    <a:srgbClr val="000000">
                      <a:alpha val="38000"/>
                    </a:srgbClr>
                  </a:outerShdw>
                </a:effectLst>
              </a:rPr>
              <a:t>v.28a)</a:t>
            </a:r>
            <a:r>
              <a:rPr lang="en-US" sz="2400" b="1" dirty="0" smtClean="0">
                <a:ln w="11430">
                  <a:solidFill>
                    <a:srgbClr val="FFC000"/>
                  </a:solidFill>
                </a:ln>
                <a:solidFill>
                  <a:srgbClr val="FFC000"/>
                </a:solidFill>
                <a:effectLst>
                  <a:outerShdw blurRad="50800" dist="39000" dir="5460000" algn="tl">
                    <a:srgbClr val="000000">
                      <a:alpha val="38000"/>
                    </a:srgbClr>
                  </a:outerShdw>
                </a:effectLst>
              </a:rPr>
              <a:t>;</a:t>
            </a:r>
            <a:r>
              <a:rPr lang="en-US" sz="2400" b="1" dirty="0" smtClean="0">
                <a:ln w="11430">
                  <a:solidFill>
                    <a:schemeClr val="tx1"/>
                  </a:solidFill>
                </a:ln>
                <a:effectLst>
                  <a:outerShdw blurRad="50800" dist="39000" dir="5460000" algn="tl">
                    <a:srgbClr val="000000">
                      <a:alpha val="38000"/>
                    </a:srgbClr>
                  </a:outerShdw>
                </a:effectLst>
              </a:rPr>
              <a:t> </a:t>
            </a:r>
            <a:r>
              <a:rPr lang="en-US" sz="2400" b="1" dirty="0" smtClean="0">
                <a:ln w="11430">
                  <a:solidFill>
                    <a:schemeClr val="tx1"/>
                  </a:solidFill>
                </a:ln>
                <a:effectLst>
                  <a:outerShdw blurRad="50800" dist="39000" dir="5460000" algn="tl">
                    <a:srgbClr val="000000">
                      <a:alpha val="38000"/>
                    </a:srgbClr>
                  </a:outerShdw>
                </a:effectLst>
              </a:rPr>
              <a:t>that is, the devil and evil kings, but the only One to be feared </a:t>
            </a:r>
            <a:r>
              <a:rPr lang="en-US" sz="2400" b="1" dirty="0" smtClean="0">
                <a:ln w="11430">
                  <a:solidFill>
                    <a:schemeClr val="tx1"/>
                  </a:solidFill>
                </a:ln>
                <a:effectLst>
                  <a:outerShdw blurRad="50800" dist="39000" dir="5460000" algn="tl">
                    <a:srgbClr val="000000">
                      <a:alpha val="38000"/>
                    </a:srgbClr>
                  </a:outerShdw>
                </a:effectLst>
              </a:rPr>
              <a:t>is </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rPr>
              <a:t>“</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rPr>
              <a:t>Him who is able to destroy both soul and body in hell”</a:t>
            </a:r>
            <a:r>
              <a:rPr lang="en-US" sz="2400" b="1" dirty="0" smtClean="0">
                <a:ln w="11430">
                  <a:solidFill>
                    <a:srgbClr val="FFC000"/>
                  </a:solidFill>
                </a:ln>
                <a:solidFill>
                  <a:srgbClr val="FFC000"/>
                </a:solidFill>
                <a:effectLst>
                  <a:outerShdw blurRad="50800" dist="39000" dir="5460000" algn="tl">
                    <a:srgbClr val="000000">
                      <a:alpha val="38000"/>
                    </a:srgbClr>
                  </a:outerShdw>
                </a:effectLst>
              </a:rPr>
              <a:t> </a:t>
            </a:r>
            <a:r>
              <a:rPr lang="en-US" sz="2400" b="1" baseline="30000" dirty="0" smtClean="0">
                <a:ln w="11430">
                  <a:solidFill>
                    <a:srgbClr val="FFC000"/>
                  </a:solidFill>
                </a:ln>
                <a:solidFill>
                  <a:srgbClr val="FFC000"/>
                </a:solidFill>
                <a:effectLst>
                  <a:outerShdw blurRad="50800" dist="39000" dir="5460000" algn="tl">
                    <a:srgbClr val="000000">
                      <a:alpha val="38000"/>
                    </a:srgbClr>
                  </a:outerShdw>
                </a:effectLst>
              </a:rPr>
              <a:t>(v28b)</a:t>
            </a:r>
            <a:r>
              <a:rPr lang="en-US" sz="2400" b="1" dirty="0" smtClean="0">
                <a:ln w="11430">
                  <a:solidFill>
                    <a:srgbClr val="FFC000"/>
                  </a:solidFill>
                </a:ln>
                <a:solidFill>
                  <a:srgbClr val="FFC000"/>
                </a:solidFill>
                <a:effectLst>
                  <a:outerShdw blurRad="50800" dist="39000" dir="5460000" algn="tl">
                    <a:srgbClr val="000000">
                      <a:alpha val="38000"/>
                    </a:srgbClr>
                  </a:outerShdw>
                </a:effectLst>
              </a:rPr>
              <a:t>.</a:t>
            </a:r>
            <a:endParaRPr lang="en-US" sz="2400" b="1" dirty="0" smtClean="0">
              <a:ln w="11430">
                <a:solidFill>
                  <a:schemeClr val="tx1"/>
                </a:solidFill>
              </a:ln>
              <a:effectLst>
                <a:outerShdw blurRad="50800" dist="39000" dir="5460000" algn="tl">
                  <a:srgbClr val="000000">
                    <a:alpha val="38000"/>
                  </a:srgbClr>
                </a:outerShdw>
              </a:effectLst>
            </a:endParaRPr>
          </a:p>
          <a:p>
            <a:r>
              <a:rPr lang="en-US" sz="2400" b="1" dirty="0" smtClean="0">
                <a:ln w="11430">
                  <a:solidFill>
                    <a:schemeClr val="tx1"/>
                  </a:solidFill>
                </a:ln>
                <a:effectLst>
                  <a:outerShdw blurRad="50800" dist="39000" dir="5460000" algn="tl">
                    <a:srgbClr val="000000">
                      <a:alpha val="38000"/>
                    </a:srgbClr>
                  </a:outerShdw>
                </a:effectLst>
              </a:rPr>
              <a:t>This fear of God is keeping the First Commandment to have no other gods before the only true God.  As </a:t>
            </a:r>
            <a:r>
              <a:rPr lang="en-US" sz="2400" b="1" dirty="0" smtClean="0">
                <a:ln w="11430">
                  <a:solidFill>
                    <a:schemeClr val="tx1"/>
                  </a:solidFill>
                </a:ln>
                <a:effectLst>
                  <a:outerShdw blurRad="50800" dist="39000" dir="5460000" algn="tl">
                    <a:srgbClr val="000000">
                      <a:alpha val="38000"/>
                    </a:srgbClr>
                  </a:outerShdw>
                </a:effectLst>
              </a:rPr>
              <a:t>Luther wrote, </a:t>
            </a:r>
            <a:r>
              <a:rPr lang="en-US" sz="2400" b="1" i="1" dirty="0" smtClean="0">
                <a:ln w="11430">
                  <a:solidFill>
                    <a:srgbClr val="00B0F0"/>
                  </a:solidFill>
                </a:ln>
                <a:solidFill>
                  <a:srgbClr val="00B0F0"/>
                </a:solidFill>
                <a:effectLst>
                  <a:outerShdw blurRad="50800" dist="39000" dir="5460000" algn="tl">
                    <a:srgbClr val="000000">
                      <a:alpha val="38000"/>
                    </a:srgbClr>
                  </a:outerShdw>
                </a:effectLst>
              </a:rPr>
              <a:t>“</a:t>
            </a:r>
            <a:r>
              <a:rPr lang="en-US" sz="2400" b="1" i="1" dirty="0" smtClean="0">
                <a:ln w="11430">
                  <a:solidFill>
                    <a:srgbClr val="00B0F0"/>
                  </a:solidFill>
                </a:ln>
                <a:solidFill>
                  <a:srgbClr val="00B0F0"/>
                </a:solidFill>
                <a:effectLst>
                  <a:outerShdw blurRad="50800" dist="39000" dir="5460000" algn="tl">
                    <a:srgbClr val="000000">
                      <a:alpha val="38000"/>
                    </a:srgbClr>
                  </a:outerShdw>
                </a:effectLst>
              </a:rPr>
              <a:t>We should fear, love and trust in God above all things.”</a:t>
            </a:r>
            <a:r>
              <a:rPr lang="en-US" sz="2400" b="1" i="1" dirty="0" smtClean="0">
                <a:ln w="11430">
                  <a:solidFill>
                    <a:schemeClr val="tx1"/>
                  </a:solidFill>
                </a:ln>
                <a:effectLst>
                  <a:outerShdw blurRad="50800" dist="39000" dir="5460000" algn="tl">
                    <a:srgbClr val="000000">
                      <a:alpha val="38000"/>
                    </a:srgbClr>
                  </a:outerShdw>
                </a:effectLst>
              </a:rPr>
              <a:t>  </a:t>
            </a:r>
            <a:r>
              <a:rPr lang="en-US" sz="2400" b="1" dirty="0" smtClean="0">
                <a:ln w="11430">
                  <a:solidFill>
                    <a:schemeClr val="tx1"/>
                  </a:solidFill>
                </a:ln>
                <a:effectLst>
                  <a:outerShdw blurRad="50800" dist="39000" dir="5460000" algn="tl">
                    <a:srgbClr val="000000">
                      <a:alpha val="38000"/>
                    </a:srgbClr>
                  </a:outerShdw>
                </a:effectLst>
              </a:rPr>
              <a:t>Jesus even reminds them of the comfort He had delivered in the Sermon on the Mount, assuring them that no a sparrow falls dead apart from the knowing of the Father, and that we are of more value than the </a:t>
            </a:r>
            <a:r>
              <a:rPr lang="en-US" sz="2400" b="1" dirty="0" smtClean="0">
                <a:ln w="11430">
                  <a:solidFill>
                    <a:schemeClr val="tx1"/>
                  </a:solidFill>
                </a:ln>
                <a:effectLst>
                  <a:outerShdw blurRad="50800" dist="39000" dir="5460000" algn="tl">
                    <a:srgbClr val="000000">
                      <a:alpha val="38000"/>
                    </a:srgbClr>
                  </a:outerShdw>
                </a:effectLst>
              </a:rPr>
              <a:t>sparrow (vv.29, 31). </a:t>
            </a:r>
            <a:endParaRPr lang="en-US" sz="2400" b="1" dirty="0">
              <a:ln w="11430">
                <a:solidFill>
                  <a:schemeClr val="tx1"/>
                </a:solidFill>
              </a:ln>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Confess Christ Before Men</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10:32-42</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152400"/>
            <a:ext cx="8915400" cy="580158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400" b="1" dirty="0" smtClean="0">
                <a:ln w="11430">
                  <a:solidFill>
                    <a:schemeClr val="tx1"/>
                  </a:solidFill>
                </a:ln>
                <a:effectLst>
                  <a:outerShdw blurRad="50800" dist="39000" dir="5460000" algn="tl">
                    <a:srgbClr val="000000">
                      <a:alpha val="38000"/>
                    </a:srgbClr>
                  </a:outerShdw>
                </a:effectLst>
              </a:rPr>
              <a:t>Jesus </a:t>
            </a:r>
            <a:r>
              <a:rPr lang="en-US" sz="2400" b="1" dirty="0" smtClean="0">
                <a:ln w="11430">
                  <a:solidFill>
                    <a:schemeClr val="tx1"/>
                  </a:solidFill>
                </a:ln>
                <a:effectLst>
                  <a:outerShdw blurRad="50800" dist="39000" dir="5460000" algn="tl">
                    <a:srgbClr val="000000">
                      <a:alpha val="38000"/>
                    </a:srgbClr>
                  </a:outerShdw>
                </a:effectLst>
              </a:rPr>
              <a:t>now speaks of confession, </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rPr>
              <a:t>“Whoever confesses Me before men</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rPr>
              <a:t>...”</a:t>
            </a:r>
            <a:r>
              <a:rPr lang="en-US" sz="2400" b="1" dirty="0" smtClean="0">
                <a:ln w="11430">
                  <a:solidFill>
                    <a:srgbClr val="FFC000"/>
                  </a:solidFill>
                </a:ln>
                <a:solidFill>
                  <a:srgbClr val="FFC000"/>
                </a:solidFill>
                <a:effectLst>
                  <a:outerShdw blurRad="50800" dist="39000" dir="5460000" algn="tl">
                    <a:srgbClr val="000000">
                      <a:alpha val="38000"/>
                    </a:srgbClr>
                  </a:outerShdw>
                </a:effectLst>
              </a:rPr>
              <a:t> </a:t>
            </a:r>
            <a:r>
              <a:rPr lang="en-US" sz="2400" b="1" baseline="30000" dirty="0" smtClean="0">
                <a:ln w="11430">
                  <a:solidFill>
                    <a:srgbClr val="FFC000"/>
                  </a:solidFill>
                </a:ln>
                <a:solidFill>
                  <a:srgbClr val="FFC000"/>
                </a:solidFill>
                <a:effectLst>
                  <a:outerShdw blurRad="50800" dist="39000" dir="5460000" algn="tl">
                    <a:srgbClr val="000000">
                      <a:alpha val="38000"/>
                    </a:srgbClr>
                  </a:outerShdw>
                </a:effectLst>
              </a:rPr>
              <a:t>(v.32)</a:t>
            </a:r>
            <a:r>
              <a:rPr lang="en-US" sz="2400" b="1" dirty="0" smtClean="0">
                <a:ln w="11430">
                  <a:solidFill>
                    <a:srgbClr val="FFC000"/>
                  </a:solidFill>
                </a:ln>
                <a:solidFill>
                  <a:srgbClr val="FFC000"/>
                </a:solidFill>
                <a:effectLst>
                  <a:outerShdw blurRad="50800" dist="39000" dir="5460000" algn="tl">
                    <a:srgbClr val="000000">
                      <a:alpha val="38000"/>
                    </a:srgbClr>
                  </a:outerShdw>
                </a:effectLst>
              </a:rPr>
              <a:t>.  </a:t>
            </a:r>
            <a:r>
              <a:rPr lang="en-US" sz="2400" b="1" dirty="0" smtClean="0">
                <a:ln w="11430">
                  <a:solidFill>
                    <a:schemeClr val="tx1"/>
                  </a:solidFill>
                </a:ln>
                <a:effectLst>
                  <a:outerShdw blurRad="50800" dist="39000" dir="5460000" algn="tl">
                    <a:srgbClr val="000000">
                      <a:alpha val="38000"/>
                    </a:srgbClr>
                  </a:outerShdw>
                </a:effectLst>
              </a:rPr>
              <a:t>The word</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rPr>
              <a:t>“confess” </a:t>
            </a:r>
            <a:r>
              <a:rPr lang="en-US" sz="2400" b="1" dirty="0" smtClean="0">
                <a:ln w="11430">
                  <a:solidFill>
                    <a:schemeClr val="tx1"/>
                  </a:solidFill>
                </a:ln>
                <a:effectLst>
                  <a:outerShdw blurRad="50800" dist="39000" dir="5460000" algn="tl">
                    <a:srgbClr val="000000">
                      <a:alpha val="38000"/>
                    </a:srgbClr>
                  </a:outerShdw>
                </a:effectLst>
              </a:rPr>
              <a:t>in the Greek </a:t>
            </a:r>
            <a:r>
              <a:rPr lang="en-US" sz="2400" b="1" dirty="0" smtClean="0">
                <a:ln w="11430">
                  <a:solidFill>
                    <a:schemeClr val="tx1"/>
                  </a:solidFill>
                </a:ln>
                <a:effectLst>
                  <a:outerShdw blurRad="50800" dist="39000" dir="5460000" algn="tl">
                    <a:srgbClr val="000000">
                      <a:alpha val="38000"/>
                    </a:srgbClr>
                  </a:outerShdw>
                </a:effectLst>
              </a:rPr>
              <a:t>is</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i="1" dirty="0" err="1"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homologēsei</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rPr>
              <a:t> </a:t>
            </a:r>
            <a:r>
              <a:rPr lang="en-US" sz="2400" b="1" dirty="0" smtClean="0">
                <a:ln w="11430">
                  <a:solidFill>
                    <a:srgbClr val="FFC000"/>
                  </a:solidFill>
                </a:ln>
                <a:solidFill>
                  <a:srgbClr val="FFC000"/>
                </a:solidFill>
                <a:effectLst>
                  <a:outerShdw blurRad="50800" dist="39000" dir="5460000" algn="tl">
                    <a:srgbClr val="000000">
                      <a:alpha val="38000"/>
                    </a:srgbClr>
                  </a:outerShdw>
                </a:effectLst>
              </a:rPr>
              <a:t>(</a:t>
            </a:r>
            <a:r>
              <a:rPr lang="en-US" sz="2400" b="1" dirty="0" err="1" smtClean="0">
                <a:ln w="11430">
                  <a:solidFill>
                    <a:srgbClr val="FFC000"/>
                  </a:solidFill>
                </a:ln>
                <a:solidFill>
                  <a:srgbClr val="FFC000"/>
                </a:solidFill>
                <a:effectLst>
                  <a:outerShdw blurRad="50800" dist="39000" dir="5460000" algn="tl">
                    <a:srgbClr val="000000">
                      <a:alpha val="38000"/>
                    </a:srgbClr>
                  </a:outerShdw>
                </a:effectLst>
                <a:latin typeface="TekniaGreek" pitchFamily="2" charset="0"/>
              </a:rPr>
              <a:t>oJmologhvsei</a:t>
            </a:r>
            <a:r>
              <a:rPr lang="en-US" sz="2400" b="1" dirty="0" smtClean="0">
                <a:ln w="11430">
                  <a:solidFill>
                    <a:srgbClr val="FFC000"/>
                  </a:solidFill>
                </a:ln>
                <a:solidFill>
                  <a:srgbClr val="FFC000"/>
                </a:solidFill>
                <a:effectLst>
                  <a:outerShdw blurRad="50800" dist="39000" dir="5460000" algn="tl">
                    <a:srgbClr val="000000">
                      <a:alpha val="38000"/>
                    </a:srgbClr>
                  </a:outerShdw>
                </a:effectLst>
              </a:rPr>
              <a:t>), </a:t>
            </a:r>
            <a:r>
              <a:rPr lang="en-US" sz="2400" b="1" i="1" dirty="0" smtClean="0">
                <a:ln w="11430">
                  <a:solidFill>
                    <a:schemeClr val="tx1"/>
                  </a:solidFill>
                </a:ln>
                <a:effectLst>
                  <a:outerShdw blurRad="50800" dist="39000" dir="5460000" algn="tl">
                    <a:srgbClr val="000000">
                      <a:alpha val="38000"/>
                    </a:srgbClr>
                  </a:outerShdw>
                </a:effectLst>
              </a:rPr>
              <a:t>“to </a:t>
            </a:r>
            <a:r>
              <a:rPr lang="en-US" sz="2400" b="1" i="1" dirty="0" smtClean="0">
                <a:ln w="11430">
                  <a:solidFill>
                    <a:schemeClr val="tx1"/>
                  </a:solidFill>
                </a:ln>
                <a:effectLst>
                  <a:outerShdw blurRad="50800" dist="39000" dir="5460000" algn="tl">
                    <a:srgbClr val="000000">
                      <a:alpha val="38000"/>
                    </a:srgbClr>
                  </a:outerShdw>
                </a:effectLst>
              </a:rPr>
              <a:t>say the same </a:t>
            </a:r>
            <a:r>
              <a:rPr lang="en-US" sz="2400" b="1" i="1" dirty="0" smtClean="0">
                <a:ln w="11430">
                  <a:solidFill>
                    <a:schemeClr val="tx1"/>
                  </a:solidFill>
                </a:ln>
                <a:effectLst>
                  <a:outerShdw blurRad="50800" dist="39000" dir="5460000" algn="tl">
                    <a:srgbClr val="000000">
                      <a:alpha val="38000"/>
                    </a:srgbClr>
                  </a:outerShdw>
                </a:effectLst>
              </a:rPr>
              <a:t>thing” </a:t>
            </a:r>
            <a:r>
              <a:rPr lang="en-US" sz="2400" b="1" dirty="0" smtClean="0">
                <a:ln w="11430">
                  <a:solidFill>
                    <a:schemeClr val="tx1"/>
                  </a:solidFill>
                </a:ln>
                <a:effectLst>
                  <a:outerShdw blurRad="50800" dist="39000" dir="5460000" algn="tl">
                    <a:srgbClr val="000000">
                      <a:alpha val="38000"/>
                    </a:srgbClr>
                  </a:outerShdw>
                </a:effectLst>
              </a:rPr>
              <a:t>or </a:t>
            </a:r>
            <a:r>
              <a:rPr lang="en-US" sz="2400" b="1" i="1" dirty="0" smtClean="0">
                <a:ln w="11430">
                  <a:solidFill>
                    <a:schemeClr val="tx1"/>
                  </a:solidFill>
                </a:ln>
                <a:effectLst>
                  <a:outerShdw blurRad="50800" dist="39000" dir="5460000" algn="tl">
                    <a:srgbClr val="000000">
                      <a:alpha val="38000"/>
                    </a:srgbClr>
                  </a:outerShdw>
                </a:effectLst>
              </a:rPr>
              <a:t>“echo back” </a:t>
            </a:r>
            <a:r>
              <a:rPr lang="en-US" sz="2400" b="1" dirty="0" smtClean="0">
                <a:ln w="11430">
                  <a:solidFill>
                    <a:schemeClr val="tx1"/>
                  </a:solidFill>
                </a:ln>
                <a:effectLst>
                  <a:outerShdw blurRad="50800" dist="39000" dir="5460000" algn="tl">
                    <a:srgbClr val="000000">
                      <a:alpha val="38000"/>
                    </a:srgbClr>
                  </a:outerShdw>
                </a:effectLst>
              </a:rPr>
              <a:t>or </a:t>
            </a:r>
            <a:r>
              <a:rPr lang="en-US" sz="2400" b="1" i="1" dirty="0" smtClean="0">
                <a:ln w="11430">
                  <a:solidFill>
                    <a:schemeClr val="tx1"/>
                  </a:solidFill>
                </a:ln>
                <a:effectLst>
                  <a:outerShdw blurRad="50800" dist="39000" dir="5460000" algn="tl">
                    <a:srgbClr val="000000">
                      <a:alpha val="38000"/>
                    </a:srgbClr>
                  </a:outerShdw>
                </a:effectLst>
              </a:rPr>
              <a:t>“agree.”</a:t>
            </a:r>
            <a:r>
              <a:rPr lang="en-US" sz="2400" b="1" dirty="0" smtClean="0">
                <a:ln w="11430">
                  <a:solidFill>
                    <a:schemeClr val="tx1"/>
                  </a:solidFill>
                </a:ln>
                <a:effectLst>
                  <a:outerShdw blurRad="50800" dist="39000" dir="5460000" algn="tl">
                    <a:srgbClr val="000000">
                      <a:alpha val="38000"/>
                    </a:srgbClr>
                  </a:outerShdw>
                </a:effectLst>
              </a:rPr>
              <a:t>  </a:t>
            </a:r>
            <a:r>
              <a:rPr lang="en-US" sz="2400" b="1" dirty="0" smtClean="0">
                <a:ln w="11430">
                  <a:solidFill>
                    <a:schemeClr val="tx1"/>
                  </a:solidFill>
                </a:ln>
                <a:effectLst>
                  <a:outerShdw blurRad="50800" dist="39000" dir="5460000" algn="tl">
                    <a:srgbClr val="000000">
                      <a:alpha val="38000"/>
                    </a:srgbClr>
                  </a:outerShdw>
                </a:effectLst>
              </a:rPr>
              <a:t>We confess when we say what we have heard, when we agree with God.  There are many different types of confession:</a:t>
            </a:r>
          </a:p>
          <a:p>
            <a:pPr>
              <a:spcAft>
                <a:spcPts val="600"/>
              </a:spcAft>
            </a:pP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200" b="1" dirty="0" smtClean="0">
                <a:ln w="11430">
                  <a:solidFill>
                    <a:schemeClr val="tx1"/>
                  </a:solidFill>
                </a:ln>
                <a:effectLst>
                  <a:outerShdw blurRad="50800" dist="39000" dir="5460000" algn="tl">
                    <a:srgbClr val="000000">
                      <a:alpha val="38000"/>
                    </a:srgbClr>
                  </a:outerShdw>
                </a:effectLst>
              </a:rPr>
              <a:t>1</a:t>
            </a:r>
            <a:r>
              <a:rPr lang="en-US" sz="2200" b="1" dirty="0" smtClean="0">
                <a:ln w="11430">
                  <a:solidFill>
                    <a:schemeClr val="tx1"/>
                  </a:solidFill>
                </a:ln>
                <a:effectLst>
                  <a:outerShdw blurRad="50800" dist="39000" dir="5460000" algn="tl">
                    <a:srgbClr val="000000">
                      <a:alpha val="38000"/>
                    </a:srgbClr>
                  </a:outerShdw>
                </a:effectLst>
              </a:rPr>
              <a:t>.  We confess our sins when we agree with </a:t>
            </a:r>
            <a:r>
              <a:rPr lang="en-US" sz="2200" b="1" dirty="0" smtClean="0">
                <a:ln w="11430">
                  <a:solidFill>
                    <a:schemeClr val="tx1"/>
                  </a:solidFill>
                </a:ln>
                <a:effectLst>
                  <a:outerShdw blurRad="50800" dist="39000" dir="5460000" algn="tl">
                    <a:srgbClr val="000000">
                      <a:alpha val="38000"/>
                    </a:srgbClr>
                  </a:outerShdw>
                </a:effectLst>
              </a:rPr>
              <a:t>God that we are 	sinners</a:t>
            </a:r>
            <a:r>
              <a:rPr lang="en-US" sz="2200" b="1" dirty="0" smtClean="0">
                <a:ln w="11430">
                  <a:solidFill>
                    <a:schemeClr val="tx1"/>
                  </a:solidFill>
                </a:ln>
                <a:effectLst>
                  <a:outerShdw blurRad="50800" dist="39000" dir="5460000" algn="tl">
                    <a:srgbClr val="000000">
                      <a:alpha val="38000"/>
                    </a:srgbClr>
                  </a:outerShdw>
                </a:effectLst>
              </a:rPr>
              <a:t>.</a:t>
            </a:r>
          </a:p>
          <a:p>
            <a:pPr>
              <a:spcAft>
                <a:spcPts val="1200"/>
              </a:spcAft>
            </a:pPr>
            <a:r>
              <a:rPr lang="en-US" sz="2200" b="1" dirty="0" smtClean="0">
                <a:ln w="11430">
                  <a:solidFill>
                    <a:schemeClr val="tx1"/>
                  </a:solidFill>
                </a:ln>
                <a:effectLst>
                  <a:outerShdw blurRad="50800" dist="39000" dir="5460000" algn="tl">
                    <a:srgbClr val="000000">
                      <a:alpha val="38000"/>
                    </a:srgbClr>
                  </a:outerShdw>
                </a:effectLst>
              </a:rPr>
              <a:t>	2</a:t>
            </a:r>
            <a:r>
              <a:rPr lang="en-US" sz="2200" b="1" dirty="0" smtClean="0">
                <a:ln w="11430">
                  <a:solidFill>
                    <a:schemeClr val="tx1"/>
                  </a:solidFill>
                </a:ln>
                <a:effectLst>
                  <a:outerShdw blurRad="50800" dist="39000" dir="5460000" algn="tl">
                    <a:srgbClr val="000000">
                      <a:alpha val="38000"/>
                    </a:srgbClr>
                  </a:outerShdw>
                </a:effectLst>
              </a:rPr>
              <a:t>.  We confess our faith when we agree with God </a:t>
            </a:r>
            <a:r>
              <a:rPr lang="en-US" sz="2200" b="1" dirty="0" smtClean="0">
                <a:ln w="11430">
                  <a:solidFill>
                    <a:schemeClr val="tx1"/>
                  </a:solidFill>
                </a:ln>
                <a:effectLst>
                  <a:outerShdw blurRad="50800" dist="39000" dir="5460000" algn="tl">
                    <a:srgbClr val="000000">
                      <a:alpha val="38000"/>
                    </a:srgbClr>
                  </a:outerShdw>
                </a:effectLst>
              </a:rPr>
              <a:t>about who He </a:t>
            </a:r>
            <a:r>
              <a:rPr lang="en-US" sz="2200" b="1" dirty="0" smtClean="0">
                <a:ln w="11430">
                  <a:solidFill>
                    <a:schemeClr val="tx1"/>
                  </a:solidFill>
                </a:ln>
                <a:effectLst>
                  <a:outerShdw blurRad="50800" dist="39000" dir="5460000" algn="tl">
                    <a:srgbClr val="000000">
                      <a:alpha val="38000"/>
                    </a:srgbClr>
                  </a:outerShdw>
                </a:effectLst>
              </a:rPr>
              <a:t>is </a:t>
            </a:r>
            <a:r>
              <a:rPr lang="en-US" sz="2200" b="1" dirty="0" smtClean="0">
                <a:ln w="11430">
                  <a:solidFill>
                    <a:schemeClr val="tx1"/>
                  </a:solidFill>
                </a:ln>
                <a:effectLst>
                  <a:outerShdw blurRad="50800" dist="39000" dir="5460000" algn="tl">
                    <a:srgbClr val="000000">
                      <a:alpha val="38000"/>
                    </a:srgbClr>
                  </a:outerShdw>
                </a:effectLst>
              </a:rPr>
              <a:t>	and </a:t>
            </a:r>
            <a:r>
              <a:rPr lang="en-US" sz="2200" b="1" dirty="0" smtClean="0">
                <a:ln w="11430">
                  <a:solidFill>
                    <a:schemeClr val="tx1"/>
                  </a:solidFill>
                </a:ln>
                <a:effectLst>
                  <a:outerShdw blurRad="50800" dist="39000" dir="5460000" algn="tl">
                    <a:srgbClr val="000000">
                      <a:alpha val="38000"/>
                    </a:srgbClr>
                  </a:outerShdw>
                </a:effectLst>
              </a:rPr>
              <a:t>what He has done</a:t>
            </a:r>
            <a:r>
              <a:rPr lang="en-US" sz="2200" b="1" dirty="0" smtClean="0">
                <a:ln w="11430">
                  <a:solidFill>
                    <a:schemeClr val="tx1"/>
                  </a:solidFill>
                </a:ln>
                <a:effectLst>
                  <a:outerShdw blurRad="50800" dist="39000" dir="5460000" algn="tl">
                    <a:srgbClr val="000000">
                      <a:alpha val="38000"/>
                    </a:srgbClr>
                  </a:outerShdw>
                </a:effectLst>
              </a:rPr>
              <a:t>.</a:t>
            </a:r>
          </a:p>
          <a:p>
            <a:pPr algn="ctr">
              <a:spcAft>
                <a:spcPts val="1200"/>
              </a:spcAft>
            </a:pPr>
            <a:r>
              <a:rPr lang="en-US" sz="2600" b="1" u="sng" dirty="0" smtClean="0">
                <a:ln w="11430">
                  <a:solidFill>
                    <a:srgbClr val="00B0F0"/>
                  </a:solidFill>
                </a:ln>
                <a:solidFill>
                  <a:srgbClr val="00B0F0"/>
                </a:solidFill>
                <a:effectLst>
                  <a:outerShdw blurRad="50800" dist="39000" dir="5460000" algn="tl">
                    <a:srgbClr val="000000">
                      <a:alpha val="38000"/>
                    </a:srgbClr>
                  </a:outerShdw>
                </a:effectLst>
              </a:rPr>
              <a:t>What </a:t>
            </a:r>
            <a:r>
              <a:rPr lang="en-US" sz="2600" b="1" u="sng" dirty="0" smtClean="0">
                <a:ln w="11430">
                  <a:solidFill>
                    <a:srgbClr val="00B0F0"/>
                  </a:solidFill>
                </a:ln>
                <a:solidFill>
                  <a:srgbClr val="00B0F0"/>
                </a:solidFill>
                <a:effectLst>
                  <a:outerShdw blurRad="50800" dist="39000" dir="5460000" algn="tl">
                    <a:srgbClr val="000000">
                      <a:alpha val="38000"/>
                    </a:srgbClr>
                  </a:outerShdw>
                </a:effectLst>
              </a:rPr>
              <a:t>is </a:t>
            </a:r>
            <a:r>
              <a:rPr lang="en-US" sz="2600" b="1" u="sng" dirty="0" smtClean="0">
                <a:ln w="11430">
                  <a:solidFill>
                    <a:srgbClr val="00B0F0"/>
                  </a:solidFill>
                </a:ln>
                <a:solidFill>
                  <a:srgbClr val="00B0F0"/>
                </a:solidFill>
                <a:effectLst>
                  <a:outerShdw blurRad="50800" dist="39000" dir="5460000" algn="tl">
                    <a:srgbClr val="000000">
                      <a:alpha val="38000"/>
                    </a:srgbClr>
                  </a:outerShdw>
                </a:effectLst>
              </a:rPr>
              <a:t>Confession</a:t>
            </a:r>
            <a:r>
              <a:rPr lang="en-US" sz="2600" b="1" dirty="0" smtClean="0">
                <a:ln w="11430">
                  <a:solidFill>
                    <a:srgbClr val="00B0F0"/>
                  </a:solidFill>
                </a:ln>
                <a:solidFill>
                  <a:srgbClr val="00B0F0"/>
                </a:solidFill>
                <a:effectLst>
                  <a:outerShdw blurRad="50800" dist="39000" dir="5460000" algn="tl">
                    <a:srgbClr val="000000">
                      <a:alpha val="38000"/>
                    </a:srgbClr>
                  </a:outerShdw>
                </a:effectLst>
              </a:rPr>
              <a:t>?</a:t>
            </a:r>
          </a:p>
          <a:p>
            <a:r>
              <a:rPr lang="en-US" sz="2400" b="1" i="1" dirty="0" smtClean="0">
                <a:ln w="11430">
                  <a:solidFill>
                    <a:schemeClr val="tx1"/>
                  </a:solidFill>
                </a:ln>
                <a:effectLst>
                  <a:outerShdw blurRad="50800" dist="39000" dir="5460000" algn="tl">
                    <a:srgbClr val="000000">
                      <a:alpha val="38000"/>
                    </a:srgbClr>
                  </a:outerShdw>
                </a:effectLst>
              </a:rPr>
              <a:t>Confession has </a:t>
            </a:r>
            <a:r>
              <a:rPr lang="en-US" sz="2400" b="1" i="1" dirty="0" smtClean="0">
                <a:ln w="11430">
                  <a:solidFill>
                    <a:srgbClr val="00B0F0"/>
                  </a:solidFill>
                </a:ln>
                <a:solidFill>
                  <a:srgbClr val="00B0F0"/>
                </a:solidFill>
                <a:effectLst>
                  <a:outerShdw blurRad="50800" dist="39000" dir="5460000" algn="tl">
                    <a:srgbClr val="000000">
                      <a:alpha val="38000"/>
                    </a:srgbClr>
                  </a:outerShdw>
                </a:effectLst>
              </a:rPr>
              <a:t>two</a:t>
            </a:r>
            <a:r>
              <a:rPr lang="en-US" sz="2400" b="1" i="1" dirty="0" smtClean="0">
                <a:ln w="11430">
                  <a:solidFill>
                    <a:schemeClr val="tx1"/>
                  </a:solidFill>
                </a:ln>
                <a:effectLst>
                  <a:outerShdw blurRad="50800" dist="39000" dir="5460000" algn="tl">
                    <a:srgbClr val="000000">
                      <a:alpha val="38000"/>
                    </a:srgbClr>
                  </a:outerShdw>
                </a:effectLst>
              </a:rPr>
              <a:t> parts. First, </a:t>
            </a:r>
            <a:r>
              <a:rPr lang="en-US" sz="2400" b="1" i="1" dirty="0" smtClean="0">
                <a:ln w="11430">
                  <a:solidFill>
                    <a:srgbClr val="00B0F0"/>
                  </a:solidFill>
                </a:ln>
                <a:solidFill>
                  <a:srgbClr val="00B0F0"/>
                </a:solidFill>
                <a:effectLst>
                  <a:outerShdw blurRad="50800" dist="39000" dir="5460000" algn="tl">
                    <a:srgbClr val="000000">
                      <a:alpha val="38000"/>
                    </a:srgbClr>
                  </a:outerShdw>
                </a:effectLst>
              </a:rPr>
              <a:t>that we confess our sins,</a:t>
            </a:r>
            <a:r>
              <a:rPr lang="en-US" sz="2400" b="1" i="1" dirty="0" smtClean="0">
                <a:ln w="11430">
                  <a:solidFill>
                    <a:schemeClr val="tx1"/>
                  </a:solidFill>
                </a:ln>
                <a:effectLst>
                  <a:outerShdw blurRad="50800" dist="39000" dir="5460000" algn="tl">
                    <a:srgbClr val="000000">
                      <a:alpha val="38000"/>
                    </a:srgbClr>
                  </a:outerShdw>
                </a:effectLst>
              </a:rPr>
              <a:t> and second, </a:t>
            </a:r>
            <a:r>
              <a:rPr lang="en-US" sz="2400" b="1" i="1" dirty="0" smtClean="0">
                <a:ln w="11430">
                  <a:solidFill>
                    <a:srgbClr val="00B0F0"/>
                  </a:solidFill>
                </a:ln>
                <a:solidFill>
                  <a:srgbClr val="00B0F0"/>
                </a:solidFill>
                <a:effectLst>
                  <a:outerShdw blurRad="50800" dist="39000" dir="5460000" algn="tl">
                    <a:srgbClr val="000000">
                      <a:alpha val="38000"/>
                    </a:srgbClr>
                  </a:outerShdw>
                </a:effectLst>
              </a:rPr>
              <a:t>that we receive absolution, that is, forgiveness, from the pastor as from God Himself not doubting, but firmly believing that by it our sins are forgiven before God in heaven</a:t>
            </a:r>
            <a:r>
              <a:rPr lang="en-US" sz="2400" b="1" i="1" dirty="0" smtClean="0">
                <a:ln w="11430">
                  <a:solidFill>
                    <a:srgbClr val="00B0F0"/>
                  </a:solidFill>
                </a:ln>
                <a:solidFill>
                  <a:srgbClr val="00B0F0"/>
                </a:solidFill>
                <a:effectLst>
                  <a:outerShdw blurRad="50800" dist="39000" dir="5460000" algn="tl">
                    <a:srgbClr val="000000">
                      <a:alpha val="38000"/>
                    </a:srgbClr>
                  </a:outerShdw>
                </a:effectLst>
              </a:rPr>
              <a:t>.</a:t>
            </a:r>
            <a:endParaRPr lang="en-US" sz="2800" b="1" dirty="0">
              <a:ln w="11430">
                <a:solidFill>
                  <a:srgbClr val="00B0F0"/>
                </a:solidFill>
              </a:ln>
              <a:solidFill>
                <a:srgbClr val="00B0F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Confess Christ Before Men</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10:32-42</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152400"/>
            <a:ext cx="8915400" cy="584775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chemeClr val="tx1"/>
                  </a:solidFill>
                </a:ln>
                <a:effectLst>
                  <a:outerShdw blurRad="50800" dist="39000" dir="5460000" algn="tl">
                    <a:srgbClr val="000000">
                      <a:alpha val="38000"/>
                    </a:srgbClr>
                  </a:outerShdw>
                </a:effectLst>
              </a:rPr>
              <a:t>This text tells us the content of our confession, </a:t>
            </a:r>
            <a:r>
              <a:rPr lang="en-US" sz="2800" b="1" i="1" dirty="0" smtClean="0">
                <a:ln w="11430">
                  <a:solidFill>
                    <a:srgbClr val="FFC000"/>
                  </a:solidFill>
                </a:ln>
                <a:solidFill>
                  <a:srgbClr val="FFC000"/>
                </a:solidFill>
                <a:effectLst>
                  <a:outerShdw blurRad="50800" dist="39000" dir="5460000" algn="tl">
                    <a:srgbClr val="000000">
                      <a:alpha val="38000"/>
                    </a:srgbClr>
                  </a:outerShdw>
                </a:effectLst>
              </a:rPr>
              <a:t>“Whoever confesses </a:t>
            </a:r>
            <a:r>
              <a:rPr lang="en-US" sz="2800" b="1" i="1" u="sng" dirty="0" smtClean="0">
                <a:ln w="11430">
                  <a:solidFill>
                    <a:srgbClr val="FFC000"/>
                  </a:solidFill>
                </a:ln>
                <a:solidFill>
                  <a:srgbClr val="FFC000"/>
                </a:solidFill>
                <a:effectLst>
                  <a:outerShdw blurRad="50800" dist="39000" dir="5460000" algn="tl">
                    <a:srgbClr val="000000">
                      <a:alpha val="38000"/>
                    </a:srgbClr>
                  </a:outerShdw>
                </a:effectLst>
              </a:rPr>
              <a:t>Me</a:t>
            </a:r>
            <a:r>
              <a:rPr lang="en-US" sz="2800" b="1" i="1" dirty="0" smtClean="0">
                <a:ln w="11430">
                  <a:solidFill>
                    <a:srgbClr val="FFC000"/>
                  </a:solidFill>
                </a:ln>
                <a:solidFill>
                  <a:srgbClr val="FFC000"/>
                </a:solidFill>
                <a:effectLst>
                  <a:outerShdw blurRad="50800" dist="39000" dir="5460000" algn="tl">
                    <a:srgbClr val="000000">
                      <a:alpha val="38000"/>
                    </a:srgbClr>
                  </a:outerShdw>
                </a:effectLst>
              </a:rPr>
              <a:t>....”</a:t>
            </a:r>
          </a:p>
          <a:p>
            <a:r>
              <a:rPr lang="en-US" sz="2800" b="1" dirty="0" smtClean="0">
                <a:ln w="11430">
                  <a:solidFill>
                    <a:schemeClr val="tx1"/>
                  </a:solidFill>
                </a:ln>
                <a:effectLst>
                  <a:outerShdw blurRad="50800" dist="39000" dir="5460000" algn="tl">
                    <a:srgbClr val="000000">
                      <a:alpha val="38000"/>
                    </a:srgbClr>
                  </a:outerShdw>
                </a:effectLst>
              </a:rPr>
              <a:t>It </a:t>
            </a:r>
            <a:r>
              <a:rPr lang="en-US" sz="2800" b="1" dirty="0" smtClean="0">
                <a:ln w="11430">
                  <a:solidFill>
                    <a:schemeClr val="tx1"/>
                  </a:solidFill>
                </a:ln>
                <a:effectLst>
                  <a:outerShdw blurRad="50800" dist="39000" dir="5460000" algn="tl">
                    <a:srgbClr val="000000">
                      <a:alpha val="38000"/>
                    </a:srgbClr>
                  </a:outerShdw>
                </a:effectLst>
              </a:rPr>
              <a:t>tells us the audience of our confession, </a:t>
            </a:r>
            <a:r>
              <a:rPr lang="en-US" sz="2800" b="1" i="1" dirty="0" smtClean="0">
                <a:ln w="11430">
                  <a:solidFill>
                    <a:srgbClr val="FFC000"/>
                  </a:solidFill>
                </a:ln>
                <a:solidFill>
                  <a:srgbClr val="FFC000"/>
                </a:solidFill>
                <a:effectLst>
                  <a:outerShdw blurRad="50800" dist="39000" dir="5460000" algn="tl">
                    <a:srgbClr val="000000">
                      <a:alpha val="38000"/>
                    </a:srgbClr>
                  </a:outerShdw>
                </a:effectLst>
              </a:rPr>
              <a:t>“Whoever confesses Me </a:t>
            </a:r>
            <a:r>
              <a:rPr lang="en-US" sz="2800" b="1" i="1" u="sng" dirty="0" smtClean="0">
                <a:ln w="11430">
                  <a:solidFill>
                    <a:srgbClr val="FFC000"/>
                  </a:solidFill>
                </a:ln>
                <a:solidFill>
                  <a:srgbClr val="FFC000"/>
                </a:solidFill>
                <a:effectLst>
                  <a:outerShdw blurRad="50800" dist="39000" dir="5460000" algn="tl">
                    <a:srgbClr val="000000">
                      <a:alpha val="38000"/>
                    </a:srgbClr>
                  </a:outerShdw>
                </a:effectLst>
              </a:rPr>
              <a:t>before men</a:t>
            </a:r>
            <a:r>
              <a:rPr lang="en-US" sz="2800" b="1" i="1" dirty="0" smtClean="0">
                <a:ln w="11430">
                  <a:solidFill>
                    <a:srgbClr val="FFC000"/>
                  </a:solidFill>
                </a:ln>
                <a:solidFill>
                  <a:srgbClr val="FFC000"/>
                </a:solidFill>
                <a:effectLst>
                  <a:outerShdw blurRad="50800" dist="39000" dir="5460000" algn="tl">
                    <a:srgbClr val="000000">
                      <a:alpha val="38000"/>
                    </a:srgbClr>
                  </a:outerShdw>
                </a:effectLst>
              </a:rPr>
              <a:t>....”</a:t>
            </a:r>
          </a:p>
          <a:p>
            <a:pPr>
              <a:spcAft>
                <a:spcPts val="1200"/>
              </a:spcAft>
            </a:pPr>
            <a:r>
              <a:rPr lang="en-US" sz="2800" b="1" dirty="0" smtClean="0">
                <a:ln w="11430">
                  <a:solidFill>
                    <a:schemeClr val="tx1"/>
                  </a:solidFill>
                </a:ln>
                <a:effectLst>
                  <a:outerShdw blurRad="50800" dist="39000" dir="5460000" algn="tl">
                    <a:srgbClr val="000000">
                      <a:alpha val="38000"/>
                    </a:srgbClr>
                  </a:outerShdw>
                </a:effectLst>
              </a:rPr>
              <a:t>And </a:t>
            </a:r>
            <a:r>
              <a:rPr lang="en-US" sz="2800" b="1" dirty="0" smtClean="0">
                <a:ln w="11430">
                  <a:solidFill>
                    <a:schemeClr val="tx1"/>
                  </a:solidFill>
                </a:ln>
                <a:effectLst>
                  <a:outerShdw blurRad="50800" dist="39000" dir="5460000" algn="tl">
                    <a:srgbClr val="000000">
                      <a:alpha val="38000"/>
                    </a:srgbClr>
                  </a:outerShdw>
                </a:effectLst>
              </a:rPr>
              <a:t>it tells us the result of our confession, </a:t>
            </a:r>
            <a:r>
              <a:rPr lang="en-US" sz="2800" b="1" i="1" dirty="0" smtClean="0">
                <a:ln w="11430">
                  <a:solidFill>
                    <a:srgbClr val="FFC000"/>
                  </a:solidFill>
                </a:ln>
                <a:solidFill>
                  <a:srgbClr val="FFC000"/>
                </a:solidFill>
                <a:effectLst>
                  <a:outerShdw blurRad="50800" dist="39000" dir="5460000" algn="tl">
                    <a:srgbClr val="000000">
                      <a:alpha val="38000"/>
                    </a:srgbClr>
                  </a:outerShdw>
                </a:effectLst>
              </a:rPr>
              <a:t>“Whoever confesses Me before men, </a:t>
            </a:r>
            <a:r>
              <a:rPr lang="en-US" sz="2800" b="1" i="1" u="sng" dirty="0" smtClean="0">
                <a:ln w="11430">
                  <a:solidFill>
                    <a:srgbClr val="FFC000"/>
                  </a:solidFill>
                </a:ln>
                <a:solidFill>
                  <a:srgbClr val="FFC000"/>
                </a:solidFill>
                <a:effectLst>
                  <a:outerShdw blurRad="50800" dist="39000" dir="5460000" algn="tl">
                    <a:srgbClr val="000000">
                      <a:alpha val="38000"/>
                    </a:srgbClr>
                  </a:outerShdw>
                </a:effectLst>
              </a:rPr>
              <a:t>him I will confess</a:t>
            </a:r>
            <a:r>
              <a:rPr lang="en-US" sz="2800" b="1" dirty="0" smtClean="0">
                <a:ln w="11430">
                  <a:solidFill>
                    <a:schemeClr val="tx1"/>
                  </a:solidFill>
                </a:ln>
                <a:effectLst>
                  <a:outerShdw blurRad="50800" dist="39000" dir="5460000" algn="tl">
                    <a:srgbClr val="000000">
                      <a:alpha val="38000"/>
                    </a:srgbClr>
                  </a:outerShdw>
                </a:effectLst>
              </a:rPr>
              <a:t> </a:t>
            </a:r>
            <a:r>
              <a:rPr lang="en-US" sz="2800" b="1" dirty="0" smtClean="0">
                <a:ln w="11430">
                  <a:solidFill>
                    <a:schemeClr val="tx1"/>
                  </a:solidFill>
                </a:ln>
                <a:solidFill>
                  <a:srgbClr val="7030A0"/>
                </a:solidFill>
                <a:effectLst>
                  <a:outerShdw blurRad="50800" dist="39000" dir="5460000" algn="tl">
                    <a:srgbClr val="000000">
                      <a:alpha val="38000"/>
                    </a:srgbClr>
                  </a:outerShdw>
                </a:effectLst>
              </a:rPr>
              <a:t>(</a:t>
            </a:r>
            <a:r>
              <a:rPr lang="en-US" sz="2800" b="1" dirty="0" err="1" smtClean="0">
                <a:ln w="11430">
                  <a:solidFill>
                    <a:schemeClr val="tx1"/>
                  </a:solidFill>
                </a:ln>
                <a:solidFill>
                  <a:srgbClr val="7030A0"/>
                </a:solidFill>
                <a:effectLst>
                  <a:outerShdw blurRad="50800" dist="39000" dir="5460000" algn="tl">
                    <a:srgbClr val="000000">
                      <a:alpha val="38000"/>
                    </a:srgbClr>
                  </a:outerShdw>
                </a:effectLst>
                <a:latin typeface="TekniaGreek" pitchFamily="2" charset="0"/>
              </a:rPr>
              <a:t>oJmologhvsw</a:t>
            </a:r>
            <a:r>
              <a:rPr lang="en-US" sz="2800" b="1" dirty="0" smtClean="0">
                <a:ln w="11430">
                  <a:solidFill>
                    <a:schemeClr val="tx1"/>
                  </a:solidFill>
                </a:ln>
                <a:solidFill>
                  <a:srgbClr val="7030A0"/>
                </a:solidFill>
                <a:effectLst>
                  <a:outerShdw blurRad="50800" dist="39000" dir="5460000" algn="tl">
                    <a:srgbClr val="000000">
                      <a:alpha val="38000"/>
                    </a:srgbClr>
                  </a:outerShdw>
                </a:effectLst>
              </a:rPr>
              <a:t>)</a:t>
            </a:r>
            <a:r>
              <a:rPr lang="en-US" sz="2800" b="1" i="1" dirty="0" smtClean="0">
                <a:ln w="11430">
                  <a:solidFill>
                    <a:schemeClr val="tx1"/>
                  </a:solidFill>
                </a:ln>
                <a:solidFill>
                  <a:srgbClr val="7030A0"/>
                </a:solidFill>
                <a:effectLst>
                  <a:outerShdw blurRad="50800" dist="39000" dir="5460000" algn="tl">
                    <a:srgbClr val="000000">
                      <a:alpha val="38000"/>
                    </a:srgbClr>
                  </a:outerShdw>
                </a:effectLst>
              </a:rPr>
              <a:t> </a:t>
            </a:r>
            <a:r>
              <a:rPr lang="en-US" sz="2800" b="1" i="1" u="sng" dirty="0" smtClean="0">
                <a:ln w="11430">
                  <a:solidFill>
                    <a:srgbClr val="FFC000"/>
                  </a:solidFill>
                </a:ln>
                <a:solidFill>
                  <a:srgbClr val="FFC000"/>
                </a:solidFill>
                <a:effectLst>
                  <a:outerShdw blurRad="50800" dist="39000" dir="5460000" algn="tl">
                    <a:srgbClr val="000000">
                      <a:alpha val="38000"/>
                    </a:srgbClr>
                  </a:outerShdw>
                </a:effectLst>
              </a:rPr>
              <a:t>before My Father who is in heaven</a:t>
            </a:r>
            <a:r>
              <a:rPr lang="en-US" sz="2800" b="1" i="1" dirty="0" smtClean="0">
                <a:ln w="11430">
                  <a:solidFill>
                    <a:srgbClr val="FFC000"/>
                  </a:solidFill>
                </a:ln>
                <a:solidFill>
                  <a:srgbClr val="FFC000"/>
                </a:solidFill>
                <a:effectLst>
                  <a:outerShdw blurRad="50800" dist="39000" dir="5460000" algn="tl">
                    <a:srgbClr val="000000">
                      <a:alpha val="38000"/>
                    </a:srgbClr>
                  </a:outerShdw>
                </a:effectLst>
              </a:rPr>
              <a:t>.”</a:t>
            </a:r>
          </a:p>
          <a:p>
            <a:r>
              <a:rPr lang="en-US" sz="2800" b="1" dirty="0" smtClean="0">
                <a:ln w="11430">
                  <a:solidFill>
                    <a:schemeClr val="tx1"/>
                  </a:solidFill>
                </a:ln>
                <a:effectLst>
                  <a:outerShdw blurRad="50800" dist="39000" dir="5460000" algn="tl">
                    <a:srgbClr val="000000">
                      <a:alpha val="38000"/>
                    </a:srgbClr>
                  </a:outerShdw>
                </a:effectLst>
              </a:rPr>
              <a:t>This </a:t>
            </a:r>
            <a:r>
              <a:rPr lang="en-US" sz="2800" b="1" dirty="0" smtClean="0">
                <a:ln w="11430">
                  <a:solidFill>
                    <a:schemeClr val="tx1"/>
                  </a:solidFill>
                </a:ln>
                <a:effectLst>
                  <a:outerShdw blurRad="50800" dist="39000" dir="5460000" algn="tl">
                    <a:srgbClr val="000000">
                      <a:alpha val="38000"/>
                    </a:srgbClr>
                  </a:outerShdw>
                </a:effectLst>
              </a:rPr>
              <a:t>is a tremendous verse which gives great instruction and comfort.  The Lord’s Church continues to bear the name of Jesus and confess Him before men.  By this word of Jesus He has seen to it that His </a:t>
            </a:r>
            <a:r>
              <a:rPr lang="en-US" sz="2800" b="1" dirty="0" smtClean="0">
                <a:ln w="11430">
                  <a:solidFill>
                    <a:schemeClr val="tx1"/>
                  </a:solidFill>
                </a:ln>
                <a:effectLst>
                  <a:outerShdw blurRad="50800" dist="39000" dir="5460000" algn="tl">
                    <a:srgbClr val="000000">
                      <a:alpha val="38000"/>
                    </a:srgbClr>
                  </a:outerShdw>
                </a:effectLst>
              </a:rPr>
              <a:t>True Church </a:t>
            </a:r>
            <a:r>
              <a:rPr lang="en-US" sz="2800" b="1" dirty="0" smtClean="0">
                <a:ln w="11430">
                  <a:solidFill>
                    <a:schemeClr val="tx1"/>
                  </a:solidFill>
                </a:ln>
                <a:effectLst>
                  <a:outerShdw blurRad="50800" dist="39000" dir="5460000" algn="tl">
                    <a:srgbClr val="000000">
                      <a:alpha val="38000"/>
                    </a:srgbClr>
                  </a:outerShdw>
                </a:effectLst>
              </a:rPr>
              <a:t>would always be a </a:t>
            </a:r>
            <a:r>
              <a:rPr lang="en-US" sz="2800" b="1" i="1" dirty="0" smtClean="0">
                <a:ln w="11430">
                  <a:solidFill>
                    <a:srgbClr val="FFC000"/>
                  </a:solidFill>
                </a:ln>
                <a:solidFill>
                  <a:srgbClr val="FFC000"/>
                </a:solidFill>
                <a:effectLst>
                  <a:outerShdw blurRad="50800" dist="39000" dir="5460000" algn="tl">
                    <a:srgbClr val="000000">
                      <a:alpha val="38000"/>
                    </a:srgbClr>
                  </a:outerShdw>
                </a:effectLst>
              </a:rPr>
              <a:t>“confessing”</a:t>
            </a:r>
            <a:r>
              <a:rPr lang="en-US" sz="2800" b="1" dirty="0" smtClean="0">
                <a:ln w="11430">
                  <a:solidFill>
                    <a:schemeClr val="tx1"/>
                  </a:solidFill>
                </a:ln>
                <a:effectLst>
                  <a:outerShdw blurRad="50800" dist="39000" dir="5460000" algn="tl">
                    <a:srgbClr val="000000">
                      <a:alpha val="38000"/>
                    </a:srgbClr>
                  </a:outerShdw>
                </a:effectLst>
              </a:rPr>
              <a:t> </a:t>
            </a:r>
            <a:r>
              <a:rPr lang="en-US" sz="2800" b="1" dirty="0" smtClean="0">
                <a:ln w="11430">
                  <a:solidFill>
                    <a:schemeClr val="tx1"/>
                  </a:solidFill>
                </a:ln>
                <a:effectLst>
                  <a:outerShdw blurRad="50800" dist="39000" dir="5460000" algn="tl">
                    <a:srgbClr val="000000">
                      <a:alpha val="38000"/>
                    </a:srgbClr>
                  </a:outerShdw>
                </a:effectLst>
              </a:rPr>
              <a:t>Church</a:t>
            </a:r>
            <a:r>
              <a:rPr lang="en-US" sz="2800" b="1" dirty="0" smtClean="0">
                <a:ln w="11430">
                  <a:solidFill>
                    <a:schemeClr val="tx1"/>
                  </a:solidFill>
                </a:ln>
                <a:effectLst>
                  <a:outerShdw blurRad="50800" dist="39000" dir="5460000" algn="tl">
                    <a:srgbClr val="000000">
                      <a:alpha val="38000"/>
                    </a:srgbClr>
                  </a:outerShdw>
                </a:effectLst>
              </a:rPr>
              <a:t>.  On the other hand, denying Christ will have a similar result in </a:t>
            </a:r>
            <a:r>
              <a:rPr lang="en-US" sz="2800" b="1" dirty="0" smtClean="0">
                <a:ln w="11430">
                  <a:solidFill>
                    <a:schemeClr val="tx1"/>
                  </a:solidFill>
                </a:ln>
                <a:effectLst>
                  <a:outerShdw blurRad="50800" dist="39000" dir="5460000" algn="tl">
                    <a:srgbClr val="000000">
                      <a:alpha val="38000"/>
                    </a:srgbClr>
                  </a:outerShdw>
                </a:effectLst>
              </a:rPr>
              <a:t>heaven (v.33).</a:t>
            </a:r>
            <a:endParaRPr lang="en-US" sz="2800" b="1" dirty="0">
              <a:ln w="11430">
                <a:solidFill>
                  <a:schemeClr val="tx1"/>
                </a:solidFill>
              </a:ln>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Confess Christ Before Men</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10:32-42</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152400"/>
            <a:ext cx="8915400" cy="563231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1200"/>
              </a:spcAft>
            </a:pPr>
            <a:r>
              <a:rPr lang="en-US" sz="3200" b="1" dirty="0" smtClean="0">
                <a:ln w="11430">
                  <a:solidFill>
                    <a:srgbClr val="00B0F0"/>
                  </a:solidFill>
                </a:ln>
                <a:solidFill>
                  <a:srgbClr val="00B0F0"/>
                </a:solidFill>
                <a:effectLst>
                  <a:outerShdw blurRad="80000" dist="40000" dir="5040000" algn="tl">
                    <a:srgbClr val="000000">
                      <a:alpha val="30000"/>
                    </a:srgbClr>
                  </a:outerShdw>
                </a:effectLst>
              </a:rPr>
              <a:t>Confessing Brings </a:t>
            </a:r>
            <a:r>
              <a:rPr lang="en-US" sz="3200" b="1" dirty="0" smtClean="0">
                <a:ln w="11430">
                  <a:solidFill>
                    <a:srgbClr val="00B0F0"/>
                  </a:solidFill>
                </a:ln>
                <a:solidFill>
                  <a:srgbClr val="00B0F0"/>
                </a:solidFill>
                <a:effectLst>
                  <a:outerShdw blurRad="80000" dist="40000" dir="5040000" algn="tl">
                    <a:srgbClr val="000000">
                      <a:alpha val="30000"/>
                    </a:srgbClr>
                  </a:outerShdw>
                </a:effectLst>
              </a:rPr>
              <a:t>Division</a:t>
            </a:r>
          </a:p>
          <a:p>
            <a:pPr>
              <a:spcAft>
                <a:spcPts val="1200"/>
              </a:spcAft>
            </a:pPr>
            <a:r>
              <a:rPr lang="en-US" sz="2800" b="1" dirty="0" smtClean="0">
                <a:ln w="11430">
                  <a:solidFill>
                    <a:schemeClr val="tx1"/>
                  </a:solidFill>
                </a:ln>
                <a:effectLst>
                  <a:outerShdw blurRad="80000" dist="40000" dir="5040000" algn="tl">
                    <a:srgbClr val="000000">
                      <a:alpha val="30000"/>
                    </a:srgbClr>
                  </a:outerShdw>
                </a:effectLst>
              </a:rPr>
              <a:t>The </a:t>
            </a:r>
            <a:r>
              <a:rPr lang="en-US" sz="2800" b="1" dirty="0" smtClean="0">
                <a:ln w="11430">
                  <a:solidFill>
                    <a:schemeClr val="tx1"/>
                  </a:solidFill>
                </a:ln>
                <a:effectLst>
                  <a:outerShdw blurRad="80000" dist="40000" dir="5040000" algn="tl">
                    <a:srgbClr val="000000">
                      <a:alpha val="30000"/>
                    </a:srgbClr>
                  </a:outerShdw>
                </a:effectLst>
              </a:rPr>
              <a:t>Word of Jesus and the confession of His name always brings division.  </a:t>
            </a:r>
            <a:r>
              <a:rPr lang="en-US" sz="2800" b="1" i="1" dirty="0" smtClean="0">
                <a:ln w="11430">
                  <a:solidFill>
                    <a:srgbClr val="FFC000"/>
                  </a:solidFill>
                </a:ln>
                <a:solidFill>
                  <a:srgbClr val="FFC000"/>
                </a:solidFill>
                <a:effectLst>
                  <a:outerShdw blurRad="80000" dist="40000" dir="5040000" algn="tl">
                    <a:srgbClr val="000000">
                      <a:alpha val="30000"/>
                    </a:srgbClr>
                  </a:outerShdw>
                </a:effectLst>
              </a:rPr>
              <a:t>“Do not think that I have come to bring peace </a:t>
            </a:r>
            <a:r>
              <a:rPr lang="en-US" sz="2800" b="1" i="1" dirty="0" smtClean="0">
                <a:ln w="11430">
                  <a:solidFill>
                    <a:srgbClr val="FFC000"/>
                  </a:solidFill>
                </a:ln>
                <a:solidFill>
                  <a:srgbClr val="FFC000"/>
                </a:solidFill>
                <a:effectLst>
                  <a:outerShdw blurRad="80000" dist="40000" dir="5040000" algn="tl">
                    <a:srgbClr val="000000">
                      <a:alpha val="30000"/>
                    </a:srgbClr>
                  </a:outerShdw>
                </a:effectLst>
              </a:rPr>
              <a:t>upon the earth</a:t>
            </a:r>
            <a:r>
              <a:rPr lang="en-US" sz="2800" b="1" i="1" dirty="0" smtClean="0">
                <a:ln w="11430">
                  <a:solidFill>
                    <a:srgbClr val="FFC000"/>
                  </a:solidFill>
                </a:ln>
                <a:solidFill>
                  <a:srgbClr val="FFC000"/>
                </a:solidFill>
                <a:effectLst>
                  <a:outerShdw blurRad="80000" dist="40000" dir="5040000" algn="tl">
                    <a:srgbClr val="000000">
                      <a:alpha val="30000"/>
                    </a:srgbClr>
                  </a:outerShdw>
                </a:effectLst>
              </a:rPr>
              <a:t>. </a:t>
            </a:r>
            <a:r>
              <a:rPr lang="en-US" sz="2800" b="1" i="1" dirty="0" smtClean="0">
                <a:ln w="11430">
                  <a:solidFill>
                    <a:srgbClr val="FFC000"/>
                  </a:solidFill>
                </a:ln>
                <a:solidFill>
                  <a:srgbClr val="FFC000"/>
                </a:solidFill>
                <a:effectLst>
                  <a:outerShdw blurRad="80000" dist="40000" dir="5040000" algn="tl">
                    <a:srgbClr val="000000">
                      <a:alpha val="30000"/>
                    </a:srgbClr>
                  </a:outerShdw>
                </a:effectLst>
              </a:rPr>
              <a:t> I </a:t>
            </a:r>
            <a:r>
              <a:rPr lang="en-US" sz="2800" b="1" i="1" dirty="0" smtClean="0">
                <a:ln w="11430">
                  <a:solidFill>
                    <a:srgbClr val="FFC000"/>
                  </a:solidFill>
                </a:ln>
                <a:solidFill>
                  <a:srgbClr val="FFC000"/>
                </a:solidFill>
                <a:effectLst>
                  <a:outerShdw blurRad="80000" dist="40000" dir="5040000" algn="tl">
                    <a:srgbClr val="000000">
                      <a:alpha val="30000"/>
                    </a:srgbClr>
                  </a:outerShdw>
                </a:effectLst>
              </a:rPr>
              <a:t>did not come to bring peace, but a sword” </a:t>
            </a:r>
            <a:r>
              <a:rPr lang="en-US" sz="2800" b="1" baseline="30000" dirty="0" smtClean="0">
                <a:ln w="11430">
                  <a:solidFill>
                    <a:srgbClr val="FFC000"/>
                  </a:solidFill>
                </a:ln>
                <a:solidFill>
                  <a:srgbClr val="FFC000"/>
                </a:solidFill>
                <a:effectLst>
                  <a:outerShdw blurRad="80000" dist="40000" dir="5040000" algn="tl">
                    <a:srgbClr val="000000">
                      <a:alpha val="30000"/>
                    </a:srgbClr>
                  </a:outerShdw>
                </a:effectLst>
              </a:rPr>
              <a:t>(v.34</a:t>
            </a:r>
            <a:r>
              <a:rPr lang="en-US" sz="2800" b="1" baseline="30000" dirty="0" smtClean="0">
                <a:ln w="11430">
                  <a:solidFill>
                    <a:srgbClr val="FFC000"/>
                  </a:solidFill>
                </a:ln>
                <a:solidFill>
                  <a:srgbClr val="FFC000"/>
                </a:solidFill>
                <a:effectLst>
                  <a:outerShdw blurRad="80000" dist="40000" dir="5040000" algn="tl">
                    <a:srgbClr val="000000">
                      <a:alpha val="30000"/>
                    </a:srgbClr>
                  </a:outerShdw>
                </a:effectLst>
              </a:rPr>
              <a:t>)</a:t>
            </a:r>
            <a:r>
              <a:rPr lang="en-US" sz="2800" b="1" i="1" dirty="0" smtClean="0">
                <a:ln w="11430">
                  <a:solidFill>
                    <a:srgbClr val="FFC000"/>
                  </a:solidFill>
                </a:ln>
                <a:solidFill>
                  <a:srgbClr val="FFC000"/>
                </a:solidFill>
                <a:effectLst>
                  <a:outerShdw blurRad="80000" dist="40000" dir="5040000" algn="tl">
                    <a:srgbClr val="000000">
                      <a:alpha val="30000"/>
                    </a:srgbClr>
                  </a:outerShdw>
                </a:effectLst>
              </a:rPr>
              <a:t>.</a:t>
            </a:r>
          </a:p>
          <a:p>
            <a:pPr>
              <a:spcAft>
                <a:spcPts val="1200"/>
              </a:spcAft>
            </a:pPr>
            <a:r>
              <a:rPr lang="en-US" sz="2800" b="1" dirty="0" smtClean="0">
                <a:ln w="11430">
                  <a:solidFill>
                    <a:schemeClr val="tx1"/>
                  </a:solidFill>
                </a:ln>
                <a:effectLst>
                  <a:outerShdw blurRad="80000" dist="40000" dir="5040000" algn="tl">
                    <a:srgbClr val="000000">
                      <a:alpha val="30000"/>
                    </a:srgbClr>
                  </a:outerShdw>
                </a:effectLst>
              </a:rPr>
              <a:t>These </a:t>
            </a:r>
            <a:r>
              <a:rPr lang="en-US" sz="2800" b="1" dirty="0" smtClean="0">
                <a:ln w="11430">
                  <a:solidFill>
                    <a:schemeClr val="tx1"/>
                  </a:solidFill>
                </a:ln>
                <a:effectLst>
                  <a:outerShdw blurRad="80000" dist="40000" dir="5040000" algn="tl">
                    <a:srgbClr val="000000">
                      <a:alpha val="30000"/>
                    </a:srgbClr>
                  </a:outerShdw>
                </a:effectLst>
              </a:rPr>
              <a:t>words are difficult.  Is </a:t>
            </a:r>
            <a:r>
              <a:rPr lang="en-US" sz="2800" b="1" dirty="0" smtClean="0">
                <a:ln w="11430">
                  <a:solidFill>
                    <a:schemeClr val="tx1"/>
                  </a:solidFill>
                </a:ln>
                <a:effectLst>
                  <a:outerShdw blurRad="80000" dist="40000" dir="5040000" algn="tl">
                    <a:srgbClr val="000000">
                      <a:alpha val="30000"/>
                    </a:srgbClr>
                  </a:outerShdw>
                </a:effectLst>
              </a:rPr>
              <a:t>Jesus </a:t>
            </a:r>
            <a:r>
              <a:rPr lang="en-US" sz="2800" b="1" dirty="0" smtClean="0">
                <a:ln w="11430">
                  <a:solidFill>
                    <a:schemeClr val="tx1"/>
                  </a:solidFill>
                </a:ln>
                <a:effectLst>
                  <a:outerShdw blurRad="80000" dist="40000" dir="5040000" algn="tl">
                    <a:srgbClr val="000000">
                      <a:alpha val="30000"/>
                    </a:srgbClr>
                  </a:outerShdw>
                </a:effectLst>
              </a:rPr>
              <a:t>not the Prince of </a:t>
            </a:r>
            <a:r>
              <a:rPr lang="en-US" sz="2800" b="1" dirty="0" smtClean="0">
                <a:ln w="11430">
                  <a:solidFill>
                    <a:schemeClr val="tx1"/>
                  </a:solidFill>
                </a:ln>
                <a:effectLst>
                  <a:outerShdw blurRad="80000" dist="40000" dir="5040000" algn="tl">
                    <a:srgbClr val="000000">
                      <a:alpha val="30000"/>
                    </a:srgbClr>
                  </a:outerShdw>
                </a:effectLst>
              </a:rPr>
              <a:t>peace! Is not </a:t>
            </a:r>
            <a:r>
              <a:rPr lang="en-US" sz="2800" b="1" dirty="0" smtClean="0">
                <a:ln w="11430">
                  <a:solidFill>
                    <a:schemeClr val="tx1"/>
                  </a:solidFill>
                </a:ln>
                <a:effectLst>
                  <a:outerShdw blurRad="80000" dist="40000" dir="5040000" algn="tl">
                    <a:srgbClr val="000000">
                      <a:alpha val="30000"/>
                    </a:srgbClr>
                  </a:outerShdw>
                </a:effectLst>
              </a:rPr>
              <a:t>His church a haven of </a:t>
            </a:r>
            <a:r>
              <a:rPr lang="en-US" sz="2800" b="1" dirty="0" smtClean="0">
                <a:ln w="11430">
                  <a:solidFill>
                    <a:schemeClr val="tx1"/>
                  </a:solidFill>
                </a:ln>
                <a:effectLst>
                  <a:outerShdw blurRad="80000" dist="40000" dir="5040000" algn="tl">
                    <a:srgbClr val="000000">
                      <a:alpha val="30000"/>
                    </a:srgbClr>
                  </a:outerShdw>
                </a:effectLst>
              </a:rPr>
              <a:t>peace?  His </a:t>
            </a:r>
            <a:r>
              <a:rPr lang="en-US" sz="2800" b="1" dirty="0" smtClean="0">
                <a:ln w="11430">
                  <a:solidFill>
                    <a:schemeClr val="tx1"/>
                  </a:solidFill>
                </a:ln>
                <a:effectLst>
                  <a:outerShdw blurRad="80000" dist="40000" dir="5040000" algn="tl">
                    <a:srgbClr val="000000">
                      <a:alpha val="30000"/>
                    </a:srgbClr>
                  </a:outerShdw>
                </a:effectLst>
              </a:rPr>
              <a:t>greeting </a:t>
            </a:r>
            <a:r>
              <a:rPr lang="en-US" sz="2800" b="1" i="1" dirty="0" smtClean="0">
                <a:ln w="11430">
                  <a:solidFill>
                    <a:srgbClr val="FFC000"/>
                  </a:solidFill>
                </a:ln>
                <a:solidFill>
                  <a:srgbClr val="FFC000"/>
                </a:solidFill>
                <a:effectLst>
                  <a:outerShdw blurRad="80000" dist="40000" dir="5040000" algn="tl">
                    <a:srgbClr val="000000">
                      <a:alpha val="30000"/>
                    </a:srgbClr>
                  </a:outerShdw>
                </a:effectLst>
              </a:rPr>
              <a:t>“Peace to you” </a:t>
            </a:r>
            <a:r>
              <a:rPr lang="en-US" sz="2800" b="1" dirty="0" smtClean="0">
                <a:ln w="11430">
                  <a:solidFill>
                    <a:schemeClr val="tx1"/>
                  </a:solidFill>
                </a:ln>
                <a:effectLst>
                  <a:outerShdw blurRad="80000" dist="40000" dir="5040000" algn="tl">
                    <a:srgbClr val="000000">
                      <a:alpha val="30000"/>
                    </a:srgbClr>
                  </a:outerShdw>
                </a:effectLst>
              </a:rPr>
              <a:t>and His apostles the bearers of peace (v.12, 13)?  All this </a:t>
            </a:r>
            <a:r>
              <a:rPr lang="en-US" sz="2800" b="1" dirty="0" smtClean="0">
                <a:ln w="11430">
                  <a:solidFill>
                    <a:schemeClr val="tx1"/>
                  </a:solidFill>
                </a:ln>
                <a:effectLst>
                  <a:outerShdw blurRad="80000" dist="40000" dir="5040000" algn="tl">
                    <a:srgbClr val="000000">
                      <a:alpha val="30000"/>
                    </a:srgbClr>
                  </a:outerShdw>
                </a:effectLst>
              </a:rPr>
              <a:t>is true!  However, </a:t>
            </a:r>
            <a:r>
              <a:rPr lang="en-US" sz="2800" b="1" i="1" dirty="0" smtClean="0">
                <a:ln w="11430">
                  <a:solidFill>
                    <a:srgbClr val="FFC000"/>
                  </a:solidFill>
                </a:ln>
                <a:solidFill>
                  <a:srgbClr val="FFC000"/>
                </a:solidFill>
                <a:effectLst>
                  <a:outerShdw blurRad="80000" dist="40000" dir="5040000" algn="tl">
                    <a:srgbClr val="000000">
                      <a:alpha val="30000"/>
                    </a:srgbClr>
                  </a:outerShdw>
                </a:effectLst>
              </a:rPr>
              <a:t>“</a:t>
            </a:r>
            <a:r>
              <a:rPr lang="en-US" sz="2800" b="1" i="1" dirty="0" smtClean="0">
                <a:ln w="11430">
                  <a:solidFill>
                    <a:srgbClr val="FFC000"/>
                  </a:solidFill>
                </a:ln>
                <a:solidFill>
                  <a:srgbClr val="FFC000"/>
                </a:solidFill>
                <a:effectLst>
                  <a:outerShdw blurRad="80000" dist="40000" dir="5040000" algn="tl">
                    <a:srgbClr val="000000">
                      <a:alpha val="30000"/>
                    </a:srgbClr>
                  </a:outerShdw>
                </a:effectLst>
              </a:rPr>
              <a:t>upon the earth” </a:t>
            </a:r>
            <a:r>
              <a:rPr lang="en-US" sz="2800" b="1" dirty="0" smtClean="0">
                <a:ln w="11430">
                  <a:solidFill>
                    <a:schemeClr val="tx1"/>
                  </a:solidFill>
                </a:ln>
                <a:effectLst>
                  <a:outerShdw blurRad="80000" dist="40000" dir="5040000" algn="tl">
                    <a:srgbClr val="000000">
                      <a:alpha val="30000"/>
                    </a:srgbClr>
                  </a:outerShdw>
                </a:effectLst>
              </a:rPr>
              <a:t>takes in the world of men, and the effect of Christ’s coming </a:t>
            </a:r>
            <a:r>
              <a:rPr lang="en-US" sz="2800" b="1" dirty="0" smtClean="0">
                <a:ln w="11430">
                  <a:solidFill>
                    <a:schemeClr val="tx1"/>
                  </a:solidFill>
                </a:ln>
                <a:effectLst>
                  <a:outerShdw blurRad="80000" dist="40000" dir="5040000" algn="tl">
                    <a:srgbClr val="000000">
                      <a:alpha val="30000"/>
                    </a:srgbClr>
                  </a:outerShdw>
                </a:effectLst>
              </a:rPr>
              <a:t>which means </a:t>
            </a:r>
            <a:r>
              <a:rPr lang="en-US" sz="2800" b="1" dirty="0" smtClean="0">
                <a:ln w="11430">
                  <a:solidFill>
                    <a:schemeClr val="tx1"/>
                  </a:solidFill>
                </a:ln>
                <a:effectLst>
                  <a:outerShdw blurRad="80000" dist="40000" dir="5040000" algn="tl">
                    <a:srgbClr val="000000">
                      <a:alpha val="30000"/>
                    </a:srgbClr>
                  </a:outerShdw>
                </a:effectLst>
              </a:rPr>
              <a:t>His mission is the opposite of </a:t>
            </a:r>
            <a:r>
              <a:rPr lang="en-US" sz="2800" b="1" i="1" dirty="0" smtClean="0">
                <a:ln w="11430">
                  <a:solidFill>
                    <a:srgbClr val="FFC000"/>
                  </a:solidFill>
                </a:ln>
                <a:solidFill>
                  <a:srgbClr val="FFC000"/>
                </a:solidFill>
                <a:effectLst>
                  <a:outerShdw blurRad="80000" dist="40000" dir="5040000" algn="tl">
                    <a:srgbClr val="000000">
                      <a:alpha val="30000"/>
                    </a:srgbClr>
                  </a:outerShdw>
                </a:effectLst>
              </a:rPr>
              <a:t>“peace,”</a:t>
            </a:r>
            <a:r>
              <a:rPr lang="en-US" sz="2800" b="1" dirty="0" smtClean="0">
                <a:ln w="11430">
                  <a:solidFill>
                    <a:schemeClr val="tx1"/>
                  </a:solidFill>
                </a:ln>
                <a:effectLst>
                  <a:outerShdw blurRad="80000" dist="40000" dir="5040000" algn="tl">
                    <a:srgbClr val="000000">
                      <a:alpha val="30000"/>
                    </a:srgbClr>
                  </a:outerShdw>
                </a:effectLst>
              </a:rPr>
              <a:t> namely war as symbolized by </a:t>
            </a:r>
            <a:r>
              <a:rPr lang="en-US" sz="2800" b="1" i="1" dirty="0" smtClean="0">
                <a:ln w="11430">
                  <a:solidFill>
                    <a:srgbClr val="AEAEAE"/>
                  </a:solidFill>
                </a:ln>
                <a:solidFill>
                  <a:srgbClr val="AEAEAE"/>
                </a:solidFill>
                <a:effectLst>
                  <a:outerShdw blurRad="80000" dist="40000" dir="5040000" algn="tl">
                    <a:srgbClr val="000000">
                      <a:alpha val="30000"/>
                    </a:srgbClr>
                  </a:outerShdw>
                </a:effectLst>
              </a:rPr>
              <a:t>“a sword.”</a:t>
            </a:r>
            <a:endParaRPr lang="en-US" sz="2800" b="1" i="1" dirty="0">
              <a:ln w="11430">
                <a:solidFill>
                  <a:srgbClr val="AEAEAE"/>
                </a:solidFill>
              </a:ln>
              <a:solidFill>
                <a:srgbClr val="AEAEAE"/>
              </a:solidFill>
              <a:effectLst>
                <a:outerShdw blurRad="80000" dist="40000" dir="5040000" algn="tl">
                  <a:srgbClr val="000000">
                    <a:alpha val="30000"/>
                  </a:srgbClr>
                </a:outerShdw>
              </a:effectLst>
            </a:endParaRPr>
          </a:p>
        </p:txBody>
      </p:sp>
      <p:pic>
        <p:nvPicPr>
          <p:cNvPr id="28674" name="Picture 2" descr="Makhaira Sword"/>
          <p:cNvPicPr>
            <a:picLocks noChangeAspect="1" noChangeArrowheads="1"/>
          </p:cNvPicPr>
          <p:nvPr/>
        </p:nvPicPr>
        <p:blipFill>
          <a:blip r:embed="rId3" cstate="print">
            <a:clrChange>
              <a:clrFrom>
                <a:srgbClr val="FFFFFF"/>
              </a:clrFrom>
              <a:clrTo>
                <a:srgbClr val="FFFFFF">
                  <a:alpha val="0"/>
                </a:srgbClr>
              </a:clrTo>
            </a:clrChange>
          </a:blip>
          <a:srcRect l="25077" t="2004" r="21733"/>
          <a:stretch>
            <a:fillRect/>
          </a:stretch>
        </p:blipFill>
        <p:spPr bwMode="auto">
          <a:xfrm rot="14542655">
            <a:off x="4621972" y="4252192"/>
            <a:ext cx="1195660" cy="2212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anim calcmode="lin" valueType="num">
                                      <p:cBhvr>
                                        <p:cTn id="8" dur="2000" fill="hold"/>
                                        <p:tgtEl>
                                          <p:spTgt spid="28674"/>
                                        </p:tgtEl>
                                        <p:attrNameLst>
                                          <p:attrName>style.rotation</p:attrName>
                                        </p:attrNameLst>
                                      </p:cBhvr>
                                      <p:tavLst>
                                        <p:tav tm="0">
                                          <p:val>
                                            <p:fltVal val="720"/>
                                          </p:val>
                                        </p:tav>
                                        <p:tav tm="100000">
                                          <p:val>
                                            <p:fltVal val="0"/>
                                          </p:val>
                                        </p:tav>
                                      </p:tavLst>
                                    </p:anim>
                                    <p:anim calcmode="lin" valueType="num">
                                      <p:cBhvr>
                                        <p:cTn id="9" dur="2000" fill="hold"/>
                                        <p:tgtEl>
                                          <p:spTgt spid="28674"/>
                                        </p:tgtEl>
                                        <p:attrNameLst>
                                          <p:attrName>ppt_h</p:attrName>
                                        </p:attrNameLst>
                                      </p:cBhvr>
                                      <p:tavLst>
                                        <p:tav tm="0">
                                          <p:val>
                                            <p:fltVal val="0"/>
                                          </p:val>
                                        </p:tav>
                                        <p:tav tm="100000">
                                          <p:val>
                                            <p:strVal val="#ppt_h"/>
                                          </p:val>
                                        </p:tav>
                                      </p:tavLst>
                                    </p:anim>
                                    <p:anim calcmode="lin" valueType="num">
                                      <p:cBhvr>
                                        <p:cTn id="10" dur="2000" fill="hold"/>
                                        <p:tgtEl>
                                          <p:spTgt spid="2867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Confess Christ Before Men</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10:32-42</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152400"/>
            <a:ext cx="8915400" cy="563231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1200"/>
              </a:spcAft>
            </a:pPr>
            <a:r>
              <a:rPr lang="en-US" sz="3200" b="1" dirty="0" smtClean="0">
                <a:ln w="11430">
                  <a:solidFill>
                    <a:srgbClr val="00B0F0"/>
                  </a:solidFill>
                </a:ln>
                <a:solidFill>
                  <a:srgbClr val="00B0F0"/>
                </a:solidFill>
                <a:effectLst>
                  <a:outerShdw blurRad="80000" dist="40000" dir="5040000" algn="tl">
                    <a:srgbClr val="000000">
                      <a:alpha val="30000"/>
                    </a:srgbClr>
                  </a:outerShdw>
                </a:effectLst>
              </a:rPr>
              <a:t>Confessing Brings </a:t>
            </a:r>
            <a:r>
              <a:rPr lang="en-US" sz="3200" b="1" dirty="0" smtClean="0">
                <a:ln w="11430">
                  <a:solidFill>
                    <a:srgbClr val="00B0F0"/>
                  </a:solidFill>
                </a:ln>
                <a:solidFill>
                  <a:srgbClr val="00B0F0"/>
                </a:solidFill>
                <a:effectLst>
                  <a:outerShdw blurRad="80000" dist="40000" dir="5040000" algn="tl">
                    <a:srgbClr val="000000">
                      <a:alpha val="30000"/>
                    </a:srgbClr>
                  </a:outerShdw>
                </a:effectLst>
              </a:rPr>
              <a:t>Division</a:t>
            </a:r>
          </a:p>
          <a:p>
            <a:pPr>
              <a:spcAft>
                <a:spcPts val="1200"/>
              </a:spcAft>
            </a:pPr>
            <a:r>
              <a:rPr lang="en-US" sz="2800" b="1" dirty="0" smtClean="0">
                <a:ln w="11430">
                  <a:solidFill>
                    <a:schemeClr val="tx1"/>
                  </a:solidFill>
                </a:ln>
                <a:effectLst>
                  <a:outerShdw blurRad="80000" dist="40000" dir="5040000" algn="tl">
                    <a:srgbClr val="000000">
                      <a:alpha val="30000"/>
                    </a:srgbClr>
                  </a:outerShdw>
                </a:effectLst>
              </a:rPr>
              <a:t>The idea is this:  had Jesus Christ not come, the earth would have continued, undisturbed, in its sin and its guilt until the day of its doom.  Now Jesus has come to take </a:t>
            </a:r>
            <a:r>
              <a:rPr lang="en-US" sz="2800" b="1" dirty="0" smtClean="0">
                <a:ln w="11430">
                  <a:solidFill>
                    <a:schemeClr val="tx1"/>
                  </a:solidFill>
                </a:ln>
                <a:effectLst>
                  <a:outerShdw blurRad="80000" dist="40000" dir="5040000" algn="tl">
                    <a:srgbClr val="000000">
                      <a:alpha val="30000"/>
                    </a:srgbClr>
                  </a:outerShdw>
                </a:effectLst>
              </a:rPr>
              <a:t>away, to redeem, </a:t>
            </a:r>
            <a:r>
              <a:rPr lang="en-US" sz="2800" b="1" dirty="0" smtClean="0">
                <a:ln w="11430">
                  <a:solidFill>
                    <a:schemeClr val="tx1"/>
                  </a:solidFill>
                </a:ln>
                <a:effectLst>
                  <a:outerShdw blurRad="80000" dist="40000" dir="5040000" algn="tl">
                    <a:srgbClr val="000000">
                      <a:alpha val="30000"/>
                    </a:srgbClr>
                  </a:outerShdw>
                </a:effectLst>
              </a:rPr>
              <a:t>that sin and </a:t>
            </a:r>
            <a:r>
              <a:rPr lang="en-US" sz="2800" b="1" dirty="0" smtClean="0">
                <a:ln w="11430">
                  <a:solidFill>
                    <a:schemeClr val="tx1"/>
                  </a:solidFill>
                </a:ln>
                <a:effectLst>
                  <a:outerShdw blurRad="80000" dist="40000" dir="5040000" algn="tl">
                    <a:srgbClr val="000000">
                      <a:alpha val="30000"/>
                    </a:srgbClr>
                  </a:outerShdw>
                </a:effectLst>
              </a:rPr>
              <a:t>guilt</a:t>
            </a:r>
            <a:r>
              <a:rPr lang="en-US" sz="2800" b="1" dirty="0" smtClean="0">
                <a:ln w="11430">
                  <a:solidFill>
                    <a:schemeClr val="tx1"/>
                  </a:solidFill>
                </a:ln>
                <a:effectLst>
                  <a:outerShdw blurRad="80000" dist="40000" dir="5040000" algn="tl">
                    <a:srgbClr val="000000">
                      <a:alpha val="30000"/>
                    </a:srgbClr>
                  </a:outerShdw>
                </a:effectLst>
              </a:rPr>
              <a:t>.  At once war resulted, </a:t>
            </a:r>
            <a:r>
              <a:rPr lang="en-US" sz="2800" b="1" dirty="0" smtClean="0">
                <a:ln w="11430">
                  <a:solidFill>
                    <a:schemeClr val="tx1"/>
                  </a:solidFill>
                </a:ln>
                <a:effectLst>
                  <a:outerShdw blurRad="80000" dist="40000" dir="5040000" algn="tl">
                    <a:srgbClr val="000000">
                      <a:alpha val="30000"/>
                    </a:srgbClr>
                  </a:outerShdw>
                </a:effectLst>
              </a:rPr>
              <a:t>since </a:t>
            </a:r>
            <a:r>
              <a:rPr lang="en-US" sz="2800" b="1" dirty="0" smtClean="0">
                <a:ln w="11430">
                  <a:solidFill>
                    <a:schemeClr val="tx1"/>
                  </a:solidFill>
                </a:ln>
                <a:effectLst>
                  <a:outerShdw blurRad="80000" dist="40000" dir="5040000" algn="tl">
                    <a:srgbClr val="000000">
                      <a:alpha val="30000"/>
                    </a:srgbClr>
                  </a:outerShdw>
                </a:effectLst>
              </a:rPr>
              <a:t>in their perversion men clung to their sin, fought against Jesus and the </a:t>
            </a:r>
            <a:r>
              <a:rPr lang="en-US" sz="2800" b="1" dirty="0" smtClean="0">
                <a:ln w="11430">
                  <a:solidFill>
                    <a:schemeClr val="tx1"/>
                  </a:solidFill>
                </a:ln>
                <a:effectLst>
                  <a:outerShdw blurRad="80000" dist="40000" dir="5040000" algn="tl">
                    <a:srgbClr val="000000">
                      <a:alpha val="30000"/>
                    </a:srgbClr>
                  </a:outerShdw>
                </a:effectLst>
              </a:rPr>
              <a:t>Holy Gospel</a:t>
            </a:r>
            <a:r>
              <a:rPr lang="en-US" sz="2800" b="1" dirty="0" smtClean="0">
                <a:ln w="11430">
                  <a:solidFill>
                    <a:schemeClr val="tx1"/>
                  </a:solidFill>
                </a:ln>
                <a:effectLst>
                  <a:outerShdw blurRad="80000" dist="40000" dir="5040000" algn="tl">
                    <a:srgbClr val="000000">
                      <a:alpha val="30000"/>
                    </a:srgbClr>
                  </a:outerShdw>
                </a:effectLst>
              </a:rPr>
              <a:t>; thus produced are two hostile camps (cf. St. Luke 11:21-22).</a:t>
            </a:r>
          </a:p>
          <a:p>
            <a:r>
              <a:rPr lang="en-US" sz="2800" b="1" dirty="0" smtClean="0">
                <a:ln w="11430">
                  <a:solidFill>
                    <a:schemeClr val="tx1"/>
                  </a:solidFill>
                </a:ln>
                <a:effectLst>
                  <a:outerShdw blurRad="80000" dist="40000" dir="5040000" algn="tl">
                    <a:srgbClr val="000000">
                      <a:alpha val="30000"/>
                    </a:srgbClr>
                  </a:outerShdw>
                </a:effectLst>
              </a:rPr>
              <a:t>So </a:t>
            </a:r>
            <a:r>
              <a:rPr lang="en-US" sz="2800" b="1" dirty="0" smtClean="0">
                <a:ln w="11430">
                  <a:solidFill>
                    <a:schemeClr val="tx1"/>
                  </a:solidFill>
                </a:ln>
                <a:effectLst>
                  <a:outerShdw blurRad="80000" dist="40000" dir="5040000" algn="tl">
                    <a:srgbClr val="000000">
                      <a:alpha val="30000"/>
                    </a:srgbClr>
                  </a:outerShdw>
                </a:effectLst>
              </a:rPr>
              <a:t>it is today that confessing the truth often brings strife and division, even within families.  It is easy to cry out for peace, but this is, in effect, muting the saving confession of Jesus which comes with the sword.</a:t>
            </a:r>
            <a:endParaRPr lang="en-US" sz="2800" b="1" i="1" dirty="0">
              <a:ln w="11430">
                <a:solidFill>
                  <a:schemeClr val="tx1"/>
                </a:solidFill>
              </a:ln>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Confess Christ Before Men</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10:32-42</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152400"/>
            <a:ext cx="8915400" cy="5724644"/>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1200"/>
              </a:spcAft>
            </a:pPr>
            <a:r>
              <a:rPr lang="en-US" sz="3200" b="1" dirty="0" smtClean="0">
                <a:ln w="11430">
                  <a:solidFill>
                    <a:srgbClr val="00B0F0"/>
                  </a:solidFill>
                </a:ln>
                <a:solidFill>
                  <a:srgbClr val="00B0F0"/>
                </a:solidFill>
                <a:effectLst>
                  <a:outerShdw blurRad="80000" dist="40000" dir="5040000" algn="tl">
                    <a:srgbClr val="000000">
                      <a:alpha val="30000"/>
                    </a:srgbClr>
                  </a:outerShdw>
                </a:effectLst>
              </a:rPr>
              <a:t>Confessing Brings </a:t>
            </a:r>
            <a:r>
              <a:rPr lang="en-US" sz="3200" b="1" dirty="0" smtClean="0">
                <a:ln w="11430">
                  <a:solidFill>
                    <a:srgbClr val="00B0F0"/>
                  </a:solidFill>
                </a:ln>
                <a:solidFill>
                  <a:srgbClr val="00B0F0"/>
                </a:solidFill>
                <a:effectLst>
                  <a:outerShdw blurRad="80000" dist="40000" dir="5040000" algn="tl">
                    <a:srgbClr val="000000">
                      <a:alpha val="30000"/>
                    </a:srgbClr>
                  </a:outerShdw>
                </a:effectLst>
              </a:rPr>
              <a:t>Division</a:t>
            </a:r>
          </a:p>
          <a:p>
            <a:pPr>
              <a:spcAft>
                <a:spcPts val="1200"/>
              </a:spcAft>
            </a:pPr>
            <a:r>
              <a:rPr lang="en-US" sz="2800" b="1" dirty="0" smtClean="0">
                <a:effectLst>
                  <a:outerShdw blurRad="38100" dist="38100" dir="2700000" algn="tl">
                    <a:srgbClr val="000000">
                      <a:alpha val="43137"/>
                    </a:srgbClr>
                  </a:outerShdw>
                </a:effectLst>
              </a:rPr>
              <a:t>Luther wrote:</a:t>
            </a:r>
          </a:p>
          <a:p>
            <a:r>
              <a:rPr lang="en-US" sz="2600" dirty="0" smtClean="0"/>
              <a:t>“The </a:t>
            </a:r>
            <a:r>
              <a:rPr lang="en-US" sz="2600" dirty="0" smtClean="0"/>
              <a:t>sectarians who deny the bodily presence of Christ in the </a:t>
            </a:r>
            <a:r>
              <a:rPr lang="en-US" sz="2600" dirty="0" smtClean="0"/>
              <a:t>Lord’s </a:t>
            </a:r>
            <a:r>
              <a:rPr lang="en-US" sz="2600" dirty="0" smtClean="0"/>
              <a:t>Supper accuse us today of being quarrelsome, harsh, and intractable, because, as they say, we shatter love and harmony among the churches on account of the single doctrine about the Sacrament. </a:t>
            </a:r>
            <a:r>
              <a:rPr lang="en-US" sz="2600" dirty="0" smtClean="0"/>
              <a:t> They </a:t>
            </a:r>
            <a:r>
              <a:rPr lang="en-US" sz="2600" dirty="0" smtClean="0"/>
              <a:t>say we should not make so much of this little doctrine</a:t>
            </a:r>
            <a:r>
              <a:rPr lang="en-US" sz="2600" dirty="0" smtClean="0"/>
              <a:t>...” [</a:t>
            </a:r>
            <a:r>
              <a:rPr lang="en-US" sz="2600" dirty="0" smtClean="0"/>
              <a:t>Luther responds] </a:t>
            </a:r>
            <a:r>
              <a:rPr lang="en-US" sz="2600" dirty="0" smtClean="0"/>
              <a:t>“Thus </a:t>
            </a:r>
            <a:r>
              <a:rPr lang="en-US" sz="2600" dirty="0" smtClean="0"/>
              <a:t>in theology a tiny error overthrows the whole teaching. </a:t>
            </a:r>
            <a:r>
              <a:rPr lang="en-US" sz="2600" dirty="0" smtClean="0"/>
              <a:t> Therefore </a:t>
            </a:r>
            <a:r>
              <a:rPr lang="en-US" sz="2600" dirty="0" smtClean="0"/>
              <a:t>doctrine and life should be distinguished as sharply as possible.  Doctrine belongs to God, not to us; and we are called only its ministers. </a:t>
            </a:r>
            <a:r>
              <a:rPr lang="en-US" sz="2600" dirty="0" smtClean="0"/>
              <a:t> Therefore </a:t>
            </a:r>
            <a:r>
              <a:rPr lang="en-US" sz="2600" dirty="0" smtClean="0"/>
              <a:t>we cannot give up or change one dot of it (Matt. 5:18</a:t>
            </a:r>
            <a:r>
              <a:rPr lang="en-US" sz="2600" dirty="0" smtClean="0"/>
              <a:t>).”</a:t>
            </a:r>
          </a:p>
          <a:p>
            <a:pPr algn="r"/>
            <a:r>
              <a:rPr lang="en-US" sz="2400" dirty="0" smtClean="0"/>
              <a:t>[</a:t>
            </a:r>
            <a:r>
              <a:rPr lang="en-US" sz="2400" dirty="0" smtClean="0"/>
              <a:t>Luther on </a:t>
            </a:r>
            <a:r>
              <a:rPr lang="en-US" sz="2400" i="1" dirty="0" smtClean="0"/>
              <a:t>Galatians 5:9, </a:t>
            </a:r>
            <a:r>
              <a:rPr lang="en-US" sz="2400" dirty="0" smtClean="0"/>
              <a:t>AE 27.37]</a:t>
            </a:r>
            <a:endParaRPr lang="en-US" sz="2600" b="1" i="1" dirty="0">
              <a:ln w="11430">
                <a:solidFill>
                  <a:schemeClr val="tx1"/>
                </a:solidFill>
              </a:ln>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Confess Christ Before Men</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10:32-42</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152400"/>
            <a:ext cx="8915400" cy="569386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1200"/>
              </a:spcAft>
            </a:pPr>
            <a:r>
              <a:rPr lang="en-US" sz="3200" b="1" dirty="0" smtClean="0">
                <a:ln w="11430">
                  <a:solidFill>
                    <a:srgbClr val="00B0F0"/>
                  </a:solidFill>
                </a:ln>
                <a:solidFill>
                  <a:srgbClr val="00B0F0"/>
                </a:solidFill>
                <a:effectLst>
                  <a:outerShdw blurRad="80000" dist="40000" dir="5040000" algn="tl">
                    <a:srgbClr val="000000">
                      <a:alpha val="30000"/>
                    </a:srgbClr>
                  </a:outerShdw>
                </a:effectLst>
              </a:rPr>
              <a:t>Confessing Brings </a:t>
            </a:r>
            <a:r>
              <a:rPr lang="en-US" sz="3200" b="1" dirty="0" smtClean="0">
                <a:ln w="11430">
                  <a:solidFill>
                    <a:srgbClr val="00B0F0"/>
                  </a:solidFill>
                </a:ln>
                <a:solidFill>
                  <a:srgbClr val="00B0F0"/>
                </a:solidFill>
                <a:effectLst>
                  <a:outerShdw blurRad="80000" dist="40000" dir="5040000" algn="tl">
                    <a:srgbClr val="000000">
                      <a:alpha val="30000"/>
                    </a:srgbClr>
                  </a:outerShdw>
                </a:effectLst>
              </a:rPr>
              <a:t>Division</a:t>
            </a:r>
          </a:p>
          <a:p>
            <a:pPr>
              <a:spcAft>
                <a:spcPts val="1200"/>
              </a:spcAft>
            </a:pPr>
            <a:r>
              <a:rPr lang="en-US" sz="2400" b="1" dirty="0" smtClean="0">
                <a:effectLst>
                  <a:outerShdw blurRad="38100" dist="38100" dir="2700000" algn="tl">
                    <a:srgbClr val="000000">
                      <a:alpha val="43137"/>
                    </a:srgbClr>
                  </a:outerShdw>
                </a:effectLst>
              </a:rPr>
              <a:t>Fighting for the pure confession of Jesus’ name is what the Church is and does, and there is to be no desire for compromised peace when the truth of the Scriptures is at hand.  But while the confessor of Christ enters into warfare, the sword is not for him to yield, but to yield unto.  The confession of Jesus is taking us the cross, the instrument of </a:t>
            </a:r>
            <a:r>
              <a:rPr lang="en-US" sz="2400" b="1" dirty="0" smtClean="0">
                <a:effectLst>
                  <a:outerShdw blurRad="38100" dist="38100" dir="2700000" algn="tl">
                    <a:srgbClr val="000000">
                      <a:alpha val="43137"/>
                    </a:srgbClr>
                  </a:outerShdw>
                </a:effectLst>
              </a:rPr>
              <a:t>one’s </a:t>
            </a:r>
            <a:r>
              <a:rPr lang="en-US" sz="2400" b="1" dirty="0" smtClean="0">
                <a:effectLst>
                  <a:outerShdw blurRad="38100" dist="38100" dir="2700000" algn="tl">
                    <a:srgbClr val="000000">
                      <a:alpha val="43137"/>
                    </a:srgbClr>
                  </a:outerShdw>
                </a:effectLst>
              </a:rPr>
              <a:t>own death.</a:t>
            </a:r>
          </a:p>
          <a:p>
            <a:r>
              <a:rPr lang="en-US" sz="2400" b="1" dirty="0" smtClean="0">
                <a:effectLst>
                  <a:outerShdw blurRad="38100" dist="38100" dir="2700000" algn="tl">
                    <a:srgbClr val="000000">
                      <a:alpha val="43137"/>
                    </a:srgbClr>
                  </a:outerShdw>
                </a:effectLst>
              </a:rPr>
              <a:t>St</a:t>
            </a:r>
            <a:r>
              <a:rPr lang="en-US" sz="2400" b="1" dirty="0" smtClean="0">
                <a:effectLst>
                  <a:outerShdw blurRad="38100" dist="38100" dir="2700000" algn="tl">
                    <a:srgbClr val="000000">
                      <a:alpha val="43137"/>
                    </a:srgbClr>
                  </a:outerShdw>
                </a:effectLst>
              </a:rPr>
              <a:t>. Matthew 10:38 is the first mention of the cross in Matthew.  </a:t>
            </a:r>
            <a:r>
              <a:rPr lang="en-US" sz="2400" b="1" dirty="0" smtClean="0">
                <a:effectLst>
                  <a:outerShdw blurRad="38100" dist="38100" dir="2700000" algn="tl">
                    <a:srgbClr val="000000">
                      <a:alpha val="43137"/>
                    </a:srgbClr>
                  </a:outerShdw>
                </a:effectLst>
              </a:rPr>
              <a:t>It </a:t>
            </a:r>
            <a:r>
              <a:rPr lang="en-US" sz="2400" b="1" dirty="0" smtClean="0">
                <a:effectLst>
                  <a:outerShdw blurRad="38100" dist="38100" dir="2700000" algn="tl">
                    <a:srgbClr val="000000">
                      <a:alpha val="43137"/>
                    </a:srgbClr>
                  </a:outerShdw>
                </a:effectLst>
              </a:rPr>
              <a:t>must have been somewhat troubling to the disciples to </a:t>
            </a:r>
            <a:r>
              <a:rPr lang="en-US" sz="2400" b="1" dirty="0" smtClean="0">
                <a:effectLst>
                  <a:outerShdw blurRad="38100" dist="38100" dir="2700000" algn="tl">
                    <a:srgbClr val="000000">
                      <a:alpha val="43137"/>
                    </a:srgbClr>
                  </a:outerShdw>
                </a:effectLst>
              </a:rPr>
              <a:t>hear.  Yet, Jesus </a:t>
            </a:r>
            <a:r>
              <a:rPr lang="en-US" sz="2400" b="1" dirty="0" smtClean="0">
                <a:effectLst>
                  <a:outerShdw blurRad="38100" dist="38100" dir="2700000" algn="tl">
                    <a:srgbClr val="000000">
                      <a:alpha val="43137"/>
                    </a:srgbClr>
                  </a:outerShdw>
                </a:effectLst>
              </a:rPr>
              <a:t>meant walking the way of the cross, but then Jesus adds the comfort that losing our life for His sake is finding it.  This is how it always is in the Kingdom of Heaven; things are turned on their head.  The Lord kills in order to make alive, He casts down in order to lift up, and life must be lost to be found.</a:t>
            </a:r>
            <a:endParaRPr lang="en-US" sz="2400" b="1" i="1" dirty="0">
              <a:ln w="11430">
                <a:solidFill>
                  <a:schemeClr val="tx1"/>
                </a:solidFill>
              </a:ln>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A Comforting Conclusion</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10:32-42</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152400"/>
            <a:ext cx="8915400" cy="566308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3200" b="1" dirty="0" smtClean="0">
                <a:ln w="11430">
                  <a:solidFill>
                    <a:schemeClr val="tx1"/>
                  </a:solidFill>
                </a:ln>
                <a:effectLst>
                  <a:outerShdw blurRad="80000" dist="40000" dir="5040000" algn="tl">
                    <a:srgbClr val="000000">
                      <a:alpha val="30000"/>
                    </a:srgbClr>
                  </a:outerShdw>
                </a:effectLst>
              </a:rPr>
              <a:t>And there’s more, comfort not just for the disciples, but for </a:t>
            </a:r>
            <a:r>
              <a:rPr lang="en-US" sz="3200" b="1" dirty="0" smtClean="0">
                <a:ln w="11430">
                  <a:solidFill>
                    <a:schemeClr val="tx1"/>
                  </a:solidFill>
                </a:ln>
                <a:effectLst>
                  <a:outerShdw blurRad="80000" dist="40000" dir="5040000" algn="tl">
                    <a:srgbClr val="000000">
                      <a:alpha val="30000"/>
                    </a:srgbClr>
                  </a:outerShdw>
                </a:effectLst>
              </a:rPr>
              <a:t>you!  You are </a:t>
            </a:r>
            <a:r>
              <a:rPr lang="en-US" sz="3200" b="1" dirty="0" smtClean="0">
                <a:ln w="11430">
                  <a:solidFill>
                    <a:schemeClr val="tx1"/>
                  </a:solidFill>
                </a:ln>
                <a:effectLst>
                  <a:outerShdw blurRad="80000" dist="40000" dir="5040000" algn="tl">
                    <a:srgbClr val="000000">
                      <a:alpha val="30000"/>
                    </a:srgbClr>
                  </a:outerShdw>
                </a:effectLst>
              </a:rPr>
              <a:t>given the promise that hearing the disciples is hearing Jesus, and receiving the disciples is receiving Jesus.  What here serves as a promise for the disciples is instruction for pastors and teachers in the church; we are to </a:t>
            </a:r>
            <a:r>
              <a:rPr lang="en-US" sz="3200" b="1" dirty="0" smtClean="0">
                <a:ln w="11430">
                  <a:solidFill>
                    <a:schemeClr val="tx1"/>
                  </a:solidFill>
                </a:ln>
                <a:effectLst>
                  <a:outerShdw blurRad="80000" dist="40000" dir="5040000" algn="tl">
                    <a:srgbClr val="000000">
                      <a:alpha val="30000"/>
                    </a:srgbClr>
                  </a:outerShdw>
                </a:effectLst>
              </a:rPr>
              <a:t>speak </a:t>
            </a:r>
            <a:r>
              <a:rPr lang="en-US" sz="3200" b="1" dirty="0" smtClean="0">
                <a:ln w="11430">
                  <a:solidFill>
                    <a:schemeClr val="tx1"/>
                  </a:solidFill>
                </a:ln>
                <a:effectLst>
                  <a:outerShdw blurRad="80000" dist="40000" dir="5040000" algn="tl">
                    <a:srgbClr val="000000">
                      <a:alpha val="30000"/>
                    </a:srgbClr>
                  </a:outerShdw>
                </a:effectLst>
              </a:rPr>
              <a:t>the written, apostolic </a:t>
            </a:r>
            <a:r>
              <a:rPr lang="en-US" sz="3200" b="1" dirty="0" smtClean="0">
                <a:ln w="11430">
                  <a:solidFill>
                    <a:schemeClr val="tx1"/>
                  </a:solidFill>
                </a:ln>
                <a:effectLst>
                  <a:outerShdw blurRad="80000" dist="40000" dir="5040000" algn="tl">
                    <a:srgbClr val="000000">
                      <a:alpha val="30000"/>
                    </a:srgbClr>
                  </a:outerShdw>
                </a:effectLst>
              </a:rPr>
              <a:t>Word and whoever </a:t>
            </a:r>
            <a:r>
              <a:rPr lang="en-US" sz="3200" b="1" dirty="0" smtClean="0">
                <a:ln w="11430">
                  <a:solidFill>
                    <a:schemeClr val="tx1"/>
                  </a:solidFill>
                </a:ln>
                <a:effectLst>
                  <a:outerShdw blurRad="80000" dist="40000" dir="5040000" algn="tl">
                    <a:srgbClr val="000000">
                      <a:alpha val="30000"/>
                    </a:srgbClr>
                  </a:outerShdw>
                </a:effectLst>
              </a:rPr>
              <a:t>hears the pastor…hears </a:t>
            </a:r>
            <a:r>
              <a:rPr lang="en-US" sz="3200" b="1" dirty="0" smtClean="0">
                <a:ln w="11430">
                  <a:solidFill>
                    <a:schemeClr val="tx1"/>
                  </a:solidFill>
                </a:ln>
                <a:effectLst>
                  <a:outerShdw blurRad="80000" dist="40000" dir="5040000" algn="tl">
                    <a:srgbClr val="000000">
                      <a:alpha val="30000"/>
                    </a:srgbClr>
                  </a:outerShdw>
                </a:effectLst>
              </a:rPr>
              <a:t>Jesus!</a:t>
            </a:r>
          </a:p>
          <a:p>
            <a:r>
              <a:rPr lang="en-US" sz="3200" b="1" dirty="0" smtClean="0">
                <a:ln w="11430">
                  <a:solidFill>
                    <a:schemeClr val="tx1"/>
                  </a:solidFill>
                </a:ln>
                <a:effectLst>
                  <a:outerShdw blurRad="80000" dist="40000" dir="5040000" algn="tl">
                    <a:srgbClr val="000000">
                      <a:alpha val="30000"/>
                    </a:srgbClr>
                  </a:outerShdw>
                </a:effectLst>
              </a:rPr>
              <a:t>So, in the sphere of your pastor, within the Divine Service places him also in the blessing of Christ Jesus!</a:t>
            </a:r>
            <a:endParaRPr lang="en-US" sz="3200" b="1" dirty="0">
              <a:ln w="11430">
                <a:solidFill>
                  <a:schemeClr val="tx1"/>
                </a:solidFill>
              </a:ln>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Introduction</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76200" y="152400"/>
            <a:ext cx="8915400" cy="570925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3000" b="1" dirty="0" smtClean="0">
                <a:ln w="11430"/>
                <a:effectLst>
                  <a:outerShdw blurRad="50800" dist="39000" dir="5460000" algn="tl">
                    <a:srgbClr val="000000">
                      <a:alpha val="38000"/>
                    </a:srgbClr>
                  </a:outerShdw>
                </a:effectLst>
              </a:rPr>
              <a:t>After telling His disciples to </a:t>
            </a:r>
            <a:r>
              <a:rPr lang="en-US" sz="3000" b="1" i="1" dirty="0" smtClean="0">
                <a:ln w="11430">
                  <a:solidFill>
                    <a:srgbClr val="FFC000"/>
                  </a:solidFill>
                </a:ln>
                <a:solidFill>
                  <a:srgbClr val="FFC000"/>
                </a:solidFill>
                <a:effectLst>
                  <a:outerShdw blurRad="50800" dist="39000" dir="5460000" algn="tl">
                    <a:srgbClr val="000000">
                      <a:alpha val="38000"/>
                    </a:srgbClr>
                  </a:outerShdw>
                </a:effectLst>
              </a:rPr>
              <a:t>“pray the Lord of the harvest to send out laborers into His harvest”</a:t>
            </a:r>
            <a:r>
              <a:rPr lang="en-US" sz="3000" b="1" dirty="0" smtClean="0">
                <a:ln w="11430">
                  <a:solidFill>
                    <a:srgbClr val="FFC000"/>
                  </a:solidFill>
                </a:ln>
                <a:solidFill>
                  <a:srgbClr val="FFC000"/>
                </a:solidFill>
                <a:effectLst>
                  <a:outerShdw blurRad="50800" dist="39000" dir="5460000" algn="tl">
                    <a:srgbClr val="000000">
                      <a:alpha val="38000"/>
                    </a:srgbClr>
                  </a:outerShdw>
                </a:effectLst>
              </a:rPr>
              <a:t> </a:t>
            </a:r>
            <a:r>
              <a:rPr lang="en-US" sz="3000" b="1" baseline="30000" dirty="0" smtClean="0">
                <a:ln w="11430">
                  <a:solidFill>
                    <a:srgbClr val="FFC000"/>
                  </a:solidFill>
                </a:ln>
                <a:solidFill>
                  <a:srgbClr val="FFC000"/>
                </a:solidFill>
                <a:effectLst>
                  <a:outerShdw blurRad="50800" dist="39000" dir="5460000" algn="tl">
                    <a:srgbClr val="000000">
                      <a:alpha val="38000"/>
                    </a:srgbClr>
                  </a:outerShdw>
                </a:effectLst>
              </a:rPr>
              <a:t>(9:38)</a:t>
            </a:r>
            <a:r>
              <a:rPr lang="en-US" sz="3000" b="1" dirty="0" smtClean="0">
                <a:ln w="11430"/>
                <a:effectLst>
                  <a:outerShdw blurRad="50800" dist="39000" dir="5460000" algn="tl">
                    <a:srgbClr val="000000">
                      <a:alpha val="38000"/>
                    </a:srgbClr>
                  </a:outerShdw>
                </a:effectLst>
              </a:rPr>
              <a:t>, Jesus then send His disciples out to the harvest!  St. Matthew’s tenth chapter comprises the second of the five great discourses in the Gospel, sometimes called the </a:t>
            </a:r>
            <a:r>
              <a:rPr lang="en-US" sz="3000" b="1" i="1" dirty="0" smtClean="0">
                <a:ln w="11430">
                  <a:solidFill>
                    <a:srgbClr val="00B0F0"/>
                  </a:solidFill>
                </a:ln>
                <a:solidFill>
                  <a:srgbClr val="00B0F0"/>
                </a:solidFill>
                <a:effectLst>
                  <a:outerShdw blurRad="50800" dist="39000" dir="5460000" algn="tl">
                    <a:srgbClr val="000000">
                      <a:alpha val="38000"/>
                    </a:srgbClr>
                  </a:outerShdw>
                </a:effectLst>
              </a:rPr>
              <a:t>“Missionary Discourse.”</a:t>
            </a:r>
            <a:r>
              <a:rPr lang="en-US" sz="3000" b="1" i="1" dirty="0" smtClean="0">
                <a:ln w="11430"/>
                <a:effectLst>
                  <a:outerShdw blurRad="50800" dist="39000" dir="5460000" algn="tl">
                    <a:srgbClr val="000000">
                      <a:alpha val="38000"/>
                    </a:srgbClr>
                  </a:outerShdw>
                </a:effectLst>
              </a:rPr>
              <a:t> </a:t>
            </a:r>
            <a:endParaRPr lang="en-US" sz="3000" b="1" dirty="0" smtClean="0">
              <a:ln w="11430"/>
              <a:effectLst>
                <a:outerShdw blurRad="50800" dist="39000" dir="5460000" algn="tl">
                  <a:srgbClr val="000000">
                    <a:alpha val="38000"/>
                  </a:srgbClr>
                </a:outerShdw>
              </a:effectLst>
            </a:endParaRPr>
          </a:p>
          <a:p>
            <a:r>
              <a:rPr lang="en-US" sz="3000" b="1" dirty="0" smtClean="0">
                <a:ln w="11430"/>
                <a:effectLst>
                  <a:outerShdw blurRad="50800" dist="39000" dir="5460000" algn="tl">
                    <a:srgbClr val="000000">
                      <a:alpha val="38000"/>
                    </a:srgbClr>
                  </a:outerShdw>
                </a:effectLst>
              </a:rPr>
              <a:t>Within this chapter, we will learn that Jesus chooses Twelve Disciples to send into the harvest field; as He first gives them </a:t>
            </a:r>
            <a:r>
              <a:rPr lang="en-US" sz="3000" b="1" i="1" dirty="0" smtClean="0">
                <a:ln w="11430">
                  <a:solidFill>
                    <a:srgbClr val="FFC000"/>
                  </a:solidFill>
                </a:ln>
                <a:solidFill>
                  <a:srgbClr val="FFC000"/>
                </a:solidFill>
                <a:effectLst>
                  <a:outerShdw blurRad="50800" dist="39000" dir="5460000" algn="tl">
                    <a:srgbClr val="000000">
                      <a:alpha val="38000"/>
                    </a:srgbClr>
                  </a:outerShdw>
                </a:effectLst>
              </a:rPr>
              <a:t>“authority”</a:t>
            </a:r>
            <a:r>
              <a:rPr lang="en-US" sz="3000" b="1" dirty="0" smtClean="0">
                <a:ln w="11430"/>
                <a:effectLst>
                  <a:outerShdw blurRad="50800" dist="39000" dir="5460000" algn="tl">
                    <a:srgbClr val="000000">
                      <a:alpha val="38000"/>
                    </a:srgbClr>
                  </a:outerShdw>
                </a:effectLst>
              </a:rPr>
              <a:t> and then sends them forth.   Also, and importantly, is our Lord’s instruction on the opposition which the Gospel always faces, then and today!</a:t>
            </a:r>
            <a:endParaRPr lang="en-US" sz="3000" b="1" dirty="0">
              <a:ln w="11430"/>
              <a:effectLst>
                <a:outerShdw blurRad="50800" dist="39000" dir="5460000" algn="tl">
                  <a:srgbClr val="000000">
                    <a:alpha val="38000"/>
                  </a:srgbClr>
                </a:outerShdw>
              </a:effectLst>
            </a:endParaRPr>
          </a:p>
        </p:txBody>
      </p:sp>
      <p:sp>
        <p:nvSpPr>
          <p:cNvPr id="6" name="Rectangle 5"/>
          <p:cNvSpPr/>
          <p:nvPr/>
        </p:nvSpPr>
        <p:spPr>
          <a:xfrm>
            <a:off x="0" y="60960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10</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19800"/>
            <a:ext cx="67818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A Better Explanation!</a:t>
            </a:r>
            <a:endParaRPr lang="en-US" sz="4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err="1" smtClean="0">
                <a:ln w="11430">
                  <a:solidFill>
                    <a:srgbClr val="FFFF00"/>
                  </a:solidFill>
                </a:ln>
                <a:solidFill>
                  <a:srgbClr val="FFFF00"/>
                </a:solidFill>
                <a:effectLst>
                  <a:outerShdw blurRad="80000" dist="40000" dir="5040000" algn="tl">
                    <a:srgbClr val="000000">
                      <a:alpha val="30000"/>
                    </a:srgbClr>
                  </a:outerShdw>
                </a:effectLst>
                <a:latin typeface="TekniaGreek" pitchFamily="2" charset="0"/>
              </a:rPr>
              <a:t>oJ</a:t>
            </a:r>
            <a:r>
              <a:rPr lang="en-US" sz="2800" b="1" dirty="0" smtClean="0">
                <a:ln w="11430">
                  <a:solidFill>
                    <a:srgbClr val="FFFF00"/>
                  </a:solidFill>
                </a:ln>
                <a:solidFill>
                  <a:srgbClr val="FFFF00"/>
                </a:solidFill>
                <a:effectLst>
                  <a:outerShdw blurRad="80000" dist="40000" dir="5040000" algn="tl">
                    <a:srgbClr val="000000">
                      <a:alpha val="30000"/>
                    </a:srgbClr>
                  </a:outerShdw>
                </a:effectLst>
                <a:latin typeface="TekniaGreek" pitchFamily="2" charset="0"/>
              </a:rPr>
              <a:t> w </a:t>
            </a:r>
            <a:r>
              <a:rPr lang="en-US" b="1" dirty="0" smtClean="0">
                <a:ln w="11430">
                  <a:solidFill>
                    <a:srgbClr val="FFFF00"/>
                  </a:solidFill>
                </a:ln>
                <a:solidFill>
                  <a:srgbClr val="FFFF00"/>
                </a:solidFill>
                <a:effectLst>
                  <a:outerShdw blurRad="80000" dist="40000" dir="5040000" algn="tl">
                    <a:srgbClr val="000000">
                      <a:alpha val="30000"/>
                    </a:srgbClr>
                  </a:outerShdw>
                </a:effectLst>
                <a:latin typeface="Papyrus" pitchFamily="66" charset="0"/>
              </a:rPr>
              <a:t>N</a:t>
            </a:r>
            <a:endParaRPr lang="en-US" sz="2800" b="1" dirty="0">
              <a:ln w="11430">
                <a:solidFill>
                  <a:srgbClr val="FFFF00"/>
                </a:solidFill>
              </a:ln>
              <a:solidFill>
                <a:srgbClr val="FFFF00"/>
              </a:solidFill>
              <a:effectLst>
                <a:outerShdw blurRad="80000" dist="40000" dir="5040000" algn="tl">
                  <a:srgbClr val="000000">
                    <a:alpha val="30000"/>
                  </a:srgbClr>
                </a:outerShdw>
              </a:effectLst>
              <a:latin typeface="TekniaGreek" pitchFamily="2" charset="0"/>
            </a:endParaRPr>
          </a:p>
        </p:txBody>
      </p:sp>
      <p:sp>
        <p:nvSpPr>
          <p:cNvPr id="31746" name="AutoShape 2" descr="Two blind men and a mute man heal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48" name="AutoShape 4" descr="Two blind men and a mute man heal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0" name="AutoShape 6" descr="Two blind men and a mute man heal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18" name="Picture 2" descr="Compassion of Jesus by Munir Alawi"/>
          <p:cNvPicPr>
            <a:picLocks noChangeAspect="1" noChangeArrowheads="1"/>
          </p:cNvPicPr>
          <p:nvPr/>
        </p:nvPicPr>
        <p:blipFill>
          <a:blip r:embed="rId2" cstate="print"/>
          <a:srcRect/>
          <a:stretch>
            <a:fillRect/>
          </a:stretch>
        </p:blipFill>
        <p:spPr bwMode="auto">
          <a:xfrm>
            <a:off x="0" y="9"/>
            <a:ext cx="3017520" cy="4173164"/>
          </a:xfrm>
          <a:prstGeom prst="rect">
            <a:avLst/>
          </a:prstGeom>
          <a:noFill/>
        </p:spPr>
      </p:pic>
      <p:sp>
        <p:nvSpPr>
          <p:cNvPr id="31753" name="Rectangle 9"/>
          <p:cNvSpPr>
            <a:spLocks noChangeArrowheads="1"/>
          </p:cNvSpPr>
          <p:nvPr/>
        </p:nvSpPr>
        <p:spPr bwMode="auto">
          <a:xfrm>
            <a:off x="3124200" y="0"/>
            <a:ext cx="6019800" cy="4231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600"/>
              </a:spcAft>
            </a:pPr>
            <a:r>
              <a:rPr lang="en-US" sz="2400" b="1" dirty="0" smtClean="0">
                <a:ln w="11430">
                  <a:solidFill>
                    <a:srgbClr val="FFFF00"/>
                  </a:solidFill>
                </a:ln>
                <a:solidFill>
                  <a:srgbClr val="FFFF00"/>
                </a:solidFill>
                <a:effectLst>
                  <a:outerShdw blurRad="80000" dist="40000" dir="5040000" algn="tl">
                    <a:srgbClr val="000000">
                      <a:alpha val="30000"/>
                    </a:srgbClr>
                  </a:outerShdw>
                </a:effectLst>
              </a:rPr>
              <a:t>Last week was a question about the Greek Letters in the Halo of our Lord Jesus</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Here is the right explanation of what is seen.</a:t>
            </a:r>
          </a:p>
          <a:p>
            <a:pPr>
              <a:spcAft>
                <a:spcPts val="1200"/>
              </a:spcAft>
            </a:pPr>
            <a:r>
              <a:rPr lang="en-US" sz="2400" b="1" dirty="0" smtClean="0">
                <a:ln w="11430">
                  <a:solidFill>
                    <a:srgbClr val="FFFF00"/>
                  </a:solidFill>
                </a:ln>
                <a:solidFill>
                  <a:srgbClr val="FFFF00"/>
                </a:solidFill>
                <a:effectLst>
                  <a:outerShdw blurRad="80000" dist="40000" dir="5040000" algn="tl">
                    <a:srgbClr val="000000">
                      <a:alpha val="30000"/>
                    </a:srgbClr>
                  </a:outerShdw>
                </a:effectLst>
              </a:rPr>
              <a:t>This icon, and the letter in the Halo, were used circa. 1000 and following to combat a heresy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the </a:t>
            </a:r>
            <a:r>
              <a:rPr lang="en-US" sz="2400" b="1" dirty="0" err="1" smtClean="0">
                <a:ln w="11430">
                  <a:solidFill>
                    <a:srgbClr val="FFFF00"/>
                  </a:solidFill>
                </a:ln>
                <a:solidFill>
                  <a:srgbClr val="FFFF00"/>
                </a:solidFill>
                <a:effectLst>
                  <a:outerShdw blurRad="80000" dist="40000" dir="5040000" algn="tl">
                    <a:srgbClr val="000000">
                      <a:alpha val="30000"/>
                    </a:srgbClr>
                  </a:outerShdw>
                </a:effectLst>
              </a:rPr>
              <a:t>Bogomil</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heresy) which rejected the OT.  What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could be a stronger affirmation of the close link between the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NT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and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OT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as well as of the identity of the God of Israel and the Father of Jesus than putting Ὁ Ὤ</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Ν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in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the cruciform halo of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Christ?</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a:t>
            </a:r>
            <a:endParaRPr lang="en-US" sz="2400" b="1" dirty="0">
              <a:ln w="11430">
                <a:solidFill>
                  <a:srgbClr val="FFFF00"/>
                </a:solidFill>
              </a:ln>
              <a:solidFill>
                <a:srgbClr val="FFFF00"/>
              </a:solidFill>
              <a:effectLst>
                <a:outerShdw blurRad="80000" dist="40000" dir="5040000" algn="tl">
                  <a:srgbClr val="000000">
                    <a:alpha val="30000"/>
                  </a:srgbClr>
                </a:outerShdw>
              </a:effectLst>
            </a:endParaRPr>
          </a:p>
        </p:txBody>
      </p:sp>
      <p:sp>
        <p:nvSpPr>
          <p:cNvPr id="9" name="Rectangle 8"/>
          <p:cNvSpPr/>
          <p:nvPr/>
        </p:nvSpPr>
        <p:spPr>
          <a:xfrm>
            <a:off x="0" y="4114800"/>
            <a:ext cx="8763000" cy="200054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The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theological affirmation becomes obvious: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He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whom we see in the image, Jesus of Nazareth, who was crucified, who died and was raised from the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dead;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this same person is precisely the same one who told Moses on Mount Sinai that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His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name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is Yahweh</a:t>
            </a:r>
          </a:p>
          <a:p>
            <a:r>
              <a:rPr lang="en-US" sz="2400" b="1" dirty="0" smtClean="0">
                <a:ln w="11430">
                  <a:solidFill>
                    <a:srgbClr val="FFFF00"/>
                  </a:solidFill>
                </a:ln>
                <a:solidFill>
                  <a:srgbClr val="FFFF00"/>
                </a:solidFill>
                <a:effectLst>
                  <a:outerShdw blurRad="80000" dist="40000" dir="5040000" algn="tl">
                    <a:srgbClr val="000000">
                      <a:alpha val="30000"/>
                    </a:srgbClr>
                  </a:outerShdw>
                </a:effectLst>
              </a:rPr>
              <a:t>(Ὁ </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ὬΝ</a:t>
            </a:r>
            <a:r>
              <a:rPr lang="en-US" sz="2400" b="1" dirty="0" smtClean="0">
                <a:ln w="11430">
                  <a:solidFill>
                    <a:srgbClr val="FFFF00"/>
                  </a:solidFill>
                </a:ln>
                <a:solidFill>
                  <a:srgbClr val="FFFF00"/>
                </a:solidFill>
                <a:effectLst>
                  <a:outerShdw blurRad="80000" dist="40000" dir="5040000" algn="tl">
                    <a:srgbClr val="000000">
                      <a:alpha val="30000"/>
                    </a:srgbClr>
                  </a:outerShdw>
                </a:effectLst>
              </a:rPr>
              <a:t>) </a:t>
            </a:r>
            <a:r>
              <a:rPr lang="en-US" sz="2800" b="1" dirty="0" smtClean="0">
                <a:ln w="11430">
                  <a:solidFill>
                    <a:srgbClr val="FF0000"/>
                  </a:solidFill>
                </a:ln>
                <a:solidFill>
                  <a:srgbClr val="FF0000"/>
                </a:solidFill>
                <a:effectLst>
                  <a:outerShdw blurRad="80000" dist="40000" dir="5040000" algn="tl">
                    <a:srgbClr val="000000">
                      <a:alpha val="30000"/>
                    </a:srgbClr>
                  </a:outerShdw>
                </a:effectLst>
              </a:rPr>
              <a:t>(</a:t>
            </a:r>
            <a:r>
              <a:rPr lang="he-IL" sz="2800" dirty="0" smtClean="0">
                <a:ln>
                  <a:solidFill>
                    <a:srgbClr val="FF0000"/>
                  </a:solidFill>
                </a:ln>
                <a:solidFill>
                  <a:srgbClr val="FF0000"/>
                </a:solidFill>
                <a:latin typeface="Times New Roman" pitchFamily="18" charset="0"/>
                <a:cs typeface="Times New Roman" pitchFamily="18" charset="0"/>
              </a:rPr>
              <a:t>אֶֽהְיֶ֑ה</a:t>
            </a:r>
            <a:r>
              <a:rPr lang="en-US" sz="2400" b="1" dirty="0" smtClean="0">
                <a:ln w="11430">
                  <a:solidFill>
                    <a:srgbClr val="FF0000"/>
                  </a:solidFill>
                </a:ln>
                <a:solidFill>
                  <a:srgbClr val="FF0000"/>
                </a:solidFill>
                <a:effectLst>
                  <a:outerShdw blurRad="80000" dist="40000" dir="5040000" algn="tl">
                    <a:srgbClr val="000000">
                      <a:alpha val="30000"/>
                    </a:srgbClr>
                  </a:outerShdw>
                </a:effectLst>
              </a:rPr>
              <a:t>).</a:t>
            </a:r>
            <a:endParaRPr lang="en-US" sz="2400" b="1" dirty="0">
              <a:ln w="11430">
                <a:solidFill>
                  <a:srgbClr val="FF0000"/>
                </a:solidFill>
              </a:ln>
              <a:solidFill>
                <a:srgbClr val="FF00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1"/>
                  </a:solidFill>
                </a:ln>
                <a:solidFill>
                  <a:schemeClr val="bg1"/>
                </a:solidFill>
                <a:effectLst>
                  <a:outerShdw blurRad="50800" dist="39000" dir="5460000" algn="tl">
                    <a:srgbClr val="000000">
                      <a:alpha val="38000"/>
                    </a:srgbClr>
                  </a:outerShdw>
                </a:effectLst>
              </a:rPr>
              <a:t>Our Outline of St. Matthew</a:t>
            </a:r>
            <a:endParaRPr lang="en-US" sz="3600" b="1" dirty="0">
              <a:ln w="11430">
                <a:solidFill>
                  <a:schemeClr val="bg1"/>
                </a:solidFill>
              </a:ln>
              <a:solidFill>
                <a:schemeClr val="bg1"/>
              </a:solidFill>
              <a:effectLst>
                <a:outerShdw blurRad="50800" dist="39000" dir="5460000" algn="tl">
                  <a:srgbClr val="000000">
                    <a:alpha val="38000"/>
                  </a:srgbClr>
                </a:outerShdw>
              </a:effectLst>
            </a:endParaRPr>
          </a:p>
        </p:txBody>
      </p:sp>
      <p:sp>
        <p:nvSpPr>
          <p:cNvPr id="2051" name="Rectangle 3"/>
          <p:cNvSpPr>
            <a:spLocks noChangeArrowheads="1"/>
          </p:cNvSpPr>
          <p:nvPr/>
        </p:nvSpPr>
        <p:spPr bwMode="auto">
          <a:xfrm rot="10800000" flipH="1" flipV="1">
            <a:off x="76200" y="1180757"/>
            <a:ext cx="8991600" cy="38164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000" b="1" dirty="0" smtClean="0">
                <a:ln w="11430">
                  <a:solidFill>
                    <a:srgbClr val="FFFF00"/>
                  </a:solidFill>
                </a:ln>
                <a:solidFill>
                  <a:srgbClr val="FFFF00"/>
                </a:solidFill>
                <a:effectLst>
                  <a:outerShdw blurRad="80000" dist="40000" dir="5040000" algn="tl">
                    <a:srgbClr val="000000">
                      <a:alpha val="30000"/>
                    </a:srgbClr>
                  </a:outerShdw>
                </a:effectLst>
                <a:latin typeface="Verdana" pitchFamily="34" charset="0"/>
                <a:ea typeface="Verdana" pitchFamily="34" charset="0"/>
              </a:rPr>
              <a:t>III. The Lord’s Ministry in Galilee (4:12 – 14:12)</a:t>
            </a:r>
          </a:p>
          <a:p>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A.  The Beginning of His Galilean Ministry (4:12-25) (2/2)</a:t>
            </a:r>
          </a:p>
          <a:p>
            <a:r>
              <a:rPr lang="en-US" sz="16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B.  First Discourse:  The Sermon on the Mount – Ch 5 (2/9)</a:t>
            </a:r>
            <a:r>
              <a:rPr lang="en-US" sz="16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p>
          <a:p>
            <a:r>
              <a:rPr lang="en-US" sz="16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C.  First Discourse:  The Sermon on the Mount – Ch 6 (2/16)</a:t>
            </a:r>
          </a:p>
          <a:p>
            <a:pPr>
              <a:spcAft>
                <a:spcPts val="1200"/>
              </a:spcAft>
            </a:pPr>
            <a:r>
              <a:rPr lang="en-US" sz="20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D.  First Discourse:  The Sermon on the Mount – Ch 7 (2/23)</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E.  A Collection of Our Lord’s Miracles</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1.  Chapter 8:  Capernaum &amp; </a:t>
            </a:r>
            <a:r>
              <a:rPr lang="en-US" b="1" strike="sngStrike" dirty="0" err="1"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Gadarenes</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(3/2)</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2.  </a:t>
            </a:r>
            <a:r>
              <a:rPr lang="en-US" b="1" u="sng"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Chapter 9:  Back in Capernaum</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(3/9)</a:t>
            </a:r>
          </a:p>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65000"/>
                  </a:schemeClr>
                </a:solidFill>
                <a:effectLst>
                  <a:outerShdw blurRad="80000" dist="40000" dir="5040000" algn="tl">
                    <a:srgbClr val="000000">
                      <a:alpha val="30000"/>
                    </a:srgbClr>
                  </a:outerShdw>
                </a:effectLst>
                <a:latin typeface="Times New Roman" pitchFamily="18" charset="0"/>
                <a:cs typeface="Times New Roman" pitchFamily="18" charset="0"/>
              </a:rPr>
              <a:t>F.   The Second Discourse:  The Commissioning of the Twelve Apostles – Ch 10 (3/16)</a:t>
            </a:r>
          </a:p>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G.  His Ministry Throughout Galilee (Chapter 11:1 to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12:45)</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(3/23)</a:t>
            </a:r>
          </a:p>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H.  The Third Discourse:  The Parables of the Kingdom (Ch 12:46 – 13:53)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(3/30)</a:t>
            </a:r>
          </a:p>
          <a:p>
            <a:r>
              <a:rPr lang="en-US"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a:p>
            <a:pPr algn="ctr"/>
            <a:r>
              <a:rPr lang="en-US" sz="1600" b="1" dirty="0" smtClean="0">
                <a:ln w="11430">
                  <a:solidFill>
                    <a:srgbClr val="FFC000"/>
                  </a:solidFill>
                </a:ln>
                <a:solidFill>
                  <a:srgbClr val="FFC000"/>
                </a:solidFill>
                <a:effectLst>
                  <a:outerShdw blurRad="80000" dist="40000" dir="5040000" algn="tl">
                    <a:srgbClr val="000000">
                      <a:alpha val="30000"/>
                    </a:srgbClr>
                  </a:outerShdw>
                </a:effectLst>
              </a:rPr>
              <a:t>This outline will be undated as we reach successive narratives and the discourses in St. Matthew.</a:t>
            </a:r>
            <a:endParaRPr lang="en-US" sz="1600" b="1" dirty="0" smtClean="0">
              <a:ln w="11430">
                <a:solidFill>
                  <a:srgbClr val="FFC000"/>
                </a:solidFill>
              </a:ln>
              <a:solidFill>
                <a:srgbClr val="FFC000"/>
              </a:solidFill>
              <a:effectLst>
                <a:outerShdw blurRad="80000" dist="40000" dir="5040000" algn="tl">
                  <a:srgbClr val="000000">
                    <a:alpha val="30000"/>
                  </a:srgbClr>
                </a:outerShdw>
              </a:effectLst>
              <a:latin typeface="Verdana" pitchFamily="34" charset="0"/>
              <a:ea typeface="Verdan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96000"/>
            <a:ext cx="6705600" cy="685800"/>
          </a:xfrm>
        </p:spPr>
        <p:txBody>
          <a:bodyPr>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St. Matthew </a:t>
            </a: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11:1 – 12:45</a:t>
            </a:r>
            <a:endParaRPr lang="en-US" sz="3600" b="1" dirty="0">
              <a:ln>
                <a:solidFill>
                  <a:srgbClr val="FFC000"/>
                </a:solidFill>
              </a:ln>
              <a:solidFill>
                <a:srgbClr val="FFC000"/>
              </a:solidFill>
              <a:effectLst>
                <a:outerShdw blurRad="50800" dist="39000" dir="5460000" algn="tl">
                  <a:srgbClr val="000000">
                    <a:alpha val="38000"/>
                  </a:srgbClr>
                </a:outerShdw>
              </a:effectLst>
            </a:endParaRPr>
          </a:p>
        </p:txBody>
      </p:sp>
      <p:sp>
        <p:nvSpPr>
          <p:cNvPr id="6" name="Rectangle 5"/>
          <p:cNvSpPr/>
          <p:nvPr/>
        </p:nvSpPr>
        <p:spPr>
          <a:xfrm>
            <a:off x="0" y="6096000"/>
            <a:ext cx="2209800" cy="646331"/>
          </a:xfrm>
          <a:prstGeom prst="rect">
            <a:avLst/>
          </a:prstGeom>
        </p:spPr>
        <p:txBody>
          <a:bodyPr wrap="square">
            <a:spAutoFit/>
          </a:bodyPr>
          <a:lstStyle/>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Next</a:t>
            </a:r>
          </a:p>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Week</a:t>
            </a:r>
            <a:endParaRPr lang="en-US" dirty="0">
              <a:ln>
                <a:solidFill>
                  <a:srgbClr val="92D050"/>
                </a:solidFill>
              </a:ln>
              <a:solidFill>
                <a:srgbClr val="92D050"/>
              </a:solidFill>
            </a:endParaRPr>
          </a:p>
        </p:txBody>
      </p:sp>
      <p:pic>
        <p:nvPicPr>
          <p:cNvPr id="7170" name="Picture 2" descr="Sacerdotus: 20th Sunday of Ordinary Time: Jesus, Fire &amp; Division"/>
          <p:cNvPicPr>
            <a:picLocks noChangeAspect="1" noChangeArrowheads="1"/>
          </p:cNvPicPr>
          <p:nvPr/>
        </p:nvPicPr>
        <p:blipFill>
          <a:blip r:embed="rId2" cstate="print"/>
          <a:srcRect/>
          <a:stretch>
            <a:fillRect/>
          </a:stretch>
        </p:blipFill>
        <p:spPr bwMode="auto">
          <a:xfrm>
            <a:off x="0" y="1"/>
            <a:ext cx="9144000" cy="5932646"/>
          </a:xfrm>
          <a:prstGeom prst="rect">
            <a:avLst/>
          </a:prstGeom>
          <a:noFill/>
        </p:spPr>
      </p:pic>
      <p:sp>
        <p:nvSpPr>
          <p:cNvPr id="7" name="TextBox 6"/>
          <p:cNvSpPr txBox="1"/>
          <p:nvPr/>
        </p:nvSpPr>
        <p:spPr>
          <a:xfrm>
            <a:off x="56475" y="76200"/>
            <a:ext cx="2991525" cy="1938992"/>
          </a:xfrm>
          <a:prstGeom prst="rect">
            <a:avLst/>
          </a:prstGeom>
          <a:noFill/>
        </p:spPr>
        <p:txBody>
          <a:bodyPr wrap="none" rtlCol="0">
            <a:spAutoFit/>
          </a:bodyPr>
          <a:lstStyle/>
          <a:p>
            <a:pPr algn="ctr"/>
            <a:r>
              <a:rPr lang="en-US" sz="4000" b="1" dirty="0" smtClean="0">
                <a:effectLst>
                  <a:outerShdw blurRad="38100" dist="38100" dir="2700000" algn="tl">
                    <a:srgbClr val="000000">
                      <a:alpha val="43137"/>
                    </a:srgbClr>
                  </a:outerShdw>
                </a:effectLst>
                <a:latin typeface="Papyrus" pitchFamily="66" charset="0"/>
              </a:rPr>
              <a:t>His Ministry</a:t>
            </a:r>
          </a:p>
          <a:p>
            <a:pPr algn="ctr"/>
            <a:r>
              <a:rPr lang="en-US" sz="4000" b="1" dirty="0" smtClean="0">
                <a:effectLst>
                  <a:outerShdw blurRad="38100" dist="38100" dir="2700000" algn="tl">
                    <a:srgbClr val="000000">
                      <a:alpha val="43137"/>
                    </a:srgbClr>
                  </a:outerShdw>
                </a:effectLst>
                <a:latin typeface="Papyrus" pitchFamily="66" charset="0"/>
              </a:rPr>
              <a:t>Throughout</a:t>
            </a:r>
          </a:p>
          <a:p>
            <a:pPr algn="ctr"/>
            <a:r>
              <a:rPr lang="en-US" sz="4000" b="1" dirty="0" smtClean="0">
                <a:effectLst>
                  <a:outerShdw blurRad="38100" dist="38100" dir="2700000" algn="tl">
                    <a:srgbClr val="000000">
                      <a:alpha val="43137"/>
                    </a:srgbClr>
                  </a:outerShdw>
                </a:effectLst>
                <a:latin typeface="Papyrus" pitchFamily="66" charset="0"/>
              </a:rPr>
              <a:t>Galilee</a:t>
            </a:r>
            <a:endParaRPr lang="en-US" sz="4000" b="1" dirty="0">
              <a:effectLst>
                <a:outerShdw blurRad="38100" dist="38100" dir="2700000" algn="tl">
                  <a:srgbClr val="000000">
                    <a:alpha val="43137"/>
                  </a:srgbClr>
                </a:outerShdw>
              </a:effectLst>
              <a:latin typeface="Papyru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Disciples to Apostles!</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76200" y="152400"/>
            <a:ext cx="8915400" cy="535531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chemeClr val="tx1"/>
                  </a:solidFill>
                </a:ln>
                <a:effectLst>
                  <a:outerShdw blurRad="50800" dist="39000" dir="5460000" algn="tl">
                    <a:srgbClr val="000000">
                      <a:alpha val="38000"/>
                    </a:srgbClr>
                  </a:outerShdw>
                </a:effectLst>
              </a:rPr>
              <a:t>Chapter ten begins with Jesus calling the</a:t>
            </a:r>
          </a:p>
          <a:p>
            <a:r>
              <a:rPr lang="en-US" sz="2800" b="1" dirty="0" smtClean="0">
                <a:ln w="11430">
                  <a:solidFill>
                    <a:schemeClr val="tx1"/>
                  </a:solidFill>
                </a:ln>
                <a:effectLst>
                  <a:outerShdw blurRad="50800" dist="39000" dir="5460000" algn="tl">
                    <a:srgbClr val="000000">
                      <a:alpha val="38000"/>
                    </a:srgbClr>
                  </a:outerShdw>
                </a:effectLst>
              </a:rPr>
              <a:t>twelve to Him and giving them </a:t>
            </a:r>
            <a:r>
              <a:rPr lang="en-US" sz="2800" b="1" i="1" dirty="0" smtClean="0">
                <a:ln w="11430">
                  <a:solidFill>
                    <a:srgbClr val="FFC000"/>
                  </a:solidFill>
                </a:ln>
                <a:solidFill>
                  <a:srgbClr val="FFC000"/>
                </a:solidFill>
                <a:effectLst>
                  <a:outerShdw blurRad="50800" dist="39000" dir="5460000" algn="tl">
                    <a:srgbClr val="000000">
                      <a:alpha val="38000"/>
                    </a:srgbClr>
                  </a:outerShdw>
                </a:effectLst>
              </a:rPr>
              <a:t>authority</a:t>
            </a:r>
          </a:p>
          <a:p>
            <a:r>
              <a:rPr lang="en-US" sz="2800" b="1" dirty="0" smtClean="0">
                <a:ln w="11430">
                  <a:solidFill>
                    <a:srgbClr val="FFC000"/>
                  </a:solidFill>
                </a:ln>
                <a:solidFill>
                  <a:srgbClr val="FFC000"/>
                </a:solidFill>
                <a:effectLst>
                  <a:outerShdw blurRad="50800" dist="39000" dir="5460000" algn="tl">
                    <a:srgbClr val="000000">
                      <a:alpha val="38000"/>
                    </a:srgbClr>
                  </a:outerShdw>
                </a:effectLst>
              </a:rPr>
              <a:t>(</a:t>
            </a:r>
            <a:r>
              <a:rPr lang="en-US" sz="2800" b="1" dirty="0" err="1" smtClean="0">
                <a:ln w="11430">
                  <a:solidFill>
                    <a:srgbClr val="FFC000"/>
                  </a:solidFill>
                </a:ln>
                <a:solidFill>
                  <a:srgbClr val="FFC000"/>
                </a:solidFill>
                <a:effectLst>
                  <a:outerShdw blurRad="50800" dist="39000" dir="5460000" algn="tl">
                    <a:srgbClr val="000000">
                      <a:alpha val="38000"/>
                    </a:srgbClr>
                  </a:outerShdw>
                </a:effectLst>
                <a:latin typeface="TekniaGreek" pitchFamily="2" charset="0"/>
              </a:rPr>
              <a:t>ejxousiva</a:t>
            </a:r>
            <a:r>
              <a:rPr lang="en-US" sz="2800" b="1" dirty="0" smtClean="0">
                <a:ln w="11430">
                  <a:solidFill>
                    <a:srgbClr val="FFC000"/>
                  </a:solidFill>
                </a:ln>
                <a:solidFill>
                  <a:srgbClr val="FFC000"/>
                </a:solidFill>
                <a:effectLst>
                  <a:outerShdw blurRad="50800" dist="39000" dir="5460000" algn="tl">
                    <a:srgbClr val="000000">
                      <a:alpha val="38000"/>
                    </a:srgbClr>
                  </a:outerShdw>
                </a:effectLst>
              </a:rPr>
              <a:t>, not power)</a:t>
            </a:r>
            <a:r>
              <a:rPr lang="en-US" sz="2800" b="1" dirty="0" smtClean="0">
                <a:ln w="11430">
                  <a:solidFill>
                    <a:schemeClr val="tx1"/>
                  </a:solidFill>
                </a:ln>
                <a:effectLst>
                  <a:outerShdw blurRad="50800" dist="39000" dir="5460000" algn="tl">
                    <a:srgbClr val="000000">
                      <a:alpha val="38000"/>
                    </a:srgbClr>
                  </a:outerShdw>
                </a:effectLst>
              </a:rPr>
              <a:t> to cast out demons</a:t>
            </a:r>
          </a:p>
          <a:p>
            <a:r>
              <a:rPr lang="en-US" sz="2800" b="1" dirty="0" smtClean="0">
                <a:ln w="11430">
                  <a:solidFill>
                    <a:schemeClr val="tx1"/>
                  </a:solidFill>
                </a:ln>
                <a:effectLst>
                  <a:outerShdw blurRad="50800" dist="39000" dir="5460000" algn="tl">
                    <a:srgbClr val="000000">
                      <a:alpha val="38000"/>
                    </a:srgbClr>
                  </a:outerShdw>
                </a:effectLst>
              </a:rPr>
              <a:t>and to heal all kinds of sicknesses, the same</a:t>
            </a:r>
          </a:p>
          <a:p>
            <a:r>
              <a:rPr lang="en-US" sz="2800" b="1" dirty="0" smtClean="0">
                <a:ln w="11430">
                  <a:solidFill>
                    <a:schemeClr val="tx1"/>
                  </a:solidFill>
                </a:ln>
                <a:effectLst>
                  <a:outerShdw blurRad="50800" dist="39000" dir="5460000" algn="tl">
                    <a:srgbClr val="000000">
                      <a:alpha val="38000"/>
                    </a:srgbClr>
                  </a:outerShdw>
                </a:effectLst>
              </a:rPr>
              <a:t>authority that Jesus had demonstrated in</a:t>
            </a:r>
          </a:p>
          <a:p>
            <a:pPr>
              <a:spcAft>
                <a:spcPts val="1200"/>
              </a:spcAft>
            </a:pPr>
            <a:r>
              <a:rPr lang="en-US" sz="2800" b="1" dirty="0" smtClean="0">
                <a:ln w="11430">
                  <a:solidFill>
                    <a:schemeClr val="tx1"/>
                  </a:solidFill>
                </a:ln>
                <a:effectLst>
                  <a:outerShdw blurRad="50800" dist="39000" dir="5460000" algn="tl">
                    <a:srgbClr val="000000">
                      <a:alpha val="38000"/>
                    </a:srgbClr>
                  </a:outerShdw>
                </a:effectLst>
              </a:rPr>
              <a:t>chapter 9.  Unlike power, authority may be transferred or conferred!  Authority concerns office and vocation while power is intrinsic to the self.</a:t>
            </a:r>
          </a:p>
          <a:p>
            <a:r>
              <a:rPr lang="en-US" sz="2800" b="1" dirty="0" smtClean="0">
                <a:ln w="11430">
                  <a:solidFill>
                    <a:schemeClr val="tx1"/>
                  </a:solidFill>
                </a:ln>
                <a:effectLst>
                  <a:outerShdw blurRad="50800" dist="39000" dir="5460000" algn="tl">
                    <a:srgbClr val="000000">
                      <a:alpha val="38000"/>
                    </a:srgbClr>
                  </a:outerShdw>
                </a:effectLst>
              </a:rPr>
              <a:t>St. Matthew then lists the twelve who had been conferred this authority.  It is illustrative to compare the list with those in St. Mark 3:13-19; St. Luke 6:12-16; and Acts 1:13.</a:t>
            </a:r>
          </a:p>
          <a:p>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Georgia" pitchFamily="18"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10:1-15</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7" name="Picture 6"/>
          <p:cNvPicPr/>
          <p:nvPr/>
        </p:nvPicPr>
        <p:blipFill>
          <a:blip r:embed="rId2" cstate="print">
            <a:duotone>
              <a:schemeClr val="accent6">
                <a:shade val="45000"/>
                <a:satMod val="135000"/>
              </a:schemeClr>
              <a:prstClr val="white"/>
            </a:duotone>
          </a:blip>
          <a:srcRect/>
          <a:stretch>
            <a:fillRect/>
          </a:stretch>
        </p:blipFill>
        <p:spPr bwMode="auto">
          <a:xfrm>
            <a:off x="6766560" y="0"/>
            <a:ext cx="2377440" cy="21945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Disciples to Apostles!</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10:1-15</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graphicFrame>
        <p:nvGraphicFramePr>
          <p:cNvPr id="8" name="Table 7"/>
          <p:cNvGraphicFramePr>
            <a:graphicFrameLocks noGrp="1"/>
          </p:cNvGraphicFramePr>
          <p:nvPr/>
        </p:nvGraphicFramePr>
        <p:xfrm>
          <a:off x="76200" y="14778"/>
          <a:ext cx="8991600" cy="5928821"/>
        </p:xfrm>
        <a:graphic>
          <a:graphicData uri="http://schemas.openxmlformats.org/drawingml/2006/table">
            <a:tbl>
              <a:tblPr/>
              <a:tblGrid>
                <a:gridCol w="2247900"/>
                <a:gridCol w="2400300"/>
                <a:gridCol w="2362200"/>
                <a:gridCol w="1981200"/>
              </a:tblGrid>
              <a:tr h="537220">
                <a:tc>
                  <a:txBody>
                    <a:bodyPr/>
                    <a:lstStyle/>
                    <a:p>
                      <a:pPr marL="0" marR="0" indent="0" algn="ctr">
                        <a:lnSpc>
                          <a:spcPct val="100000"/>
                        </a:lnSpc>
                        <a:spcBef>
                          <a:spcPts val="0"/>
                        </a:spcBef>
                        <a:spcAft>
                          <a:spcPts val="0"/>
                        </a:spcAft>
                      </a:pPr>
                      <a:r>
                        <a:rPr lang="en-US" sz="2100" b="1" dirty="0">
                          <a:ln>
                            <a:solidFill>
                              <a:schemeClr val="accent5">
                                <a:lumMod val="50000"/>
                              </a:schemeClr>
                            </a:solidFill>
                          </a:ln>
                          <a:solidFill>
                            <a:srgbClr val="00B050"/>
                          </a:solidFill>
                          <a:effectLst>
                            <a:outerShdw blurRad="38100" dist="38100" dir="2700000" algn="tl">
                              <a:srgbClr val="000000">
                                <a:alpha val="43137"/>
                              </a:srgbClr>
                            </a:outerShdw>
                          </a:effectLst>
                          <a:latin typeface="+mn-lt"/>
                          <a:ea typeface="Malgun Gothic"/>
                          <a:cs typeface="Arial"/>
                        </a:rPr>
                        <a:t>St. Matthew 10:2-4</a:t>
                      </a:r>
                    </a:p>
                  </a:txBody>
                  <a:tcPr marL="41376" marR="41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indent="0" algn="ctr">
                        <a:lnSpc>
                          <a:spcPct val="100000"/>
                        </a:lnSpc>
                        <a:spcBef>
                          <a:spcPts val="0"/>
                        </a:spcBef>
                        <a:spcAft>
                          <a:spcPts val="0"/>
                        </a:spcAft>
                      </a:pPr>
                      <a:r>
                        <a:rPr lang="en-US" sz="2000" b="0" dirty="0">
                          <a:ln>
                            <a:solidFill>
                              <a:schemeClr val="bg1"/>
                            </a:solidFill>
                          </a:ln>
                          <a:solidFill>
                            <a:schemeClr val="bg1"/>
                          </a:solidFill>
                          <a:effectLst>
                            <a:outerShdw blurRad="38100" dist="38100" dir="2700000" algn="tl">
                              <a:srgbClr val="000000">
                                <a:alpha val="43137"/>
                              </a:srgbClr>
                            </a:outerShdw>
                          </a:effectLst>
                          <a:latin typeface="+mn-lt"/>
                          <a:ea typeface="Malgun Gothic"/>
                          <a:cs typeface="Arial"/>
                        </a:rPr>
                        <a:t>St. Mark 3:16-19</a:t>
                      </a:r>
                      <a:endParaRPr lang="en-US" sz="2400" b="0" dirty="0">
                        <a:ln>
                          <a:solidFill>
                            <a:schemeClr val="bg1"/>
                          </a:solidFill>
                        </a:ln>
                        <a:solidFill>
                          <a:schemeClr val="bg1"/>
                        </a:solidFill>
                        <a:effectLst>
                          <a:outerShdw blurRad="38100" dist="38100" dir="2700000" algn="tl">
                            <a:srgbClr val="000000">
                              <a:alpha val="43137"/>
                            </a:srgbClr>
                          </a:outerShdw>
                        </a:effectLst>
                        <a:latin typeface="+mn-lt"/>
                        <a:ea typeface="Malgun Gothic"/>
                        <a:cs typeface="Arial"/>
                      </a:endParaRPr>
                    </a:p>
                  </a:txBody>
                  <a:tcPr marL="41376" marR="41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indent="0" algn="ctr">
                        <a:lnSpc>
                          <a:spcPct val="100000"/>
                        </a:lnSpc>
                        <a:spcBef>
                          <a:spcPts val="0"/>
                        </a:spcBef>
                        <a:spcAft>
                          <a:spcPts val="0"/>
                        </a:spcAft>
                      </a:pPr>
                      <a:r>
                        <a:rPr lang="en-US" sz="2000" b="0" dirty="0">
                          <a:ln>
                            <a:solidFill>
                              <a:schemeClr val="bg1"/>
                            </a:solidFill>
                          </a:ln>
                          <a:solidFill>
                            <a:schemeClr val="bg1"/>
                          </a:solidFill>
                          <a:effectLst>
                            <a:outerShdw blurRad="38100" dist="38100" dir="2700000" algn="tl">
                              <a:srgbClr val="000000">
                                <a:alpha val="43137"/>
                              </a:srgbClr>
                            </a:outerShdw>
                          </a:effectLst>
                          <a:latin typeface="+mn-lt"/>
                          <a:ea typeface="Malgun Gothic"/>
                          <a:cs typeface="Arial"/>
                        </a:rPr>
                        <a:t>St. Luke 6:14-16</a:t>
                      </a:r>
                    </a:p>
                  </a:txBody>
                  <a:tcPr marL="41376" marR="41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indent="0" algn="ctr">
                        <a:lnSpc>
                          <a:spcPct val="100000"/>
                        </a:lnSpc>
                        <a:spcBef>
                          <a:spcPts val="0"/>
                        </a:spcBef>
                        <a:spcAft>
                          <a:spcPts val="0"/>
                        </a:spcAft>
                      </a:pPr>
                      <a:r>
                        <a:rPr lang="en-US" sz="2000" b="0" dirty="0">
                          <a:ln>
                            <a:solidFill>
                              <a:schemeClr val="bg1"/>
                            </a:solidFill>
                          </a:ln>
                          <a:solidFill>
                            <a:schemeClr val="bg1"/>
                          </a:solidFill>
                          <a:effectLst>
                            <a:outerShdw blurRad="38100" dist="38100" dir="2700000" algn="tl">
                              <a:srgbClr val="000000">
                                <a:alpha val="43137"/>
                              </a:srgbClr>
                            </a:outerShdw>
                          </a:effectLst>
                          <a:latin typeface="+mn-lt"/>
                          <a:ea typeface="Malgun Gothic"/>
                          <a:cs typeface="Arial"/>
                        </a:rPr>
                        <a:t>Acts 1:13</a:t>
                      </a:r>
                    </a:p>
                  </a:txBody>
                  <a:tcPr marL="41376" marR="413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5391601">
                <a:tc>
                  <a:txBody>
                    <a:bodyPr/>
                    <a:lstStyle/>
                    <a:p>
                      <a:pPr marL="0" marR="0" indent="0">
                        <a:lnSpc>
                          <a:spcPct val="100000"/>
                        </a:lnSpc>
                        <a:spcBef>
                          <a:spcPts val="0"/>
                        </a:spcBef>
                        <a:spcAft>
                          <a:spcPts val="0"/>
                        </a:spcAft>
                      </a:pPr>
                      <a:r>
                        <a:rPr lang="en-US" sz="1600" b="0" dirty="0">
                          <a:latin typeface="Arial Narrow" pitchFamily="34" charset="0"/>
                          <a:ea typeface="Malgun Gothic"/>
                          <a:cs typeface="Arial"/>
                        </a:rPr>
                        <a:t>Now the names of the Twelve Apostles are these:</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1. </a:t>
                      </a:r>
                      <a:r>
                        <a:rPr lang="en-US" sz="1700" b="1" dirty="0" smtClean="0">
                          <a:effectLst>
                            <a:outerShdw blurRad="38100" dist="38100" dir="2700000" algn="tl">
                              <a:srgbClr val="000000">
                                <a:alpha val="43137"/>
                              </a:srgbClr>
                            </a:outerShdw>
                          </a:effectLst>
                          <a:latin typeface="Arial Narrow" pitchFamily="34" charset="0"/>
                          <a:ea typeface="Malgun Gothic"/>
                          <a:cs typeface="Arial"/>
                        </a:rPr>
                        <a:t> first</a:t>
                      </a:r>
                      <a:r>
                        <a:rPr lang="en-US" sz="1700" b="1" dirty="0">
                          <a:effectLst>
                            <a:outerShdw blurRad="38100" dist="38100" dir="2700000" algn="tl">
                              <a:srgbClr val="000000">
                                <a:alpha val="43137"/>
                              </a:srgbClr>
                            </a:outerShdw>
                          </a:effectLst>
                          <a:latin typeface="Arial Narrow" pitchFamily="34" charset="0"/>
                          <a:ea typeface="Malgun Gothic"/>
                          <a:cs typeface="Arial"/>
                        </a:rPr>
                        <a:t>, </a:t>
                      </a:r>
                      <a:r>
                        <a:rPr lang="en-US" sz="1700" b="1" dirty="0">
                          <a:ln>
                            <a:solidFill>
                              <a:srgbClr val="FFC000"/>
                            </a:solidFill>
                          </a:ln>
                          <a:solidFill>
                            <a:srgbClr val="FFC000"/>
                          </a:solidFill>
                          <a:effectLst>
                            <a:outerShdw blurRad="38100" dist="38100" dir="2700000" algn="tl">
                              <a:srgbClr val="000000">
                                <a:alpha val="43137"/>
                              </a:srgbClr>
                            </a:outerShdw>
                          </a:effectLst>
                          <a:latin typeface="Arial Narrow" pitchFamily="34" charset="0"/>
                          <a:ea typeface="Malgun Gothic"/>
                          <a:cs typeface="Arial"/>
                        </a:rPr>
                        <a:t>Simon</a:t>
                      </a:r>
                      <a:r>
                        <a:rPr lang="en-US" sz="1700" b="1" dirty="0">
                          <a:effectLst>
                            <a:outerShdw blurRad="38100" dist="38100" dir="2700000" algn="tl">
                              <a:srgbClr val="000000">
                                <a:alpha val="43137"/>
                              </a:srgbClr>
                            </a:outerShdw>
                          </a:effectLst>
                          <a:latin typeface="Arial Narrow" pitchFamily="34" charset="0"/>
                          <a:ea typeface="Malgun Gothic"/>
                          <a:cs typeface="Arial"/>
                        </a:rPr>
                        <a:t>, called </a:t>
                      </a:r>
                      <a:r>
                        <a:rPr lang="en-US" sz="1700" b="1" dirty="0" smtClean="0">
                          <a:ln>
                            <a:solidFill>
                              <a:srgbClr val="FFC000"/>
                            </a:solidFill>
                          </a:ln>
                          <a:solidFill>
                            <a:srgbClr val="FFC000"/>
                          </a:solidFill>
                          <a:effectLst>
                            <a:outerShdw blurRad="38100" dist="38100" dir="2700000" algn="tl">
                              <a:srgbClr val="000000">
                                <a:alpha val="43137"/>
                              </a:srgbClr>
                            </a:outerShdw>
                          </a:effectLst>
                          <a:latin typeface="Arial Narrow" pitchFamily="34" charset="0"/>
                          <a:ea typeface="Malgun Gothic"/>
                          <a:cs typeface="Arial"/>
                        </a:rPr>
                        <a:t>Peter</a:t>
                      </a:r>
                      <a:r>
                        <a:rPr lang="en-US" sz="1700" b="1" dirty="0" smtClean="0">
                          <a:effectLst>
                            <a:outerShdw blurRad="38100" dist="38100" dir="2700000" algn="tl">
                              <a:srgbClr val="000000">
                                <a:alpha val="43137"/>
                              </a:srgbClr>
                            </a:outerShdw>
                          </a:effectLst>
                          <a:latin typeface="Arial Narrow" pitchFamily="34" charset="0"/>
                          <a:ea typeface="Malgun Gothic"/>
                          <a:cs typeface="Arial"/>
                        </a:rPr>
                        <a:t> and </a:t>
                      </a:r>
                      <a:endParaRPr lang="en-US" sz="1700" b="1" dirty="0">
                        <a:effectLst>
                          <a:outerShdw blurRad="38100" dist="38100" dir="2700000" algn="tl">
                            <a:srgbClr val="000000">
                              <a:alpha val="43137"/>
                            </a:srgbClr>
                          </a:outerShdw>
                        </a:effectLst>
                        <a:latin typeface="Arial Narrow" pitchFamily="34" charset="0"/>
                        <a:ea typeface="Malgun Gothic"/>
                        <a:cs typeface="Arial"/>
                      </a:endParaRP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2. </a:t>
                      </a:r>
                      <a:r>
                        <a:rPr lang="en-US" sz="1700" b="1" dirty="0" smtClean="0">
                          <a:effectLst>
                            <a:outerShdw blurRad="38100" dist="38100" dir="2700000" algn="tl">
                              <a:srgbClr val="000000">
                                <a:alpha val="43137"/>
                              </a:srgbClr>
                            </a:outerShdw>
                          </a:effectLst>
                          <a:latin typeface="Arial Narrow" pitchFamily="34" charset="0"/>
                          <a:ea typeface="Malgun Gothic"/>
                          <a:cs typeface="Arial"/>
                        </a:rPr>
                        <a:t> </a:t>
                      </a:r>
                      <a:r>
                        <a:rPr lang="en-US" sz="1700" b="1" dirty="0" smtClean="0">
                          <a:ln>
                            <a:solidFill>
                              <a:srgbClr val="FFC000"/>
                            </a:solidFill>
                          </a:ln>
                          <a:solidFill>
                            <a:srgbClr val="FFC000"/>
                          </a:solidFill>
                          <a:effectLst>
                            <a:outerShdw blurRad="38100" dist="38100" dir="2700000" algn="tl">
                              <a:srgbClr val="000000">
                                <a:alpha val="43137"/>
                              </a:srgbClr>
                            </a:outerShdw>
                          </a:effectLst>
                          <a:latin typeface="Arial Narrow" pitchFamily="34" charset="0"/>
                          <a:ea typeface="Malgun Gothic"/>
                          <a:cs typeface="Arial"/>
                        </a:rPr>
                        <a:t>Andrew</a:t>
                      </a:r>
                      <a:r>
                        <a:rPr lang="en-US" sz="1700" b="1" dirty="0" smtClean="0">
                          <a:effectLst>
                            <a:outerShdw blurRad="38100" dist="38100" dir="2700000" algn="tl">
                              <a:srgbClr val="000000">
                                <a:alpha val="43137"/>
                              </a:srgbClr>
                            </a:outerShdw>
                          </a:effectLst>
                          <a:latin typeface="Arial Narrow" pitchFamily="34" charset="0"/>
                          <a:ea typeface="Malgun Gothic"/>
                          <a:cs typeface="Arial"/>
                        </a:rPr>
                        <a:t> </a:t>
                      </a:r>
                      <a:r>
                        <a:rPr lang="en-US" sz="1700" b="1" dirty="0">
                          <a:effectLst>
                            <a:outerShdw blurRad="38100" dist="38100" dir="2700000" algn="tl">
                              <a:srgbClr val="000000">
                                <a:alpha val="43137"/>
                              </a:srgbClr>
                            </a:outerShdw>
                          </a:effectLst>
                          <a:latin typeface="Arial Narrow" pitchFamily="34" charset="0"/>
                          <a:ea typeface="Malgun Gothic"/>
                          <a:cs typeface="Arial"/>
                        </a:rPr>
                        <a:t>his brother;</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3. </a:t>
                      </a:r>
                      <a:r>
                        <a:rPr lang="en-US" sz="1700" b="1" dirty="0" smtClean="0">
                          <a:effectLst>
                            <a:outerShdw blurRad="38100" dist="38100" dir="2700000" algn="tl">
                              <a:srgbClr val="000000">
                                <a:alpha val="43137"/>
                              </a:srgbClr>
                            </a:outerShdw>
                          </a:effectLst>
                          <a:latin typeface="Arial Narrow" pitchFamily="34" charset="0"/>
                          <a:ea typeface="Malgun Gothic"/>
                          <a:cs typeface="Arial"/>
                        </a:rPr>
                        <a:t> </a:t>
                      </a:r>
                      <a:r>
                        <a:rPr lang="en-US" sz="1700" b="1" dirty="0" smtClean="0">
                          <a:ln>
                            <a:solidFill>
                              <a:srgbClr val="00B0F0"/>
                            </a:solidFill>
                          </a:ln>
                          <a:solidFill>
                            <a:srgbClr val="00B0F0"/>
                          </a:solidFill>
                          <a:effectLst>
                            <a:outerShdw blurRad="38100" dist="38100" dir="2700000" algn="tl">
                              <a:srgbClr val="000000">
                                <a:alpha val="43137"/>
                              </a:srgbClr>
                            </a:outerShdw>
                          </a:effectLst>
                          <a:latin typeface="Arial Narrow" pitchFamily="34" charset="0"/>
                          <a:ea typeface="Malgun Gothic"/>
                          <a:cs typeface="Arial"/>
                        </a:rPr>
                        <a:t>James</a:t>
                      </a:r>
                      <a:r>
                        <a:rPr lang="en-US" sz="1700" b="1" dirty="0" smtClean="0">
                          <a:effectLst>
                            <a:outerShdw blurRad="38100" dist="38100" dir="2700000" algn="tl">
                              <a:srgbClr val="000000">
                                <a:alpha val="43137"/>
                              </a:srgbClr>
                            </a:outerShdw>
                          </a:effectLst>
                          <a:latin typeface="Arial Narrow" pitchFamily="34" charset="0"/>
                          <a:ea typeface="Malgun Gothic"/>
                          <a:cs typeface="Arial"/>
                        </a:rPr>
                        <a:t> </a:t>
                      </a:r>
                      <a:r>
                        <a:rPr lang="en-US" sz="1700" b="1" dirty="0">
                          <a:effectLst>
                            <a:outerShdw blurRad="38100" dist="38100" dir="2700000" algn="tl">
                              <a:srgbClr val="000000">
                                <a:alpha val="43137"/>
                              </a:srgbClr>
                            </a:outerShdw>
                          </a:effectLst>
                          <a:latin typeface="Arial Narrow" pitchFamily="34" charset="0"/>
                          <a:ea typeface="Malgun Gothic"/>
                          <a:cs typeface="Arial"/>
                        </a:rPr>
                        <a:t>the [son] of</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Zebedee,</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4. </a:t>
                      </a:r>
                      <a:r>
                        <a:rPr lang="en-US" sz="1700" b="1" dirty="0" smtClean="0">
                          <a:effectLst>
                            <a:outerShdw blurRad="38100" dist="38100" dir="2700000" algn="tl">
                              <a:srgbClr val="000000">
                                <a:alpha val="43137"/>
                              </a:srgbClr>
                            </a:outerShdw>
                          </a:effectLst>
                          <a:latin typeface="Arial Narrow" pitchFamily="34" charset="0"/>
                          <a:ea typeface="Malgun Gothic"/>
                          <a:cs typeface="Arial"/>
                        </a:rPr>
                        <a:t> and </a:t>
                      </a:r>
                      <a:r>
                        <a:rPr lang="en-US" sz="1700" b="1" dirty="0">
                          <a:ln>
                            <a:solidFill>
                              <a:srgbClr val="00B0F0"/>
                            </a:solidFill>
                          </a:ln>
                          <a:solidFill>
                            <a:srgbClr val="00B0F0"/>
                          </a:solidFill>
                          <a:effectLst>
                            <a:outerShdw blurRad="38100" dist="38100" dir="2700000" algn="tl">
                              <a:srgbClr val="000000">
                                <a:alpha val="43137"/>
                              </a:srgbClr>
                            </a:outerShdw>
                          </a:effectLst>
                          <a:latin typeface="Arial Narrow" pitchFamily="34" charset="0"/>
                          <a:ea typeface="Malgun Gothic"/>
                          <a:cs typeface="Arial"/>
                        </a:rPr>
                        <a:t>John</a:t>
                      </a:r>
                      <a:r>
                        <a:rPr lang="en-US" sz="1700" b="1" dirty="0">
                          <a:effectLst>
                            <a:outerShdw blurRad="38100" dist="38100" dir="2700000" algn="tl">
                              <a:srgbClr val="000000">
                                <a:alpha val="43137"/>
                              </a:srgbClr>
                            </a:outerShdw>
                          </a:effectLst>
                          <a:latin typeface="Arial Narrow" pitchFamily="34" charset="0"/>
                          <a:ea typeface="Malgun Gothic"/>
                          <a:cs typeface="Arial"/>
                        </a:rPr>
                        <a:t> his brother;</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5. </a:t>
                      </a:r>
                      <a:r>
                        <a:rPr lang="en-US" sz="1700" b="1" dirty="0" smtClean="0">
                          <a:effectLst>
                            <a:outerShdw blurRad="38100" dist="38100" dir="2700000" algn="tl">
                              <a:srgbClr val="000000">
                                <a:alpha val="43137"/>
                              </a:srgbClr>
                            </a:outerShdw>
                          </a:effectLst>
                          <a:latin typeface="Arial Narrow" pitchFamily="34" charset="0"/>
                          <a:ea typeface="Malgun Gothic"/>
                          <a:cs typeface="Arial"/>
                        </a:rPr>
                        <a:t> </a:t>
                      </a:r>
                      <a:r>
                        <a:rPr lang="en-US" sz="1700" b="1" dirty="0" smtClean="0">
                          <a:ln>
                            <a:solidFill>
                              <a:srgbClr val="00B050"/>
                            </a:solidFill>
                          </a:ln>
                          <a:solidFill>
                            <a:srgbClr val="00B050"/>
                          </a:solidFill>
                          <a:effectLst>
                            <a:outerShdw blurRad="38100" dist="38100" dir="2700000" algn="tl">
                              <a:srgbClr val="000000">
                                <a:alpha val="43137"/>
                              </a:srgbClr>
                            </a:outerShdw>
                          </a:effectLst>
                          <a:latin typeface="Arial Narrow" pitchFamily="34" charset="0"/>
                          <a:ea typeface="Malgun Gothic"/>
                          <a:cs typeface="Arial"/>
                        </a:rPr>
                        <a:t>Philip</a:t>
                      </a:r>
                      <a:r>
                        <a:rPr lang="en-US" sz="1700" b="1"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6. </a:t>
                      </a:r>
                      <a:r>
                        <a:rPr lang="en-US" sz="1700" b="1" dirty="0" smtClean="0">
                          <a:effectLst>
                            <a:outerShdw blurRad="38100" dist="38100" dir="2700000" algn="tl">
                              <a:srgbClr val="000000">
                                <a:alpha val="43137"/>
                              </a:srgbClr>
                            </a:outerShdw>
                          </a:effectLst>
                          <a:latin typeface="Arial Narrow" pitchFamily="34" charset="0"/>
                          <a:ea typeface="Malgun Gothic"/>
                          <a:cs typeface="Arial"/>
                        </a:rPr>
                        <a:t> and </a:t>
                      </a:r>
                      <a:r>
                        <a:rPr lang="en-US" sz="1700" b="1" dirty="0">
                          <a:ln>
                            <a:solidFill>
                              <a:srgbClr val="FFFF00"/>
                            </a:solidFill>
                          </a:ln>
                          <a:effectLst>
                            <a:outerShdw blurRad="38100" dist="38100" dir="2700000" algn="tl">
                              <a:srgbClr val="000000">
                                <a:alpha val="43137"/>
                              </a:srgbClr>
                            </a:outerShdw>
                          </a:effectLst>
                          <a:latin typeface="Arial Narrow" pitchFamily="34" charset="0"/>
                          <a:ea typeface="Malgun Gothic"/>
                          <a:cs typeface="Arial"/>
                        </a:rPr>
                        <a:t>Bartholomew</a:t>
                      </a:r>
                      <a:r>
                        <a:rPr lang="en-US" sz="1700" b="1"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buAutoNum type="arabicPeriod" startAt="7"/>
                      </a:pPr>
                      <a:r>
                        <a:rPr lang="en-US" sz="1700" b="1" dirty="0" smtClean="0">
                          <a:effectLst>
                            <a:outerShdw blurRad="38100" dist="38100" dir="2700000" algn="tl">
                              <a:srgbClr val="000000">
                                <a:alpha val="43137"/>
                              </a:srgbClr>
                            </a:outerShdw>
                          </a:effectLst>
                          <a:latin typeface="Arial Narrow" pitchFamily="34" charset="0"/>
                          <a:ea typeface="Malgun Gothic"/>
                          <a:cs typeface="Arial"/>
                        </a:rPr>
                        <a:t>  </a:t>
                      </a:r>
                      <a:r>
                        <a:rPr lang="en-US" sz="1700" b="1" dirty="0" smtClean="0">
                          <a:ln>
                            <a:solidFill>
                              <a:srgbClr val="FF0000"/>
                            </a:solidFill>
                          </a:ln>
                          <a:effectLst>
                            <a:outerShdw blurRad="38100" dist="38100" dir="2700000" algn="tl">
                              <a:srgbClr val="000000">
                                <a:alpha val="43137"/>
                              </a:srgbClr>
                            </a:outerShdw>
                          </a:effectLst>
                          <a:latin typeface="Arial Narrow" pitchFamily="34" charset="0"/>
                          <a:ea typeface="Malgun Gothic"/>
                          <a:cs typeface="Arial"/>
                        </a:rPr>
                        <a:t>Thomas</a:t>
                      </a:r>
                      <a:r>
                        <a:rPr lang="en-US" sz="1700" b="1" dirty="0" smtClean="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buAutoNum type="arabicPeriod" startAt="7"/>
                      </a:pPr>
                      <a:r>
                        <a:rPr lang="en-US" sz="1700" b="1" dirty="0" smtClean="0">
                          <a:effectLst>
                            <a:outerShdw blurRad="38100" dist="38100" dir="2700000" algn="tl">
                              <a:srgbClr val="000000">
                                <a:alpha val="43137"/>
                              </a:srgbClr>
                            </a:outerShdw>
                          </a:effectLst>
                          <a:latin typeface="Arial Narrow" pitchFamily="34" charset="0"/>
                          <a:ea typeface="Malgun Gothic"/>
                          <a:cs typeface="Arial"/>
                        </a:rPr>
                        <a:t>  and </a:t>
                      </a:r>
                      <a:r>
                        <a:rPr lang="en-US" sz="1700" b="1" dirty="0">
                          <a:ln>
                            <a:solidFill>
                              <a:schemeClr val="accent4">
                                <a:lumMod val="60000"/>
                                <a:lumOff val="40000"/>
                              </a:schemeClr>
                            </a:solidFill>
                          </a:ln>
                          <a:solidFill>
                            <a:schemeClr val="accent4">
                              <a:lumMod val="60000"/>
                              <a:lumOff val="40000"/>
                            </a:schemeClr>
                          </a:solidFill>
                          <a:effectLst>
                            <a:outerShdw blurRad="38100" dist="38100" dir="2700000" algn="tl">
                              <a:srgbClr val="000000">
                                <a:alpha val="43137"/>
                              </a:srgbClr>
                            </a:outerShdw>
                          </a:effectLst>
                          <a:latin typeface="Arial Narrow" pitchFamily="34" charset="0"/>
                          <a:ea typeface="Malgun Gothic"/>
                          <a:cs typeface="Arial"/>
                        </a:rPr>
                        <a:t>Matthew</a:t>
                      </a:r>
                      <a:r>
                        <a:rPr lang="en-US" sz="1700" b="1" dirty="0">
                          <a:effectLst>
                            <a:outerShdw blurRad="38100" dist="38100" dir="2700000" algn="tl">
                              <a:srgbClr val="000000">
                                <a:alpha val="43137"/>
                              </a:srgbClr>
                            </a:outerShdw>
                          </a:effectLst>
                          <a:latin typeface="Arial Narrow" pitchFamily="34" charset="0"/>
                          <a:ea typeface="Malgun Gothic"/>
                          <a:cs typeface="Arial"/>
                        </a:rPr>
                        <a:t> </a:t>
                      </a:r>
                      <a:r>
                        <a:rPr lang="en-US" sz="1700" b="1" dirty="0" smtClean="0">
                          <a:effectLst>
                            <a:outerShdw blurRad="38100" dist="38100" dir="2700000" algn="tl">
                              <a:srgbClr val="000000">
                                <a:alpha val="43137"/>
                              </a:srgbClr>
                            </a:outerShdw>
                          </a:effectLst>
                          <a:latin typeface="Arial Narrow" pitchFamily="34" charset="0"/>
                          <a:ea typeface="Malgun Gothic"/>
                          <a:cs typeface="Arial"/>
                        </a:rPr>
                        <a:t>the tax</a:t>
                      </a:r>
                      <a:endParaRPr lang="en-US" sz="1700" b="1" dirty="0">
                        <a:effectLst>
                          <a:outerShdw blurRad="38100" dist="38100" dir="2700000" algn="tl">
                            <a:srgbClr val="000000">
                              <a:alpha val="43137"/>
                            </a:srgbClr>
                          </a:outerShdw>
                        </a:effectLst>
                        <a:latin typeface="Arial Narrow" pitchFamily="34" charset="0"/>
                        <a:ea typeface="Malgun Gothic"/>
                        <a:cs typeface="Arial"/>
                      </a:endParaRPr>
                    </a:p>
                    <a:p>
                      <a:pPr marL="0" marR="0" indent="0">
                        <a:lnSpc>
                          <a:spcPct val="100000"/>
                        </a:lnSpc>
                        <a:spcBef>
                          <a:spcPts val="0"/>
                        </a:spcBef>
                        <a:spcAft>
                          <a:spcPts val="0"/>
                        </a:spcAft>
                        <a:buNone/>
                      </a:pPr>
                      <a:r>
                        <a:rPr lang="en-US" sz="1700" b="1" dirty="0" smtClean="0">
                          <a:effectLst>
                            <a:outerShdw blurRad="38100" dist="38100" dir="2700000" algn="tl">
                              <a:srgbClr val="000000">
                                <a:alpha val="43137"/>
                              </a:srgbClr>
                            </a:outerShdw>
                          </a:effectLst>
                          <a:latin typeface="Arial Narrow" pitchFamily="34" charset="0"/>
                          <a:ea typeface="Malgun Gothic"/>
                          <a:cs typeface="Arial"/>
                        </a:rPr>
                        <a:t>collector</a:t>
                      </a:r>
                      <a:r>
                        <a:rPr lang="en-US" sz="1700" b="1"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9. </a:t>
                      </a:r>
                      <a:r>
                        <a:rPr lang="en-US" sz="1700" b="1" dirty="0" smtClean="0">
                          <a:effectLst>
                            <a:outerShdw blurRad="38100" dist="38100" dir="2700000" algn="tl">
                              <a:srgbClr val="000000">
                                <a:alpha val="43137"/>
                              </a:srgbClr>
                            </a:outerShdw>
                          </a:effectLst>
                          <a:latin typeface="Arial Narrow" pitchFamily="34" charset="0"/>
                          <a:ea typeface="Malgun Gothic"/>
                          <a:cs typeface="Arial"/>
                        </a:rPr>
                        <a:t> </a:t>
                      </a:r>
                      <a:r>
                        <a:rPr lang="en-US" sz="1700" b="1" dirty="0" smtClean="0">
                          <a:solidFill>
                            <a:srgbClr val="FF66FF"/>
                          </a:solidFill>
                          <a:effectLst>
                            <a:outerShdw blurRad="38100" dist="38100" dir="2700000" algn="tl">
                              <a:srgbClr val="000000">
                                <a:alpha val="43137"/>
                              </a:srgbClr>
                            </a:outerShdw>
                          </a:effectLst>
                          <a:latin typeface="Arial Narrow" pitchFamily="34" charset="0"/>
                          <a:ea typeface="Malgun Gothic"/>
                          <a:cs typeface="Arial"/>
                        </a:rPr>
                        <a:t>James </a:t>
                      </a:r>
                      <a:r>
                        <a:rPr lang="en-US" sz="1700" b="1" dirty="0">
                          <a:solidFill>
                            <a:srgbClr val="FF66FF"/>
                          </a:solidFill>
                          <a:effectLst>
                            <a:outerShdw blurRad="38100" dist="38100" dir="2700000" algn="tl">
                              <a:srgbClr val="000000">
                                <a:alpha val="43137"/>
                              </a:srgbClr>
                            </a:outerShdw>
                          </a:effectLst>
                          <a:latin typeface="Arial Narrow" pitchFamily="34" charset="0"/>
                          <a:ea typeface="Malgun Gothic"/>
                          <a:cs typeface="Arial"/>
                        </a:rPr>
                        <a:t>the [son] of</a:t>
                      </a:r>
                    </a:p>
                    <a:p>
                      <a:pPr marL="0" marR="0" indent="0">
                        <a:lnSpc>
                          <a:spcPct val="100000"/>
                        </a:lnSpc>
                        <a:spcBef>
                          <a:spcPts val="0"/>
                        </a:spcBef>
                        <a:spcAft>
                          <a:spcPts val="0"/>
                        </a:spcAft>
                      </a:pPr>
                      <a:r>
                        <a:rPr lang="en-US" sz="1700" b="1" dirty="0" err="1">
                          <a:solidFill>
                            <a:srgbClr val="FF66FF"/>
                          </a:solidFill>
                          <a:effectLst>
                            <a:outerShdw blurRad="38100" dist="38100" dir="2700000" algn="tl">
                              <a:srgbClr val="000000">
                                <a:alpha val="43137"/>
                              </a:srgbClr>
                            </a:outerShdw>
                          </a:effectLst>
                          <a:latin typeface="Arial Narrow" pitchFamily="34" charset="0"/>
                          <a:ea typeface="Malgun Gothic"/>
                          <a:cs typeface="Arial"/>
                        </a:rPr>
                        <a:t>Alphaeus</a:t>
                      </a:r>
                      <a:r>
                        <a:rPr lang="en-US" sz="1700" b="1"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10. and </a:t>
                      </a:r>
                      <a:r>
                        <a:rPr lang="en-US" sz="1700" b="1" dirty="0" err="1">
                          <a:solidFill>
                            <a:srgbClr val="FF9900"/>
                          </a:solidFill>
                          <a:effectLst>
                            <a:outerShdw blurRad="38100" dist="38100" dir="2700000" algn="tl">
                              <a:srgbClr val="000000">
                                <a:alpha val="43137"/>
                              </a:srgbClr>
                            </a:outerShdw>
                          </a:effectLst>
                          <a:latin typeface="Arial Narrow" pitchFamily="34" charset="0"/>
                          <a:ea typeface="Malgun Gothic"/>
                          <a:cs typeface="Arial"/>
                        </a:rPr>
                        <a:t>Thaddaeus</a:t>
                      </a:r>
                      <a:r>
                        <a:rPr lang="en-US" sz="1700" b="1"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120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11. </a:t>
                      </a:r>
                      <a:r>
                        <a:rPr lang="en-US" sz="1700" b="1" dirty="0">
                          <a:solidFill>
                            <a:srgbClr val="C00000"/>
                          </a:solidFill>
                          <a:effectLst>
                            <a:outerShdw blurRad="38100" dist="38100" dir="2700000" algn="tl">
                              <a:srgbClr val="000000">
                                <a:alpha val="43137"/>
                              </a:srgbClr>
                            </a:outerShdw>
                          </a:effectLst>
                          <a:latin typeface="Arial Narrow" pitchFamily="34" charset="0"/>
                          <a:ea typeface="Malgun Gothic"/>
                          <a:cs typeface="Arial"/>
                        </a:rPr>
                        <a:t>Simon the Zealot</a:t>
                      </a:r>
                      <a:r>
                        <a:rPr lang="en-US" sz="1700" b="1"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12. and </a:t>
                      </a:r>
                      <a:r>
                        <a:rPr lang="en-US" sz="1700" b="1" dirty="0">
                          <a:solidFill>
                            <a:schemeClr val="bg1"/>
                          </a:solidFill>
                          <a:effectLst>
                            <a:outerShdw blurRad="38100" dist="38100" dir="2700000" algn="tl">
                              <a:srgbClr val="000000">
                                <a:alpha val="43137"/>
                              </a:srgbClr>
                            </a:outerShdw>
                          </a:effectLst>
                          <a:latin typeface="Arial Narrow" pitchFamily="34" charset="0"/>
                          <a:ea typeface="Malgun Gothic"/>
                          <a:cs typeface="Arial"/>
                        </a:rPr>
                        <a:t>Judas Iscariot</a:t>
                      </a:r>
                      <a:r>
                        <a:rPr lang="en-US" sz="1700" b="1" dirty="0">
                          <a:effectLst>
                            <a:outerShdw blurRad="38100" dist="38100" dir="2700000" algn="tl">
                              <a:srgbClr val="000000">
                                <a:alpha val="43137"/>
                              </a:srgbClr>
                            </a:outerShdw>
                          </a:effectLst>
                          <a:latin typeface="Arial Narrow" pitchFamily="34" charset="0"/>
                          <a:ea typeface="Malgun Gothic"/>
                          <a:cs typeface="Arial"/>
                        </a:rPr>
                        <a:t>, the [one] having betrayed Him.</a:t>
                      </a:r>
                    </a:p>
                  </a:txBody>
                  <a:tcPr marL="41376" marR="41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0000"/>
                        </a:lnSpc>
                        <a:spcBef>
                          <a:spcPts val="0"/>
                        </a:spcBef>
                        <a:spcAft>
                          <a:spcPts val="0"/>
                        </a:spcAft>
                      </a:pPr>
                      <a:r>
                        <a:rPr lang="en-US" sz="1700" b="1" dirty="0" smtClean="0">
                          <a:effectLst>
                            <a:outerShdw blurRad="38100" dist="38100" dir="2700000" algn="tl">
                              <a:srgbClr val="000000">
                                <a:alpha val="43137"/>
                              </a:srgbClr>
                            </a:outerShdw>
                          </a:effectLst>
                          <a:latin typeface="Arial Narrow" pitchFamily="34" charset="0"/>
                          <a:ea typeface="Malgun Gothic"/>
                          <a:cs typeface="Arial"/>
                        </a:rPr>
                        <a:t>1</a:t>
                      </a:r>
                      <a:r>
                        <a:rPr lang="en-US" sz="1700" b="1" dirty="0">
                          <a:effectLst>
                            <a:outerShdw blurRad="38100" dist="38100" dir="2700000" algn="tl">
                              <a:srgbClr val="000000">
                                <a:alpha val="43137"/>
                              </a:srgbClr>
                            </a:outerShdw>
                          </a:effectLst>
                          <a:latin typeface="Arial Narrow" pitchFamily="34" charset="0"/>
                          <a:ea typeface="Malgun Gothic"/>
                          <a:cs typeface="Arial"/>
                        </a:rPr>
                        <a:t>. And </a:t>
                      </a:r>
                      <a:r>
                        <a:rPr lang="en-US" sz="1700" b="1" dirty="0">
                          <a:ln>
                            <a:solidFill>
                              <a:srgbClr val="FFC000"/>
                            </a:solidFill>
                          </a:ln>
                          <a:solidFill>
                            <a:srgbClr val="FFC000"/>
                          </a:solidFill>
                          <a:effectLst>
                            <a:outerShdw blurRad="38100" dist="38100" dir="2700000" algn="tl">
                              <a:srgbClr val="000000">
                                <a:alpha val="43137"/>
                              </a:srgbClr>
                            </a:outerShdw>
                          </a:effectLst>
                          <a:latin typeface="Arial Narrow" pitchFamily="34" charset="0"/>
                          <a:ea typeface="Malgun Gothic"/>
                          <a:cs typeface="Arial"/>
                        </a:rPr>
                        <a:t>Simon</a:t>
                      </a:r>
                      <a:r>
                        <a:rPr lang="en-US" sz="1700" b="1" dirty="0">
                          <a:effectLst>
                            <a:outerShdw blurRad="38100" dist="38100" dir="2700000" algn="tl">
                              <a:srgbClr val="000000">
                                <a:alpha val="43137"/>
                              </a:srgbClr>
                            </a:outerShdw>
                          </a:effectLst>
                          <a:latin typeface="Arial Narrow" pitchFamily="34" charset="0"/>
                          <a:ea typeface="Malgun Gothic"/>
                          <a:cs typeface="Arial"/>
                        </a:rPr>
                        <a:t> surnamed</a:t>
                      </a:r>
                    </a:p>
                    <a:p>
                      <a:pPr marL="0" marR="0" indent="0">
                        <a:lnSpc>
                          <a:spcPct val="100000"/>
                        </a:lnSpc>
                        <a:spcBef>
                          <a:spcPts val="0"/>
                        </a:spcBef>
                        <a:spcAft>
                          <a:spcPts val="0"/>
                        </a:spcAft>
                      </a:pPr>
                      <a:r>
                        <a:rPr lang="en-US" sz="1700" b="1" dirty="0">
                          <a:ln>
                            <a:solidFill>
                              <a:srgbClr val="FFC000"/>
                            </a:solidFill>
                          </a:ln>
                          <a:solidFill>
                            <a:srgbClr val="FFC000"/>
                          </a:solidFill>
                          <a:effectLst>
                            <a:outerShdw blurRad="38100" dist="38100" dir="2700000" algn="tl">
                              <a:srgbClr val="000000">
                                <a:alpha val="43137"/>
                              </a:srgbClr>
                            </a:outerShdw>
                          </a:effectLst>
                          <a:latin typeface="Arial Narrow" pitchFamily="34" charset="0"/>
                          <a:ea typeface="Malgun Gothic"/>
                          <a:cs typeface="Arial"/>
                        </a:rPr>
                        <a:t>Peter</a:t>
                      </a:r>
                      <a:r>
                        <a:rPr lang="en-US" sz="1700" b="1"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2. And </a:t>
                      </a:r>
                      <a:r>
                        <a:rPr lang="en-US" sz="1700" b="1" dirty="0">
                          <a:ln>
                            <a:solidFill>
                              <a:srgbClr val="00B0F0"/>
                            </a:solidFill>
                          </a:ln>
                          <a:solidFill>
                            <a:srgbClr val="00B0F0"/>
                          </a:solidFill>
                          <a:effectLst>
                            <a:outerShdw blurRad="38100" dist="38100" dir="2700000" algn="tl">
                              <a:srgbClr val="000000">
                                <a:alpha val="43137"/>
                              </a:srgbClr>
                            </a:outerShdw>
                          </a:effectLst>
                          <a:latin typeface="Arial Narrow" pitchFamily="34" charset="0"/>
                          <a:ea typeface="Malgun Gothic"/>
                          <a:cs typeface="Arial"/>
                        </a:rPr>
                        <a:t>James</a:t>
                      </a:r>
                      <a:r>
                        <a:rPr lang="en-US" sz="1700" b="1" dirty="0">
                          <a:effectLst>
                            <a:outerShdw blurRad="38100" dist="38100" dir="2700000" algn="tl">
                              <a:srgbClr val="000000">
                                <a:alpha val="43137"/>
                              </a:srgbClr>
                            </a:outerShdw>
                          </a:effectLst>
                          <a:latin typeface="Arial Narrow" pitchFamily="34" charset="0"/>
                          <a:ea typeface="Malgun Gothic"/>
                          <a:cs typeface="Arial"/>
                        </a:rPr>
                        <a:t> the [son] of</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Zebedee,</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3. and </a:t>
                      </a:r>
                      <a:r>
                        <a:rPr lang="en-US" sz="1700" b="1" dirty="0">
                          <a:ln>
                            <a:solidFill>
                              <a:srgbClr val="00B0F0"/>
                            </a:solidFill>
                          </a:ln>
                          <a:solidFill>
                            <a:srgbClr val="00B0F0"/>
                          </a:solidFill>
                          <a:effectLst>
                            <a:outerShdw blurRad="38100" dist="38100" dir="2700000" algn="tl">
                              <a:srgbClr val="000000">
                                <a:alpha val="43137"/>
                              </a:srgbClr>
                            </a:outerShdw>
                          </a:effectLst>
                          <a:latin typeface="Arial Narrow" pitchFamily="34" charset="0"/>
                          <a:ea typeface="Malgun Gothic"/>
                          <a:cs typeface="Arial"/>
                        </a:rPr>
                        <a:t>John</a:t>
                      </a:r>
                      <a:r>
                        <a:rPr lang="en-US" sz="1700" b="1" dirty="0">
                          <a:effectLst>
                            <a:outerShdw blurRad="38100" dist="38100" dir="2700000" algn="tl">
                              <a:srgbClr val="000000">
                                <a:alpha val="43137"/>
                              </a:srgbClr>
                            </a:outerShdw>
                          </a:effectLst>
                          <a:latin typeface="Arial Narrow" pitchFamily="34" charset="0"/>
                          <a:ea typeface="Malgun Gothic"/>
                          <a:cs typeface="Arial"/>
                        </a:rPr>
                        <a:t> the brother of</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James; and he surnamed</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them </a:t>
                      </a:r>
                      <a:r>
                        <a:rPr lang="en-US" sz="1700" b="1" dirty="0" err="1">
                          <a:effectLst>
                            <a:outerShdw blurRad="38100" dist="38100" dir="2700000" algn="tl">
                              <a:srgbClr val="000000">
                                <a:alpha val="43137"/>
                              </a:srgbClr>
                            </a:outerShdw>
                          </a:effectLst>
                          <a:latin typeface="Arial Narrow" pitchFamily="34" charset="0"/>
                          <a:ea typeface="Malgun Gothic"/>
                          <a:cs typeface="Arial"/>
                        </a:rPr>
                        <a:t>Boanerges</a:t>
                      </a:r>
                      <a:r>
                        <a:rPr lang="en-US" sz="1700" b="1" dirty="0">
                          <a:effectLst>
                            <a:outerShdw blurRad="38100" dist="38100" dir="2700000" algn="tl">
                              <a:srgbClr val="000000">
                                <a:alpha val="43137"/>
                              </a:srgbClr>
                            </a:outerShdw>
                          </a:effectLst>
                          <a:latin typeface="Arial Narrow" pitchFamily="34" charset="0"/>
                          <a:ea typeface="Malgun Gothic"/>
                          <a:cs typeface="Arial"/>
                        </a:rPr>
                        <a:t>, which</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is, Sons of Thunder:</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4. And </a:t>
                      </a:r>
                      <a:r>
                        <a:rPr lang="en-US" sz="1700" b="1" dirty="0">
                          <a:ln>
                            <a:solidFill>
                              <a:srgbClr val="FFC000"/>
                            </a:solidFill>
                          </a:ln>
                          <a:solidFill>
                            <a:srgbClr val="FFC000"/>
                          </a:solidFill>
                          <a:effectLst>
                            <a:outerShdw blurRad="38100" dist="38100" dir="2700000" algn="tl">
                              <a:srgbClr val="000000">
                                <a:alpha val="43137"/>
                              </a:srgbClr>
                            </a:outerShdw>
                          </a:effectLst>
                          <a:latin typeface="Arial Narrow" pitchFamily="34" charset="0"/>
                          <a:ea typeface="Malgun Gothic"/>
                          <a:cs typeface="Arial"/>
                        </a:rPr>
                        <a:t>Andrew</a:t>
                      </a:r>
                      <a:r>
                        <a:rPr lang="en-US" sz="1700" b="1"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5. and </a:t>
                      </a:r>
                      <a:r>
                        <a:rPr lang="en-US" sz="1700" b="1" dirty="0">
                          <a:ln>
                            <a:solidFill>
                              <a:srgbClr val="00B050"/>
                            </a:solidFill>
                          </a:ln>
                          <a:solidFill>
                            <a:srgbClr val="00B050"/>
                          </a:solidFill>
                          <a:effectLst>
                            <a:outerShdw blurRad="38100" dist="38100" dir="2700000" algn="tl">
                              <a:srgbClr val="000000">
                                <a:alpha val="43137"/>
                              </a:srgbClr>
                            </a:outerShdw>
                          </a:effectLst>
                          <a:latin typeface="Arial Narrow" pitchFamily="34" charset="0"/>
                          <a:ea typeface="Malgun Gothic"/>
                          <a:cs typeface="Arial"/>
                        </a:rPr>
                        <a:t>Philip</a:t>
                      </a:r>
                      <a:r>
                        <a:rPr lang="en-US" sz="1700" b="1"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6. and </a:t>
                      </a:r>
                      <a:r>
                        <a:rPr lang="en-US" sz="1700" b="1" dirty="0">
                          <a:ln>
                            <a:solidFill>
                              <a:srgbClr val="FFFF00"/>
                            </a:solidFill>
                          </a:ln>
                          <a:effectLst>
                            <a:outerShdw blurRad="38100" dist="38100" dir="2700000" algn="tl">
                              <a:srgbClr val="000000">
                                <a:alpha val="43137"/>
                              </a:srgbClr>
                            </a:outerShdw>
                          </a:effectLst>
                          <a:latin typeface="Arial Narrow" pitchFamily="34" charset="0"/>
                          <a:ea typeface="Malgun Gothic"/>
                          <a:cs typeface="Arial"/>
                        </a:rPr>
                        <a:t>Bartholomew,</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7. and </a:t>
                      </a:r>
                      <a:r>
                        <a:rPr lang="en-US" sz="1700" b="1" dirty="0">
                          <a:ln>
                            <a:solidFill>
                              <a:schemeClr val="accent4">
                                <a:lumMod val="60000"/>
                                <a:lumOff val="40000"/>
                              </a:schemeClr>
                            </a:solidFill>
                          </a:ln>
                          <a:solidFill>
                            <a:schemeClr val="accent4">
                              <a:lumMod val="60000"/>
                              <a:lumOff val="40000"/>
                            </a:schemeClr>
                          </a:solidFill>
                          <a:effectLst>
                            <a:outerShdw blurRad="38100" dist="38100" dir="2700000" algn="tl">
                              <a:srgbClr val="000000">
                                <a:alpha val="43137"/>
                              </a:srgbClr>
                            </a:outerShdw>
                          </a:effectLst>
                          <a:latin typeface="Arial Narrow" pitchFamily="34" charset="0"/>
                          <a:ea typeface="Malgun Gothic"/>
                          <a:cs typeface="Arial"/>
                        </a:rPr>
                        <a:t>Matthew</a:t>
                      </a:r>
                      <a:r>
                        <a:rPr lang="en-US" sz="1700" b="1"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8. and </a:t>
                      </a:r>
                      <a:r>
                        <a:rPr lang="en-US" sz="1700" b="1" dirty="0">
                          <a:ln>
                            <a:solidFill>
                              <a:srgbClr val="FF0000"/>
                            </a:solidFill>
                          </a:ln>
                          <a:effectLst>
                            <a:outerShdw blurRad="38100" dist="38100" dir="2700000" algn="tl">
                              <a:srgbClr val="000000">
                                <a:alpha val="43137"/>
                              </a:srgbClr>
                            </a:outerShdw>
                          </a:effectLst>
                          <a:latin typeface="Arial Narrow" pitchFamily="34" charset="0"/>
                          <a:ea typeface="Malgun Gothic"/>
                          <a:cs typeface="Arial"/>
                        </a:rPr>
                        <a:t>Thomas</a:t>
                      </a:r>
                      <a:r>
                        <a:rPr lang="en-US" sz="1700" b="1"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9. and </a:t>
                      </a:r>
                      <a:r>
                        <a:rPr lang="en-US" sz="1700" b="1" dirty="0">
                          <a:solidFill>
                            <a:srgbClr val="FF66FF"/>
                          </a:solidFill>
                          <a:effectLst>
                            <a:outerShdw blurRad="38100" dist="38100" dir="2700000" algn="tl">
                              <a:srgbClr val="000000">
                                <a:alpha val="43137"/>
                              </a:srgbClr>
                            </a:outerShdw>
                          </a:effectLst>
                          <a:latin typeface="Arial Narrow" pitchFamily="34" charset="0"/>
                          <a:ea typeface="Malgun Gothic"/>
                          <a:cs typeface="Arial"/>
                        </a:rPr>
                        <a:t>James the [son] of</a:t>
                      </a:r>
                    </a:p>
                    <a:p>
                      <a:pPr marL="0" marR="0" indent="0">
                        <a:lnSpc>
                          <a:spcPct val="100000"/>
                        </a:lnSpc>
                        <a:spcBef>
                          <a:spcPts val="0"/>
                        </a:spcBef>
                        <a:spcAft>
                          <a:spcPts val="0"/>
                        </a:spcAft>
                      </a:pPr>
                      <a:r>
                        <a:rPr lang="en-US" sz="1700" b="1" dirty="0" err="1">
                          <a:solidFill>
                            <a:srgbClr val="FF66FF"/>
                          </a:solidFill>
                          <a:effectLst>
                            <a:outerShdw blurRad="38100" dist="38100" dir="2700000" algn="tl">
                              <a:srgbClr val="000000">
                                <a:alpha val="43137"/>
                              </a:srgbClr>
                            </a:outerShdw>
                          </a:effectLst>
                          <a:latin typeface="Arial Narrow" pitchFamily="34" charset="0"/>
                          <a:ea typeface="Malgun Gothic"/>
                          <a:cs typeface="Arial"/>
                        </a:rPr>
                        <a:t>Alphaeus</a:t>
                      </a:r>
                      <a:r>
                        <a:rPr lang="en-US" sz="1700" b="1" dirty="0">
                          <a:solidFill>
                            <a:srgbClr val="FF66FF"/>
                          </a:solidFill>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10. and </a:t>
                      </a:r>
                      <a:r>
                        <a:rPr lang="en-US" sz="1700" b="1" dirty="0" err="1">
                          <a:solidFill>
                            <a:srgbClr val="FF9900"/>
                          </a:solidFill>
                          <a:effectLst>
                            <a:outerShdw blurRad="38100" dist="38100" dir="2700000" algn="tl">
                              <a:srgbClr val="000000">
                                <a:alpha val="43137"/>
                              </a:srgbClr>
                            </a:outerShdw>
                          </a:effectLst>
                          <a:latin typeface="Arial Narrow" pitchFamily="34" charset="0"/>
                          <a:ea typeface="Malgun Gothic"/>
                          <a:cs typeface="Arial"/>
                        </a:rPr>
                        <a:t>Thaddaeus</a:t>
                      </a:r>
                      <a:r>
                        <a:rPr lang="en-US" sz="1700" b="1"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11. and </a:t>
                      </a:r>
                      <a:r>
                        <a:rPr lang="en-US" sz="1700" b="1" dirty="0">
                          <a:solidFill>
                            <a:srgbClr val="C00000"/>
                          </a:solidFill>
                          <a:effectLst>
                            <a:outerShdw blurRad="38100" dist="38100" dir="2700000" algn="tl">
                              <a:srgbClr val="000000">
                                <a:alpha val="43137"/>
                              </a:srgbClr>
                            </a:outerShdw>
                          </a:effectLst>
                          <a:latin typeface="Arial Narrow" pitchFamily="34" charset="0"/>
                          <a:ea typeface="Malgun Gothic"/>
                          <a:cs typeface="Arial"/>
                        </a:rPr>
                        <a:t>Simon the</a:t>
                      </a:r>
                    </a:p>
                    <a:p>
                      <a:pPr marL="0" marR="0" indent="0">
                        <a:lnSpc>
                          <a:spcPct val="100000"/>
                        </a:lnSpc>
                        <a:spcBef>
                          <a:spcPts val="0"/>
                        </a:spcBef>
                        <a:spcAft>
                          <a:spcPts val="1200"/>
                        </a:spcAft>
                      </a:pPr>
                      <a:r>
                        <a:rPr lang="en-US" sz="1700" b="1" dirty="0" err="1">
                          <a:solidFill>
                            <a:srgbClr val="C00000"/>
                          </a:solidFill>
                          <a:effectLst>
                            <a:outerShdw blurRad="38100" dist="38100" dir="2700000" algn="tl">
                              <a:srgbClr val="000000">
                                <a:alpha val="43137"/>
                              </a:srgbClr>
                            </a:outerShdw>
                          </a:effectLst>
                          <a:latin typeface="Arial Narrow" pitchFamily="34" charset="0"/>
                          <a:ea typeface="Malgun Gothic"/>
                          <a:cs typeface="Arial"/>
                        </a:rPr>
                        <a:t>Cananaean</a:t>
                      </a:r>
                      <a:r>
                        <a:rPr lang="en-US" sz="1700" b="1"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12. And </a:t>
                      </a:r>
                      <a:r>
                        <a:rPr lang="en-US" sz="1700" b="1" dirty="0">
                          <a:solidFill>
                            <a:schemeClr val="bg1"/>
                          </a:solidFill>
                          <a:effectLst>
                            <a:outerShdw blurRad="38100" dist="38100" dir="2700000" algn="tl">
                              <a:srgbClr val="000000">
                                <a:alpha val="43137"/>
                              </a:srgbClr>
                            </a:outerShdw>
                          </a:effectLst>
                          <a:latin typeface="Arial Narrow" pitchFamily="34" charset="0"/>
                          <a:ea typeface="Malgun Gothic"/>
                          <a:cs typeface="Arial"/>
                        </a:rPr>
                        <a:t>Judas Iscariot</a:t>
                      </a:r>
                      <a:r>
                        <a:rPr lang="en-US" sz="1700" b="1"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1700" b="1" dirty="0">
                          <a:effectLst>
                            <a:outerShdw blurRad="38100" dist="38100" dir="2700000" algn="tl">
                              <a:srgbClr val="000000">
                                <a:alpha val="43137"/>
                              </a:srgbClr>
                            </a:outerShdw>
                          </a:effectLst>
                          <a:latin typeface="Arial Narrow" pitchFamily="34" charset="0"/>
                          <a:ea typeface="Malgun Gothic"/>
                          <a:cs typeface="Arial"/>
                        </a:rPr>
                        <a:t>who also betrayed Him.</a:t>
                      </a:r>
                    </a:p>
                  </a:txBody>
                  <a:tcPr marL="41376" marR="41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ct val="100000"/>
                        </a:lnSpc>
                        <a:spcBef>
                          <a:spcPts val="0"/>
                        </a:spcBef>
                        <a:spcAft>
                          <a:spcPts val="0"/>
                        </a:spcAft>
                      </a:pPr>
                      <a:r>
                        <a:rPr lang="en-US" sz="1800" b="1" dirty="0" smtClean="0">
                          <a:effectLst>
                            <a:outerShdw blurRad="38100" dist="38100" dir="2700000" algn="tl">
                              <a:srgbClr val="000000">
                                <a:alpha val="43137"/>
                              </a:srgbClr>
                            </a:outerShdw>
                          </a:effectLst>
                          <a:latin typeface="Arial Narrow" pitchFamily="34" charset="0"/>
                          <a:ea typeface="Malgun Gothic"/>
                          <a:cs typeface="Arial"/>
                        </a:rPr>
                        <a:t>1</a:t>
                      </a:r>
                      <a:r>
                        <a:rPr lang="en-US" sz="1800" b="1" dirty="0">
                          <a:effectLst>
                            <a:outerShdw blurRad="38100" dist="38100" dir="2700000" algn="tl">
                              <a:srgbClr val="000000">
                                <a:alpha val="43137"/>
                              </a:srgbClr>
                            </a:outerShdw>
                          </a:effectLst>
                          <a:latin typeface="Arial Narrow" pitchFamily="34" charset="0"/>
                          <a:ea typeface="Malgun Gothic"/>
                          <a:cs typeface="Arial"/>
                        </a:rPr>
                        <a:t>. </a:t>
                      </a:r>
                      <a:r>
                        <a:rPr lang="en-US" sz="1800" b="1" dirty="0">
                          <a:ln>
                            <a:solidFill>
                              <a:srgbClr val="FFC000"/>
                            </a:solidFill>
                          </a:ln>
                          <a:solidFill>
                            <a:srgbClr val="FFC000"/>
                          </a:solidFill>
                          <a:effectLst>
                            <a:outerShdw blurRad="38100" dist="38100" dir="2700000" algn="tl">
                              <a:srgbClr val="000000">
                                <a:alpha val="43137"/>
                              </a:srgbClr>
                            </a:outerShdw>
                          </a:effectLst>
                          <a:latin typeface="Arial Narrow" pitchFamily="34" charset="0"/>
                          <a:ea typeface="Malgun Gothic"/>
                          <a:cs typeface="Arial"/>
                        </a:rPr>
                        <a:t>Simon</a:t>
                      </a:r>
                      <a:r>
                        <a:rPr lang="en-US" sz="1800" b="1" dirty="0">
                          <a:effectLst>
                            <a:outerShdw blurRad="38100" dist="38100" dir="2700000" algn="tl">
                              <a:srgbClr val="000000">
                                <a:alpha val="43137"/>
                              </a:srgbClr>
                            </a:outerShdw>
                          </a:effectLst>
                          <a:latin typeface="Arial Narrow" pitchFamily="34" charset="0"/>
                          <a:ea typeface="Malgun Gothic"/>
                          <a:cs typeface="Arial"/>
                        </a:rPr>
                        <a:t>, (whom he also</a:t>
                      </a:r>
                    </a:p>
                    <a:p>
                      <a:pPr marL="0" marR="0" indent="0" algn="l">
                        <a:lnSpc>
                          <a:spcPct val="100000"/>
                        </a:lnSpc>
                        <a:spcBef>
                          <a:spcPts val="0"/>
                        </a:spcBef>
                        <a:spcAft>
                          <a:spcPts val="0"/>
                        </a:spcAft>
                      </a:pPr>
                      <a:r>
                        <a:rPr lang="en-US" sz="1800" b="1" dirty="0">
                          <a:effectLst>
                            <a:outerShdw blurRad="38100" dist="38100" dir="2700000" algn="tl">
                              <a:srgbClr val="000000">
                                <a:alpha val="43137"/>
                              </a:srgbClr>
                            </a:outerShdw>
                          </a:effectLst>
                          <a:latin typeface="Arial Narrow" pitchFamily="34" charset="0"/>
                          <a:ea typeface="Malgun Gothic"/>
                          <a:cs typeface="Arial"/>
                        </a:rPr>
                        <a:t>named Peter),</a:t>
                      </a:r>
                    </a:p>
                    <a:p>
                      <a:pPr marL="0" marR="0" indent="0" algn="l">
                        <a:lnSpc>
                          <a:spcPct val="100000"/>
                        </a:lnSpc>
                        <a:spcBef>
                          <a:spcPts val="0"/>
                        </a:spcBef>
                        <a:spcAft>
                          <a:spcPts val="0"/>
                        </a:spcAft>
                      </a:pPr>
                      <a:r>
                        <a:rPr lang="en-US" sz="1800" b="1" dirty="0">
                          <a:effectLst>
                            <a:outerShdw blurRad="38100" dist="38100" dir="2700000" algn="tl">
                              <a:srgbClr val="000000">
                                <a:alpha val="43137"/>
                              </a:srgbClr>
                            </a:outerShdw>
                          </a:effectLst>
                          <a:latin typeface="Arial Narrow" pitchFamily="34" charset="0"/>
                          <a:ea typeface="Malgun Gothic"/>
                          <a:cs typeface="Arial"/>
                        </a:rPr>
                        <a:t>2. and </a:t>
                      </a:r>
                      <a:r>
                        <a:rPr lang="en-US" sz="1800" b="1" dirty="0">
                          <a:ln>
                            <a:solidFill>
                              <a:srgbClr val="FFC000"/>
                            </a:solidFill>
                          </a:ln>
                          <a:solidFill>
                            <a:srgbClr val="FFC000"/>
                          </a:solidFill>
                          <a:effectLst>
                            <a:outerShdw blurRad="38100" dist="38100" dir="2700000" algn="tl">
                              <a:srgbClr val="000000">
                                <a:alpha val="43137"/>
                              </a:srgbClr>
                            </a:outerShdw>
                          </a:effectLst>
                          <a:latin typeface="Arial Narrow" pitchFamily="34" charset="0"/>
                          <a:ea typeface="Malgun Gothic"/>
                          <a:cs typeface="Arial"/>
                        </a:rPr>
                        <a:t>Andrew</a:t>
                      </a:r>
                      <a:r>
                        <a:rPr lang="en-US" sz="1800" b="1" dirty="0">
                          <a:effectLst>
                            <a:outerShdw blurRad="38100" dist="38100" dir="2700000" algn="tl">
                              <a:srgbClr val="000000">
                                <a:alpha val="43137"/>
                              </a:srgbClr>
                            </a:outerShdw>
                          </a:effectLst>
                          <a:latin typeface="Arial Narrow" pitchFamily="34" charset="0"/>
                          <a:ea typeface="Malgun Gothic"/>
                          <a:cs typeface="Arial"/>
                        </a:rPr>
                        <a:t> his brother;</a:t>
                      </a:r>
                    </a:p>
                    <a:p>
                      <a:pPr marL="0" marR="0" indent="0" algn="l">
                        <a:lnSpc>
                          <a:spcPct val="100000"/>
                        </a:lnSpc>
                        <a:spcBef>
                          <a:spcPts val="0"/>
                        </a:spcBef>
                        <a:spcAft>
                          <a:spcPts val="0"/>
                        </a:spcAft>
                      </a:pPr>
                      <a:r>
                        <a:rPr lang="en-US" sz="1800" b="1" dirty="0">
                          <a:effectLst>
                            <a:outerShdw blurRad="38100" dist="38100" dir="2700000" algn="tl">
                              <a:srgbClr val="000000">
                                <a:alpha val="43137"/>
                              </a:srgbClr>
                            </a:outerShdw>
                          </a:effectLst>
                          <a:latin typeface="Arial Narrow" pitchFamily="34" charset="0"/>
                          <a:ea typeface="Malgun Gothic"/>
                          <a:cs typeface="Arial"/>
                        </a:rPr>
                        <a:t>3. and </a:t>
                      </a:r>
                      <a:r>
                        <a:rPr lang="en-US" sz="1800" b="1" dirty="0">
                          <a:ln>
                            <a:solidFill>
                              <a:srgbClr val="00B0F0"/>
                            </a:solidFill>
                          </a:ln>
                          <a:solidFill>
                            <a:srgbClr val="00B0F0"/>
                          </a:solidFill>
                          <a:effectLst>
                            <a:outerShdw blurRad="38100" dist="38100" dir="2700000" algn="tl">
                              <a:srgbClr val="000000">
                                <a:alpha val="43137"/>
                              </a:srgbClr>
                            </a:outerShdw>
                          </a:effectLst>
                          <a:latin typeface="Arial Narrow" pitchFamily="34" charset="0"/>
                          <a:ea typeface="Malgun Gothic"/>
                          <a:cs typeface="Arial"/>
                        </a:rPr>
                        <a:t>James</a:t>
                      </a:r>
                    </a:p>
                    <a:p>
                      <a:pPr marL="0" marR="0" indent="0" algn="l">
                        <a:lnSpc>
                          <a:spcPct val="100000"/>
                        </a:lnSpc>
                        <a:spcBef>
                          <a:spcPts val="0"/>
                        </a:spcBef>
                        <a:spcAft>
                          <a:spcPts val="0"/>
                        </a:spcAft>
                      </a:pPr>
                      <a:r>
                        <a:rPr lang="en-US" sz="1800" b="1" dirty="0">
                          <a:effectLst>
                            <a:outerShdw blurRad="38100" dist="38100" dir="2700000" algn="tl">
                              <a:srgbClr val="000000">
                                <a:alpha val="43137"/>
                              </a:srgbClr>
                            </a:outerShdw>
                          </a:effectLst>
                          <a:latin typeface="Arial Narrow" pitchFamily="34" charset="0"/>
                          <a:ea typeface="Malgun Gothic"/>
                          <a:cs typeface="Arial"/>
                        </a:rPr>
                        <a:t>4. and </a:t>
                      </a:r>
                      <a:r>
                        <a:rPr lang="en-US" sz="1800" b="1" dirty="0">
                          <a:ln>
                            <a:solidFill>
                              <a:srgbClr val="00B0F0"/>
                            </a:solidFill>
                          </a:ln>
                          <a:solidFill>
                            <a:srgbClr val="00B0F0"/>
                          </a:solidFill>
                          <a:effectLst>
                            <a:outerShdw blurRad="38100" dist="38100" dir="2700000" algn="tl">
                              <a:srgbClr val="000000">
                                <a:alpha val="43137"/>
                              </a:srgbClr>
                            </a:outerShdw>
                          </a:effectLst>
                          <a:latin typeface="Arial Narrow" pitchFamily="34" charset="0"/>
                          <a:ea typeface="Malgun Gothic"/>
                          <a:cs typeface="Arial"/>
                        </a:rPr>
                        <a:t>John</a:t>
                      </a:r>
                      <a:r>
                        <a:rPr lang="en-US" sz="1800" b="1" dirty="0">
                          <a:effectLst>
                            <a:outerShdw blurRad="38100" dist="38100" dir="2700000" algn="tl">
                              <a:srgbClr val="000000">
                                <a:alpha val="43137"/>
                              </a:srgbClr>
                            </a:outerShdw>
                          </a:effectLst>
                          <a:latin typeface="Arial Narrow" pitchFamily="34" charset="0"/>
                          <a:ea typeface="Malgun Gothic"/>
                          <a:cs typeface="Arial"/>
                        </a:rPr>
                        <a:t>;</a:t>
                      </a:r>
                    </a:p>
                    <a:p>
                      <a:pPr marL="0" marR="0" indent="0" algn="l">
                        <a:lnSpc>
                          <a:spcPct val="100000"/>
                        </a:lnSpc>
                        <a:spcBef>
                          <a:spcPts val="0"/>
                        </a:spcBef>
                        <a:spcAft>
                          <a:spcPts val="0"/>
                        </a:spcAft>
                      </a:pPr>
                      <a:r>
                        <a:rPr lang="en-US" sz="1800" b="1" dirty="0">
                          <a:effectLst>
                            <a:outerShdw blurRad="38100" dist="38100" dir="2700000" algn="tl">
                              <a:srgbClr val="000000">
                                <a:alpha val="43137"/>
                              </a:srgbClr>
                            </a:outerShdw>
                          </a:effectLst>
                          <a:latin typeface="Arial Narrow" pitchFamily="34" charset="0"/>
                          <a:ea typeface="Malgun Gothic"/>
                          <a:cs typeface="Arial"/>
                        </a:rPr>
                        <a:t>5. and </a:t>
                      </a:r>
                      <a:r>
                        <a:rPr lang="en-US" sz="1800" b="1" dirty="0">
                          <a:ln>
                            <a:solidFill>
                              <a:srgbClr val="00B050"/>
                            </a:solidFill>
                          </a:ln>
                          <a:solidFill>
                            <a:srgbClr val="00B050"/>
                          </a:solidFill>
                          <a:effectLst>
                            <a:outerShdw blurRad="38100" dist="38100" dir="2700000" algn="tl">
                              <a:srgbClr val="000000">
                                <a:alpha val="43137"/>
                              </a:srgbClr>
                            </a:outerShdw>
                          </a:effectLst>
                          <a:latin typeface="Arial Narrow" pitchFamily="34" charset="0"/>
                          <a:ea typeface="Malgun Gothic"/>
                          <a:cs typeface="Arial"/>
                        </a:rPr>
                        <a:t>Philip</a:t>
                      </a:r>
                    </a:p>
                    <a:p>
                      <a:pPr marL="0" marR="0" indent="0" algn="l">
                        <a:lnSpc>
                          <a:spcPct val="100000"/>
                        </a:lnSpc>
                        <a:spcBef>
                          <a:spcPts val="0"/>
                        </a:spcBef>
                        <a:spcAft>
                          <a:spcPts val="0"/>
                        </a:spcAft>
                      </a:pPr>
                      <a:r>
                        <a:rPr lang="en-US" sz="1800" b="1" dirty="0">
                          <a:effectLst>
                            <a:outerShdw blurRad="38100" dist="38100" dir="2700000" algn="tl">
                              <a:srgbClr val="000000">
                                <a:alpha val="43137"/>
                              </a:srgbClr>
                            </a:outerShdw>
                          </a:effectLst>
                          <a:latin typeface="Arial Narrow" pitchFamily="34" charset="0"/>
                          <a:ea typeface="Malgun Gothic"/>
                          <a:cs typeface="Arial"/>
                        </a:rPr>
                        <a:t>6. and </a:t>
                      </a:r>
                      <a:r>
                        <a:rPr lang="en-US" sz="1800" b="1" dirty="0">
                          <a:ln>
                            <a:solidFill>
                              <a:srgbClr val="FFFF00"/>
                            </a:solidFill>
                          </a:ln>
                          <a:effectLst>
                            <a:outerShdw blurRad="38100" dist="38100" dir="2700000" algn="tl">
                              <a:srgbClr val="000000">
                                <a:alpha val="43137"/>
                              </a:srgbClr>
                            </a:outerShdw>
                          </a:effectLst>
                          <a:latin typeface="Arial Narrow" pitchFamily="34" charset="0"/>
                          <a:ea typeface="Malgun Gothic"/>
                          <a:cs typeface="Arial"/>
                        </a:rPr>
                        <a:t>Bartholomew</a:t>
                      </a:r>
                      <a:r>
                        <a:rPr lang="en-US" sz="1800" b="1" dirty="0">
                          <a:effectLst>
                            <a:outerShdw blurRad="38100" dist="38100" dir="2700000" algn="tl">
                              <a:srgbClr val="000000">
                                <a:alpha val="43137"/>
                              </a:srgbClr>
                            </a:outerShdw>
                          </a:effectLst>
                          <a:latin typeface="Arial Narrow" pitchFamily="34" charset="0"/>
                          <a:ea typeface="Malgun Gothic"/>
                          <a:cs typeface="Arial"/>
                        </a:rPr>
                        <a:t>;</a:t>
                      </a:r>
                    </a:p>
                    <a:p>
                      <a:pPr marL="0" marR="0" indent="0" algn="l">
                        <a:lnSpc>
                          <a:spcPct val="100000"/>
                        </a:lnSpc>
                        <a:spcBef>
                          <a:spcPts val="0"/>
                        </a:spcBef>
                        <a:spcAft>
                          <a:spcPts val="0"/>
                        </a:spcAft>
                      </a:pPr>
                      <a:r>
                        <a:rPr lang="en-US" sz="1800" b="1" dirty="0">
                          <a:effectLst>
                            <a:outerShdw blurRad="38100" dist="38100" dir="2700000" algn="tl">
                              <a:srgbClr val="000000">
                                <a:alpha val="43137"/>
                              </a:srgbClr>
                            </a:outerShdw>
                          </a:effectLst>
                          <a:latin typeface="Arial Narrow" pitchFamily="34" charset="0"/>
                          <a:ea typeface="Malgun Gothic"/>
                          <a:cs typeface="Arial"/>
                        </a:rPr>
                        <a:t>7. and </a:t>
                      </a:r>
                      <a:r>
                        <a:rPr lang="en-US" sz="1800" b="1" dirty="0">
                          <a:ln>
                            <a:solidFill>
                              <a:schemeClr val="accent4">
                                <a:lumMod val="60000"/>
                                <a:lumOff val="40000"/>
                              </a:schemeClr>
                            </a:solidFill>
                          </a:ln>
                          <a:solidFill>
                            <a:schemeClr val="accent4">
                              <a:lumMod val="60000"/>
                              <a:lumOff val="40000"/>
                            </a:schemeClr>
                          </a:solidFill>
                          <a:effectLst>
                            <a:outerShdw blurRad="38100" dist="38100" dir="2700000" algn="tl">
                              <a:srgbClr val="000000">
                                <a:alpha val="43137"/>
                              </a:srgbClr>
                            </a:outerShdw>
                          </a:effectLst>
                          <a:latin typeface="Arial Narrow" pitchFamily="34" charset="0"/>
                          <a:ea typeface="Malgun Gothic"/>
                          <a:cs typeface="Arial"/>
                        </a:rPr>
                        <a:t>Matthew</a:t>
                      </a:r>
                    </a:p>
                    <a:p>
                      <a:pPr marL="0" marR="0" indent="0" algn="l">
                        <a:lnSpc>
                          <a:spcPct val="100000"/>
                        </a:lnSpc>
                        <a:spcBef>
                          <a:spcPts val="0"/>
                        </a:spcBef>
                        <a:spcAft>
                          <a:spcPts val="0"/>
                        </a:spcAft>
                      </a:pPr>
                      <a:r>
                        <a:rPr lang="en-US" sz="1800" b="1" dirty="0">
                          <a:effectLst>
                            <a:outerShdw blurRad="38100" dist="38100" dir="2700000" algn="tl">
                              <a:srgbClr val="000000">
                                <a:alpha val="43137"/>
                              </a:srgbClr>
                            </a:outerShdw>
                          </a:effectLst>
                          <a:latin typeface="Arial Narrow" pitchFamily="34" charset="0"/>
                          <a:ea typeface="Malgun Gothic"/>
                          <a:cs typeface="Arial"/>
                        </a:rPr>
                        <a:t>8. and </a:t>
                      </a:r>
                      <a:r>
                        <a:rPr lang="en-US" sz="1800" b="1" dirty="0">
                          <a:ln>
                            <a:solidFill>
                              <a:srgbClr val="FF0000"/>
                            </a:solidFill>
                          </a:ln>
                          <a:effectLst>
                            <a:outerShdw blurRad="38100" dist="38100" dir="2700000" algn="tl">
                              <a:srgbClr val="000000">
                                <a:alpha val="43137"/>
                              </a:srgbClr>
                            </a:outerShdw>
                          </a:effectLst>
                          <a:latin typeface="Arial Narrow" pitchFamily="34" charset="0"/>
                          <a:ea typeface="Malgun Gothic"/>
                          <a:cs typeface="Arial"/>
                        </a:rPr>
                        <a:t>Thomas</a:t>
                      </a:r>
                      <a:r>
                        <a:rPr lang="en-US" sz="1800" b="1" dirty="0">
                          <a:effectLst>
                            <a:outerShdw blurRad="38100" dist="38100" dir="2700000" algn="tl">
                              <a:srgbClr val="000000">
                                <a:alpha val="43137"/>
                              </a:srgbClr>
                            </a:outerShdw>
                          </a:effectLst>
                          <a:latin typeface="Arial Narrow" pitchFamily="34" charset="0"/>
                          <a:ea typeface="Malgun Gothic"/>
                          <a:cs typeface="Arial"/>
                        </a:rPr>
                        <a:t>;</a:t>
                      </a:r>
                    </a:p>
                    <a:p>
                      <a:pPr marL="0" marR="0" indent="0" algn="l">
                        <a:lnSpc>
                          <a:spcPct val="100000"/>
                        </a:lnSpc>
                        <a:spcBef>
                          <a:spcPts val="0"/>
                        </a:spcBef>
                        <a:spcAft>
                          <a:spcPts val="0"/>
                        </a:spcAft>
                      </a:pPr>
                      <a:r>
                        <a:rPr lang="en-US" sz="1800" b="1" dirty="0">
                          <a:effectLst>
                            <a:outerShdw blurRad="38100" dist="38100" dir="2700000" algn="tl">
                              <a:srgbClr val="000000">
                                <a:alpha val="43137"/>
                              </a:srgbClr>
                            </a:outerShdw>
                          </a:effectLst>
                          <a:latin typeface="Arial Narrow" pitchFamily="34" charset="0"/>
                          <a:ea typeface="Malgun Gothic"/>
                          <a:cs typeface="Arial"/>
                        </a:rPr>
                        <a:t>9. and </a:t>
                      </a:r>
                      <a:r>
                        <a:rPr lang="en-US" sz="1800" b="1" dirty="0">
                          <a:solidFill>
                            <a:srgbClr val="FF66FF"/>
                          </a:solidFill>
                          <a:effectLst>
                            <a:outerShdw blurRad="38100" dist="38100" dir="2700000" algn="tl">
                              <a:srgbClr val="000000">
                                <a:alpha val="43137"/>
                              </a:srgbClr>
                            </a:outerShdw>
                          </a:effectLst>
                          <a:latin typeface="Arial Narrow" pitchFamily="34" charset="0"/>
                          <a:ea typeface="Malgun Gothic"/>
                          <a:cs typeface="Arial"/>
                        </a:rPr>
                        <a:t>James [son of]</a:t>
                      </a:r>
                    </a:p>
                    <a:p>
                      <a:pPr marL="0" marR="0" indent="0" algn="l">
                        <a:lnSpc>
                          <a:spcPct val="100000"/>
                        </a:lnSpc>
                        <a:spcBef>
                          <a:spcPts val="0"/>
                        </a:spcBef>
                        <a:spcAft>
                          <a:spcPts val="0"/>
                        </a:spcAft>
                      </a:pPr>
                      <a:r>
                        <a:rPr lang="en-US" sz="1800" b="1" dirty="0" err="1">
                          <a:solidFill>
                            <a:srgbClr val="FF66FF"/>
                          </a:solidFill>
                          <a:effectLst>
                            <a:outerShdw blurRad="38100" dist="38100" dir="2700000" algn="tl">
                              <a:srgbClr val="000000">
                                <a:alpha val="43137"/>
                              </a:srgbClr>
                            </a:outerShdw>
                          </a:effectLst>
                          <a:latin typeface="Arial Narrow" pitchFamily="34" charset="0"/>
                          <a:ea typeface="Malgun Gothic"/>
                          <a:cs typeface="Arial"/>
                        </a:rPr>
                        <a:t>Alphaeus</a:t>
                      </a:r>
                      <a:r>
                        <a:rPr lang="en-US" sz="1800" b="1" dirty="0">
                          <a:effectLst>
                            <a:outerShdw blurRad="38100" dist="38100" dir="2700000" algn="tl">
                              <a:srgbClr val="000000">
                                <a:alpha val="43137"/>
                              </a:srgbClr>
                            </a:outerShdw>
                          </a:effectLst>
                          <a:latin typeface="Arial Narrow" pitchFamily="34" charset="0"/>
                          <a:ea typeface="Malgun Gothic"/>
                          <a:cs typeface="Arial"/>
                        </a:rPr>
                        <a:t>;</a:t>
                      </a:r>
                    </a:p>
                    <a:p>
                      <a:pPr marL="0" marR="0" indent="0" algn="l">
                        <a:lnSpc>
                          <a:spcPct val="100000"/>
                        </a:lnSpc>
                        <a:spcBef>
                          <a:spcPts val="0"/>
                        </a:spcBef>
                        <a:spcAft>
                          <a:spcPts val="0"/>
                        </a:spcAft>
                      </a:pPr>
                      <a:r>
                        <a:rPr lang="en-US" sz="1800" b="1" dirty="0">
                          <a:effectLst>
                            <a:outerShdw blurRad="38100" dist="38100" dir="2700000" algn="tl">
                              <a:srgbClr val="000000">
                                <a:alpha val="43137"/>
                              </a:srgbClr>
                            </a:outerShdw>
                          </a:effectLst>
                          <a:latin typeface="Arial Narrow" pitchFamily="34" charset="0"/>
                          <a:ea typeface="Malgun Gothic"/>
                          <a:cs typeface="Arial"/>
                        </a:rPr>
                        <a:t>10. and </a:t>
                      </a:r>
                      <a:r>
                        <a:rPr lang="en-US" sz="1800" b="1" dirty="0">
                          <a:solidFill>
                            <a:srgbClr val="C00000"/>
                          </a:solidFill>
                          <a:effectLst>
                            <a:outerShdw blurRad="38100" dist="38100" dir="2700000" algn="tl">
                              <a:srgbClr val="000000">
                                <a:alpha val="43137"/>
                              </a:srgbClr>
                            </a:outerShdw>
                          </a:effectLst>
                          <a:latin typeface="Arial Narrow" pitchFamily="34" charset="0"/>
                          <a:ea typeface="Malgun Gothic"/>
                          <a:cs typeface="Arial"/>
                        </a:rPr>
                        <a:t>Simon the [one] called Zealot</a:t>
                      </a:r>
                      <a:r>
                        <a:rPr lang="en-US" sz="1800" b="1" dirty="0">
                          <a:effectLst>
                            <a:outerShdw blurRad="38100" dist="38100" dir="2700000" algn="tl">
                              <a:srgbClr val="000000">
                                <a:alpha val="43137"/>
                              </a:srgbClr>
                            </a:outerShdw>
                          </a:effectLst>
                          <a:latin typeface="Arial Narrow" pitchFamily="34" charset="0"/>
                          <a:ea typeface="Malgun Gothic"/>
                          <a:cs typeface="Arial"/>
                        </a:rPr>
                        <a:t>;</a:t>
                      </a:r>
                    </a:p>
                    <a:p>
                      <a:pPr marL="0" marR="0" indent="0" algn="l">
                        <a:lnSpc>
                          <a:spcPct val="100000"/>
                        </a:lnSpc>
                        <a:spcBef>
                          <a:spcPts val="0"/>
                        </a:spcBef>
                        <a:spcAft>
                          <a:spcPts val="1200"/>
                        </a:spcAft>
                      </a:pPr>
                      <a:r>
                        <a:rPr lang="en-US" sz="1800" b="1" dirty="0">
                          <a:effectLst>
                            <a:outerShdw blurRad="38100" dist="38100" dir="2700000" algn="tl">
                              <a:srgbClr val="000000">
                                <a:alpha val="43137"/>
                              </a:srgbClr>
                            </a:outerShdw>
                          </a:effectLst>
                          <a:latin typeface="Arial Narrow" pitchFamily="34" charset="0"/>
                          <a:ea typeface="Malgun Gothic"/>
                          <a:cs typeface="Arial"/>
                        </a:rPr>
                        <a:t>11. And </a:t>
                      </a:r>
                      <a:r>
                        <a:rPr lang="en-US" sz="1800" b="1" dirty="0">
                          <a:solidFill>
                            <a:srgbClr val="FF9900"/>
                          </a:solidFill>
                          <a:effectLst>
                            <a:outerShdw blurRad="38100" dist="38100" dir="2700000" algn="tl">
                              <a:srgbClr val="000000">
                                <a:alpha val="43137"/>
                              </a:srgbClr>
                            </a:outerShdw>
                          </a:effectLst>
                          <a:latin typeface="Arial Narrow" pitchFamily="34" charset="0"/>
                          <a:ea typeface="Malgun Gothic"/>
                          <a:cs typeface="Arial"/>
                        </a:rPr>
                        <a:t>Judas [son] of James</a:t>
                      </a:r>
                      <a:r>
                        <a:rPr lang="en-US" sz="1800" b="1" dirty="0">
                          <a:effectLst>
                            <a:outerShdw blurRad="38100" dist="38100" dir="2700000" algn="tl">
                              <a:srgbClr val="000000">
                                <a:alpha val="43137"/>
                              </a:srgbClr>
                            </a:outerShdw>
                          </a:effectLst>
                          <a:latin typeface="Arial Narrow" pitchFamily="34" charset="0"/>
                          <a:ea typeface="Malgun Gothic"/>
                          <a:cs typeface="Arial"/>
                        </a:rPr>
                        <a:t>;</a:t>
                      </a:r>
                    </a:p>
                    <a:p>
                      <a:pPr marL="0" marR="0" indent="0" algn="l">
                        <a:lnSpc>
                          <a:spcPct val="100000"/>
                        </a:lnSpc>
                        <a:spcBef>
                          <a:spcPts val="0"/>
                        </a:spcBef>
                        <a:spcAft>
                          <a:spcPts val="0"/>
                        </a:spcAft>
                      </a:pPr>
                      <a:r>
                        <a:rPr lang="en-US" sz="1800" b="1" dirty="0">
                          <a:effectLst>
                            <a:outerShdw blurRad="38100" dist="38100" dir="2700000" algn="tl">
                              <a:srgbClr val="000000">
                                <a:alpha val="43137"/>
                              </a:srgbClr>
                            </a:outerShdw>
                          </a:effectLst>
                          <a:latin typeface="Arial Narrow" pitchFamily="34" charset="0"/>
                          <a:ea typeface="Malgun Gothic"/>
                          <a:cs typeface="Arial"/>
                        </a:rPr>
                        <a:t>12. and </a:t>
                      </a:r>
                      <a:r>
                        <a:rPr lang="en-US" sz="1800" b="1" dirty="0">
                          <a:solidFill>
                            <a:schemeClr val="bg1"/>
                          </a:solidFill>
                          <a:effectLst>
                            <a:outerShdw blurRad="38100" dist="38100" dir="2700000" algn="tl">
                              <a:srgbClr val="000000">
                                <a:alpha val="43137"/>
                              </a:srgbClr>
                            </a:outerShdw>
                          </a:effectLst>
                          <a:latin typeface="Arial Narrow" pitchFamily="34" charset="0"/>
                          <a:ea typeface="Malgun Gothic"/>
                          <a:cs typeface="Arial"/>
                        </a:rPr>
                        <a:t>Judas Iscariot</a:t>
                      </a:r>
                      <a:r>
                        <a:rPr lang="en-US" sz="1800" b="1" dirty="0">
                          <a:effectLst>
                            <a:outerShdw blurRad="38100" dist="38100" dir="2700000" algn="tl">
                              <a:srgbClr val="000000">
                                <a:alpha val="43137"/>
                              </a:srgbClr>
                            </a:outerShdw>
                          </a:effectLst>
                          <a:latin typeface="Arial Narrow" pitchFamily="34" charset="0"/>
                          <a:ea typeface="Malgun Gothic"/>
                          <a:cs typeface="Arial"/>
                        </a:rPr>
                        <a:t>, who became [the] betrayer.</a:t>
                      </a:r>
                    </a:p>
                  </a:txBody>
                  <a:tcPr marL="41376" marR="41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0000"/>
                        </a:lnSpc>
                        <a:spcBef>
                          <a:spcPts val="0"/>
                        </a:spcBef>
                        <a:spcAft>
                          <a:spcPts val="0"/>
                        </a:spcAft>
                      </a:pPr>
                      <a:r>
                        <a:rPr lang="en-US" sz="2000" dirty="0" smtClean="0">
                          <a:effectLst>
                            <a:outerShdw blurRad="38100" dist="38100" dir="2700000" algn="tl">
                              <a:srgbClr val="000000">
                                <a:alpha val="43137"/>
                              </a:srgbClr>
                            </a:outerShdw>
                          </a:effectLst>
                          <a:latin typeface="Arial Narrow" pitchFamily="34" charset="0"/>
                          <a:ea typeface="Malgun Gothic"/>
                          <a:cs typeface="Arial"/>
                        </a:rPr>
                        <a:t>1</a:t>
                      </a:r>
                      <a:r>
                        <a:rPr lang="en-US" sz="2000" dirty="0">
                          <a:effectLst>
                            <a:outerShdw blurRad="38100" dist="38100" dir="2700000" algn="tl">
                              <a:srgbClr val="000000">
                                <a:alpha val="43137"/>
                              </a:srgbClr>
                            </a:outerShdw>
                          </a:effectLst>
                          <a:latin typeface="Arial Narrow" pitchFamily="34" charset="0"/>
                          <a:ea typeface="Malgun Gothic"/>
                          <a:cs typeface="Arial"/>
                        </a:rPr>
                        <a:t>. </a:t>
                      </a:r>
                      <a:r>
                        <a:rPr lang="en-US" sz="2000" dirty="0">
                          <a:ln>
                            <a:solidFill>
                              <a:srgbClr val="FFC000"/>
                            </a:solidFill>
                          </a:ln>
                          <a:solidFill>
                            <a:srgbClr val="FFC000"/>
                          </a:solidFill>
                          <a:effectLst>
                            <a:outerShdw blurRad="38100" dist="38100" dir="2700000" algn="tl">
                              <a:srgbClr val="000000">
                                <a:alpha val="43137"/>
                              </a:srgbClr>
                            </a:outerShdw>
                          </a:effectLst>
                          <a:latin typeface="Arial Narrow" pitchFamily="34" charset="0"/>
                          <a:ea typeface="Malgun Gothic"/>
                          <a:cs typeface="Arial"/>
                        </a:rPr>
                        <a:t>Peter</a:t>
                      </a:r>
                      <a:r>
                        <a:rPr lang="en-US" sz="2000"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2000" dirty="0">
                          <a:effectLst>
                            <a:outerShdw blurRad="38100" dist="38100" dir="2700000" algn="tl">
                              <a:srgbClr val="000000">
                                <a:alpha val="43137"/>
                              </a:srgbClr>
                            </a:outerShdw>
                          </a:effectLst>
                          <a:latin typeface="Arial Narrow" pitchFamily="34" charset="0"/>
                          <a:ea typeface="Malgun Gothic"/>
                          <a:cs typeface="Arial"/>
                        </a:rPr>
                        <a:t>2. and </a:t>
                      </a:r>
                      <a:r>
                        <a:rPr lang="en-US" sz="2000" dirty="0">
                          <a:ln>
                            <a:solidFill>
                              <a:srgbClr val="00B0F0"/>
                            </a:solidFill>
                          </a:ln>
                          <a:solidFill>
                            <a:srgbClr val="00B0F0"/>
                          </a:solidFill>
                          <a:effectLst>
                            <a:outerShdw blurRad="38100" dist="38100" dir="2700000" algn="tl">
                              <a:srgbClr val="000000">
                                <a:alpha val="43137"/>
                              </a:srgbClr>
                            </a:outerShdw>
                          </a:effectLst>
                          <a:latin typeface="Arial Narrow" pitchFamily="34" charset="0"/>
                          <a:ea typeface="Malgun Gothic"/>
                          <a:cs typeface="Arial"/>
                        </a:rPr>
                        <a:t>John</a:t>
                      </a:r>
                      <a:r>
                        <a:rPr lang="en-US" sz="2000"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2000" dirty="0">
                          <a:effectLst>
                            <a:outerShdw blurRad="38100" dist="38100" dir="2700000" algn="tl">
                              <a:srgbClr val="000000">
                                <a:alpha val="43137"/>
                              </a:srgbClr>
                            </a:outerShdw>
                          </a:effectLst>
                          <a:latin typeface="Arial Narrow" pitchFamily="34" charset="0"/>
                          <a:ea typeface="Malgun Gothic"/>
                          <a:cs typeface="Arial"/>
                        </a:rPr>
                        <a:t>3. </a:t>
                      </a:r>
                      <a:r>
                        <a:rPr lang="en-US" sz="2000" dirty="0" smtClean="0">
                          <a:effectLst>
                            <a:outerShdw blurRad="38100" dist="38100" dir="2700000" algn="tl">
                              <a:srgbClr val="000000">
                                <a:alpha val="43137"/>
                              </a:srgbClr>
                            </a:outerShdw>
                          </a:effectLst>
                          <a:latin typeface="Arial Narrow" pitchFamily="34" charset="0"/>
                          <a:ea typeface="Malgun Gothic"/>
                          <a:cs typeface="Arial"/>
                        </a:rPr>
                        <a:t>and </a:t>
                      </a:r>
                      <a:r>
                        <a:rPr lang="en-US" sz="2000" dirty="0">
                          <a:ln>
                            <a:solidFill>
                              <a:srgbClr val="00B0F0"/>
                            </a:solidFill>
                          </a:ln>
                          <a:solidFill>
                            <a:srgbClr val="00B0F0"/>
                          </a:solidFill>
                          <a:effectLst>
                            <a:outerShdw blurRad="38100" dist="38100" dir="2700000" algn="tl">
                              <a:srgbClr val="000000">
                                <a:alpha val="43137"/>
                              </a:srgbClr>
                            </a:outerShdw>
                          </a:effectLst>
                          <a:latin typeface="Arial Narrow" pitchFamily="34" charset="0"/>
                          <a:ea typeface="Malgun Gothic"/>
                          <a:cs typeface="Arial"/>
                        </a:rPr>
                        <a:t>James</a:t>
                      </a:r>
                      <a:r>
                        <a:rPr lang="en-US" sz="2000"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2000" dirty="0">
                          <a:effectLst>
                            <a:outerShdw blurRad="38100" dist="38100" dir="2700000" algn="tl">
                              <a:srgbClr val="000000">
                                <a:alpha val="43137"/>
                              </a:srgbClr>
                            </a:outerShdw>
                          </a:effectLst>
                          <a:latin typeface="Arial Narrow" pitchFamily="34" charset="0"/>
                          <a:ea typeface="Malgun Gothic"/>
                          <a:cs typeface="Arial"/>
                        </a:rPr>
                        <a:t>4. and </a:t>
                      </a:r>
                      <a:r>
                        <a:rPr lang="en-US" sz="2000" dirty="0">
                          <a:ln>
                            <a:solidFill>
                              <a:srgbClr val="FFC000"/>
                            </a:solidFill>
                          </a:ln>
                          <a:solidFill>
                            <a:srgbClr val="FFC000"/>
                          </a:solidFill>
                          <a:effectLst>
                            <a:outerShdw blurRad="38100" dist="38100" dir="2700000" algn="tl">
                              <a:srgbClr val="000000">
                                <a:alpha val="43137"/>
                              </a:srgbClr>
                            </a:outerShdw>
                          </a:effectLst>
                          <a:latin typeface="Arial Narrow" pitchFamily="34" charset="0"/>
                          <a:ea typeface="Malgun Gothic"/>
                          <a:cs typeface="Arial"/>
                        </a:rPr>
                        <a:t>Andrew</a:t>
                      </a:r>
                      <a:r>
                        <a:rPr lang="en-US" sz="2000"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2000" dirty="0">
                          <a:effectLst>
                            <a:outerShdw blurRad="38100" dist="38100" dir="2700000" algn="tl">
                              <a:srgbClr val="000000">
                                <a:alpha val="43137"/>
                              </a:srgbClr>
                            </a:outerShdw>
                          </a:effectLst>
                          <a:latin typeface="Arial Narrow" pitchFamily="34" charset="0"/>
                          <a:ea typeface="Malgun Gothic"/>
                          <a:cs typeface="Arial"/>
                        </a:rPr>
                        <a:t>5. </a:t>
                      </a:r>
                      <a:r>
                        <a:rPr lang="en-US" sz="2000" dirty="0">
                          <a:ln>
                            <a:solidFill>
                              <a:srgbClr val="00B050"/>
                            </a:solidFill>
                          </a:ln>
                          <a:solidFill>
                            <a:srgbClr val="00B050"/>
                          </a:solidFill>
                          <a:effectLst>
                            <a:outerShdw blurRad="38100" dist="38100" dir="2700000" algn="tl">
                              <a:srgbClr val="000000">
                                <a:alpha val="43137"/>
                              </a:srgbClr>
                            </a:outerShdw>
                          </a:effectLst>
                          <a:latin typeface="Arial Narrow" pitchFamily="34" charset="0"/>
                          <a:ea typeface="Malgun Gothic"/>
                          <a:cs typeface="Arial"/>
                        </a:rPr>
                        <a:t>Philip</a:t>
                      </a:r>
                      <a:r>
                        <a:rPr lang="en-US" sz="2000"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2000" dirty="0">
                          <a:effectLst>
                            <a:outerShdw blurRad="38100" dist="38100" dir="2700000" algn="tl">
                              <a:srgbClr val="000000">
                                <a:alpha val="43137"/>
                              </a:srgbClr>
                            </a:outerShdw>
                          </a:effectLst>
                          <a:latin typeface="Arial Narrow" pitchFamily="34" charset="0"/>
                          <a:ea typeface="Malgun Gothic"/>
                          <a:cs typeface="Arial"/>
                        </a:rPr>
                        <a:t>6. and </a:t>
                      </a:r>
                      <a:r>
                        <a:rPr lang="en-US" sz="2000" dirty="0">
                          <a:ln>
                            <a:solidFill>
                              <a:srgbClr val="FF0000"/>
                            </a:solidFill>
                          </a:ln>
                          <a:effectLst>
                            <a:outerShdw blurRad="38100" dist="38100" dir="2700000" algn="tl">
                              <a:srgbClr val="000000">
                                <a:alpha val="43137"/>
                              </a:srgbClr>
                            </a:outerShdw>
                          </a:effectLst>
                          <a:latin typeface="Arial Narrow" pitchFamily="34" charset="0"/>
                          <a:ea typeface="Malgun Gothic"/>
                          <a:cs typeface="Arial"/>
                        </a:rPr>
                        <a:t>Thomas</a:t>
                      </a:r>
                      <a:r>
                        <a:rPr lang="en-US" sz="2000"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2000" dirty="0">
                          <a:effectLst>
                            <a:outerShdw blurRad="38100" dist="38100" dir="2700000" algn="tl">
                              <a:srgbClr val="000000">
                                <a:alpha val="43137"/>
                              </a:srgbClr>
                            </a:outerShdw>
                          </a:effectLst>
                          <a:latin typeface="Arial Narrow" pitchFamily="34" charset="0"/>
                          <a:ea typeface="Malgun Gothic"/>
                          <a:cs typeface="Arial"/>
                        </a:rPr>
                        <a:t>7. </a:t>
                      </a:r>
                      <a:r>
                        <a:rPr lang="en-US" sz="2000" dirty="0">
                          <a:ln>
                            <a:solidFill>
                              <a:srgbClr val="FFFF00"/>
                            </a:solidFill>
                          </a:ln>
                          <a:effectLst>
                            <a:outerShdw blurRad="38100" dist="38100" dir="2700000" algn="tl">
                              <a:srgbClr val="000000">
                                <a:alpha val="43137"/>
                              </a:srgbClr>
                            </a:outerShdw>
                          </a:effectLst>
                          <a:latin typeface="Arial Narrow" pitchFamily="34" charset="0"/>
                          <a:ea typeface="Malgun Gothic"/>
                          <a:cs typeface="Arial"/>
                        </a:rPr>
                        <a:t>Bartholomew</a:t>
                      </a:r>
                      <a:r>
                        <a:rPr lang="en-US" sz="2000"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2000" dirty="0">
                          <a:effectLst>
                            <a:outerShdw blurRad="38100" dist="38100" dir="2700000" algn="tl">
                              <a:srgbClr val="000000">
                                <a:alpha val="43137"/>
                              </a:srgbClr>
                            </a:outerShdw>
                          </a:effectLst>
                          <a:latin typeface="Arial Narrow" pitchFamily="34" charset="0"/>
                          <a:ea typeface="Malgun Gothic"/>
                          <a:cs typeface="Arial"/>
                        </a:rPr>
                        <a:t>8. and </a:t>
                      </a:r>
                      <a:r>
                        <a:rPr lang="en-US" sz="2000" dirty="0">
                          <a:ln>
                            <a:solidFill>
                              <a:schemeClr val="accent4">
                                <a:lumMod val="60000"/>
                                <a:lumOff val="40000"/>
                              </a:schemeClr>
                            </a:solidFill>
                          </a:ln>
                          <a:solidFill>
                            <a:schemeClr val="accent4">
                              <a:lumMod val="60000"/>
                              <a:lumOff val="40000"/>
                            </a:schemeClr>
                          </a:solidFill>
                          <a:effectLst>
                            <a:outerShdw blurRad="38100" dist="38100" dir="2700000" algn="tl">
                              <a:srgbClr val="000000">
                                <a:alpha val="43137"/>
                              </a:srgbClr>
                            </a:outerShdw>
                          </a:effectLst>
                          <a:latin typeface="Arial Narrow" pitchFamily="34" charset="0"/>
                          <a:ea typeface="Malgun Gothic"/>
                          <a:cs typeface="Arial"/>
                        </a:rPr>
                        <a:t>Matthew</a:t>
                      </a:r>
                      <a:r>
                        <a:rPr lang="en-US" sz="2000"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2000" dirty="0">
                          <a:effectLst>
                            <a:outerShdw blurRad="38100" dist="38100" dir="2700000" algn="tl">
                              <a:srgbClr val="000000">
                                <a:alpha val="43137"/>
                              </a:srgbClr>
                            </a:outerShdw>
                          </a:effectLst>
                          <a:latin typeface="Arial Narrow" pitchFamily="34" charset="0"/>
                          <a:ea typeface="Malgun Gothic"/>
                          <a:cs typeface="Arial"/>
                        </a:rPr>
                        <a:t>9. </a:t>
                      </a:r>
                      <a:r>
                        <a:rPr lang="en-US" sz="2000" dirty="0">
                          <a:solidFill>
                            <a:srgbClr val="FF66FF"/>
                          </a:solidFill>
                          <a:effectLst>
                            <a:outerShdw blurRad="38100" dist="38100" dir="2700000" algn="tl">
                              <a:srgbClr val="000000">
                                <a:alpha val="43137"/>
                              </a:srgbClr>
                            </a:outerShdw>
                          </a:effectLst>
                          <a:latin typeface="Arial Narrow" pitchFamily="34" charset="0"/>
                          <a:ea typeface="Malgun Gothic"/>
                          <a:cs typeface="Arial"/>
                        </a:rPr>
                        <a:t>James [son] of</a:t>
                      </a:r>
                    </a:p>
                    <a:p>
                      <a:pPr marL="0" marR="0" indent="0">
                        <a:lnSpc>
                          <a:spcPct val="100000"/>
                        </a:lnSpc>
                        <a:spcBef>
                          <a:spcPts val="0"/>
                        </a:spcBef>
                        <a:spcAft>
                          <a:spcPts val="0"/>
                        </a:spcAft>
                      </a:pPr>
                      <a:r>
                        <a:rPr lang="en-US" sz="2000" dirty="0" err="1">
                          <a:solidFill>
                            <a:srgbClr val="FF66FF"/>
                          </a:solidFill>
                          <a:effectLst>
                            <a:outerShdw blurRad="38100" dist="38100" dir="2700000" algn="tl">
                              <a:srgbClr val="000000">
                                <a:alpha val="43137"/>
                              </a:srgbClr>
                            </a:outerShdw>
                          </a:effectLst>
                          <a:latin typeface="Arial Narrow" pitchFamily="34" charset="0"/>
                          <a:ea typeface="Malgun Gothic"/>
                          <a:cs typeface="Arial"/>
                        </a:rPr>
                        <a:t>Alphaeus</a:t>
                      </a:r>
                      <a:r>
                        <a:rPr lang="en-US" sz="2000"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2000" dirty="0">
                          <a:effectLst>
                            <a:outerShdw blurRad="38100" dist="38100" dir="2700000" algn="tl">
                              <a:srgbClr val="000000">
                                <a:alpha val="43137"/>
                              </a:srgbClr>
                            </a:outerShdw>
                          </a:effectLst>
                          <a:latin typeface="Arial Narrow" pitchFamily="34" charset="0"/>
                          <a:ea typeface="Malgun Gothic"/>
                          <a:cs typeface="Arial"/>
                        </a:rPr>
                        <a:t>10. and </a:t>
                      </a:r>
                      <a:r>
                        <a:rPr lang="en-US" sz="2000" dirty="0">
                          <a:solidFill>
                            <a:srgbClr val="C00000"/>
                          </a:solidFill>
                          <a:effectLst>
                            <a:outerShdw blurRad="38100" dist="38100" dir="2700000" algn="tl">
                              <a:srgbClr val="000000">
                                <a:alpha val="43137"/>
                              </a:srgbClr>
                            </a:outerShdw>
                          </a:effectLst>
                          <a:latin typeface="Arial Narrow" pitchFamily="34" charset="0"/>
                          <a:ea typeface="Malgun Gothic"/>
                          <a:cs typeface="Arial"/>
                        </a:rPr>
                        <a:t>Simon the Zealot</a:t>
                      </a:r>
                      <a:r>
                        <a:rPr lang="en-US" sz="2000" dirty="0">
                          <a:effectLst>
                            <a:outerShdw blurRad="38100" dist="38100" dir="2700000" algn="tl">
                              <a:srgbClr val="000000">
                                <a:alpha val="43137"/>
                              </a:srgbClr>
                            </a:outerShdw>
                          </a:effectLst>
                          <a:latin typeface="Arial Narrow" pitchFamily="34" charset="0"/>
                          <a:ea typeface="Malgun Gothic"/>
                          <a:cs typeface="Arial"/>
                        </a:rPr>
                        <a:t>,</a:t>
                      </a:r>
                    </a:p>
                    <a:p>
                      <a:pPr marL="0" marR="0" indent="0">
                        <a:lnSpc>
                          <a:spcPct val="100000"/>
                        </a:lnSpc>
                        <a:spcBef>
                          <a:spcPts val="0"/>
                        </a:spcBef>
                        <a:spcAft>
                          <a:spcPts val="0"/>
                        </a:spcAft>
                      </a:pPr>
                      <a:r>
                        <a:rPr lang="en-US" sz="2000" dirty="0">
                          <a:effectLst>
                            <a:outerShdw blurRad="38100" dist="38100" dir="2700000" algn="tl">
                              <a:srgbClr val="000000">
                                <a:alpha val="43137"/>
                              </a:srgbClr>
                            </a:outerShdw>
                          </a:effectLst>
                          <a:latin typeface="Arial Narrow" pitchFamily="34" charset="0"/>
                          <a:ea typeface="Malgun Gothic"/>
                          <a:cs typeface="Arial"/>
                        </a:rPr>
                        <a:t>11. and </a:t>
                      </a:r>
                      <a:r>
                        <a:rPr lang="en-US" sz="2000" dirty="0">
                          <a:solidFill>
                            <a:srgbClr val="FF9900"/>
                          </a:solidFill>
                          <a:effectLst>
                            <a:outerShdw blurRad="38100" dist="38100" dir="2700000" algn="tl">
                              <a:srgbClr val="000000">
                                <a:alpha val="43137"/>
                              </a:srgbClr>
                            </a:outerShdw>
                          </a:effectLst>
                          <a:latin typeface="Arial Narrow" pitchFamily="34" charset="0"/>
                          <a:ea typeface="Malgun Gothic"/>
                          <a:cs typeface="Arial"/>
                        </a:rPr>
                        <a:t>Judas [son] of James</a:t>
                      </a:r>
                      <a:r>
                        <a:rPr lang="en-US" sz="2000" dirty="0">
                          <a:effectLst>
                            <a:outerShdw blurRad="38100" dist="38100" dir="2700000" algn="tl">
                              <a:srgbClr val="000000">
                                <a:alpha val="43137"/>
                              </a:srgbClr>
                            </a:outerShdw>
                          </a:effectLst>
                          <a:latin typeface="Arial Narrow" pitchFamily="34" charset="0"/>
                          <a:ea typeface="Malgun Gothic"/>
                          <a:cs typeface="Arial"/>
                        </a:rPr>
                        <a:t>.</a:t>
                      </a:r>
                    </a:p>
                  </a:txBody>
                  <a:tcPr marL="41376" marR="41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Disciples to Apostles!</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10:1-15</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304800"/>
            <a:ext cx="8915400" cy="526297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Aft>
                <a:spcPts val="1200"/>
              </a:spcAft>
            </a:pPr>
            <a:r>
              <a:rPr lang="en-US" sz="32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Sent (Ones)</a:t>
            </a:r>
          </a:p>
          <a:p>
            <a:pPr>
              <a:spcAft>
                <a:spcPts val="1200"/>
              </a:spcAft>
            </a:pPr>
            <a:r>
              <a:rPr lang="en-US" sz="2600" b="1" dirty="0" smtClean="0">
                <a:ln w="11430">
                  <a:solidFill>
                    <a:schemeClr val="tx1"/>
                  </a:solidFill>
                </a:ln>
                <a:effectLst>
                  <a:outerShdw blurRad="50800" dist="39000" dir="5460000" algn="tl">
                    <a:srgbClr val="000000">
                      <a:alpha val="38000"/>
                    </a:srgbClr>
                  </a:outerShdw>
                </a:effectLst>
              </a:rPr>
              <a:t>The </a:t>
            </a:r>
            <a:r>
              <a:rPr lang="en-US" sz="2600" b="1" dirty="0" smtClean="0">
                <a:ln w="11430">
                  <a:solidFill>
                    <a:schemeClr val="tx1"/>
                  </a:solidFill>
                </a:ln>
                <a:effectLst>
                  <a:outerShdw blurRad="50800" dist="39000" dir="5460000" algn="tl">
                    <a:srgbClr val="000000">
                      <a:alpha val="38000"/>
                    </a:srgbClr>
                  </a:outerShdw>
                </a:effectLst>
              </a:rPr>
              <a:t>Greek word for </a:t>
            </a:r>
            <a:r>
              <a:rPr lang="en-US" sz="2600" b="1" i="1" dirty="0" smtClean="0">
                <a:ln w="11430">
                  <a:solidFill>
                    <a:srgbClr val="FFC000"/>
                  </a:solidFill>
                </a:ln>
                <a:solidFill>
                  <a:srgbClr val="FFC000"/>
                </a:solidFill>
                <a:effectLst>
                  <a:outerShdw blurRad="50800" dist="39000" dir="5460000" algn="tl">
                    <a:srgbClr val="000000">
                      <a:alpha val="38000"/>
                    </a:srgbClr>
                  </a:outerShdw>
                </a:effectLst>
              </a:rPr>
              <a:t>“sent”</a:t>
            </a:r>
            <a:r>
              <a:rPr lang="en-US" sz="2600" b="1" dirty="0" smtClean="0">
                <a:ln w="11430">
                  <a:solidFill>
                    <a:schemeClr val="tx1"/>
                  </a:solidFill>
                </a:ln>
                <a:effectLst>
                  <a:outerShdw blurRad="50800" dist="39000" dir="5460000" algn="tl">
                    <a:srgbClr val="000000">
                      <a:alpha val="38000"/>
                    </a:srgbClr>
                  </a:outerShdw>
                </a:effectLst>
              </a:rPr>
              <a:t> is </a:t>
            </a:r>
            <a:r>
              <a:rPr lang="en-US" sz="2600" b="1" dirty="0" smtClean="0">
                <a:ln w="11430">
                  <a:solidFill>
                    <a:srgbClr val="FFC000"/>
                  </a:solidFill>
                </a:ln>
                <a:solidFill>
                  <a:srgbClr val="FFC000"/>
                </a:solidFill>
                <a:effectLst>
                  <a:outerShdw blurRad="50800" dist="39000" dir="5460000" algn="tl">
                    <a:srgbClr val="000000">
                      <a:alpha val="38000"/>
                    </a:srgbClr>
                  </a:outerShdw>
                </a:effectLst>
              </a:rPr>
              <a:t>(</a:t>
            </a:r>
            <a:r>
              <a:rPr lang="en-US" sz="2600" b="1" dirty="0" err="1" smtClean="0">
                <a:ln w="11430">
                  <a:solidFill>
                    <a:srgbClr val="FFC000"/>
                  </a:solidFill>
                </a:ln>
                <a:solidFill>
                  <a:srgbClr val="FFC000"/>
                </a:solidFill>
                <a:effectLst>
                  <a:outerShdw blurRad="50800" dist="39000" dir="5460000" algn="tl">
                    <a:srgbClr val="000000">
                      <a:alpha val="38000"/>
                    </a:srgbClr>
                  </a:outerShdw>
                </a:effectLst>
                <a:latin typeface="TekniaGreek" pitchFamily="2" charset="0"/>
              </a:rPr>
              <a:t>ajpostevllw</a:t>
            </a:r>
            <a:r>
              <a:rPr lang="en-US" sz="2600" b="1" dirty="0" smtClean="0">
                <a:ln w="11430">
                  <a:solidFill>
                    <a:srgbClr val="FFC000"/>
                  </a:solidFill>
                </a:ln>
                <a:solidFill>
                  <a:srgbClr val="FFC000"/>
                </a:solidFill>
                <a:effectLst>
                  <a:outerShdw blurRad="50800" dist="39000" dir="5460000" algn="tl">
                    <a:srgbClr val="000000">
                      <a:alpha val="38000"/>
                    </a:srgbClr>
                  </a:outerShdw>
                </a:effectLst>
              </a:rPr>
              <a:t>)</a:t>
            </a:r>
            <a:r>
              <a:rPr lang="en-US" sz="2600" b="1" dirty="0" smtClean="0">
                <a:ln w="11430">
                  <a:solidFill>
                    <a:schemeClr val="tx1"/>
                  </a:solidFill>
                </a:ln>
                <a:effectLst>
                  <a:outerShdw blurRad="50800" dist="39000" dir="5460000" algn="tl">
                    <a:srgbClr val="000000">
                      <a:alpha val="38000"/>
                    </a:srgbClr>
                  </a:outerShdw>
                </a:effectLst>
              </a:rPr>
              <a:t>, apostle; literally, </a:t>
            </a:r>
            <a:r>
              <a:rPr lang="en-US" sz="2600" b="1" i="1" dirty="0" smtClean="0">
                <a:ln w="11430">
                  <a:solidFill>
                    <a:srgbClr val="FFC000"/>
                  </a:solidFill>
                </a:ln>
                <a:solidFill>
                  <a:srgbClr val="FFC000"/>
                </a:solidFill>
                <a:effectLst>
                  <a:outerShdw blurRad="50800" dist="39000" dir="5460000" algn="tl">
                    <a:srgbClr val="000000">
                      <a:alpha val="38000"/>
                    </a:srgbClr>
                  </a:outerShdw>
                </a:effectLst>
              </a:rPr>
              <a:t>“to send forth one(s).”</a:t>
            </a:r>
            <a:r>
              <a:rPr lang="en-US" sz="2600" b="1" dirty="0" smtClean="0">
                <a:ln w="11430">
                  <a:solidFill>
                    <a:schemeClr val="tx1"/>
                  </a:solidFill>
                </a:ln>
                <a:effectLst>
                  <a:outerShdw blurRad="50800" dist="39000" dir="5460000" algn="tl">
                    <a:srgbClr val="000000">
                      <a:alpha val="38000"/>
                    </a:srgbClr>
                  </a:outerShdw>
                </a:effectLst>
              </a:rPr>
              <a:t>  The disciples are hearers and followers, the apostles (</a:t>
            </a:r>
            <a:r>
              <a:rPr lang="en-US" sz="2600" b="1" dirty="0" err="1" smtClean="0">
                <a:ln w="11430">
                  <a:solidFill>
                    <a:schemeClr val="tx1"/>
                  </a:solidFill>
                </a:ln>
                <a:effectLst>
                  <a:outerShdw blurRad="50800" dist="39000" dir="5460000" algn="tl">
                    <a:srgbClr val="000000">
                      <a:alpha val="38000"/>
                    </a:srgbClr>
                  </a:outerShdw>
                </a:effectLst>
                <a:latin typeface="TekniaGreek" pitchFamily="2" charset="0"/>
              </a:rPr>
              <a:t>ajpostovlwn</a:t>
            </a:r>
            <a:r>
              <a:rPr lang="en-US" sz="2600" b="1" dirty="0" smtClean="0">
                <a:ln w="11430">
                  <a:solidFill>
                    <a:schemeClr val="tx1"/>
                  </a:solidFill>
                </a:ln>
                <a:effectLst>
                  <a:outerShdw blurRad="50800" dist="39000" dir="5460000" algn="tl">
                    <a:srgbClr val="000000">
                      <a:alpha val="38000"/>
                    </a:srgbClr>
                  </a:outerShdw>
                </a:effectLst>
              </a:rPr>
              <a:t>) are sent forth!  Their sending is a temporary commission, before the ascension; it will soon be timeless.</a:t>
            </a:r>
          </a:p>
          <a:p>
            <a:pPr>
              <a:spcAft>
                <a:spcPts val="1200"/>
              </a:spcAft>
            </a:pPr>
            <a:r>
              <a:rPr lang="en-US" sz="2600" b="1" dirty="0" smtClean="0">
                <a:ln w="11430">
                  <a:solidFill>
                    <a:schemeClr val="tx1"/>
                  </a:solidFill>
                </a:ln>
                <a:effectLst>
                  <a:outerShdw blurRad="50800" dist="39000" dir="5460000" algn="tl">
                    <a:srgbClr val="000000">
                      <a:alpha val="38000"/>
                    </a:srgbClr>
                  </a:outerShdw>
                </a:effectLst>
              </a:rPr>
              <a:t>Jesus </a:t>
            </a:r>
            <a:r>
              <a:rPr lang="en-US" sz="2600" b="1" dirty="0" smtClean="0">
                <a:ln w="11430">
                  <a:solidFill>
                    <a:schemeClr val="tx1"/>
                  </a:solidFill>
                </a:ln>
                <a:effectLst>
                  <a:outerShdw blurRad="50800" dist="39000" dir="5460000" algn="tl">
                    <a:srgbClr val="000000">
                      <a:alpha val="38000"/>
                    </a:srgbClr>
                  </a:outerShdw>
                </a:effectLst>
              </a:rPr>
              <a:t>gives the Apostles very specific instructions:</a:t>
            </a:r>
          </a:p>
          <a:p>
            <a:r>
              <a:rPr lang="en-US" sz="2400" b="1" dirty="0" smtClean="0">
                <a:ln w="11430">
                  <a:solidFill>
                    <a:schemeClr val="tx1"/>
                  </a:solidFill>
                </a:ln>
                <a:effectLst>
                  <a:outerShdw blurRad="50800" dist="39000" dir="5460000" algn="tl">
                    <a:srgbClr val="000000">
                      <a:alpha val="38000"/>
                    </a:srgbClr>
                  </a:outerShdw>
                </a:effectLst>
              </a:rPr>
              <a:t>	1</a:t>
            </a:r>
            <a:r>
              <a:rPr lang="en-US" sz="2400" b="1" dirty="0" smtClean="0">
                <a:ln w="11430">
                  <a:solidFill>
                    <a:schemeClr val="tx1"/>
                  </a:solidFill>
                </a:ln>
                <a:effectLst>
                  <a:outerShdw blurRad="50800" dist="39000" dir="5460000" algn="tl">
                    <a:srgbClr val="000000">
                      <a:alpha val="38000"/>
                    </a:srgbClr>
                  </a:outerShdw>
                </a:effectLst>
              </a:rPr>
              <a:t>. Where to go (to whom): </a:t>
            </a:r>
            <a:r>
              <a:rPr lang="en-US" sz="2400" b="1" dirty="0" smtClean="0">
                <a:ln w="11430">
                  <a:solidFill>
                    <a:srgbClr val="FFC000"/>
                  </a:solidFill>
                </a:ln>
                <a:solidFill>
                  <a:srgbClr val="FFC000"/>
                </a:solidFill>
                <a:effectLst>
                  <a:outerShdw blurRad="50800" dist="39000" dir="5460000" algn="tl">
                    <a:srgbClr val="000000">
                      <a:alpha val="38000"/>
                    </a:srgbClr>
                  </a:outerShdw>
                </a:effectLst>
              </a:rPr>
              <a:t>vv.6-7</a:t>
            </a:r>
          </a:p>
          <a:p>
            <a:r>
              <a:rPr lang="en-US" sz="2400" b="1" dirty="0" smtClean="0">
                <a:ln w="11430">
                  <a:solidFill>
                    <a:schemeClr val="tx1"/>
                  </a:solidFill>
                </a:ln>
                <a:effectLst>
                  <a:outerShdw blurRad="50800" dist="39000" dir="5460000" algn="tl">
                    <a:srgbClr val="000000">
                      <a:alpha val="38000"/>
                    </a:srgbClr>
                  </a:outerShdw>
                </a:effectLst>
              </a:rPr>
              <a:t>	2</a:t>
            </a:r>
            <a:r>
              <a:rPr lang="en-US" sz="2400" b="1" dirty="0" smtClean="0">
                <a:ln w="11430">
                  <a:solidFill>
                    <a:schemeClr val="tx1"/>
                  </a:solidFill>
                </a:ln>
                <a:effectLst>
                  <a:outerShdw blurRad="50800" dist="39000" dir="5460000" algn="tl">
                    <a:srgbClr val="000000">
                      <a:alpha val="38000"/>
                    </a:srgbClr>
                  </a:outerShdw>
                </a:effectLst>
              </a:rPr>
              <a:t>. What to do: </a:t>
            </a:r>
            <a:r>
              <a:rPr lang="en-US" sz="2400" b="1" dirty="0" smtClean="0">
                <a:ln w="11430">
                  <a:solidFill>
                    <a:srgbClr val="FFC000"/>
                  </a:solidFill>
                </a:ln>
                <a:solidFill>
                  <a:srgbClr val="FFC000"/>
                </a:solidFill>
                <a:effectLst>
                  <a:outerShdw blurRad="50800" dist="39000" dir="5460000" algn="tl">
                    <a:srgbClr val="000000">
                      <a:alpha val="38000"/>
                    </a:srgbClr>
                  </a:outerShdw>
                </a:effectLst>
              </a:rPr>
              <a:t>vv.7-8</a:t>
            </a:r>
            <a:endParaRPr lang="en-US" sz="2400" b="1" dirty="0" smtClean="0">
              <a:ln w="11430">
                <a:solidFill>
                  <a:srgbClr val="FFC000"/>
                </a:solidFill>
              </a:ln>
              <a:solidFill>
                <a:srgbClr val="FFC000"/>
              </a:solidFill>
              <a:effectLst>
                <a:outerShdw blurRad="50800" dist="39000" dir="5460000" algn="tl">
                  <a:srgbClr val="000000">
                    <a:alpha val="38000"/>
                  </a:srgbClr>
                </a:outerShdw>
              </a:effectLst>
            </a:endParaRPr>
          </a:p>
          <a:p>
            <a:r>
              <a:rPr lang="en-US" sz="2400" b="1" dirty="0" smtClean="0">
                <a:ln w="11430">
                  <a:solidFill>
                    <a:schemeClr val="tx1"/>
                  </a:solidFill>
                </a:ln>
                <a:effectLst>
                  <a:outerShdw blurRad="50800" dist="39000" dir="5460000" algn="tl">
                    <a:srgbClr val="000000">
                      <a:alpha val="38000"/>
                    </a:srgbClr>
                  </a:outerShdw>
                </a:effectLst>
              </a:rPr>
              <a:t>	3</a:t>
            </a:r>
            <a:r>
              <a:rPr lang="en-US" sz="2400" b="1" dirty="0" smtClean="0">
                <a:ln w="11430">
                  <a:solidFill>
                    <a:schemeClr val="tx1"/>
                  </a:solidFill>
                </a:ln>
                <a:effectLst>
                  <a:outerShdw blurRad="50800" dist="39000" dir="5460000" algn="tl">
                    <a:srgbClr val="000000">
                      <a:alpha val="38000"/>
                    </a:srgbClr>
                  </a:outerShdw>
                </a:effectLst>
              </a:rPr>
              <a:t>. What to bring: </a:t>
            </a:r>
            <a:r>
              <a:rPr lang="en-US" sz="2400" b="1" dirty="0" smtClean="0">
                <a:ln w="11430">
                  <a:solidFill>
                    <a:srgbClr val="FFC000"/>
                  </a:solidFill>
                </a:ln>
                <a:solidFill>
                  <a:srgbClr val="FFC000"/>
                </a:solidFill>
                <a:effectLst>
                  <a:outerShdw blurRad="50800" dist="39000" dir="5460000" algn="tl">
                    <a:srgbClr val="000000">
                      <a:alpha val="38000"/>
                    </a:srgbClr>
                  </a:outerShdw>
                </a:effectLst>
              </a:rPr>
              <a:t>vv.9-10</a:t>
            </a:r>
          </a:p>
          <a:p>
            <a:r>
              <a:rPr lang="en-US" sz="2400" b="1" dirty="0" smtClean="0">
                <a:ln w="11430">
                  <a:solidFill>
                    <a:schemeClr val="tx1"/>
                  </a:solidFill>
                </a:ln>
                <a:effectLst>
                  <a:outerShdw blurRad="50800" dist="39000" dir="5460000" algn="tl">
                    <a:srgbClr val="000000">
                      <a:alpha val="38000"/>
                    </a:srgbClr>
                  </a:outerShdw>
                </a:effectLst>
              </a:rPr>
              <a:t>	4</a:t>
            </a:r>
            <a:r>
              <a:rPr lang="en-US" sz="2400" b="1" dirty="0" smtClean="0">
                <a:ln w="11430">
                  <a:solidFill>
                    <a:schemeClr val="tx1"/>
                  </a:solidFill>
                </a:ln>
                <a:effectLst>
                  <a:outerShdw blurRad="50800" dist="39000" dir="5460000" algn="tl">
                    <a:srgbClr val="000000">
                      <a:alpha val="38000"/>
                    </a:srgbClr>
                  </a:outerShdw>
                </a:effectLst>
              </a:rPr>
              <a:t>. What to do upon arrival and departure: </a:t>
            </a:r>
            <a:r>
              <a:rPr lang="en-US" sz="2400" b="1" dirty="0" smtClean="0">
                <a:ln w="11430">
                  <a:solidFill>
                    <a:srgbClr val="FFC000"/>
                  </a:solidFill>
                </a:ln>
                <a:solidFill>
                  <a:srgbClr val="FFC000"/>
                </a:solidFill>
                <a:effectLst>
                  <a:outerShdw blurRad="50800" dist="39000" dir="5460000" algn="tl">
                    <a:srgbClr val="000000">
                      <a:alpha val="38000"/>
                    </a:srgbClr>
                  </a:outerShdw>
                </a:effectLst>
              </a:rPr>
              <a:t>vv.11-15</a:t>
            </a:r>
          </a:p>
          <a:p>
            <a:r>
              <a:rPr lang="en-US" sz="2400" b="1" dirty="0" smtClean="0">
                <a:ln w="11430">
                  <a:solidFill>
                    <a:schemeClr val="tx1"/>
                  </a:solidFill>
                </a:ln>
                <a:effectLst>
                  <a:outerShdw blurRad="50800" dist="39000" dir="5460000" algn="tl">
                    <a:srgbClr val="000000">
                      <a:alpha val="38000"/>
                    </a:srgbClr>
                  </a:outerShdw>
                </a:effectLst>
              </a:rPr>
              <a:t>	5</a:t>
            </a:r>
            <a:r>
              <a:rPr lang="en-US" sz="2400" b="1" dirty="0" smtClean="0">
                <a:ln w="11430">
                  <a:solidFill>
                    <a:schemeClr val="tx1"/>
                  </a:solidFill>
                </a:ln>
                <a:effectLst>
                  <a:outerShdw blurRad="50800" dist="39000" dir="5460000" algn="tl">
                    <a:srgbClr val="000000">
                      <a:alpha val="38000"/>
                    </a:srgbClr>
                  </a:outerShdw>
                </a:effectLst>
              </a:rPr>
              <a:t>. What to expect: </a:t>
            </a:r>
            <a:r>
              <a:rPr lang="en-US" sz="2400" b="1" dirty="0" smtClean="0">
                <a:ln w="11430">
                  <a:solidFill>
                    <a:srgbClr val="FFC000"/>
                  </a:solidFill>
                </a:ln>
                <a:solidFill>
                  <a:srgbClr val="FFC000"/>
                </a:solidFill>
                <a:effectLst>
                  <a:outerShdw blurRad="50800" dist="39000" dir="5460000" algn="tl">
                    <a:srgbClr val="000000">
                      <a:alpha val="38000"/>
                    </a:srgbClr>
                  </a:outerShdw>
                </a:effectLst>
              </a:rPr>
              <a:t>vv.16-31</a:t>
            </a:r>
            <a:endParaRPr lang="en-US" sz="2400" b="1" dirty="0">
              <a:ln w="11430">
                <a:solidFill>
                  <a:srgbClr val="FFC000"/>
                </a:solidFill>
              </a:ln>
              <a:solidFill>
                <a:srgbClr val="FFC000"/>
              </a:solidFill>
              <a:effectLst>
                <a:outerShdw blurRad="50800" dist="39000" dir="5460000" algn="tl">
                  <a:srgbClr val="000000">
                    <a:alpha val="38000"/>
                  </a:srgbClr>
                </a:outerShdw>
              </a:effectLst>
              <a:latin typeface="Georg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Disciples to Apostles!</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10:1-15</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157401"/>
            <a:ext cx="8915400" cy="578619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400" b="1" dirty="0" smtClean="0">
                <a:ln w="11430">
                  <a:solidFill>
                    <a:schemeClr val="tx1"/>
                  </a:solidFill>
                </a:ln>
                <a:effectLst>
                  <a:outerShdw blurRad="50800" dist="39000" dir="5460000" algn="tl">
                    <a:srgbClr val="000000">
                      <a:alpha val="38000"/>
                    </a:srgbClr>
                  </a:outerShdw>
                </a:effectLst>
              </a:rPr>
              <a:t>First, we notice the difference between the send here and the send at the end of the Gospel.  After His </a:t>
            </a:r>
            <a:r>
              <a:rPr lang="en-US" sz="2400" b="1" dirty="0" smtClean="0">
                <a:ln w="11430">
                  <a:solidFill>
                    <a:schemeClr val="tx1"/>
                  </a:solidFill>
                </a:ln>
                <a:effectLst>
                  <a:outerShdw blurRad="50800" dist="39000" dir="5460000" algn="tl">
                    <a:srgbClr val="000000">
                      <a:alpha val="38000"/>
                    </a:srgbClr>
                  </a:outerShdw>
                </a:effectLst>
              </a:rPr>
              <a:t>ascension, </a:t>
            </a:r>
            <a:r>
              <a:rPr lang="en-US" sz="2400" b="1" dirty="0" smtClean="0">
                <a:ln w="11430">
                  <a:solidFill>
                    <a:schemeClr val="tx1"/>
                  </a:solidFill>
                </a:ln>
                <a:effectLst>
                  <a:outerShdw blurRad="50800" dist="39000" dir="5460000" algn="tl">
                    <a:srgbClr val="000000">
                      <a:alpha val="38000"/>
                    </a:srgbClr>
                  </a:outerShdw>
                </a:effectLst>
              </a:rPr>
              <a:t>Jesus sends the Twelve </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rPr>
              <a:t>“to all the </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rPr>
              <a:t>nations.”  </a:t>
            </a:r>
            <a:r>
              <a:rPr lang="en-US" sz="2400" b="1" dirty="0" smtClean="0">
                <a:ln w="11430">
                  <a:solidFill>
                    <a:schemeClr val="tx1"/>
                  </a:solidFill>
                </a:ln>
                <a:effectLst>
                  <a:outerShdw blurRad="50800" dist="39000" dir="5460000" algn="tl">
                    <a:srgbClr val="000000">
                      <a:alpha val="38000"/>
                    </a:srgbClr>
                  </a:outerShdw>
                </a:effectLst>
              </a:rPr>
              <a:t>Here </a:t>
            </a:r>
            <a:r>
              <a:rPr lang="en-US" sz="2400" b="1" dirty="0" smtClean="0">
                <a:ln w="11430">
                  <a:solidFill>
                    <a:schemeClr val="tx1"/>
                  </a:solidFill>
                </a:ln>
                <a:effectLst>
                  <a:outerShdw blurRad="50800" dist="39000" dir="5460000" algn="tl">
                    <a:srgbClr val="000000">
                      <a:alpha val="38000"/>
                    </a:srgbClr>
                  </a:outerShdw>
                </a:effectLst>
              </a:rPr>
              <a:t>it is </a:t>
            </a:r>
            <a:r>
              <a:rPr lang="en-US" sz="2400" b="1" i="1" dirty="0" smtClean="0">
                <a:ln w="11430">
                  <a:solidFill>
                    <a:schemeClr val="tx1"/>
                  </a:solidFill>
                </a:ln>
                <a:solidFill>
                  <a:schemeClr val="bg1"/>
                </a:solidFill>
                <a:effectLst>
                  <a:outerShdw blurRad="50800" dist="39000" dir="5460000" algn="tl">
                    <a:srgbClr val="000000">
                      <a:alpha val="38000"/>
                    </a:srgbClr>
                  </a:outerShdw>
                </a:effectLst>
              </a:rPr>
              <a:t>not</a:t>
            </a:r>
            <a:r>
              <a:rPr lang="en-US" sz="2400" b="1" i="1" dirty="0" smtClean="0">
                <a:ln w="11430">
                  <a:solidFill>
                    <a:schemeClr val="tx1"/>
                  </a:solidFill>
                </a:ln>
                <a:effectLst>
                  <a:outerShdw blurRad="50800" dist="39000" dir="5460000" algn="tl">
                    <a:srgbClr val="000000">
                      <a:alpha val="38000"/>
                    </a:srgbClr>
                  </a:outerShdw>
                </a:effectLst>
              </a:rPr>
              <a:t> </a:t>
            </a:r>
            <a:r>
              <a:rPr lang="en-US" sz="2400" b="1" dirty="0" smtClean="0">
                <a:ln w="11430">
                  <a:solidFill>
                    <a:schemeClr val="tx1"/>
                  </a:solidFill>
                </a:ln>
                <a:effectLst>
                  <a:outerShdw blurRad="50800" dist="39000" dir="5460000" algn="tl">
                    <a:srgbClr val="000000">
                      <a:alpha val="38000"/>
                    </a:srgbClr>
                  </a:outerShdw>
                </a:effectLst>
              </a:rPr>
              <a:t>to </a:t>
            </a:r>
            <a:r>
              <a:rPr lang="en-US" sz="2400" b="1" dirty="0" smtClean="0">
                <a:ln w="11430">
                  <a:solidFill>
                    <a:schemeClr val="tx1"/>
                  </a:solidFill>
                </a:ln>
                <a:effectLst>
                  <a:outerShdw blurRad="50800" dist="39000" dir="5460000" algn="tl">
                    <a:srgbClr val="000000">
                      <a:alpha val="38000"/>
                    </a:srgbClr>
                  </a:outerShdw>
                </a:effectLst>
              </a:rPr>
              <a:t>the Gentiles, but only to </a:t>
            </a:r>
            <a:r>
              <a:rPr lang="en-US" sz="2400" b="1" i="1" dirty="0" smtClean="0">
                <a:ln w="11430">
                  <a:solidFill>
                    <a:srgbClr val="FFC000"/>
                  </a:solidFill>
                </a:ln>
                <a:effectLst>
                  <a:outerShdw blurRad="50800" dist="39000" dir="5460000" algn="tl">
                    <a:srgbClr val="000000">
                      <a:alpha val="38000"/>
                    </a:srgbClr>
                  </a:outerShdw>
                </a:effectLst>
              </a:rPr>
              <a:t>“the </a:t>
            </a:r>
            <a:r>
              <a:rPr lang="en-US" sz="2400" b="1" i="1" dirty="0" smtClean="0">
                <a:ln w="11430">
                  <a:solidFill>
                    <a:srgbClr val="FFC000"/>
                  </a:solidFill>
                </a:ln>
                <a:effectLst>
                  <a:outerShdw blurRad="50800" dist="39000" dir="5460000" algn="tl">
                    <a:srgbClr val="000000">
                      <a:alpha val="38000"/>
                    </a:srgbClr>
                  </a:outerShdw>
                </a:effectLst>
              </a:rPr>
              <a:t>lost sheep of the house of </a:t>
            </a:r>
            <a:r>
              <a:rPr lang="en-US" sz="2400" b="1" i="1" dirty="0" smtClean="0">
                <a:ln w="11430">
                  <a:solidFill>
                    <a:srgbClr val="FFC000"/>
                  </a:solidFill>
                </a:ln>
                <a:effectLst>
                  <a:outerShdw blurRad="50800" dist="39000" dir="5460000" algn="tl">
                    <a:srgbClr val="000000">
                      <a:alpha val="38000"/>
                    </a:srgbClr>
                  </a:outerShdw>
                </a:effectLst>
              </a:rPr>
              <a:t>Israel”</a:t>
            </a:r>
            <a:r>
              <a:rPr lang="en-US" sz="2400" b="1" dirty="0" smtClean="0">
                <a:ln w="11430">
                  <a:solidFill>
                    <a:schemeClr val="tx1"/>
                  </a:solidFill>
                </a:ln>
                <a:effectLst>
                  <a:outerShdw blurRad="50800" dist="39000" dir="5460000" algn="tl">
                    <a:srgbClr val="000000">
                      <a:alpha val="38000"/>
                    </a:srgbClr>
                  </a:outerShdw>
                </a:effectLst>
              </a:rPr>
              <a:t> (</a:t>
            </a:r>
            <a:r>
              <a:rPr lang="en-US" sz="2400" b="1" dirty="0" smtClean="0">
                <a:ln w="11430">
                  <a:solidFill>
                    <a:schemeClr val="tx1"/>
                  </a:solidFill>
                </a:ln>
                <a:effectLst>
                  <a:outerShdw blurRad="50800" dist="39000" dir="5460000" algn="tl">
                    <a:srgbClr val="000000">
                      <a:alpha val="38000"/>
                    </a:srgbClr>
                  </a:outerShdw>
                </a:effectLst>
              </a:rPr>
              <a:t>compare to 9:36). </a:t>
            </a:r>
            <a:r>
              <a:rPr lang="en-US" sz="2400" b="1" dirty="0" smtClean="0">
                <a:ln w="11430">
                  <a:solidFill>
                    <a:schemeClr val="tx1"/>
                  </a:solidFill>
                </a:ln>
                <a:effectLst>
                  <a:outerShdw blurRad="50800" dist="39000" dir="5460000" algn="tl">
                    <a:srgbClr val="000000">
                      <a:alpha val="38000"/>
                    </a:srgbClr>
                  </a:outerShdw>
                </a:effectLst>
              </a:rPr>
              <a:t> The </a:t>
            </a:r>
            <a:r>
              <a:rPr lang="en-US" sz="2400" b="1" dirty="0" smtClean="0">
                <a:ln w="11430">
                  <a:solidFill>
                    <a:schemeClr val="tx1"/>
                  </a:solidFill>
                </a:ln>
                <a:effectLst>
                  <a:outerShdw blurRad="50800" dist="39000" dir="5460000" algn="tl">
                    <a:srgbClr val="000000">
                      <a:alpha val="38000"/>
                    </a:srgbClr>
                  </a:outerShdw>
                </a:effectLst>
              </a:rPr>
              <a:t>Twelve disciples are to go only to the Twelve Tribes.  The Gospel is </a:t>
            </a:r>
            <a:r>
              <a:rPr lang="en-US" sz="2400" b="1" dirty="0" smtClean="0">
                <a:ln w="11430">
                  <a:solidFill>
                    <a:schemeClr val="tx1"/>
                  </a:solidFill>
                </a:ln>
                <a:effectLst>
                  <a:outerShdw blurRad="50800" dist="39000" dir="5460000" algn="tl">
                    <a:srgbClr val="000000">
                      <a:alpha val="38000"/>
                    </a:srgbClr>
                  </a:outerShdw>
                </a:effectLst>
              </a:rPr>
              <a:t>first </a:t>
            </a:r>
            <a:r>
              <a:rPr lang="en-US" sz="2400" b="1" dirty="0" smtClean="0">
                <a:ln w="11430">
                  <a:solidFill>
                    <a:schemeClr val="tx1"/>
                  </a:solidFill>
                </a:ln>
                <a:effectLst>
                  <a:outerShdw blurRad="50800" dist="39000" dir="5460000" algn="tl">
                    <a:srgbClr val="000000">
                      <a:alpha val="38000"/>
                    </a:srgbClr>
                  </a:outerShdw>
                </a:effectLst>
              </a:rPr>
              <a:t>to Jerusalem and then to </a:t>
            </a:r>
            <a:r>
              <a:rPr lang="en-US" sz="2400" b="1" dirty="0" smtClean="0">
                <a:ln w="11430">
                  <a:solidFill>
                    <a:schemeClr val="tx1"/>
                  </a:solidFill>
                </a:ln>
                <a:effectLst>
                  <a:outerShdw blurRad="50800" dist="39000" dir="5460000" algn="tl">
                    <a:srgbClr val="000000">
                      <a:alpha val="38000"/>
                    </a:srgbClr>
                  </a:outerShdw>
                </a:effectLst>
              </a:rPr>
              <a:t>Samaria </a:t>
            </a:r>
            <a:r>
              <a:rPr lang="en-US" sz="2400" b="1" dirty="0" smtClean="0">
                <a:ln w="11430">
                  <a:solidFill>
                    <a:schemeClr val="tx1"/>
                  </a:solidFill>
                </a:ln>
                <a:effectLst>
                  <a:outerShdw blurRad="50800" dist="39000" dir="5460000" algn="tl">
                    <a:srgbClr val="000000">
                      <a:alpha val="38000"/>
                    </a:srgbClr>
                  </a:outerShdw>
                </a:effectLst>
              </a:rPr>
              <a:t>and the ends of the earth.</a:t>
            </a:r>
          </a:p>
          <a:p>
            <a:r>
              <a:rPr lang="en-US" sz="2400" b="1" dirty="0" smtClean="0">
                <a:ln w="11430">
                  <a:solidFill>
                    <a:schemeClr val="tx1"/>
                  </a:solidFill>
                </a:ln>
                <a:effectLst>
                  <a:outerShdw blurRad="50800" dist="39000" dir="5460000" algn="tl">
                    <a:srgbClr val="000000">
                      <a:alpha val="38000"/>
                    </a:srgbClr>
                  </a:outerShdw>
                </a:effectLst>
              </a:rPr>
              <a:t>See </a:t>
            </a:r>
            <a:r>
              <a:rPr lang="en-US" sz="2400" b="1" dirty="0" smtClean="0">
                <a:ln w="11430">
                  <a:solidFill>
                    <a:schemeClr val="tx1"/>
                  </a:solidFill>
                </a:ln>
                <a:effectLst>
                  <a:outerShdw blurRad="50800" dist="39000" dir="5460000" algn="tl">
                    <a:srgbClr val="000000">
                      <a:alpha val="38000"/>
                    </a:srgbClr>
                  </a:outerShdw>
                </a:effectLst>
              </a:rPr>
              <a:t>also what these Twelve are to be doing: preaching that </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rPr>
              <a:t>“the kingdom of heaven is at hand,”</a:t>
            </a:r>
            <a:r>
              <a:rPr lang="en-US" sz="2400" b="1" dirty="0" smtClean="0">
                <a:ln w="11430">
                  <a:solidFill>
                    <a:schemeClr val="tx1"/>
                  </a:solidFill>
                </a:ln>
                <a:effectLst>
                  <a:outerShdw blurRad="50800" dist="39000" dir="5460000" algn="tl">
                    <a:srgbClr val="000000">
                      <a:alpha val="38000"/>
                    </a:srgbClr>
                  </a:outerShdw>
                </a:effectLst>
              </a:rPr>
              <a:t> (cf. 3:2; 4:17), and healing the sick, cleansing lepers, raising the dead, and casting out demons. All this is a gift, given to them that they are to </a:t>
            </a:r>
            <a:r>
              <a:rPr lang="en-US" sz="2400" b="1" dirty="0" smtClean="0">
                <a:ln w="11430">
                  <a:solidFill>
                    <a:schemeClr val="tx1"/>
                  </a:solidFill>
                </a:ln>
                <a:effectLst>
                  <a:outerShdw blurRad="50800" dist="39000" dir="5460000" algn="tl">
                    <a:srgbClr val="000000">
                      <a:alpha val="38000"/>
                    </a:srgbClr>
                  </a:outerShdw>
                </a:effectLst>
              </a:rPr>
              <a:t>do.  Miracles were a means to accompany </a:t>
            </a:r>
            <a:r>
              <a:rPr lang="en-US" sz="2400" b="1" dirty="0" smtClean="0">
                <a:ln w="11430">
                  <a:solidFill>
                    <a:schemeClr val="tx1"/>
                  </a:solidFill>
                </a:ln>
                <a:effectLst>
                  <a:outerShdw blurRad="50800" dist="39000" dir="5460000" algn="tl">
                    <a:srgbClr val="000000">
                      <a:alpha val="38000"/>
                    </a:srgbClr>
                  </a:outerShdw>
                </a:effectLst>
              </a:rPr>
              <a:t>the apostolic preaching to comfort the hearers. </a:t>
            </a:r>
            <a:r>
              <a:rPr lang="en-US" sz="2400" b="1" dirty="0" smtClean="0">
                <a:ln w="11430">
                  <a:solidFill>
                    <a:schemeClr val="tx1"/>
                  </a:solidFill>
                </a:ln>
                <a:effectLst>
                  <a:outerShdw blurRad="50800" dist="39000" dir="5460000" algn="tl">
                    <a:srgbClr val="000000">
                      <a:alpha val="38000"/>
                    </a:srgbClr>
                  </a:outerShdw>
                </a:effectLst>
              </a:rPr>
              <a:t> The </a:t>
            </a:r>
            <a:r>
              <a:rPr lang="en-US" sz="2400" b="1" dirty="0" smtClean="0">
                <a:ln w="11430">
                  <a:solidFill>
                    <a:schemeClr val="tx1"/>
                  </a:solidFill>
                </a:ln>
                <a:effectLst>
                  <a:outerShdw blurRad="50800" dist="39000" dir="5460000" algn="tl">
                    <a:srgbClr val="000000">
                      <a:alpha val="38000"/>
                    </a:srgbClr>
                  </a:outerShdw>
                </a:effectLst>
              </a:rPr>
              <a:t>signs </a:t>
            </a:r>
            <a:r>
              <a:rPr lang="en-US" sz="2400" b="1" dirty="0" smtClean="0">
                <a:ln w="11430">
                  <a:solidFill>
                    <a:schemeClr val="tx1"/>
                  </a:solidFill>
                </a:ln>
                <a:effectLst>
                  <a:outerShdw blurRad="50800" dist="39000" dir="5460000" algn="tl">
                    <a:srgbClr val="000000">
                      <a:alpha val="38000"/>
                    </a:srgbClr>
                  </a:outerShdw>
                </a:effectLst>
              </a:rPr>
              <a:t>also show </a:t>
            </a:r>
            <a:r>
              <a:rPr lang="en-US" sz="2400" b="1" dirty="0" smtClean="0">
                <a:ln w="11430">
                  <a:solidFill>
                    <a:schemeClr val="tx1"/>
                  </a:solidFill>
                </a:ln>
                <a:effectLst>
                  <a:outerShdw blurRad="50800" dist="39000" dir="5460000" algn="tl">
                    <a:srgbClr val="000000">
                      <a:alpha val="38000"/>
                    </a:srgbClr>
                  </a:outerShdw>
                </a:effectLst>
              </a:rPr>
              <a:t>that the Twelve have been given </a:t>
            </a:r>
            <a:r>
              <a:rPr lang="en-US" sz="2400" b="1" dirty="0" smtClean="0">
                <a:ln w="11430">
                  <a:solidFill>
                    <a:schemeClr val="tx1"/>
                  </a:solidFill>
                </a:ln>
                <a:effectLst>
                  <a:outerShdw blurRad="50800" dist="39000" dir="5460000" algn="tl">
                    <a:srgbClr val="000000">
                      <a:alpha val="38000"/>
                    </a:srgbClr>
                  </a:outerShdw>
                </a:effectLst>
              </a:rPr>
              <a:t>authority </a:t>
            </a:r>
            <a:r>
              <a:rPr lang="en-US" sz="2400" b="1" dirty="0" smtClean="0">
                <a:ln w="11430">
                  <a:solidFill>
                    <a:schemeClr val="tx1"/>
                  </a:solidFill>
                </a:ln>
                <a:effectLst>
                  <a:outerShdw blurRad="50800" dist="39000" dir="5460000" algn="tl">
                    <a:srgbClr val="000000">
                      <a:alpha val="38000"/>
                    </a:srgbClr>
                  </a:outerShdw>
                </a:effectLst>
              </a:rPr>
              <a:t>to </a:t>
            </a:r>
            <a:r>
              <a:rPr lang="en-US" sz="2400" b="1" dirty="0" smtClean="0">
                <a:ln w="11430">
                  <a:solidFill>
                    <a:schemeClr val="tx1"/>
                  </a:solidFill>
                </a:ln>
                <a:effectLst>
                  <a:outerShdw blurRad="50800" dist="39000" dir="5460000" algn="tl">
                    <a:srgbClr val="000000">
                      <a:alpha val="38000"/>
                    </a:srgbClr>
                  </a:outerShdw>
                </a:effectLst>
              </a:rPr>
              <a:t>preach and heal.  </a:t>
            </a:r>
            <a:r>
              <a:rPr lang="en-US" sz="2400" b="1" dirty="0" smtClean="0">
                <a:ln w="11430">
                  <a:solidFill>
                    <a:schemeClr val="tx1"/>
                  </a:solidFill>
                </a:ln>
                <a:effectLst>
                  <a:outerShdw blurRad="50800" dist="39000" dir="5460000" algn="tl">
                    <a:srgbClr val="000000">
                      <a:alpha val="38000"/>
                    </a:srgbClr>
                  </a:outerShdw>
                </a:effectLst>
              </a:rPr>
              <a:t>This is necessary because the apostles have an </a:t>
            </a:r>
            <a:r>
              <a:rPr lang="en-US" sz="2400" b="1" i="1" dirty="0" smtClean="0">
                <a:ln w="11430">
                  <a:solidFill>
                    <a:srgbClr val="FFC000"/>
                  </a:solidFill>
                </a:ln>
                <a:solidFill>
                  <a:srgbClr val="FFC000"/>
                </a:solidFill>
                <a:effectLst>
                  <a:outerShdw blurRad="50800" dist="39000" dir="5460000" algn="tl">
                    <a:srgbClr val="000000">
                      <a:alpha val="38000"/>
                    </a:srgbClr>
                  </a:outerShdw>
                </a:effectLst>
              </a:rPr>
              <a:t>“immediate call,”</a:t>
            </a:r>
            <a:r>
              <a:rPr lang="en-US" sz="2400" b="1" dirty="0" smtClean="0">
                <a:ln w="11430">
                  <a:solidFill>
                    <a:schemeClr val="tx1"/>
                  </a:solidFill>
                </a:ln>
                <a:effectLst>
                  <a:outerShdw blurRad="50800" dist="39000" dir="5460000" algn="tl">
                    <a:srgbClr val="000000">
                      <a:alpha val="38000"/>
                    </a:srgbClr>
                  </a:outerShdw>
                </a:effectLst>
              </a:rPr>
              <a:t> like the prophets they are called directly by God without means.</a:t>
            </a:r>
            <a:endParaRPr lang="en-US" b="1" dirty="0">
              <a:ln w="11430">
                <a:solidFill>
                  <a:schemeClr val="tx1"/>
                </a:solidFill>
              </a:ln>
              <a:effectLst>
                <a:outerShdw blurRad="50800" dist="39000" dir="5460000" algn="tl">
                  <a:srgbClr val="000000">
                    <a:alpha val="38000"/>
                  </a:srgbClr>
                </a:outerShdw>
              </a:effectLst>
              <a:latin typeface="Georg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Disciples to Apostles!</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10:1-15</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5" name="Picture 4"/>
          <p:cNvPicPr/>
          <p:nvPr/>
        </p:nvPicPr>
        <p:blipFill>
          <a:blip r:embed="rId2" cstate="print"/>
          <a:srcRect/>
          <a:stretch>
            <a:fillRect/>
          </a:stretch>
        </p:blipFill>
        <p:spPr bwMode="auto">
          <a:xfrm>
            <a:off x="-1" y="761999"/>
            <a:ext cx="1463040" cy="1828800"/>
          </a:xfrm>
          <a:prstGeom prst="rect">
            <a:avLst/>
          </a:prstGeom>
          <a:noFill/>
          <a:ln w="9525">
            <a:noFill/>
            <a:miter lim="800000"/>
            <a:headEnd/>
            <a:tailEnd/>
          </a:ln>
        </p:spPr>
      </p:pic>
      <p:sp>
        <p:nvSpPr>
          <p:cNvPr id="3" name="TextBox 2"/>
          <p:cNvSpPr txBox="1"/>
          <p:nvPr/>
        </p:nvSpPr>
        <p:spPr>
          <a:xfrm>
            <a:off x="76200" y="157401"/>
            <a:ext cx="8915400" cy="585288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dirty="0" smtClean="0"/>
              <a:t>Martin Chemnitz comments thus on immediate calls:</a:t>
            </a:r>
            <a:r>
              <a:rPr lang="en-US" sz="2400" dirty="0" smtClean="0"/>
              <a:t>  </a:t>
            </a:r>
          </a:p>
          <a:p>
            <a:r>
              <a:rPr lang="en-US" sz="2400" i="1" dirty="0" smtClean="0"/>
              <a:t>	      </a:t>
            </a:r>
            <a:r>
              <a:rPr lang="en-US" sz="2400" b="1" i="1" dirty="0" smtClean="0"/>
              <a:t>“What </a:t>
            </a:r>
            <a:r>
              <a:rPr lang="en-US" sz="2400" b="1" i="1" dirty="0" smtClean="0"/>
              <a:t>is a call without means, and how does it take place?</a:t>
            </a:r>
            <a:r>
              <a:rPr lang="en-US" sz="2400" dirty="0" smtClean="0"/>
              <a:t> </a:t>
            </a:r>
            <a:r>
              <a:rPr lang="en-US" sz="2400" dirty="0" smtClean="0"/>
              <a:t>	      When </a:t>
            </a:r>
            <a:r>
              <a:rPr lang="en-US" sz="2400" dirty="0" smtClean="0"/>
              <a:t>someone is called and sent to the ministry neither by </a:t>
            </a:r>
            <a:r>
              <a:rPr lang="en-US" sz="2400" dirty="0" smtClean="0"/>
              <a:t>	      men </a:t>
            </a:r>
            <a:r>
              <a:rPr lang="en-US" sz="2400" dirty="0" smtClean="0"/>
              <a:t>nor through men as through regular means, but without </a:t>
            </a:r>
            <a:r>
              <a:rPr lang="en-US" sz="2400" dirty="0" smtClean="0"/>
              <a:t>	      means</a:t>
            </a:r>
            <a:r>
              <a:rPr lang="en-US" sz="2400" dirty="0" smtClean="0"/>
              <a:t>, By God Himself, and through God Himself, as God </a:t>
            </a:r>
            <a:r>
              <a:rPr lang="en-US" sz="2400" dirty="0" smtClean="0"/>
              <a:t>	      in </a:t>
            </a:r>
            <a:r>
              <a:rPr lang="en-US" sz="2400" dirty="0" smtClean="0"/>
              <a:t>this way called the patriarchs, prophets, and apostles, without and intervening human means. And they who have thus been called have the testimony of the Spirit and of miracles that they do not err in doctrine. And the rest of the ministers of the church take their doctrine from them, and they must prove it thereby. And besides, the ministry of those who have been called without means is not bound and anchored to a certain church at only one place, but they have the command to teach all people everywhere</a:t>
            </a:r>
            <a:r>
              <a:rPr lang="en-US" sz="2400" dirty="0" smtClean="0"/>
              <a:t>.”</a:t>
            </a:r>
            <a:r>
              <a:rPr lang="en-US" sz="2400" baseline="30000" dirty="0" smtClean="0">
                <a:ln>
                  <a:solidFill>
                    <a:srgbClr val="FFC000"/>
                  </a:solidFill>
                </a:ln>
                <a:solidFill>
                  <a:srgbClr val="FFC000"/>
                </a:solidFill>
              </a:rPr>
              <a:t>1</a:t>
            </a:r>
          </a:p>
          <a:p>
            <a:endParaRPr lang="en-US" sz="3600" baseline="30000" dirty="0" smtClean="0"/>
          </a:p>
          <a:p>
            <a:r>
              <a:rPr lang="en-US" sz="1600" baseline="30000" dirty="0" smtClean="0">
                <a:ln>
                  <a:solidFill>
                    <a:srgbClr val="FFC000"/>
                  </a:solidFill>
                </a:ln>
                <a:solidFill>
                  <a:srgbClr val="FFC000"/>
                </a:solidFill>
                <a:latin typeface="Calibri" pitchFamily="34" charset="0"/>
                <a:cs typeface="Calibri" pitchFamily="34" charset="0"/>
              </a:rPr>
              <a:t>1</a:t>
            </a:r>
            <a:r>
              <a:rPr lang="en-US" sz="1600" dirty="0" smtClean="0">
                <a:ln>
                  <a:solidFill>
                    <a:srgbClr val="FFC000"/>
                  </a:solidFill>
                </a:ln>
                <a:solidFill>
                  <a:srgbClr val="FFC000"/>
                </a:solidFill>
                <a:latin typeface="Calibri" pitchFamily="34" charset="0"/>
                <a:cs typeface="Calibri" pitchFamily="34" charset="0"/>
              </a:rPr>
              <a:t>Chemnitz</a:t>
            </a:r>
            <a:r>
              <a:rPr lang="en-US" sz="1600" dirty="0" smtClean="0">
                <a:ln>
                  <a:solidFill>
                    <a:srgbClr val="FFC000"/>
                  </a:solidFill>
                </a:ln>
                <a:solidFill>
                  <a:srgbClr val="FFC000"/>
                </a:solidFill>
                <a:latin typeface="Calibri" pitchFamily="34" charset="0"/>
                <a:cs typeface="Calibri" pitchFamily="34" charset="0"/>
              </a:rPr>
              <a:t>, Martin. </a:t>
            </a:r>
            <a:r>
              <a:rPr lang="en-US" sz="1600" i="1" dirty="0" smtClean="0">
                <a:ln>
                  <a:solidFill>
                    <a:srgbClr val="FFC000"/>
                  </a:solidFill>
                </a:ln>
                <a:solidFill>
                  <a:srgbClr val="FFC000"/>
                </a:solidFill>
                <a:latin typeface="Calibri" pitchFamily="34" charset="0"/>
                <a:cs typeface="Calibri" pitchFamily="34" charset="0"/>
              </a:rPr>
              <a:t>Ministry, Word, and Sacraments: An Enchiridion,</a:t>
            </a:r>
            <a:r>
              <a:rPr lang="en-US" sz="1600" dirty="0" smtClean="0">
                <a:ln>
                  <a:solidFill>
                    <a:srgbClr val="FFC000"/>
                  </a:solidFill>
                </a:ln>
                <a:solidFill>
                  <a:srgbClr val="FFC000"/>
                </a:solidFill>
                <a:latin typeface="Calibri" pitchFamily="34" charset="0"/>
                <a:cs typeface="Calibri" pitchFamily="34" charset="0"/>
              </a:rPr>
              <a:t> trans. Luther </a:t>
            </a:r>
            <a:r>
              <a:rPr lang="en-US" sz="1600" dirty="0" err="1" smtClean="0">
                <a:ln>
                  <a:solidFill>
                    <a:srgbClr val="FFC000"/>
                  </a:solidFill>
                </a:ln>
                <a:solidFill>
                  <a:srgbClr val="FFC000"/>
                </a:solidFill>
                <a:latin typeface="Calibri" pitchFamily="34" charset="0"/>
                <a:cs typeface="Calibri" pitchFamily="34" charset="0"/>
              </a:rPr>
              <a:t>Poellet</a:t>
            </a:r>
            <a:r>
              <a:rPr lang="en-US" sz="1600" dirty="0" smtClean="0">
                <a:ln>
                  <a:solidFill>
                    <a:srgbClr val="FFC000"/>
                  </a:solidFill>
                </a:ln>
                <a:solidFill>
                  <a:srgbClr val="FFC000"/>
                </a:solidFill>
                <a:latin typeface="Calibri" pitchFamily="34" charset="0"/>
                <a:cs typeface="Calibri" pitchFamily="34" charset="0"/>
              </a:rPr>
              <a:t> (St. Louis: Concordia Publishing House, 1981), </a:t>
            </a:r>
            <a:r>
              <a:rPr lang="en-US" sz="1600" dirty="0" smtClean="0">
                <a:ln>
                  <a:solidFill>
                    <a:srgbClr val="FFC000"/>
                  </a:solidFill>
                </a:ln>
                <a:solidFill>
                  <a:srgbClr val="FFC000"/>
                </a:solidFill>
                <a:latin typeface="Calibri" pitchFamily="34" charset="0"/>
                <a:cs typeface="Calibri" pitchFamily="34" charset="0"/>
              </a:rPr>
              <a:t>30-31.</a:t>
            </a:r>
            <a:endParaRPr lang="en-US" sz="1600" dirty="0">
              <a:ln>
                <a:solidFill>
                  <a:srgbClr val="FFC000"/>
                </a:solidFill>
              </a:ln>
              <a:solidFill>
                <a:srgbClr val="FFC00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Persecutions are Coming</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10:16-31</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76200"/>
            <a:ext cx="8915400" cy="590931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700" b="1" dirty="0" smtClean="0">
                <a:ln w="11430">
                  <a:solidFill>
                    <a:schemeClr val="tx1"/>
                  </a:solidFill>
                </a:ln>
                <a:effectLst>
                  <a:outerShdw blurRad="50800" dist="39000" dir="5460000" algn="tl">
                    <a:srgbClr val="000000">
                      <a:alpha val="38000"/>
                    </a:srgbClr>
                  </a:outerShdw>
                </a:effectLst>
              </a:rPr>
              <a:t>Jesus had warned the disciples of persecutions in the Sermon on the Mount. </a:t>
            </a:r>
            <a:r>
              <a:rPr lang="en-US" sz="2700" b="1" dirty="0" smtClean="0">
                <a:ln w="11430">
                  <a:solidFill>
                    <a:schemeClr val="tx1"/>
                  </a:solidFill>
                </a:ln>
                <a:effectLst>
                  <a:outerShdw blurRad="50800" dist="39000" dir="5460000" algn="tl">
                    <a:srgbClr val="000000">
                      <a:alpha val="38000"/>
                    </a:srgbClr>
                  </a:outerShdw>
                </a:effectLst>
              </a:rPr>
              <a:t> He </a:t>
            </a:r>
            <a:r>
              <a:rPr lang="en-US" sz="2700" b="1" dirty="0" smtClean="0">
                <a:ln w="11430">
                  <a:solidFill>
                    <a:schemeClr val="tx1"/>
                  </a:solidFill>
                </a:ln>
                <a:effectLst>
                  <a:outerShdw blurRad="50800" dist="39000" dir="5460000" algn="tl">
                    <a:srgbClr val="000000">
                      <a:alpha val="38000"/>
                    </a:srgbClr>
                  </a:outerShdw>
                </a:effectLst>
              </a:rPr>
              <a:t>again </a:t>
            </a:r>
            <a:r>
              <a:rPr lang="en-US" sz="2700" b="1" dirty="0" smtClean="0">
                <a:ln w="11430">
                  <a:solidFill>
                    <a:schemeClr val="tx1"/>
                  </a:solidFill>
                </a:ln>
                <a:effectLst>
                  <a:outerShdw blurRad="50800" dist="39000" dir="5460000" algn="tl">
                    <a:srgbClr val="000000">
                      <a:alpha val="38000"/>
                    </a:srgbClr>
                  </a:outerShdw>
                </a:effectLst>
              </a:rPr>
              <a:t>warns </a:t>
            </a:r>
            <a:r>
              <a:rPr lang="en-US" sz="2700" b="1" dirty="0" smtClean="0">
                <a:ln w="11430">
                  <a:solidFill>
                    <a:schemeClr val="tx1"/>
                  </a:solidFill>
                </a:ln>
                <a:effectLst>
                  <a:outerShdw blurRad="50800" dist="39000" dir="5460000" algn="tl">
                    <a:srgbClr val="000000">
                      <a:alpha val="38000"/>
                    </a:srgbClr>
                  </a:outerShdw>
                </a:effectLst>
              </a:rPr>
              <a:t>His disciples that troubles will follow the preaching of the Gospel.  The disciples go out like sheep in the midst of wolves, but they go with the gift of the authority of the Gospel, therefore they need not be afraid.  In the face of ferocious wolves they can be peaceful and wise.  The authority Jesus gives also serves to bind the disciples to Jesus, so that what happens to Him happens to them. </a:t>
            </a:r>
            <a:r>
              <a:rPr lang="en-US" sz="2700" b="1" dirty="0" smtClean="0">
                <a:ln w="11430">
                  <a:solidFill>
                    <a:schemeClr val="tx1"/>
                  </a:solidFill>
                </a:ln>
                <a:effectLst>
                  <a:outerShdw blurRad="50800" dist="39000" dir="5460000" algn="tl">
                    <a:srgbClr val="000000">
                      <a:alpha val="38000"/>
                    </a:srgbClr>
                  </a:outerShdw>
                </a:effectLst>
              </a:rPr>
              <a:t> Their </a:t>
            </a:r>
            <a:r>
              <a:rPr lang="en-US" sz="2700" b="1" dirty="0" smtClean="0">
                <a:ln w="11430">
                  <a:solidFill>
                    <a:schemeClr val="tx1"/>
                  </a:solidFill>
                </a:ln>
                <a:effectLst>
                  <a:outerShdw blurRad="50800" dist="39000" dir="5460000" algn="tl">
                    <a:srgbClr val="000000">
                      <a:alpha val="38000"/>
                    </a:srgbClr>
                  </a:outerShdw>
                </a:effectLst>
              </a:rPr>
              <a:t>discipleship is being rejected, picking up the cross, dying and then going to be with the Father.</a:t>
            </a:r>
            <a:r>
              <a:rPr lang="en-US" sz="27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700" b="1" i="1" dirty="0" smtClean="0">
                <a:ln w="11430">
                  <a:solidFill>
                    <a:srgbClr val="FFC000"/>
                  </a:solidFill>
                </a:ln>
                <a:solidFill>
                  <a:srgbClr val="FFC000"/>
                </a:solidFill>
                <a:effectLst>
                  <a:outerShdw blurRad="50800" dist="39000" dir="5460000" algn="tl">
                    <a:srgbClr val="000000">
                      <a:alpha val="38000"/>
                    </a:srgbClr>
                  </a:outerShdw>
                </a:effectLst>
              </a:rPr>
              <a:t>“You will be hated by all for My name’s sake. </a:t>
            </a:r>
            <a:r>
              <a:rPr lang="en-US" sz="2700" b="1" i="1" dirty="0" smtClean="0">
                <a:ln w="11430">
                  <a:solidFill>
                    <a:srgbClr val="FFC000"/>
                  </a:solidFill>
                </a:ln>
                <a:solidFill>
                  <a:srgbClr val="FFC000"/>
                </a:solidFill>
                <a:effectLst>
                  <a:outerShdw blurRad="50800" dist="39000" dir="5460000" algn="tl">
                    <a:srgbClr val="000000">
                      <a:alpha val="38000"/>
                    </a:srgbClr>
                  </a:outerShdw>
                </a:effectLst>
              </a:rPr>
              <a:t> But </a:t>
            </a:r>
            <a:r>
              <a:rPr lang="en-US" sz="2700" b="1" i="1" dirty="0" smtClean="0">
                <a:ln w="11430">
                  <a:solidFill>
                    <a:srgbClr val="FFC000"/>
                  </a:solidFill>
                </a:ln>
                <a:solidFill>
                  <a:srgbClr val="FFC000"/>
                </a:solidFill>
                <a:effectLst>
                  <a:outerShdw blurRad="50800" dist="39000" dir="5460000" algn="tl">
                    <a:srgbClr val="000000">
                      <a:alpha val="38000"/>
                    </a:srgbClr>
                  </a:outerShdw>
                </a:effectLst>
              </a:rPr>
              <a:t>he who endures to the end will be saved”</a:t>
            </a:r>
            <a:r>
              <a:rPr lang="en-US" sz="2700" b="1" dirty="0" smtClean="0">
                <a:ln w="11430">
                  <a:solidFill>
                    <a:srgbClr val="FFC000"/>
                  </a:solidFill>
                </a:ln>
                <a:solidFill>
                  <a:srgbClr val="FFC000"/>
                </a:solidFill>
                <a:effectLst>
                  <a:outerShdw blurRad="50800" dist="39000" dir="5460000" algn="tl">
                    <a:srgbClr val="000000">
                      <a:alpha val="38000"/>
                    </a:srgbClr>
                  </a:outerShdw>
                </a:effectLst>
              </a:rPr>
              <a:t> </a:t>
            </a:r>
            <a:r>
              <a:rPr lang="en-US" sz="2700" b="1" baseline="30000" dirty="0" smtClean="0">
                <a:ln w="11430">
                  <a:solidFill>
                    <a:srgbClr val="FFC000"/>
                  </a:solidFill>
                </a:ln>
                <a:solidFill>
                  <a:srgbClr val="FFC000"/>
                </a:solidFill>
                <a:effectLst>
                  <a:outerShdw blurRad="50800" dist="39000" dir="5460000" algn="tl">
                    <a:srgbClr val="000000">
                      <a:alpha val="38000"/>
                    </a:srgbClr>
                  </a:outerShdw>
                </a:effectLst>
              </a:rPr>
              <a:t>(10:22)</a:t>
            </a:r>
            <a:r>
              <a:rPr lang="en-US" sz="2700" b="1" dirty="0" smtClean="0">
                <a:ln w="11430">
                  <a:solidFill>
                    <a:srgbClr val="FFC000"/>
                  </a:solidFill>
                </a:ln>
                <a:solidFill>
                  <a:srgbClr val="FFC000"/>
                </a:solidFill>
                <a:effectLst>
                  <a:outerShdw blurRad="50800" dist="39000" dir="5460000" algn="tl">
                    <a:srgbClr val="000000">
                      <a:alpha val="38000"/>
                    </a:srgbClr>
                  </a:outerShdw>
                </a:effectLst>
              </a:rPr>
              <a:t>.</a:t>
            </a:r>
            <a:r>
              <a:rPr lang="en-US" sz="27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700" b="1" dirty="0" smtClean="0">
                <a:ln w="11430">
                  <a:solidFill>
                    <a:schemeClr val="tx1"/>
                  </a:solidFill>
                </a:ln>
                <a:effectLst>
                  <a:outerShdw blurRad="50800" dist="39000" dir="5460000" algn="tl">
                    <a:srgbClr val="000000">
                      <a:alpha val="38000"/>
                    </a:srgbClr>
                  </a:outerShdw>
                </a:effectLst>
              </a:rPr>
              <a:t>This hatred and persecution is a mark of the Lord’s </a:t>
            </a:r>
            <a:r>
              <a:rPr lang="en-US" sz="2700" b="1" dirty="0" smtClean="0">
                <a:ln w="11430">
                  <a:solidFill>
                    <a:schemeClr val="tx1"/>
                  </a:solidFill>
                </a:ln>
                <a:effectLst>
                  <a:outerShdw blurRad="50800" dist="39000" dir="5460000" algn="tl">
                    <a:srgbClr val="000000">
                      <a:alpha val="38000"/>
                    </a:srgbClr>
                  </a:outerShdw>
                </a:effectLst>
              </a:rPr>
              <a:t>Church</a:t>
            </a:r>
            <a:r>
              <a:rPr lang="en-US" sz="2700" b="1" dirty="0" smtClean="0">
                <a:ln w="11430">
                  <a:solidFill>
                    <a:schemeClr val="tx1"/>
                  </a:solidFill>
                </a:ln>
                <a:effectLst>
                  <a:outerShdw blurRad="50800" dist="39000" dir="5460000" algn="tl">
                    <a:srgbClr val="000000">
                      <a:alpha val="38000"/>
                    </a:srgbClr>
                  </a:outerShdw>
                </a:effectLst>
              </a:rPr>
              <a:t>; the prophets have always been killed.</a:t>
            </a:r>
            <a:endParaRPr lang="en-US" sz="2700" b="1" dirty="0">
              <a:ln w="11430">
                <a:solidFill>
                  <a:schemeClr val="tx1"/>
                </a:solidFill>
              </a:ln>
              <a:effectLst>
                <a:outerShdw blurRad="50800" dist="39000" dir="5460000" algn="tl">
                  <a:srgbClr val="000000">
                    <a:alpha val="38000"/>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Persecutions are Coming</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72200"/>
            <a:ext cx="2209800" cy="52322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10:16-31</a:t>
            </a:r>
            <a:endParaRPr lang="en-US" sz="28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76200"/>
            <a:ext cx="8915400" cy="589392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800" b="1" dirty="0" smtClean="0">
                <a:ln w="11430">
                  <a:solidFill>
                    <a:schemeClr val="tx1"/>
                  </a:solidFill>
                </a:ln>
                <a:effectLst>
                  <a:outerShdw blurRad="50800" dist="39000" dir="5460000" algn="tl">
                    <a:srgbClr val="000000">
                      <a:alpha val="38000"/>
                    </a:srgbClr>
                  </a:outerShdw>
                </a:effectLst>
              </a:rPr>
              <a:t>Notice how the Gentiles will hear the testimony of the apostles: </a:t>
            </a:r>
            <a:r>
              <a:rPr lang="en-US" sz="2800" b="1" dirty="0" smtClean="0">
                <a:ln w="11430">
                  <a:solidFill>
                    <a:schemeClr val="tx1"/>
                  </a:solidFill>
                </a:ln>
                <a:effectLst>
                  <a:outerShdw blurRad="50800" dist="39000" dir="5460000" algn="tl">
                    <a:srgbClr val="000000">
                      <a:alpha val="38000"/>
                    </a:srgbClr>
                  </a:outerShdw>
                </a:effectLst>
              </a:rPr>
              <a:t> in </a:t>
            </a:r>
            <a:r>
              <a:rPr lang="en-US" sz="2800" b="1" dirty="0" smtClean="0">
                <a:ln w="11430">
                  <a:solidFill>
                    <a:schemeClr val="tx1"/>
                  </a:solidFill>
                </a:ln>
                <a:effectLst>
                  <a:outerShdw blurRad="50800" dist="39000" dir="5460000" algn="tl">
                    <a:srgbClr val="000000">
                      <a:alpha val="38000"/>
                    </a:srgbClr>
                  </a:outerShdw>
                </a:effectLst>
              </a:rPr>
              <a:t>their persecution. “You will be brought before governors and kings for My sake, as a testimony </a:t>
            </a:r>
            <a:r>
              <a:rPr lang="en-US" sz="2800" b="1" dirty="0" smtClean="0">
                <a:ln w="11430">
                  <a:solidFill>
                    <a:srgbClr val="FFC000"/>
                  </a:solidFill>
                </a:ln>
                <a:solidFill>
                  <a:srgbClr val="FFC000"/>
                </a:solidFill>
                <a:effectLst>
                  <a:outerShdw blurRad="50800" dist="39000" dir="5460000" algn="tl">
                    <a:srgbClr val="000000">
                      <a:alpha val="38000"/>
                    </a:srgbClr>
                  </a:outerShdw>
                </a:effectLst>
              </a:rPr>
              <a:t>(</a:t>
            </a:r>
            <a:r>
              <a:rPr lang="en-US" sz="2800" b="1" dirty="0" err="1" smtClean="0">
                <a:ln w="11430">
                  <a:solidFill>
                    <a:srgbClr val="FFC000"/>
                  </a:solidFill>
                </a:ln>
                <a:solidFill>
                  <a:srgbClr val="FFC000"/>
                </a:solidFill>
                <a:effectLst>
                  <a:outerShdw blurRad="50800" dist="39000" dir="5460000" algn="tl">
                    <a:srgbClr val="000000">
                      <a:alpha val="38000"/>
                    </a:srgbClr>
                  </a:outerShdw>
                </a:effectLst>
                <a:latin typeface="TekniaGreek" pitchFamily="2" charset="0"/>
              </a:rPr>
              <a:t>martuvrion</a:t>
            </a:r>
            <a:r>
              <a:rPr lang="en-US" sz="2800" b="1" dirty="0" smtClean="0">
                <a:ln w="11430">
                  <a:solidFill>
                    <a:srgbClr val="FFC000"/>
                  </a:solidFill>
                </a:ln>
                <a:solidFill>
                  <a:srgbClr val="FFC000"/>
                </a:solidFill>
                <a:effectLst>
                  <a:outerShdw blurRad="50800" dist="39000" dir="5460000" algn="tl">
                    <a:srgbClr val="000000">
                      <a:alpha val="38000"/>
                    </a:srgbClr>
                  </a:outerShdw>
                </a:effectLst>
              </a:rPr>
              <a:t>) (martyr</a:t>
            </a:r>
            <a:r>
              <a:rPr lang="en-US" sz="2800" b="1" dirty="0" smtClean="0">
                <a:ln w="11430">
                  <a:solidFill>
                    <a:srgbClr val="FFC000"/>
                  </a:solidFill>
                </a:ln>
                <a:solidFill>
                  <a:srgbClr val="FFC000"/>
                </a:solidFill>
                <a:effectLst>
                  <a:outerShdw blurRad="50800" dist="39000" dir="5460000" algn="tl">
                    <a:srgbClr val="000000">
                      <a:alpha val="38000"/>
                    </a:srgbClr>
                  </a:outerShdw>
                </a:effectLst>
              </a:rPr>
              <a:t>, </a:t>
            </a:r>
            <a:r>
              <a:rPr lang="en-US" sz="2800" b="1" dirty="0" smtClean="0">
                <a:ln w="11430">
                  <a:solidFill>
                    <a:srgbClr val="FFC000"/>
                  </a:solidFill>
                </a:ln>
                <a:solidFill>
                  <a:srgbClr val="FFC000"/>
                </a:solidFill>
                <a:effectLst>
                  <a:outerShdw blurRad="50800" dist="39000" dir="5460000" algn="tl">
                    <a:srgbClr val="000000">
                      <a:alpha val="38000"/>
                    </a:srgbClr>
                  </a:outerShdw>
                </a:effectLst>
              </a:rPr>
              <a:t>witness</a:t>
            </a:r>
            <a:r>
              <a:rPr lang="en-US" sz="2800" b="1" dirty="0" smtClean="0">
                <a:ln w="11430">
                  <a:solidFill>
                    <a:srgbClr val="FFC000"/>
                  </a:solidFill>
                </a:ln>
                <a:solidFill>
                  <a:srgbClr val="FFC000"/>
                </a:solidFill>
                <a:effectLst>
                  <a:outerShdw blurRad="50800" dist="39000" dir="5460000" algn="tl">
                    <a:srgbClr val="000000">
                      <a:alpha val="38000"/>
                    </a:srgbClr>
                  </a:outerShdw>
                </a:effectLst>
              </a:rPr>
              <a:t>)</a:t>
            </a:r>
            <a:r>
              <a:rPr lang="en-US" sz="2800" b="1" dirty="0" smtClean="0">
                <a:ln w="11430">
                  <a:solidFill>
                    <a:schemeClr val="tx1"/>
                  </a:solidFill>
                </a:ln>
                <a:effectLst>
                  <a:outerShdw blurRad="50800" dist="39000" dir="5460000" algn="tl">
                    <a:srgbClr val="000000">
                      <a:alpha val="38000"/>
                    </a:srgbClr>
                  </a:outerShdw>
                </a:effectLst>
              </a:rPr>
              <a:t> to them and to the Gentiles” </a:t>
            </a:r>
            <a:r>
              <a:rPr lang="en-US" sz="2800" b="1" baseline="30000" dirty="0" smtClean="0">
                <a:ln w="11430">
                  <a:solidFill>
                    <a:schemeClr val="tx1"/>
                  </a:solidFill>
                </a:ln>
                <a:effectLst>
                  <a:outerShdw blurRad="50800" dist="39000" dir="5460000" algn="tl">
                    <a:srgbClr val="000000">
                      <a:alpha val="38000"/>
                    </a:srgbClr>
                  </a:outerShdw>
                </a:effectLst>
              </a:rPr>
              <a:t>(v.18)</a:t>
            </a:r>
            <a:r>
              <a:rPr lang="en-US" sz="2800" b="1" dirty="0" smtClean="0">
                <a:ln w="11430">
                  <a:solidFill>
                    <a:schemeClr val="tx1"/>
                  </a:solidFill>
                </a:ln>
                <a:effectLst>
                  <a:outerShdw blurRad="50800" dist="39000" dir="5460000" algn="tl">
                    <a:srgbClr val="000000">
                      <a:alpha val="38000"/>
                    </a:srgbClr>
                  </a:outerShdw>
                </a:effectLst>
              </a:rPr>
              <a:t>.   In that hour the Lord Jesus promised to give the disciples the very words to speak.  This is </a:t>
            </a:r>
            <a:r>
              <a:rPr lang="en-US" sz="2800" b="1" dirty="0" smtClean="0">
                <a:ln w="11430">
                  <a:solidFill>
                    <a:schemeClr val="tx1"/>
                  </a:solidFill>
                </a:ln>
                <a:effectLst>
                  <a:outerShdw blurRad="50800" dist="39000" dir="5460000" algn="tl">
                    <a:srgbClr val="000000">
                      <a:alpha val="38000"/>
                    </a:srgbClr>
                  </a:outerShdw>
                </a:effectLst>
              </a:rPr>
              <a:t>via the </a:t>
            </a:r>
            <a:r>
              <a:rPr lang="en-US" sz="2800" b="1" dirty="0" smtClean="0">
                <a:ln w="11430">
                  <a:solidFill>
                    <a:schemeClr val="tx1"/>
                  </a:solidFill>
                </a:ln>
                <a:effectLst>
                  <a:outerShdw blurRad="50800" dist="39000" dir="5460000" algn="tl">
                    <a:srgbClr val="000000">
                      <a:alpha val="38000"/>
                    </a:srgbClr>
                  </a:outerShdw>
                </a:effectLst>
              </a:rPr>
              <a:t>inspiration of the Holy Spirit</a:t>
            </a:r>
            <a:r>
              <a:rPr lang="en-US" sz="2800" b="1" dirty="0" smtClean="0">
                <a:ln w="11430">
                  <a:solidFill>
                    <a:schemeClr val="tx1"/>
                  </a:solidFill>
                </a:ln>
                <a:effectLst>
                  <a:outerShdw blurRad="50800" dist="39000" dir="5460000" algn="tl">
                    <a:srgbClr val="000000">
                      <a:alpha val="38000"/>
                    </a:srgbClr>
                  </a:outerShdw>
                </a:effectLst>
              </a:rPr>
              <a:t>.</a:t>
            </a:r>
          </a:p>
          <a:p>
            <a:r>
              <a:rPr lang="en-US" sz="2000" b="1" dirty="0" smtClean="0">
                <a:ln w="11430">
                  <a:solidFill>
                    <a:schemeClr val="tx1"/>
                  </a:solidFill>
                </a:ln>
                <a:effectLst>
                  <a:outerShdw blurRad="50800" dist="39000" dir="5460000" algn="tl">
                    <a:srgbClr val="000000">
                      <a:alpha val="38000"/>
                    </a:srgbClr>
                  </a:outerShdw>
                </a:effectLst>
              </a:rPr>
              <a:t> </a:t>
            </a:r>
            <a:r>
              <a:rPr lang="en-US" sz="2000" b="1" dirty="0" smtClean="0">
                <a:ln w="11430">
                  <a:solidFill>
                    <a:schemeClr val="tx1"/>
                  </a:solidFill>
                </a:ln>
                <a:effectLst>
                  <a:outerShdw blurRad="50800" dist="39000" dir="5460000" algn="tl">
                    <a:srgbClr val="000000">
                      <a:alpha val="38000"/>
                    </a:srgbClr>
                  </a:outerShdw>
                </a:effectLst>
              </a:rPr>
              <a:t>    </a:t>
            </a:r>
            <a:r>
              <a:rPr lang="en-US" sz="2100" b="1" dirty="0" smtClean="0">
                <a:ln w="11430">
                  <a:solidFill>
                    <a:schemeClr val="tx1"/>
                  </a:solidFill>
                </a:ln>
                <a:effectLst>
                  <a:outerShdw blurRad="50800" dist="39000" dir="5460000" algn="tl">
                    <a:srgbClr val="000000">
                      <a:alpha val="38000"/>
                    </a:srgbClr>
                  </a:outerShdw>
                </a:effectLst>
              </a:rPr>
              <a:t>“This</a:t>
            </a:r>
            <a:r>
              <a:rPr lang="en-US" sz="2100" b="1" dirty="0" smtClean="0">
                <a:ln w="11430">
                  <a:solidFill>
                    <a:schemeClr val="tx1"/>
                  </a:solidFill>
                </a:ln>
                <a:effectLst>
                  <a:outerShdw blurRad="50800" dist="39000" dir="5460000" algn="tl">
                    <a:srgbClr val="000000">
                      <a:alpha val="38000"/>
                    </a:srgbClr>
                  </a:outerShdw>
                </a:effectLst>
              </a:rPr>
              <a:t>, of course, is Inspiration, Verbal Inspiration (</a:t>
            </a:r>
            <a:r>
              <a:rPr lang="en-US" sz="2100" b="1" dirty="0" err="1" smtClean="0">
                <a:ln w="11430">
                  <a:solidFill>
                    <a:schemeClr val="tx1"/>
                  </a:solidFill>
                </a:ln>
                <a:effectLst>
                  <a:outerShdw blurRad="50800" dist="39000" dir="5460000" algn="tl">
                    <a:srgbClr val="000000">
                      <a:alpha val="38000"/>
                    </a:srgbClr>
                  </a:outerShdw>
                </a:effectLst>
                <a:latin typeface="TekniaGreek" pitchFamily="2" charset="0"/>
              </a:rPr>
              <a:t>lalei</a:t>
            </a:r>
            <a:r>
              <a:rPr lang="en-US" sz="2100" b="1" dirty="0" err="1" smtClean="0">
                <a:ln w="11430">
                  <a:solidFill>
                    <a:schemeClr val="tx1"/>
                  </a:solidFill>
                </a:ln>
                <a:effectLst>
                  <a:outerShdw blurRad="50800" dist="39000" dir="5460000" algn="tl">
                    <a:srgbClr val="000000">
                      <a:alpha val="38000"/>
                    </a:srgbClr>
                  </a:outerShdw>
                </a:effectLst>
                <a:latin typeface="TekniaGreek" pitchFamily="2" charset="0"/>
              </a:rPr>
              <a:t>:</a:t>
            </a:r>
            <a:r>
              <a:rPr lang="en-US" sz="2100" b="1" dirty="0" err="1" smtClean="0">
                <a:ln w="11430">
                  <a:solidFill>
                    <a:schemeClr val="tx1"/>
                  </a:solidFill>
                </a:ln>
                <a:effectLst>
                  <a:outerShdw blurRad="50800" dist="39000" dir="5460000" algn="tl">
                    <a:srgbClr val="000000">
                      <a:alpha val="38000"/>
                    </a:srgbClr>
                  </a:outerShdw>
                </a:effectLst>
                <a:latin typeface="TekniaGreek" pitchFamily="2" charset="0"/>
              </a:rPr>
              <a:t>n</a:t>
            </a:r>
            <a:r>
              <a:rPr lang="en-US" sz="2100" b="1" dirty="0" smtClean="0">
                <a:ln w="11430">
                  <a:solidFill>
                    <a:schemeClr val="tx1"/>
                  </a:solidFill>
                </a:ln>
                <a:effectLst>
                  <a:outerShdw blurRad="50800" dist="39000" dir="5460000" algn="tl">
                    <a:srgbClr val="000000">
                      <a:alpha val="38000"/>
                    </a:srgbClr>
                  </a:outerShdw>
                </a:effectLst>
              </a:rPr>
              <a:t> </a:t>
            </a:r>
            <a:r>
              <a:rPr lang="en-US" sz="2100" b="1" dirty="0" smtClean="0">
                <a:ln w="11430">
                  <a:solidFill>
                    <a:schemeClr val="tx1"/>
                  </a:solidFill>
                </a:ln>
                <a:effectLst>
                  <a:outerShdw blurRad="50800" dist="39000" dir="5460000" algn="tl">
                    <a:srgbClr val="000000">
                      <a:alpha val="38000"/>
                    </a:srgbClr>
                  </a:outerShdw>
                </a:effectLst>
              </a:rPr>
              <a:t>throughout), </a:t>
            </a:r>
            <a:r>
              <a:rPr lang="en-US" sz="2100" b="1" dirty="0" smtClean="0">
                <a:ln w="11430">
                  <a:solidFill>
                    <a:schemeClr val="tx1"/>
                  </a:solidFill>
                </a:ln>
                <a:effectLst>
                  <a:outerShdw blurRad="50800" dist="39000" dir="5460000" algn="tl">
                    <a:srgbClr val="000000">
                      <a:alpha val="38000"/>
                    </a:srgbClr>
                  </a:outerShdw>
                </a:effectLst>
              </a:rPr>
              <a:t>that</a:t>
            </a:r>
          </a:p>
          <a:p>
            <a:r>
              <a:rPr lang="en-US" sz="2100" b="1" dirty="0" smtClean="0">
                <a:ln w="11430">
                  <a:solidFill>
                    <a:schemeClr val="tx1"/>
                  </a:solidFill>
                </a:ln>
                <a:effectLst>
                  <a:outerShdw blurRad="50800" dist="39000" dir="5460000" algn="tl">
                    <a:srgbClr val="000000">
                      <a:alpha val="38000"/>
                    </a:srgbClr>
                  </a:outerShdw>
                </a:effectLst>
              </a:rPr>
              <a:t> </a:t>
            </a:r>
            <a:r>
              <a:rPr lang="en-US" sz="2100" b="1" dirty="0" smtClean="0">
                <a:ln w="11430">
                  <a:solidFill>
                    <a:schemeClr val="tx1"/>
                  </a:solidFill>
                </a:ln>
                <a:effectLst>
                  <a:outerShdw blurRad="50800" dist="39000" dir="5460000" algn="tl">
                    <a:srgbClr val="000000">
                      <a:alpha val="38000"/>
                    </a:srgbClr>
                  </a:outerShdw>
                </a:effectLst>
              </a:rPr>
              <a:t>    which </a:t>
            </a:r>
            <a:r>
              <a:rPr lang="en-US" sz="2100" b="1" dirty="0" smtClean="0">
                <a:ln w="11430">
                  <a:solidFill>
                    <a:schemeClr val="tx1"/>
                  </a:solidFill>
                </a:ln>
                <a:effectLst>
                  <a:outerShdw blurRad="50800" dist="39000" dir="5460000" algn="tl">
                    <a:srgbClr val="000000">
                      <a:alpha val="38000"/>
                    </a:srgbClr>
                  </a:outerShdw>
                </a:effectLst>
              </a:rPr>
              <a:t>none other exists. </a:t>
            </a:r>
            <a:r>
              <a:rPr lang="en-US" sz="2100" b="1" dirty="0" smtClean="0">
                <a:ln w="11430">
                  <a:solidFill>
                    <a:schemeClr val="tx1"/>
                  </a:solidFill>
                </a:ln>
                <a:effectLst>
                  <a:outerShdw blurRad="50800" dist="39000" dir="5460000" algn="tl">
                    <a:srgbClr val="000000">
                      <a:alpha val="38000"/>
                    </a:srgbClr>
                  </a:outerShdw>
                </a:effectLst>
              </a:rPr>
              <a:t> It </a:t>
            </a:r>
            <a:r>
              <a:rPr lang="en-US" sz="2100" b="1" dirty="0" smtClean="0">
                <a:ln w="11430">
                  <a:solidFill>
                    <a:schemeClr val="tx1"/>
                  </a:solidFill>
                </a:ln>
                <a:effectLst>
                  <a:outerShdw blurRad="50800" dist="39000" dir="5460000" algn="tl">
                    <a:srgbClr val="000000">
                      <a:alpha val="38000"/>
                    </a:srgbClr>
                  </a:outerShdw>
                </a:effectLst>
              </a:rPr>
              <a:t>is here promised to the apostles </a:t>
            </a:r>
            <a:r>
              <a:rPr lang="en-US" sz="2100" b="1" dirty="0" smtClean="0">
                <a:ln w="11430">
                  <a:solidFill>
                    <a:schemeClr val="tx1"/>
                  </a:solidFill>
                </a:ln>
                <a:effectLst>
                  <a:outerShdw blurRad="50800" dist="39000" dir="5460000" algn="tl">
                    <a:srgbClr val="000000">
                      <a:alpha val="38000"/>
                    </a:srgbClr>
                  </a:outerShdw>
                </a:effectLst>
              </a:rPr>
              <a:t>for specific</a:t>
            </a:r>
          </a:p>
          <a:p>
            <a:r>
              <a:rPr lang="en-US" sz="2100" b="1" dirty="0" smtClean="0">
                <a:ln w="11430">
                  <a:solidFill>
                    <a:schemeClr val="tx1"/>
                  </a:solidFill>
                </a:ln>
                <a:effectLst>
                  <a:outerShdw blurRad="50800" dist="39000" dir="5460000" algn="tl">
                    <a:srgbClr val="000000">
                      <a:alpha val="38000"/>
                    </a:srgbClr>
                  </a:outerShdw>
                </a:effectLst>
              </a:rPr>
              <a:t> </a:t>
            </a:r>
            <a:r>
              <a:rPr lang="en-US" sz="2100" b="1" dirty="0" smtClean="0">
                <a:ln w="11430">
                  <a:solidFill>
                    <a:schemeClr val="tx1"/>
                  </a:solidFill>
                </a:ln>
                <a:effectLst>
                  <a:outerShdw blurRad="50800" dist="39000" dir="5460000" algn="tl">
                    <a:srgbClr val="000000">
                      <a:alpha val="38000"/>
                    </a:srgbClr>
                  </a:outerShdw>
                </a:effectLst>
              </a:rPr>
              <a:t>    occasions</a:t>
            </a:r>
            <a:r>
              <a:rPr lang="en-US" sz="2100" b="1" dirty="0" smtClean="0">
                <a:ln w="11430">
                  <a:solidFill>
                    <a:schemeClr val="tx1"/>
                  </a:solidFill>
                </a:ln>
                <a:effectLst>
                  <a:outerShdw blurRad="50800" dist="39000" dir="5460000" algn="tl">
                    <a:srgbClr val="000000">
                      <a:alpha val="38000"/>
                    </a:srgbClr>
                  </a:outerShdw>
                </a:effectLst>
              </a:rPr>
              <a:t>, but that does not change what is promised. </a:t>
            </a:r>
            <a:r>
              <a:rPr lang="en-US" sz="2100" b="1" dirty="0" smtClean="0">
                <a:ln w="11430">
                  <a:solidFill>
                    <a:schemeClr val="tx1"/>
                  </a:solidFill>
                </a:ln>
                <a:effectLst>
                  <a:outerShdw blurRad="50800" dist="39000" dir="5460000" algn="tl">
                    <a:srgbClr val="000000">
                      <a:alpha val="38000"/>
                    </a:srgbClr>
                  </a:outerShdw>
                </a:effectLst>
              </a:rPr>
              <a:t> The argument is</a:t>
            </a:r>
          </a:p>
          <a:p>
            <a:r>
              <a:rPr lang="en-US" sz="2100" b="1" dirty="0" smtClean="0">
                <a:ln w="11430">
                  <a:solidFill>
                    <a:schemeClr val="tx1"/>
                  </a:solidFill>
                </a:ln>
                <a:effectLst>
                  <a:outerShdw blurRad="50800" dist="39000" dir="5460000" algn="tl">
                    <a:srgbClr val="000000">
                      <a:alpha val="38000"/>
                    </a:srgbClr>
                  </a:outerShdw>
                </a:effectLst>
              </a:rPr>
              <a:t> </a:t>
            </a:r>
            <a:r>
              <a:rPr lang="en-US" sz="2100" b="1" dirty="0" smtClean="0">
                <a:ln w="11430">
                  <a:solidFill>
                    <a:schemeClr val="tx1"/>
                  </a:solidFill>
                </a:ln>
                <a:effectLst>
                  <a:outerShdw blurRad="50800" dist="39000" dir="5460000" algn="tl">
                    <a:srgbClr val="000000">
                      <a:alpha val="38000"/>
                    </a:srgbClr>
                  </a:outerShdw>
                </a:effectLst>
              </a:rPr>
              <a:t>    quite invincible </a:t>
            </a:r>
            <a:r>
              <a:rPr lang="en-US" sz="2100" b="1" dirty="0" smtClean="0">
                <a:ln w="11430">
                  <a:solidFill>
                    <a:schemeClr val="tx1"/>
                  </a:solidFill>
                </a:ln>
                <a:effectLst>
                  <a:outerShdw blurRad="50800" dist="39000" dir="5460000" algn="tl">
                    <a:srgbClr val="000000">
                      <a:alpha val="38000"/>
                    </a:srgbClr>
                  </a:outerShdw>
                </a:effectLst>
              </a:rPr>
              <a:t>that, if God's Spirit inspired the </a:t>
            </a:r>
            <a:r>
              <a:rPr lang="en-US" sz="2100" b="1" dirty="0" smtClean="0">
                <a:ln w="11430">
                  <a:solidFill>
                    <a:schemeClr val="tx1"/>
                  </a:solidFill>
                </a:ln>
                <a:effectLst>
                  <a:outerShdw blurRad="50800" dist="39000" dir="5460000" algn="tl">
                    <a:srgbClr val="000000">
                      <a:alpha val="38000"/>
                    </a:srgbClr>
                  </a:outerShdw>
                </a:effectLst>
              </a:rPr>
              <a:t>apostles when </a:t>
            </a:r>
            <a:r>
              <a:rPr lang="en-US" sz="2100" b="1" dirty="0" smtClean="0">
                <a:ln w="11430">
                  <a:solidFill>
                    <a:schemeClr val="tx1"/>
                  </a:solidFill>
                </a:ln>
                <a:effectLst>
                  <a:outerShdw blurRad="50800" dist="39000" dir="5460000" algn="tl">
                    <a:srgbClr val="000000">
                      <a:alpha val="38000"/>
                    </a:srgbClr>
                  </a:outerShdw>
                </a:effectLst>
              </a:rPr>
              <a:t>they </a:t>
            </a:r>
            <a:r>
              <a:rPr lang="en-US" sz="2100" b="1" dirty="0" smtClean="0">
                <a:ln w="11430">
                  <a:solidFill>
                    <a:schemeClr val="tx1"/>
                  </a:solidFill>
                </a:ln>
                <a:effectLst>
                  <a:outerShdw blurRad="50800" dist="39000" dir="5460000" algn="tl">
                    <a:srgbClr val="000000">
                      <a:alpha val="38000"/>
                    </a:srgbClr>
                  </a:outerShdw>
                </a:effectLst>
              </a:rPr>
              <a:t>were</a:t>
            </a:r>
          </a:p>
          <a:p>
            <a:r>
              <a:rPr lang="en-US" sz="2100" b="1" dirty="0" smtClean="0">
                <a:ln w="11430">
                  <a:solidFill>
                    <a:schemeClr val="tx1"/>
                  </a:solidFill>
                </a:ln>
                <a:effectLst>
                  <a:outerShdw blurRad="50800" dist="39000" dir="5460000" algn="tl">
                    <a:srgbClr val="000000">
                      <a:alpha val="38000"/>
                    </a:srgbClr>
                  </a:outerShdw>
                </a:effectLst>
              </a:rPr>
              <a:t> </a:t>
            </a:r>
            <a:r>
              <a:rPr lang="en-US" sz="2100" b="1" dirty="0" smtClean="0">
                <a:ln w="11430">
                  <a:solidFill>
                    <a:schemeClr val="tx1"/>
                  </a:solidFill>
                </a:ln>
                <a:effectLst>
                  <a:outerShdw blurRad="50800" dist="39000" dir="5460000" algn="tl">
                    <a:srgbClr val="000000">
                      <a:alpha val="38000"/>
                    </a:srgbClr>
                  </a:outerShdw>
                </a:effectLst>
              </a:rPr>
              <a:t>    subjected to </a:t>
            </a:r>
            <a:r>
              <a:rPr lang="en-US" sz="2100" b="1" dirty="0" smtClean="0">
                <a:ln w="11430">
                  <a:solidFill>
                    <a:schemeClr val="tx1"/>
                  </a:solidFill>
                </a:ln>
                <a:effectLst>
                  <a:outerShdw blurRad="50800" dist="39000" dir="5460000" algn="tl">
                    <a:srgbClr val="000000">
                      <a:alpha val="38000"/>
                    </a:srgbClr>
                  </a:outerShdw>
                </a:effectLst>
              </a:rPr>
              <a:t>court </a:t>
            </a:r>
            <a:r>
              <a:rPr lang="en-US" sz="2100" b="1" dirty="0" smtClean="0">
                <a:ln w="11430">
                  <a:solidFill>
                    <a:schemeClr val="tx1"/>
                  </a:solidFill>
                </a:ln>
                <a:effectLst>
                  <a:outerShdw blurRad="50800" dist="39000" dir="5460000" algn="tl">
                    <a:srgbClr val="000000">
                      <a:alpha val="38000"/>
                    </a:srgbClr>
                  </a:outerShdw>
                </a:effectLst>
              </a:rPr>
              <a:t>trials, he was </a:t>
            </a:r>
            <a:r>
              <a:rPr lang="en-US" sz="2100" b="1" dirty="0" smtClean="0">
                <a:ln w="11430">
                  <a:solidFill>
                    <a:schemeClr val="tx1"/>
                  </a:solidFill>
                </a:ln>
                <a:effectLst>
                  <a:outerShdw blurRad="50800" dist="39000" dir="5460000" algn="tl">
                    <a:srgbClr val="000000">
                      <a:alpha val="38000"/>
                    </a:srgbClr>
                  </a:outerShdw>
                </a:effectLst>
              </a:rPr>
              <a:t>able to inspire them </a:t>
            </a:r>
            <a:r>
              <a:rPr lang="en-US" sz="2100" b="1" dirty="0" smtClean="0">
                <a:ln w="11430">
                  <a:solidFill>
                    <a:schemeClr val="tx1"/>
                  </a:solidFill>
                </a:ln>
                <a:effectLst>
                  <a:outerShdw blurRad="50800" dist="39000" dir="5460000" algn="tl">
                    <a:srgbClr val="000000">
                      <a:alpha val="38000"/>
                    </a:srgbClr>
                  </a:outerShdw>
                </a:effectLst>
              </a:rPr>
              <a:t>in the </a:t>
            </a:r>
            <a:r>
              <a:rPr lang="en-US" sz="2100" b="1" dirty="0" smtClean="0">
                <a:ln w="11430">
                  <a:solidFill>
                    <a:schemeClr val="tx1"/>
                  </a:solidFill>
                </a:ln>
                <a:effectLst>
                  <a:outerShdw blurRad="50800" dist="39000" dir="5460000" algn="tl">
                    <a:srgbClr val="000000">
                      <a:alpha val="38000"/>
                    </a:srgbClr>
                  </a:outerShdw>
                </a:effectLst>
              </a:rPr>
              <a:t>same manner </a:t>
            </a:r>
            <a:r>
              <a:rPr lang="en-US" sz="2100" b="1" dirty="0" smtClean="0">
                <a:ln w="11430">
                  <a:solidFill>
                    <a:schemeClr val="tx1"/>
                  </a:solidFill>
                </a:ln>
                <a:effectLst>
                  <a:outerShdw blurRad="50800" dist="39000" dir="5460000" algn="tl">
                    <a:srgbClr val="000000">
                      <a:alpha val="38000"/>
                    </a:srgbClr>
                  </a:outerShdw>
                </a:effectLst>
              </a:rPr>
              <a:t>at</a:t>
            </a:r>
          </a:p>
          <a:p>
            <a:r>
              <a:rPr lang="en-US" sz="2100" b="1" dirty="0" smtClean="0">
                <a:ln w="11430">
                  <a:solidFill>
                    <a:schemeClr val="tx1"/>
                  </a:solidFill>
                </a:ln>
                <a:effectLst>
                  <a:outerShdw blurRad="50800" dist="39000" dir="5460000" algn="tl">
                    <a:srgbClr val="000000">
                      <a:alpha val="38000"/>
                    </a:srgbClr>
                  </a:outerShdw>
                </a:effectLst>
              </a:rPr>
              <a:t> </a:t>
            </a:r>
            <a:r>
              <a:rPr lang="en-US" sz="2100" b="1" dirty="0" smtClean="0">
                <a:ln w="11430">
                  <a:solidFill>
                    <a:schemeClr val="tx1"/>
                  </a:solidFill>
                </a:ln>
                <a:effectLst>
                  <a:outerShdw blurRad="50800" dist="39000" dir="5460000" algn="tl">
                    <a:srgbClr val="000000">
                      <a:alpha val="38000"/>
                    </a:srgbClr>
                  </a:outerShdw>
                </a:effectLst>
              </a:rPr>
              <a:t>    other times, for </a:t>
            </a:r>
            <a:r>
              <a:rPr lang="en-US" sz="2100" b="1" dirty="0" smtClean="0">
                <a:ln w="11430">
                  <a:solidFill>
                    <a:schemeClr val="tx1"/>
                  </a:solidFill>
                </a:ln>
                <a:effectLst>
                  <a:outerShdw blurRad="50800" dist="39000" dir="5460000" algn="tl">
                    <a:srgbClr val="000000">
                      <a:alpha val="38000"/>
                    </a:srgbClr>
                  </a:outerShdw>
                </a:effectLst>
              </a:rPr>
              <a:t>interest that were far greater (</a:t>
            </a:r>
            <a:r>
              <a:rPr lang="en-US" sz="2100" b="1" dirty="0" smtClean="0">
                <a:ln w="11430">
                  <a:solidFill>
                    <a:schemeClr val="tx1"/>
                  </a:solidFill>
                </a:ln>
                <a:effectLst>
                  <a:outerShdw blurRad="50800" dist="39000" dir="5460000" algn="tl">
                    <a:srgbClr val="000000">
                      <a:alpha val="38000"/>
                    </a:srgbClr>
                  </a:outerShdw>
                </a:effectLst>
              </a:rPr>
              <a:t>the Word </a:t>
            </a:r>
            <a:r>
              <a:rPr lang="en-US" sz="2100" b="1" dirty="0" smtClean="0">
                <a:ln w="11430">
                  <a:solidFill>
                    <a:schemeClr val="tx1"/>
                  </a:solidFill>
                </a:ln>
                <a:effectLst>
                  <a:outerShdw blurRad="50800" dist="39000" dir="5460000" algn="tl">
                    <a:srgbClr val="000000">
                      <a:alpha val="38000"/>
                    </a:srgbClr>
                  </a:outerShdw>
                </a:effectLst>
              </a:rPr>
              <a:t>for all ages </a:t>
            </a:r>
            <a:r>
              <a:rPr lang="en-US" sz="2100" b="1" dirty="0" smtClean="0">
                <a:ln w="11430">
                  <a:solidFill>
                    <a:schemeClr val="tx1"/>
                  </a:solidFill>
                </a:ln>
                <a:effectLst>
                  <a:outerShdw blurRad="50800" dist="39000" dir="5460000" algn="tl">
                    <a:srgbClr val="000000">
                      <a:alpha val="38000"/>
                    </a:srgbClr>
                  </a:outerShdw>
                </a:effectLst>
              </a:rPr>
              <a:t>and</a:t>
            </a:r>
          </a:p>
          <a:p>
            <a:pPr>
              <a:spcAft>
                <a:spcPts val="1200"/>
              </a:spcAft>
            </a:pPr>
            <a:r>
              <a:rPr lang="en-US" sz="2100" b="1" dirty="0" smtClean="0">
                <a:ln w="11430">
                  <a:solidFill>
                    <a:schemeClr val="tx1"/>
                  </a:solidFill>
                </a:ln>
                <a:effectLst>
                  <a:outerShdw blurRad="50800" dist="39000" dir="5460000" algn="tl">
                    <a:srgbClr val="000000">
                      <a:alpha val="38000"/>
                    </a:srgbClr>
                  </a:outerShdw>
                </a:effectLst>
              </a:rPr>
              <a:t> </a:t>
            </a:r>
            <a:r>
              <a:rPr lang="en-US" sz="2100" b="1" dirty="0" smtClean="0">
                <a:ln w="11430">
                  <a:solidFill>
                    <a:schemeClr val="tx1"/>
                  </a:solidFill>
                </a:ln>
                <a:effectLst>
                  <a:outerShdw blurRad="50800" dist="39000" dir="5460000" algn="tl">
                    <a:srgbClr val="000000">
                      <a:alpha val="38000"/>
                    </a:srgbClr>
                  </a:outerShdw>
                </a:effectLst>
              </a:rPr>
              <a:t>    nations</a:t>
            </a:r>
            <a:r>
              <a:rPr lang="en-US" sz="2100" b="1" dirty="0" smtClean="0">
                <a:ln w="11430">
                  <a:solidFill>
                    <a:schemeClr val="tx1"/>
                  </a:solidFill>
                </a:ln>
                <a:effectLst>
                  <a:outerShdw blurRad="50800" dist="39000" dir="5460000" algn="tl">
                    <a:srgbClr val="000000">
                      <a:alpha val="38000"/>
                    </a:srgbClr>
                  </a:outerShdw>
                </a:effectLst>
              </a:rPr>
              <a:t>) </a:t>
            </a:r>
            <a:r>
              <a:rPr lang="en-US" sz="2100" b="1" dirty="0" smtClean="0">
                <a:ln w="11430">
                  <a:solidFill>
                    <a:schemeClr val="tx1"/>
                  </a:solidFill>
                </a:ln>
                <a:effectLst>
                  <a:outerShdw blurRad="50800" dist="39000" dir="5460000" algn="tl">
                    <a:srgbClr val="000000">
                      <a:alpha val="38000"/>
                    </a:srgbClr>
                  </a:outerShdw>
                </a:effectLst>
              </a:rPr>
              <a:t>according to </a:t>
            </a:r>
            <a:r>
              <a:rPr lang="en-US" sz="2100" b="1" dirty="0" smtClean="0">
                <a:ln w="11430">
                  <a:solidFill>
                    <a:schemeClr val="tx1"/>
                  </a:solidFill>
                </a:ln>
                <a:effectLst>
                  <a:outerShdw blurRad="50800" dist="39000" dir="5460000" algn="tl">
                    <a:srgbClr val="000000">
                      <a:alpha val="38000"/>
                    </a:srgbClr>
                  </a:outerShdw>
                </a:effectLst>
              </a:rPr>
              <a:t>Christ’s promise, John 14:26</a:t>
            </a:r>
            <a:r>
              <a:rPr lang="en-US" sz="2100" b="1" dirty="0" smtClean="0">
                <a:ln w="11430">
                  <a:solidFill>
                    <a:schemeClr val="tx1"/>
                  </a:solidFill>
                </a:ln>
                <a:effectLst>
                  <a:outerShdw blurRad="50800" dist="39000" dir="5460000" algn="tl">
                    <a:srgbClr val="000000">
                      <a:alpha val="38000"/>
                    </a:srgbClr>
                  </a:outerShdw>
                </a:effectLst>
              </a:rPr>
              <a:t>.”</a:t>
            </a:r>
            <a:r>
              <a:rPr lang="en-US" sz="2100" b="1" baseline="30000" dirty="0" smtClean="0">
                <a:ln w="11430">
                  <a:solidFill>
                    <a:srgbClr val="FF9900"/>
                  </a:solidFill>
                </a:ln>
                <a:solidFill>
                  <a:srgbClr val="FF9900"/>
                </a:solidFill>
                <a:effectLst>
                  <a:outerShdw blurRad="50800" dist="39000" dir="5460000" algn="tl">
                    <a:srgbClr val="000000">
                      <a:alpha val="38000"/>
                    </a:srgbClr>
                  </a:outerShdw>
                </a:effectLst>
              </a:rPr>
              <a:t>2</a:t>
            </a:r>
            <a:endParaRPr lang="en-US" sz="2100" b="1" baseline="30000" dirty="0" smtClean="0">
              <a:ln w="11430">
                <a:solidFill>
                  <a:srgbClr val="FF9900"/>
                </a:solidFill>
              </a:ln>
              <a:solidFill>
                <a:srgbClr val="FF9900"/>
              </a:solidFill>
              <a:effectLst>
                <a:outerShdw blurRad="50800" dist="39000" dir="5460000" algn="tl">
                  <a:srgbClr val="000000">
                    <a:alpha val="38000"/>
                  </a:srgbClr>
                </a:outerShdw>
              </a:effectLst>
            </a:endParaRPr>
          </a:p>
          <a:p>
            <a:r>
              <a:rPr lang="en-US" sz="1400" b="1" baseline="30000" dirty="0" smtClean="0">
                <a:ln w="11430">
                  <a:solidFill>
                    <a:srgbClr val="FF9900"/>
                  </a:solidFill>
                </a:ln>
                <a:solidFill>
                  <a:srgbClr val="FF9900"/>
                </a:solidFill>
                <a:effectLst>
                  <a:outerShdw blurRad="50800" dist="39000" dir="5460000" algn="tl">
                    <a:srgbClr val="000000">
                      <a:alpha val="38000"/>
                    </a:srgbClr>
                  </a:outerShdw>
                </a:effectLst>
                <a:latin typeface="Calibri" pitchFamily="34" charset="0"/>
                <a:cs typeface="Calibri" pitchFamily="34" charset="0"/>
              </a:rPr>
              <a:t>2 </a:t>
            </a:r>
            <a:r>
              <a:rPr lang="en-US" sz="1400" b="1" dirty="0" err="1" smtClean="0">
                <a:ln w="11430">
                  <a:solidFill>
                    <a:srgbClr val="FF9900"/>
                  </a:solidFill>
                </a:ln>
                <a:solidFill>
                  <a:srgbClr val="FF9900"/>
                </a:solidFill>
                <a:effectLst>
                  <a:outerShdw blurRad="50800" dist="39000" dir="5460000" algn="tl">
                    <a:srgbClr val="000000">
                      <a:alpha val="38000"/>
                    </a:srgbClr>
                  </a:outerShdw>
                </a:effectLst>
                <a:latin typeface="Calibri" pitchFamily="34" charset="0"/>
                <a:cs typeface="Calibri" pitchFamily="34" charset="0"/>
              </a:rPr>
              <a:t>Lenski</a:t>
            </a:r>
            <a:r>
              <a:rPr lang="en-US" sz="1400" b="1" dirty="0" smtClean="0">
                <a:ln w="11430">
                  <a:solidFill>
                    <a:srgbClr val="FF9900"/>
                  </a:solidFill>
                </a:ln>
                <a:solidFill>
                  <a:srgbClr val="FF9900"/>
                </a:solidFill>
                <a:effectLst>
                  <a:outerShdw blurRad="50800" dist="39000" dir="5460000" algn="tl">
                    <a:srgbClr val="000000">
                      <a:alpha val="38000"/>
                    </a:srgbClr>
                  </a:outerShdw>
                </a:effectLst>
                <a:latin typeface="Calibri" pitchFamily="34" charset="0"/>
                <a:cs typeface="Calibri" pitchFamily="34" charset="0"/>
              </a:rPr>
              <a:t>, R.C.H. </a:t>
            </a:r>
            <a:r>
              <a:rPr lang="en-US" sz="1400" b="1" i="1" dirty="0" smtClean="0">
                <a:ln w="11430">
                  <a:solidFill>
                    <a:srgbClr val="FF9900"/>
                  </a:solidFill>
                </a:ln>
                <a:solidFill>
                  <a:srgbClr val="FF9900"/>
                </a:solidFill>
                <a:effectLst>
                  <a:outerShdw blurRad="50800" dist="39000" dir="5460000" algn="tl">
                    <a:srgbClr val="000000">
                      <a:alpha val="38000"/>
                    </a:srgbClr>
                  </a:outerShdw>
                </a:effectLst>
                <a:latin typeface="Calibri" pitchFamily="34" charset="0"/>
                <a:cs typeface="Calibri" pitchFamily="34" charset="0"/>
              </a:rPr>
              <a:t>Interpretation of St. Matthew’s Gospel. </a:t>
            </a:r>
            <a:r>
              <a:rPr lang="en-US" sz="1400" b="1" dirty="0" smtClean="0">
                <a:ln w="11430">
                  <a:solidFill>
                    <a:srgbClr val="FF9900"/>
                  </a:solidFill>
                </a:ln>
                <a:solidFill>
                  <a:srgbClr val="FF9900"/>
                </a:solidFill>
                <a:effectLst>
                  <a:outerShdw blurRad="50800" dist="39000" dir="5460000" algn="tl">
                    <a:srgbClr val="000000">
                      <a:alpha val="38000"/>
                    </a:srgbClr>
                  </a:outerShdw>
                </a:effectLst>
                <a:latin typeface="Calibri" pitchFamily="34" charset="0"/>
                <a:cs typeface="Calibri" pitchFamily="34" charset="0"/>
              </a:rPr>
              <a:t>(Minneapolis:  Augsburg Publishing House, 1961), p. 402-03. </a:t>
            </a:r>
            <a:endParaRPr lang="en-US" sz="2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5959</TotalTime>
  <Words>3089</Words>
  <Application>Microsoft Office PowerPoint</Application>
  <PresentationFormat>On-screen Show (4:3)</PresentationFormat>
  <Paragraphs>209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dc:title>
  <dc:creator>Jeff</dc:creator>
  <cp:lastModifiedBy>Jeff</cp:lastModifiedBy>
  <cp:revision>574</cp:revision>
  <dcterms:created xsi:type="dcterms:W3CDTF">2006-08-16T00:00:00Z</dcterms:created>
  <dcterms:modified xsi:type="dcterms:W3CDTF">2025-03-11T17:36:36Z</dcterms:modified>
</cp:coreProperties>
</file>