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8" r:id="rId4"/>
    <p:sldId id="269" r:id="rId5"/>
    <p:sldId id="270" r:id="rId6"/>
    <p:sldId id="271" r:id="rId7"/>
    <p:sldId id="266"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72" r:id="rId21"/>
    <p:sldId id="26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3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01/02/25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01/02/25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01/02/25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01/02/25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01/02/25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01/02/25</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01/02/25</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01/02/25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01/02/25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01/02/25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01/02/25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FFC000"/>
                  </a:solidFill>
                </a:ln>
                <a:solidFill>
                  <a:srgbClr val="FFC000"/>
                </a:solidFill>
                <a:effectLst>
                  <a:outerShdw blurRad="50800" dist="39000" dir="5460000" algn="tl">
                    <a:srgbClr val="000000">
                      <a:alpha val="38000"/>
                    </a:srgbClr>
                  </a:outerShdw>
                </a:effectLst>
                <a:latin typeface="Verdana" pitchFamily="34" charset="0"/>
                <a:ea typeface="Verdana" pitchFamily="34" charset="0"/>
              </a:rPr>
              <a:t>Genealogy of Our Lord</a:t>
            </a:r>
            <a:endParaRPr lang="en-US" sz="3600" b="1" dirty="0">
              <a:ln w="11430">
                <a:solidFill>
                  <a:srgbClr val="FFC000"/>
                </a:solidFill>
              </a:ln>
              <a:solidFill>
                <a:srgbClr val="FFC000"/>
              </a:solidFill>
              <a:effectLst>
                <a:outerShdw blurRad="50800" dist="39000" dir="5460000" algn="tl">
                  <a:srgbClr val="000000">
                    <a:alpha val="38000"/>
                  </a:srgbClr>
                </a:outerShdw>
              </a:effectLst>
            </a:endParaRPr>
          </a:p>
        </p:txBody>
      </p:sp>
      <p:sp>
        <p:nvSpPr>
          <p:cNvPr id="4"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pic>
        <p:nvPicPr>
          <p:cNvPr id="6" name="Picture 5" descr="C:\Users\Jeff\Desktop\Matthew-1-1-17.jpg"/>
          <p:cNvPicPr>
            <a:picLocks noChangeAspect="1" noChangeArrowheads="1"/>
          </p:cNvPicPr>
          <p:nvPr/>
        </p:nvPicPr>
        <p:blipFill>
          <a:blip r:embed="rId2" cstate="print"/>
          <a:srcRect/>
          <a:stretch>
            <a:fillRect/>
          </a:stretch>
        </p:blipFill>
        <p:spPr bwMode="auto">
          <a:xfrm>
            <a:off x="0" y="0"/>
            <a:ext cx="9144000" cy="59436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rot="10800000" flipH="1" flipV="1">
            <a:off x="152400" y="-11877"/>
            <a:ext cx="8915400" cy="59554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Comparing the genealogy in Matthew with Luke’s [</a:t>
            </a:r>
            <a:r>
              <a:rPr lang="en-US" sz="24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3:23-38</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t>
            </a:r>
            <a:r>
              <a:rPr lang="en-US" sz="24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we make the following observations:</a:t>
            </a:r>
          </a:p>
          <a:p>
            <a:pPr>
              <a:spcAft>
                <a:spcPts val="600"/>
              </a:spcAft>
            </a:pPr>
            <a:r>
              <a:rPr lang="en-US" sz="2200" dirty="0" smtClean="0">
                <a:ln w="11430">
                  <a:solidFill>
                    <a:srgbClr val="00B0F0"/>
                  </a:solidFill>
                </a:ln>
                <a:solidFill>
                  <a:srgbClr val="00B0F0"/>
                </a:solidFill>
                <a:effectLst>
                  <a:outerShdw blurRad="50800" dist="39000" dir="5460000" algn="tl">
                    <a:srgbClr val="000000">
                      <a:alpha val="38000"/>
                    </a:srgbClr>
                  </a:outerShdw>
                </a:effectLst>
                <a:latin typeface="Times New Roman" pitchFamily="18" charset="0"/>
                <a:cs typeface="Times New Roman" pitchFamily="18" charset="0"/>
              </a:rPr>
              <a:t>1. Matthew is presenting us Jesus’ Regal genealogy, through His step-father Joseph.  Luke is presenting us with our Lord’s consanguinity (by blood) and human genealogy from Joseph (Mary) to Nathan to David to Adam!</a:t>
            </a:r>
          </a:p>
          <a:p>
            <a:pPr>
              <a:spcAft>
                <a:spcPts val="600"/>
              </a:spcAft>
              <a:buAutoNum type="arabicPeriod" startAt="2"/>
            </a:pPr>
            <a:r>
              <a:rPr lang="en-US" sz="2200" dirty="0" smtClean="0">
                <a:ln w="11430">
                  <a:solidFill>
                    <a:srgbClr val="92D050"/>
                  </a:solidFill>
                </a:ln>
                <a:solidFill>
                  <a:srgbClr val="92D050"/>
                </a:solidFill>
                <a:effectLst>
                  <a:outerShdw blurRad="50800" dist="39000" dir="5460000" algn="tl">
                    <a:srgbClr val="000000">
                      <a:alpha val="38000"/>
                    </a:srgbClr>
                  </a:outerShdw>
                </a:effectLst>
                <a:latin typeface="Times New Roman" pitchFamily="18" charset="0"/>
                <a:cs typeface="Times New Roman" pitchFamily="18" charset="0"/>
              </a:rPr>
              <a:t> The two genealogies are in reverse order!  St. Matthew begins with Abraham and ends with Jesus.  St. Luke begins with Jesus and ends with Adam and God.</a:t>
            </a:r>
          </a:p>
          <a:p>
            <a:pPr>
              <a:spcAft>
                <a:spcPts val="600"/>
              </a:spcAft>
            </a:pPr>
            <a:r>
              <a:rPr lang="en-US" sz="2200" dirty="0" smtClean="0">
                <a:ln w="11430">
                  <a:solidFill>
                    <a:srgbClr val="00B0F0"/>
                  </a:solidFill>
                </a:ln>
                <a:solidFill>
                  <a:srgbClr val="00B0F0"/>
                </a:solidFill>
                <a:effectLst>
                  <a:outerShdw blurRad="50800" dist="39000" dir="5460000" algn="tl">
                    <a:srgbClr val="000000">
                      <a:alpha val="38000"/>
                    </a:srgbClr>
                  </a:outerShdw>
                </a:effectLst>
                <a:latin typeface="Times New Roman" pitchFamily="18" charset="0"/>
                <a:cs typeface="Times New Roman" pitchFamily="18" charset="0"/>
              </a:rPr>
              <a:t>3. The genealogies are the same from Abraham to David.  They then diverge as Matthew follows Solomon and Luke follows Nathan (see #1).</a:t>
            </a:r>
          </a:p>
          <a:p>
            <a:pPr>
              <a:spcAft>
                <a:spcPts val="600"/>
              </a:spcAft>
              <a:buAutoNum type="arabicPeriod" startAt="4"/>
            </a:pPr>
            <a:r>
              <a:rPr lang="en-US" sz="2200" dirty="0" smtClean="0">
                <a:ln w="11430">
                  <a:solidFill>
                    <a:srgbClr val="92D050"/>
                  </a:solidFill>
                </a:ln>
                <a:solidFill>
                  <a:srgbClr val="92D050"/>
                </a:solidFill>
                <a:effectLst>
                  <a:outerShdw blurRad="50800" dist="39000" dir="5460000" algn="tl">
                    <a:srgbClr val="000000">
                      <a:alpha val="38000"/>
                    </a:srgbClr>
                  </a:outerShdw>
                </a:effectLst>
                <a:latin typeface="Times New Roman" pitchFamily="18" charset="0"/>
                <a:cs typeface="Times New Roman" pitchFamily="18" charset="0"/>
              </a:rPr>
              <a:t> Interestingly, the lines converge at 16 (or so) generations later for two generations (Shealtiel &amp; Zerubbabel) then splits toward Joseph and Mary.</a:t>
            </a:r>
            <a:endParaRPr lang="en-US" sz="2200"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a:p>
            <a:r>
              <a:rPr lang="en-US" sz="2200"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5. St. Matthew has a fivefold mention of King David (vv. 1, 6 [twice], 17 [twice]) that serves as a reminder that the Herodians were impostors by definition and thus, not the rightful “kings” of Israel or of the Jews!  David is only mentioned once by St. Luke.</a:t>
            </a:r>
            <a:r>
              <a:rPr lang="en-US" sz="2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endParaRPr lang="en-US" sz="22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fontScale="925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The Genealogy of Jesus, the Christ</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anim calcmode="lin" valueType="num">
                                      <p:cBhvr>
                                        <p:cTn id="7" dur="500" decel="50000" fill="hold">
                                          <p:stCondLst>
                                            <p:cond delay="0"/>
                                          </p:stCondLst>
                                        </p:cTn>
                                        <p:tgtEl>
                                          <p:spTgt spid="2051">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1">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1">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2051">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1">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1">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1">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051">
                                            <p:txEl>
                                              <p:pRg st="2" end="2"/>
                                            </p:txEl>
                                          </p:spTgt>
                                        </p:tgtEl>
                                        <p:attrNameLst>
                                          <p:attrName>style.visibility</p:attrName>
                                        </p:attrNameLst>
                                      </p:cBhvr>
                                      <p:to>
                                        <p:strVal val="visible"/>
                                      </p:to>
                                    </p:set>
                                    <p:animEffect transition="in" filter="wipe(down)">
                                      <p:cBhvr>
                                        <p:cTn id="19" dur="580">
                                          <p:stCondLst>
                                            <p:cond delay="0"/>
                                          </p:stCondLst>
                                        </p:cTn>
                                        <p:tgtEl>
                                          <p:spTgt spid="2051">
                                            <p:txEl>
                                              <p:pRg st="2" end="2"/>
                                            </p:txEl>
                                          </p:spTgt>
                                        </p:tgtEl>
                                      </p:cBhvr>
                                    </p:animEffect>
                                    <p:anim calcmode="lin" valueType="num">
                                      <p:cBhvr>
                                        <p:cTn id="20" dur="1822" tmFilter="0,0; 0.14,0.36; 0.43,0.73; 0.71,0.91; 1.0,1.0">
                                          <p:stCondLst>
                                            <p:cond delay="0"/>
                                          </p:stCondLst>
                                        </p:cTn>
                                        <p:tgtEl>
                                          <p:spTgt spid="2051">
                                            <p:txEl>
                                              <p:pRg st="2" end="2"/>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051">
                                            <p:txEl>
                                              <p:pRg st="2" end="2"/>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051">
                                            <p:txEl>
                                              <p:pRg st="2" end="2"/>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051">
                                            <p:txEl>
                                              <p:pRg st="2" end="2"/>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051">
                                            <p:txEl>
                                              <p:pRg st="2" end="2"/>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2051">
                                            <p:txEl>
                                              <p:pRg st="2" end="2"/>
                                            </p:txEl>
                                          </p:spTgt>
                                        </p:tgtEl>
                                      </p:cBhvr>
                                      <p:to x="100000" y="60000"/>
                                    </p:animScale>
                                    <p:animScale>
                                      <p:cBhvr>
                                        <p:cTn id="26" dur="166" decel="50000">
                                          <p:stCondLst>
                                            <p:cond delay="676"/>
                                          </p:stCondLst>
                                        </p:cTn>
                                        <p:tgtEl>
                                          <p:spTgt spid="2051">
                                            <p:txEl>
                                              <p:pRg st="2" end="2"/>
                                            </p:txEl>
                                          </p:spTgt>
                                        </p:tgtEl>
                                      </p:cBhvr>
                                      <p:to x="100000" y="100000"/>
                                    </p:animScale>
                                    <p:animScale>
                                      <p:cBhvr>
                                        <p:cTn id="27" dur="26">
                                          <p:stCondLst>
                                            <p:cond delay="1312"/>
                                          </p:stCondLst>
                                        </p:cTn>
                                        <p:tgtEl>
                                          <p:spTgt spid="2051">
                                            <p:txEl>
                                              <p:pRg st="2" end="2"/>
                                            </p:txEl>
                                          </p:spTgt>
                                        </p:tgtEl>
                                      </p:cBhvr>
                                      <p:to x="100000" y="80000"/>
                                    </p:animScale>
                                    <p:animScale>
                                      <p:cBhvr>
                                        <p:cTn id="28" dur="166" decel="50000">
                                          <p:stCondLst>
                                            <p:cond delay="1338"/>
                                          </p:stCondLst>
                                        </p:cTn>
                                        <p:tgtEl>
                                          <p:spTgt spid="2051">
                                            <p:txEl>
                                              <p:pRg st="2" end="2"/>
                                            </p:txEl>
                                          </p:spTgt>
                                        </p:tgtEl>
                                      </p:cBhvr>
                                      <p:to x="100000" y="100000"/>
                                    </p:animScale>
                                    <p:animScale>
                                      <p:cBhvr>
                                        <p:cTn id="29" dur="26">
                                          <p:stCondLst>
                                            <p:cond delay="1642"/>
                                          </p:stCondLst>
                                        </p:cTn>
                                        <p:tgtEl>
                                          <p:spTgt spid="2051">
                                            <p:txEl>
                                              <p:pRg st="2" end="2"/>
                                            </p:txEl>
                                          </p:spTgt>
                                        </p:tgtEl>
                                      </p:cBhvr>
                                      <p:to x="100000" y="90000"/>
                                    </p:animScale>
                                    <p:animScale>
                                      <p:cBhvr>
                                        <p:cTn id="30" dur="166" decel="50000">
                                          <p:stCondLst>
                                            <p:cond delay="1668"/>
                                          </p:stCondLst>
                                        </p:cTn>
                                        <p:tgtEl>
                                          <p:spTgt spid="2051">
                                            <p:txEl>
                                              <p:pRg st="2" end="2"/>
                                            </p:txEl>
                                          </p:spTgt>
                                        </p:tgtEl>
                                      </p:cBhvr>
                                      <p:to x="100000" y="100000"/>
                                    </p:animScale>
                                    <p:animScale>
                                      <p:cBhvr>
                                        <p:cTn id="31" dur="26">
                                          <p:stCondLst>
                                            <p:cond delay="1808"/>
                                          </p:stCondLst>
                                        </p:cTn>
                                        <p:tgtEl>
                                          <p:spTgt spid="2051">
                                            <p:txEl>
                                              <p:pRg st="2" end="2"/>
                                            </p:txEl>
                                          </p:spTgt>
                                        </p:tgtEl>
                                      </p:cBhvr>
                                      <p:to x="100000" y="95000"/>
                                    </p:animScale>
                                    <p:animScale>
                                      <p:cBhvr>
                                        <p:cTn id="32" dur="166" decel="50000">
                                          <p:stCondLst>
                                            <p:cond delay="1834"/>
                                          </p:stCondLst>
                                        </p:cTn>
                                        <p:tgtEl>
                                          <p:spTgt spid="2051">
                                            <p:txEl>
                                              <p:pRg st="2" end="2"/>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nodeType="clickEffect">
                                  <p:stCondLst>
                                    <p:cond delay="0"/>
                                  </p:stCondLst>
                                  <p:childTnLst>
                                    <p:set>
                                      <p:cBhvr>
                                        <p:cTn id="36" dur="1" fill="hold">
                                          <p:stCondLst>
                                            <p:cond delay="0"/>
                                          </p:stCondLst>
                                        </p:cTn>
                                        <p:tgtEl>
                                          <p:spTgt spid="2051">
                                            <p:txEl>
                                              <p:pRg st="3" end="3"/>
                                            </p:txEl>
                                          </p:spTgt>
                                        </p:tgtEl>
                                        <p:attrNameLst>
                                          <p:attrName>style.visibility</p:attrName>
                                        </p:attrNameLst>
                                      </p:cBhvr>
                                      <p:to>
                                        <p:strVal val="visible"/>
                                      </p:to>
                                    </p:set>
                                    <p:anim calcmode="lin" valueType="num">
                                      <p:cBhvr>
                                        <p:cTn id="37" dur="500" decel="50000" fill="hold">
                                          <p:stCondLst>
                                            <p:cond delay="0"/>
                                          </p:stCondLst>
                                        </p:cTn>
                                        <p:tgtEl>
                                          <p:spTgt spid="2051">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051">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051">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2051">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051">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051">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051">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051">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2051">
                                            <p:txEl>
                                              <p:pRg st="4" end="4"/>
                                            </p:txEl>
                                          </p:spTgt>
                                        </p:tgtEl>
                                        <p:attrNameLst>
                                          <p:attrName>style.visibility</p:attrName>
                                        </p:attrNameLst>
                                      </p:cBhvr>
                                      <p:to>
                                        <p:strVal val="visible"/>
                                      </p:to>
                                    </p:set>
                                    <p:animEffect transition="in" filter="wipe(down)">
                                      <p:cBhvr>
                                        <p:cTn id="49" dur="580">
                                          <p:stCondLst>
                                            <p:cond delay="0"/>
                                          </p:stCondLst>
                                        </p:cTn>
                                        <p:tgtEl>
                                          <p:spTgt spid="2051">
                                            <p:txEl>
                                              <p:pRg st="4" end="4"/>
                                            </p:txEl>
                                          </p:spTgt>
                                        </p:tgtEl>
                                      </p:cBhvr>
                                    </p:animEffect>
                                    <p:anim calcmode="lin" valueType="num">
                                      <p:cBhvr>
                                        <p:cTn id="50" dur="1822" tmFilter="0,0; 0.14,0.36; 0.43,0.73; 0.71,0.91; 1.0,1.0">
                                          <p:stCondLst>
                                            <p:cond delay="0"/>
                                          </p:stCondLst>
                                        </p:cTn>
                                        <p:tgtEl>
                                          <p:spTgt spid="2051">
                                            <p:txEl>
                                              <p:pRg st="4" end="4"/>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051">
                                            <p:txEl>
                                              <p:pRg st="4" end="4"/>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051">
                                            <p:txEl>
                                              <p:pRg st="4" end="4"/>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051">
                                            <p:txEl>
                                              <p:pRg st="4" end="4"/>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051">
                                            <p:txEl>
                                              <p:pRg st="4" end="4"/>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2051">
                                            <p:txEl>
                                              <p:pRg st="4" end="4"/>
                                            </p:txEl>
                                          </p:spTgt>
                                        </p:tgtEl>
                                      </p:cBhvr>
                                      <p:to x="100000" y="60000"/>
                                    </p:animScale>
                                    <p:animScale>
                                      <p:cBhvr>
                                        <p:cTn id="56" dur="166" decel="50000">
                                          <p:stCondLst>
                                            <p:cond delay="676"/>
                                          </p:stCondLst>
                                        </p:cTn>
                                        <p:tgtEl>
                                          <p:spTgt spid="2051">
                                            <p:txEl>
                                              <p:pRg st="4" end="4"/>
                                            </p:txEl>
                                          </p:spTgt>
                                        </p:tgtEl>
                                      </p:cBhvr>
                                      <p:to x="100000" y="100000"/>
                                    </p:animScale>
                                    <p:animScale>
                                      <p:cBhvr>
                                        <p:cTn id="57" dur="26">
                                          <p:stCondLst>
                                            <p:cond delay="1312"/>
                                          </p:stCondLst>
                                        </p:cTn>
                                        <p:tgtEl>
                                          <p:spTgt spid="2051">
                                            <p:txEl>
                                              <p:pRg st="4" end="4"/>
                                            </p:txEl>
                                          </p:spTgt>
                                        </p:tgtEl>
                                      </p:cBhvr>
                                      <p:to x="100000" y="80000"/>
                                    </p:animScale>
                                    <p:animScale>
                                      <p:cBhvr>
                                        <p:cTn id="58" dur="166" decel="50000">
                                          <p:stCondLst>
                                            <p:cond delay="1338"/>
                                          </p:stCondLst>
                                        </p:cTn>
                                        <p:tgtEl>
                                          <p:spTgt spid="2051">
                                            <p:txEl>
                                              <p:pRg st="4" end="4"/>
                                            </p:txEl>
                                          </p:spTgt>
                                        </p:tgtEl>
                                      </p:cBhvr>
                                      <p:to x="100000" y="100000"/>
                                    </p:animScale>
                                    <p:animScale>
                                      <p:cBhvr>
                                        <p:cTn id="59" dur="26">
                                          <p:stCondLst>
                                            <p:cond delay="1642"/>
                                          </p:stCondLst>
                                        </p:cTn>
                                        <p:tgtEl>
                                          <p:spTgt spid="2051">
                                            <p:txEl>
                                              <p:pRg st="4" end="4"/>
                                            </p:txEl>
                                          </p:spTgt>
                                        </p:tgtEl>
                                      </p:cBhvr>
                                      <p:to x="100000" y="90000"/>
                                    </p:animScale>
                                    <p:animScale>
                                      <p:cBhvr>
                                        <p:cTn id="60" dur="166" decel="50000">
                                          <p:stCondLst>
                                            <p:cond delay="1668"/>
                                          </p:stCondLst>
                                        </p:cTn>
                                        <p:tgtEl>
                                          <p:spTgt spid="2051">
                                            <p:txEl>
                                              <p:pRg st="4" end="4"/>
                                            </p:txEl>
                                          </p:spTgt>
                                        </p:tgtEl>
                                      </p:cBhvr>
                                      <p:to x="100000" y="100000"/>
                                    </p:animScale>
                                    <p:animScale>
                                      <p:cBhvr>
                                        <p:cTn id="61" dur="26">
                                          <p:stCondLst>
                                            <p:cond delay="1808"/>
                                          </p:stCondLst>
                                        </p:cTn>
                                        <p:tgtEl>
                                          <p:spTgt spid="2051">
                                            <p:txEl>
                                              <p:pRg st="4" end="4"/>
                                            </p:txEl>
                                          </p:spTgt>
                                        </p:tgtEl>
                                      </p:cBhvr>
                                      <p:to x="100000" y="95000"/>
                                    </p:animScale>
                                    <p:animScale>
                                      <p:cBhvr>
                                        <p:cTn id="62" dur="166" decel="50000">
                                          <p:stCondLst>
                                            <p:cond delay="1834"/>
                                          </p:stCondLst>
                                        </p:cTn>
                                        <p:tgtEl>
                                          <p:spTgt spid="2051">
                                            <p:txEl>
                                              <p:pRg st="4" end="4"/>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nodeType="clickEffect">
                                  <p:stCondLst>
                                    <p:cond delay="0"/>
                                  </p:stCondLst>
                                  <p:childTnLst>
                                    <p:set>
                                      <p:cBhvr>
                                        <p:cTn id="66" dur="1" fill="hold">
                                          <p:stCondLst>
                                            <p:cond delay="0"/>
                                          </p:stCondLst>
                                        </p:cTn>
                                        <p:tgtEl>
                                          <p:spTgt spid="2051">
                                            <p:txEl>
                                              <p:pRg st="5" end="5"/>
                                            </p:txEl>
                                          </p:spTgt>
                                        </p:tgtEl>
                                        <p:attrNameLst>
                                          <p:attrName>style.visibility</p:attrName>
                                        </p:attrNameLst>
                                      </p:cBhvr>
                                      <p:to>
                                        <p:strVal val="visible"/>
                                      </p:to>
                                    </p:set>
                                    <p:animEffect transition="in" filter="strips(downRight)">
                                      <p:cBhvr>
                                        <p:cTn id="67" dur="2000"/>
                                        <p:tgtEl>
                                          <p:spTgt spid="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rot="10800000" flipH="1" flipV="1">
            <a:off x="152400" y="0"/>
            <a:ext cx="89154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400" b="1" dirty="0" smtClean="0">
                <a:ln w="11430">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The chief characters of the genealogy are Abraham and David.  Concerning this, Luther says, </a:t>
            </a:r>
            <a:r>
              <a:rPr lang="en-US" sz="2200" i="1" dirty="0" smtClean="0">
                <a:ln w="11430">
                  <a:solidFill>
                    <a:srgbClr val="00B0F0"/>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“For this reason he [St. Matthew] refers only to those two fathers, Abraham and David, because he has a definite intention with regard to this nation, in order that he might influence them, as heirs of the promise, in a charming manner, to accept the Christ prophesied to them and to believe that this man was Jesus whom they had crucified.”</a:t>
            </a:r>
            <a:r>
              <a:rPr lang="en-US" sz="2200" i="1" baseline="30000" dirty="0" smtClean="0">
                <a:ln w="11430">
                  <a:solidFill>
                    <a:srgbClr val="00B0F0"/>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1</a:t>
            </a:r>
            <a:endParaRPr lang="en-US" sz="2200" baseline="30000" dirty="0" smtClean="0">
              <a:ln w="11430">
                <a:solidFill>
                  <a:srgbClr val="00B0F0"/>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400" dirty="0" smtClean="0">
                <a:ln w="11430">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The promise that the Messiah would come through the line of Abraham can be found in Genesis 12:3; 18:18; and 22:18.  The promise that He would come through the line of David can be found in 2 Samuel 7:1-17; 12:13; Psalm 89:3, 4; 132:11; Isaiah 11:1;  and Jeremiah 23:5.  The genealogy puts Jesus before us as the Son of David, exactly as the Scriptures promised. [</a:t>
            </a:r>
            <a:r>
              <a:rPr lang="en-US" sz="2400" i="1" dirty="0" smtClean="0">
                <a:ln w="11430">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See Matthew 9:27; 12:23; 15:22; 20:30, 31; 21:9, 15; 22:42</a:t>
            </a:r>
            <a:r>
              <a:rPr lang="en-US" sz="2400" dirty="0" smtClean="0">
                <a:ln w="11430">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t>
            </a:r>
          </a:p>
          <a:p>
            <a:endParaRPr lang="en-US" sz="2400" b="1" dirty="0" smtClean="0">
              <a:ln w="11430">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a:p>
            <a:r>
              <a:rPr lang="en-US" sz="1600" baseline="30000" dirty="0" smtClean="0">
                <a:ln w="11430">
                  <a:solidFill>
                    <a:srgbClr val="00B0F0"/>
                  </a:solidFill>
                </a:ln>
                <a:solidFill>
                  <a:srgbClr val="00B0F0"/>
                </a:solidFill>
                <a:effectLst>
                  <a:outerShdw blurRad="38100" dist="38100" dir="2700000" algn="tl">
                    <a:srgbClr val="000000">
                      <a:alpha val="43137"/>
                    </a:srgbClr>
                  </a:outerShdw>
                </a:effectLst>
                <a:latin typeface="Arial Narrow" pitchFamily="34" charset="0"/>
                <a:cs typeface="Times New Roman" pitchFamily="18" charset="0"/>
              </a:rPr>
              <a:t>1</a:t>
            </a:r>
            <a:r>
              <a:rPr lang="en-US" sz="1600" dirty="0" smtClean="0">
                <a:ln w="11430">
                  <a:solidFill>
                    <a:srgbClr val="00B0F0"/>
                  </a:solidFill>
                </a:ln>
                <a:solidFill>
                  <a:srgbClr val="00B0F0"/>
                </a:solidFill>
                <a:effectLst>
                  <a:outerShdw blurRad="38100" dist="38100" dir="2700000" algn="tl">
                    <a:srgbClr val="000000">
                      <a:alpha val="43137"/>
                    </a:srgbClr>
                  </a:outerShdw>
                </a:effectLst>
                <a:latin typeface="Arial Narrow" pitchFamily="34" charset="0"/>
                <a:cs typeface="Times New Roman" pitchFamily="18" charset="0"/>
              </a:rPr>
              <a:t>Luther, Martin.  </a:t>
            </a:r>
            <a:r>
              <a:rPr lang="en-US" sz="1600" i="1" dirty="0" smtClean="0">
                <a:ln w="11430">
                  <a:solidFill>
                    <a:srgbClr val="00B0F0"/>
                  </a:solidFill>
                </a:ln>
                <a:solidFill>
                  <a:srgbClr val="00B0F0"/>
                </a:solidFill>
                <a:effectLst>
                  <a:outerShdw blurRad="38100" dist="38100" dir="2700000" algn="tl">
                    <a:srgbClr val="000000">
                      <a:alpha val="43137"/>
                    </a:srgbClr>
                  </a:outerShdw>
                </a:effectLst>
                <a:latin typeface="Arial Narrow" pitchFamily="34" charset="0"/>
                <a:cs typeface="Times New Roman" pitchFamily="18" charset="0"/>
              </a:rPr>
              <a:t>Annotations on Matthew and Sermons on the Gospel of St. Matthew</a:t>
            </a:r>
            <a:r>
              <a:rPr lang="en-US" sz="1600" dirty="0" smtClean="0">
                <a:ln w="11430">
                  <a:solidFill>
                    <a:srgbClr val="00B0F0"/>
                  </a:solidFill>
                </a:ln>
                <a:solidFill>
                  <a:srgbClr val="00B0F0"/>
                </a:solidFill>
                <a:effectLst>
                  <a:outerShdw blurRad="38100" dist="38100" dir="2700000" algn="tl">
                    <a:srgbClr val="000000">
                      <a:alpha val="43137"/>
                    </a:srgbClr>
                  </a:outerShdw>
                </a:effectLst>
                <a:latin typeface="Arial Narrow" pitchFamily="34" charset="0"/>
                <a:cs typeface="Times New Roman" pitchFamily="18" charset="0"/>
              </a:rPr>
              <a:t>. Vol. 67, edited by Christopher Boyd Brown and Benjamin T. G. Mayes. St. Louis: Concordia, 2009, p.9.</a:t>
            </a:r>
            <a:r>
              <a:rPr lang="en-US" sz="1600" i="1" dirty="0" smtClean="0">
                <a:ln w="11430">
                  <a:solidFill>
                    <a:srgbClr val="00B0F0"/>
                  </a:solidFill>
                </a:ln>
                <a:solidFill>
                  <a:srgbClr val="00B0F0"/>
                </a:solidFill>
                <a:effectLst>
                  <a:outerShdw blurRad="38100" dist="38100" dir="2700000" algn="tl">
                    <a:srgbClr val="000000">
                      <a:alpha val="43137"/>
                    </a:srgbClr>
                  </a:outerShdw>
                </a:effectLst>
                <a:latin typeface="Arial Narrow" pitchFamily="34" charset="0"/>
                <a:cs typeface="Times New Roman" pitchFamily="18" charset="0"/>
              </a:rPr>
              <a:t> </a:t>
            </a:r>
            <a:endParaRPr lang="en-US" sz="2400" b="1" dirty="0">
              <a:ln w="11430">
                <a:solidFill>
                  <a:srgbClr val="00B0F0"/>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The Promise of the Gospel</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animEffect transition="in" filter="fade">
                                      <p:cBhvr>
                                        <p:cTn id="7" dur="770" decel="100000"/>
                                        <p:tgtEl>
                                          <p:spTgt spid="2051">
                                            <p:txEl>
                                              <p:pRg st="1" end="1"/>
                                            </p:txEl>
                                          </p:spTgt>
                                        </p:tgtEl>
                                      </p:cBhvr>
                                    </p:animEffect>
                                    <p:animScale>
                                      <p:cBhvr>
                                        <p:cTn id="8" dur="770" decel="100000"/>
                                        <p:tgtEl>
                                          <p:spTgt spid="2051">
                                            <p:txEl>
                                              <p:pRg st="1" end="1"/>
                                            </p:txEl>
                                          </p:spTgt>
                                        </p:tgtEl>
                                      </p:cBhvr>
                                      <p:from x="10000" y="10000"/>
                                      <p:to x="200000" y="450000"/>
                                    </p:animScale>
                                    <p:animScale>
                                      <p:cBhvr>
                                        <p:cTn id="9" dur="1230" accel="100000" fill="hold">
                                          <p:stCondLst>
                                            <p:cond delay="770"/>
                                          </p:stCondLst>
                                        </p:cTn>
                                        <p:tgtEl>
                                          <p:spTgt spid="2051">
                                            <p:txEl>
                                              <p:pRg st="1" end="1"/>
                                            </p:txEl>
                                          </p:spTgt>
                                        </p:tgtEl>
                                      </p:cBhvr>
                                      <p:from x="200000" y="450000"/>
                                      <p:to x="100000" y="100000"/>
                                    </p:animScale>
                                    <p:set>
                                      <p:cBhvr>
                                        <p:cTn id="10" dur="770" fill="hold"/>
                                        <p:tgtEl>
                                          <p:spTgt spid="2051">
                                            <p:txEl>
                                              <p:pRg st="1" end="1"/>
                                            </p:txEl>
                                          </p:spTgt>
                                        </p:tgtEl>
                                        <p:attrNameLst>
                                          <p:attrName>ppt_x</p:attrName>
                                        </p:attrNameLst>
                                      </p:cBhvr>
                                      <p:to>
                                        <p:strVal val="(0.5)"/>
                                      </p:to>
                                    </p:set>
                                    <p:anim from="(0.5)" to="(#ppt_x)" calcmode="lin" valueType="num">
                                      <p:cBhvr>
                                        <p:cTn id="11" dur="1230" accel="100000" fill="hold">
                                          <p:stCondLst>
                                            <p:cond delay="770"/>
                                          </p:stCondLst>
                                        </p:cTn>
                                        <p:tgtEl>
                                          <p:spTgt spid="2051">
                                            <p:txEl>
                                              <p:pRg st="1" end="1"/>
                                            </p:txEl>
                                          </p:spTgt>
                                        </p:tgtEl>
                                        <p:attrNameLst>
                                          <p:attrName>ppt_x</p:attrName>
                                        </p:attrNameLst>
                                      </p:cBhvr>
                                    </p:anim>
                                    <p:set>
                                      <p:cBhvr>
                                        <p:cTn id="12" dur="770" fill="hold"/>
                                        <p:tgtEl>
                                          <p:spTgt spid="2051">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2051">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rot="10800000" flipH="1" flipV="1">
            <a:off x="152400" y="323166"/>
            <a:ext cx="89154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Bible students, may you, often come to the long genealogies of the Scriptures and skip them all together (after all, they are booooring!); yet, the genealogies in Sts. Matthew and Luke teach us how to read the genealogies of the Scriptures.  They teach you the purpose of all the genealogies:  Jesus, The God-Man!  So too all the genealogies in the Old Testament:  they are all pushing toward the birth of the Messiah who will save His people from their sins!  In this way, we can understand the genealogies as the history of the promise of the Gospel, that the Son of God would be born of a woman to destroy the devil by His death. [</a:t>
            </a:r>
            <a:r>
              <a:rPr lang="en-US" sz="28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Genesis 3:15</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t>
            </a:r>
            <a:endParaRPr lang="en-US" sz="28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Why Read the Genealogies?</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rot="10800000" flipH="1" flipV="1">
            <a:off x="152400" y="107723"/>
            <a:ext cx="89154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600" b="1" dirty="0" smtClean="0">
                <a:ln w="11430">
                  <a:solidFill>
                    <a:srgbClr val="FF99FF"/>
                  </a:solidFill>
                </a:ln>
                <a:solidFill>
                  <a:srgbClr val="FF99FF"/>
                </a:solidFill>
                <a:effectLst>
                  <a:outerShdw blurRad="50800" dist="39000" dir="5460000" algn="tl">
                    <a:srgbClr val="000000">
                      <a:alpha val="38000"/>
                    </a:srgbClr>
                  </a:outerShdw>
                </a:effectLst>
                <a:latin typeface="Times New Roman" pitchFamily="18" charset="0"/>
                <a:cs typeface="Times New Roman" pitchFamily="18" charset="0"/>
              </a:rPr>
              <a:t>Matthew mentions four women in Jesus family tree:  Tamar, </a:t>
            </a:r>
            <a:r>
              <a:rPr lang="en-US" sz="2600" b="1" dirty="0" err="1" smtClean="0">
                <a:ln w="11430">
                  <a:solidFill>
                    <a:srgbClr val="FF99FF"/>
                  </a:solidFill>
                </a:ln>
                <a:solidFill>
                  <a:srgbClr val="FF99FF"/>
                </a:solidFill>
                <a:effectLst>
                  <a:outerShdw blurRad="50800" dist="39000" dir="5460000" algn="tl">
                    <a:srgbClr val="000000">
                      <a:alpha val="38000"/>
                    </a:srgbClr>
                  </a:outerShdw>
                </a:effectLst>
                <a:latin typeface="Times New Roman" pitchFamily="18" charset="0"/>
                <a:cs typeface="Times New Roman" pitchFamily="18" charset="0"/>
              </a:rPr>
              <a:t>Rahab</a:t>
            </a:r>
            <a:r>
              <a:rPr lang="en-US" sz="2600" b="1" dirty="0" smtClean="0">
                <a:ln w="11430">
                  <a:solidFill>
                    <a:srgbClr val="FF99FF"/>
                  </a:solidFill>
                </a:ln>
                <a:solidFill>
                  <a:srgbClr val="FF99FF"/>
                </a:solidFill>
                <a:effectLst>
                  <a:outerShdw blurRad="50800" dist="39000" dir="5460000" algn="tl">
                    <a:srgbClr val="000000">
                      <a:alpha val="38000"/>
                    </a:srgbClr>
                  </a:outerShdw>
                </a:effectLst>
                <a:latin typeface="Times New Roman" pitchFamily="18" charset="0"/>
                <a:cs typeface="Times New Roman" pitchFamily="18" charset="0"/>
              </a:rPr>
              <a:t>, Ruth, and </a:t>
            </a:r>
            <a:r>
              <a:rPr lang="en-US" sz="2600" b="1" i="1" dirty="0" smtClean="0">
                <a:ln w="11430">
                  <a:solidFill>
                    <a:srgbClr val="FF99FF"/>
                  </a:solidFill>
                </a:ln>
                <a:solidFill>
                  <a:srgbClr val="FF99FF"/>
                </a:solidFill>
                <a:effectLst>
                  <a:outerShdw blurRad="50800" dist="39000" dir="5460000" algn="tl">
                    <a:srgbClr val="000000">
                      <a:alpha val="38000"/>
                    </a:srgbClr>
                  </a:outerShdw>
                </a:effectLst>
                <a:latin typeface="Times New Roman" pitchFamily="18" charset="0"/>
                <a:cs typeface="Times New Roman" pitchFamily="18" charset="0"/>
              </a:rPr>
              <a:t>“the wife of Uriah” </a:t>
            </a:r>
            <a:r>
              <a:rPr lang="en-US" sz="2600" b="1" dirty="0" smtClean="0">
                <a:ln w="11430">
                  <a:solidFill>
                    <a:srgbClr val="FF99FF"/>
                  </a:solidFill>
                </a:ln>
                <a:solidFill>
                  <a:srgbClr val="FF99FF"/>
                </a:solidFill>
                <a:effectLst>
                  <a:outerShdw blurRad="50800" dist="39000" dir="5460000" algn="tl">
                    <a:srgbClr val="000000">
                      <a:alpha val="38000"/>
                    </a:srgbClr>
                  </a:outerShdw>
                </a:effectLst>
                <a:latin typeface="Times New Roman" pitchFamily="18" charset="0"/>
                <a:cs typeface="Times New Roman" pitchFamily="18" charset="0"/>
              </a:rPr>
              <a:t>(Bathsheba).  One may think that Matthew is either ignoring or doesn’t know Uriah’s wife’s name and this would not be consistent with Biblical scholarship.  What St. Matthew is doing is identifying Bathsheba (Bathshua) by way of her Gentile husband (Uriah,  a Hittite); even though she was a Jewess, the daughter of </a:t>
            </a:r>
            <a:r>
              <a:rPr lang="en-US" sz="2600" b="1" dirty="0" err="1" smtClean="0">
                <a:ln w="11430">
                  <a:solidFill>
                    <a:srgbClr val="FF99FF"/>
                  </a:solidFill>
                </a:ln>
                <a:solidFill>
                  <a:srgbClr val="FF99FF"/>
                </a:solidFill>
                <a:effectLst>
                  <a:outerShdw blurRad="50800" dist="39000" dir="5460000" algn="tl">
                    <a:srgbClr val="000000">
                      <a:alpha val="38000"/>
                    </a:srgbClr>
                  </a:outerShdw>
                </a:effectLst>
                <a:latin typeface="Times New Roman" pitchFamily="18" charset="0"/>
                <a:cs typeface="Times New Roman" pitchFamily="18" charset="0"/>
              </a:rPr>
              <a:t>Ammiel</a:t>
            </a:r>
            <a:r>
              <a:rPr lang="en-US" sz="2600" b="1" dirty="0" smtClean="0">
                <a:ln w="11430">
                  <a:solidFill>
                    <a:srgbClr val="FF99FF"/>
                  </a:solidFill>
                </a:ln>
                <a:solidFill>
                  <a:srgbClr val="FF99FF"/>
                </a:solidFill>
                <a:effectLst>
                  <a:outerShdw blurRad="50800" dist="39000" dir="5460000" algn="tl">
                    <a:srgbClr val="000000">
                      <a:alpha val="38000"/>
                    </a:srgbClr>
                  </a:outerShdw>
                </a:effectLst>
                <a:latin typeface="Times New Roman" pitchFamily="18" charset="0"/>
                <a:cs typeface="Times New Roman" pitchFamily="18" charset="0"/>
              </a:rPr>
              <a:t> (1 Chr. 3:5).  Bathsheba was the mother of Solomon and Nathan, of who were our Lord’s paternal and maternal grandfathers respectively.  St. Matthew does highlight that Bathsheba was the wife of another man and even though David and Bathsheba married, their union was the result of adultery and treachery.  It should be noted that only Ruth is of “untarnished” reputation, through she is also a Gentile.</a:t>
            </a:r>
            <a:endParaRPr lang="en-US" sz="2600" b="1" dirty="0">
              <a:ln w="11430">
                <a:solidFill>
                  <a:srgbClr val="FF99FF"/>
                </a:solidFill>
              </a:ln>
              <a:solidFill>
                <a:srgbClr val="FF99FF"/>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Women of the Genealogies?</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Women of the Genealogies?</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5909310"/>
          </a:xfrm>
          <a:prstGeom prst="rect">
            <a:avLst/>
          </a:prstGeom>
          <a:noFill/>
        </p:spPr>
        <p:txBody>
          <a:bodyPr wrap="square" rtlCol="0">
            <a:spAutoFit/>
          </a:bodyPr>
          <a:lstStyle/>
          <a:p>
            <a:pPr>
              <a:spcAft>
                <a:spcPts val="6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question may arise as to why these four women are so important?  Well, let’s answer this question, but first all little about them!</a:t>
            </a:r>
            <a:endParaRPr lang="en-US" sz="2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a:p>
            <a:pPr>
              <a:spcAft>
                <a:spcPts val="600"/>
              </a:spcAft>
              <a:buAutoNum type="arabicPeriod"/>
            </a:pPr>
            <a:r>
              <a:rPr lang="en-US" sz="2200" b="1" dirty="0" smtClean="0">
                <a:ln w="11430">
                  <a:solidFill>
                    <a:srgbClr val="FF99FF"/>
                  </a:solidFill>
                </a:ln>
                <a:solidFill>
                  <a:srgbClr val="FF99FF"/>
                </a:solidFill>
                <a:effectLst>
                  <a:outerShdw blurRad="50800" dist="39000" dir="5460000" algn="tl">
                    <a:srgbClr val="000000">
                      <a:alpha val="38000"/>
                    </a:srgbClr>
                  </a:outerShdw>
                </a:effectLst>
                <a:latin typeface="Times New Roman" pitchFamily="18" charset="0"/>
                <a:cs typeface="Times New Roman" pitchFamily="18" charset="0"/>
              </a:rPr>
              <a:t> Tamar  (Gen 38; Ruth 4:12; 1 Chr. 2:4) – the Canaanite (?) wife of Onan, who after his death, had twin sons (Perez &amp; Zerah) fathered by her father-in-law, Judah!      </a:t>
            </a:r>
          </a:p>
          <a:p>
            <a:pPr>
              <a:spcAft>
                <a:spcPts val="600"/>
              </a:spcAft>
              <a:buAutoNum type="arabicPeriod"/>
            </a:pPr>
            <a:r>
              <a:rPr lang="en-US" sz="2200" b="1" dirty="0" smtClean="0">
                <a:ln w="11430">
                  <a:solidFill>
                    <a:srgbClr val="FF99FF"/>
                  </a:solidFill>
                </a:ln>
                <a:solidFill>
                  <a:srgbClr val="FF99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99FF"/>
                  </a:solidFill>
                </a:ln>
                <a:solidFill>
                  <a:srgbClr val="FF99FF"/>
                </a:solidFill>
                <a:effectLst>
                  <a:outerShdw blurRad="50800" dist="39000" dir="5460000" algn="tl">
                    <a:srgbClr val="000000">
                      <a:alpha val="38000"/>
                    </a:srgbClr>
                  </a:outerShdw>
                </a:effectLst>
                <a:latin typeface="Times New Roman" pitchFamily="18" charset="0"/>
                <a:cs typeface="Times New Roman" pitchFamily="18" charset="0"/>
              </a:rPr>
              <a:t>Rahab</a:t>
            </a:r>
            <a:r>
              <a:rPr lang="en-US" sz="2200" b="1" dirty="0" smtClean="0">
                <a:ln w="11430">
                  <a:solidFill>
                    <a:srgbClr val="FF99FF"/>
                  </a:solidFill>
                </a:ln>
                <a:solidFill>
                  <a:srgbClr val="FF99FF"/>
                </a:solidFill>
                <a:effectLst>
                  <a:outerShdw blurRad="50800" dist="39000" dir="5460000" algn="tl">
                    <a:srgbClr val="000000">
                      <a:alpha val="38000"/>
                    </a:srgbClr>
                  </a:outerShdw>
                </a:effectLst>
                <a:latin typeface="Times New Roman" pitchFamily="18" charset="0"/>
                <a:cs typeface="Times New Roman" pitchFamily="18" charset="0"/>
              </a:rPr>
              <a:t> (Josh 2:1-20, 6:25; Ruth 4:18-21; Matthew 1:5; Heb 11:31; Jas 2:25) – a Canaanite harlot who sheltered the spies sent by Joshua to spy out Jericho.  She was later married to Salmon; the mother of Boaz; and the great-grandmother to David!   </a:t>
            </a:r>
          </a:p>
          <a:p>
            <a:pPr>
              <a:spcAft>
                <a:spcPts val="600"/>
              </a:spcAft>
              <a:buAutoNum type="arabicPeriod"/>
            </a:pPr>
            <a:r>
              <a:rPr lang="en-US" sz="2200" b="1" dirty="0" smtClean="0">
                <a:ln w="11430">
                  <a:solidFill>
                    <a:srgbClr val="FF99FF"/>
                  </a:solidFill>
                </a:ln>
                <a:solidFill>
                  <a:srgbClr val="FF99FF"/>
                </a:solidFill>
                <a:effectLst>
                  <a:outerShdw blurRad="50800" dist="39000" dir="5460000" algn="tl">
                    <a:srgbClr val="000000">
                      <a:alpha val="38000"/>
                    </a:srgbClr>
                  </a:outerShdw>
                </a:effectLst>
                <a:latin typeface="Times New Roman" pitchFamily="18" charset="0"/>
                <a:cs typeface="Times New Roman" pitchFamily="18" charset="0"/>
              </a:rPr>
              <a:t> Ruth (Book of Ruth; Matthew 1:5) – a Moabitess proselyte; a descendent of Lot (Gen 19:30); the wife of Boaz; mother of </a:t>
            </a:r>
            <a:r>
              <a:rPr lang="en-US" sz="2200" b="1" dirty="0" err="1" smtClean="0">
                <a:ln w="11430">
                  <a:solidFill>
                    <a:srgbClr val="FF99FF"/>
                  </a:solidFill>
                </a:ln>
                <a:solidFill>
                  <a:srgbClr val="FF99FF"/>
                </a:solidFill>
                <a:effectLst>
                  <a:outerShdw blurRad="50800" dist="39000" dir="5460000" algn="tl">
                    <a:srgbClr val="000000">
                      <a:alpha val="38000"/>
                    </a:srgbClr>
                  </a:outerShdw>
                </a:effectLst>
                <a:latin typeface="Times New Roman" pitchFamily="18" charset="0"/>
                <a:cs typeface="Times New Roman" pitchFamily="18" charset="0"/>
              </a:rPr>
              <a:t>Obed</a:t>
            </a:r>
            <a:r>
              <a:rPr lang="en-US" sz="2200" b="1" dirty="0" smtClean="0">
                <a:ln w="11430">
                  <a:solidFill>
                    <a:srgbClr val="FF99FF"/>
                  </a:solidFill>
                </a:ln>
                <a:solidFill>
                  <a:srgbClr val="FF99FF"/>
                </a:solidFill>
                <a:effectLst>
                  <a:outerShdw blurRad="50800" dist="39000" dir="5460000" algn="tl">
                    <a:srgbClr val="000000">
                      <a:alpha val="38000"/>
                    </a:srgbClr>
                  </a:outerShdw>
                </a:effectLst>
                <a:latin typeface="Times New Roman" pitchFamily="18" charset="0"/>
                <a:cs typeface="Times New Roman" pitchFamily="18" charset="0"/>
              </a:rPr>
              <a:t>; the grandmother of David.  </a:t>
            </a:r>
          </a:p>
          <a:p>
            <a:pPr>
              <a:buAutoNum type="arabicPeriod"/>
            </a:pPr>
            <a:r>
              <a:rPr lang="en-US" sz="2200" b="1" dirty="0" smtClean="0">
                <a:ln w="11430">
                  <a:solidFill>
                    <a:srgbClr val="FF99FF"/>
                  </a:solidFill>
                </a:ln>
                <a:solidFill>
                  <a:srgbClr val="FF99FF"/>
                </a:solidFill>
                <a:effectLst>
                  <a:outerShdw blurRad="50800" dist="39000" dir="5460000" algn="tl">
                    <a:srgbClr val="000000">
                      <a:alpha val="38000"/>
                    </a:srgbClr>
                  </a:outerShdw>
                </a:effectLst>
                <a:latin typeface="Times New Roman" pitchFamily="18" charset="0"/>
                <a:cs typeface="Times New Roman" pitchFamily="18" charset="0"/>
              </a:rPr>
              <a:t> Bathsheba (2 Sam 11:3; 1 Chr. 3:5; 2 Sam 5, 11, 12; Matthew 1:6; Luke 3:31) – the daughter of </a:t>
            </a:r>
            <a:r>
              <a:rPr lang="en-US" sz="2200" b="1" dirty="0" err="1" smtClean="0">
                <a:ln w="11430">
                  <a:solidFill>
                    <a:srgbClr val="FF99FF"/>
                  </a:solidFill>
                </a:ln>
                <a:solidFill>
                  <a:srgbClr val="FF99FF"/>
                </a:solidFill>
                <a:effectLst>
                  <a:outerShdw blurRad="50800" dist="39000" dir="5460000" algn="tl">
                    <a:srgbClr val="000000">
                      <a:alpha val="38000"/>
                    </a:srgbClr>
                  </a:outerShdw>
                </a:effectLst>
                <a:latin typeface="Times New Roman" pitchFamily="18" charset="0"/>
                <a:cs typeface="Times New Roman" pitchFamily="18" charset="0"/>
              </a:rPr>
              <a:t>Eliam</a:t>
            </a:r>
            <a:r>
              <a:rPr lang="en-US" sz="2200" b="1" dirty="0" smtClean="0">
                <a:ln w="11430">
                  <a:solidFill>
                    <a:srgbClr val="FF99FF"/>
                  </a:solidFill>
                </a:ln>
                <a:solidFill>
                  <a:srgbClr val="FF99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99FF"/>
                  </a:solidFill>
                </a:ln>
                <a:solidFill>
                  <a:srgbClr val="FF99FF"/>
                </a:solidFill>
                <a:effectLst>
                  <a:outerShdw blurRad="50800" dist="39000" dir="5460000" algn="tl">
                    <a:srgbClr val="000000">
                      <a:alpha val="38000"/>
                    </a:srgbClr>
                  </a:outerShdw>
                </a:effectLst>
                <a:latin typeface="Times New Roman" pitchFamily="18" charset="0"/>
                <a:cs typeface="Times New Roman" pitchFamily="18" charset="0"/>
              </a:rPr>
              <a:t>Ammiel</a:t>
            </a:r>
            <a:r>
              <a:rPr lang="en-US" sz="2200" b="1" dirty="0" smtClean="0">
                <a:ln w="11430">
                  <a:solidFill>
                    <a:srgbClr val="FF99FF"/>
                  </a:solidFill>
                </a:ln>
                <a:solidFill>
                  <a:srgbClr val="FF99FF"/>
                </a:solidFill>
                <a:effectLst>
                  <a:outerShdw blurRad="50800" dist="39000" dir="5460000" algn="tl">
                    <a:srgbClr val="000000">
                      <a:alpha val="38000"/>
                    </a:srgbClr>
                  </a:outerShdw>
                </a:effectLst>
                <a:latin typeface="Times New Roman" pitchFamily="18" charset="0"/>
                <a:cs typeface="Times New Roman" pitchFamily="18" charset="0"/>
              </a:rPr>
              <a:t>) and the wife of a Hittite, Uriah.  She was the mother of Solomon and Nathan.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Women of the Genealogies?</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6124754"/>
          </a:xfrm>
          <a:prstGeom prst="rect">
            <a:avLst/>
          </a:prstGeom>
          <a:noFill/>
        </p:spPr>
        <p:txBody>
          <a:bodyPr wrap="square" rtlCol="0">
            <a:spAutoFit/>
          </a:bodyPr>
          <a:lstStyle/>
          <a:p>
            <a:pPr>
              <a:spcAft>
                <a:spcPts val="1200"/>
              </a:spcAft>
            </a:pPr>
            <a:r>
              <a:rPr lang="en-US" sz="2400"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fact is that within our Lord’s bloodline appears grave blemishes of sexual immorality (adultery and incest), and murder!  Matthew, and to a lesser degree Luke, are pointing out the dysfunction and sin of those humans in our Lord’s genealogy.  What Matthew also describes, which Luke does not, is that it seems that Mary has committed adultery! </a:t>
            </a:r>
            <a:r>
              <a:rPr lang="en-US" sz="2300"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p>
          <a:p>
            <a:pPr>
              <a:spcAft>
                <a:spcPts val="1200"/>
              </a:spcAft>
            </a:pPr>
            <a:r>
              <a:rPr lang="en-US" sz="2400"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Yet, what is really behind this ancestral stain?  </a:t>
            </a:r>
            <a:r>
              <a:rPr lang="en-US" sz="2400" dirty="0" err="1"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Lenski</a:t>
            </a:r>
            <a:r>
              <a:rPr lang="en-US" sz="2400"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points out:</a:t>
            </a:r>
          </a:p>
          <a:p>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smtClean="0">
                <a:ln w="11430">
                  <a:solidFill>
                    <a:schemeClr val="tx1"/>
                  </a:solidFill>
                </a:ln>
                <a:latin typeface="Times New Roman" pitchFamily="18" charset="0"/>
                <a:cs typeface="Times New Roman" pitchFamily="18" charset="0"/>
              </a:rPr>
              <a:t>“When he [St. Matthew] recounts how the Messiah was born he brings out a</a:t>
            </a:r>
          </a:p>
          <a:p>
            <a:r>
              <a:rPr lang="en-US" sz="2000" b="1" dirty="0" smtClean="0">
                <a:ln w="11430">
                  <a:solidFill>
                    <a:schemeClr val="tx1"/>
                  </a:solidFill>
                </a:ln>
                <a:latin typeface="Times New Roman" pitchFamily="18" charset="0"/>
                <a:cs typeface="Times New Roman" pitchFamily="18" charset="0"/>
              </a:rPr>
              <a:t>     feature that Luke does not mention, namely that before Joseph took Mary to</a:t>
            </a:r>
          </a:p>
          <a:p>
            <a:r>
              <a:rPr lang="en-US" sz="2000" b="1" dirty="0" smtClean="0">
                <a:ln w="11430">
                  <a:solidFill>
                    <a:schemeClr val="tx1"/>
                  </a:solidFill>
                </a:ln>
                <a:latin typeface="Times New Roman" pitchFamily="18" charset="0"/>
                <a:cs typeface="Times New Roman" pitchFamily="18" charset="0"/>
              </a:rPr>
              <a:t>     himself [third phase of the Jewish marriage] she was found to be with child,</a:t>
            </a:r>
          </a:p>
          <a:p>
            <a:r>
              <a:rPr lang="en-US" sz="2000" b="1" dirty="0" smtClean="0">
                <a:ln w="11430">
                  <a:solidFill>
                    <a:schemeClr val="tx1"/>
                  </a:solidFill>
                </a:ln>
                <a:latin typeface="Times New Roman" pitchFamily="18" charset="0"/>
                <a:cs typeface="Times New Roman" pitchFamily="18" charset="0"/>
              </a:rPr>
              <a:t>     which in fact at first in Joseph’s eyes and in after years in the eyes of Jewish</a:t>
            </a:r>
          </a:p>
          <a:p>
            <a:r>
              <a:rPr lang="en-US" sz="2000" b="1" dirty="0" smtClean="0">
                <a:ln w="11430">
                  <a:solidFill>
                    <a:schemeClr val="tx1"/>
                  </a:solidFill>
                </a:ln>
                <a:latin typeface="Times New Roman" pitchFamily="18" charset="0"/>
                <a:cs typeface="Times New Roman" pitchFamily="18" charset="0"/>
              </a:rPr>
              <a:t>     slanderers laid her open to the gravest accusation of unfaithfulness to</a:t>
            </a:r>
          </a:p>
          <a:p>
            <a:r>
              <a:rPr lang="en-US" sz="2000" b="1" dirty="0" smtClean="0">
                <a:ln w="11430">
                  <a:solidFill>
                    <a:schemeClr val="tx1"/>
                  </a:solidFill>
                </a:ln>
                <a:latin typeface="Times New Roman" pitchFamily="18" charset="0"/>
                <a:cs typeface="Times New Roman" pitchFamily="18" charset="0"/>
              </a:rPr>
              <a:t>     Joseph.  These Jewish claim that the father of Jesus was Pandira</a:t>
            </a:r>
          </a:p>
          <a:p>
            <a:r>
              <a:rPr lang="en-US" sz="2000" b="1" dirty="0" smtClean="0">
                <a:ln w="11430">
                  <a:solidFill>
                    <a:schemeClr val="tx1"/>
                  </a:solidFill>
                </a:ln>
                <a:latin typeface="Times New Roman" pitchFamily="18" charset="0"/>
                <a:cs typeface="Times New Roman" pitchFamily="18" charset="0"/>
              </a:rPr>
              <a:t>     [Panthera], and for this reason reject Him.  These based slanderers are</a:t>
            </a:r>
          </a:p>
          <a:p>
            <a:r>
              <a:rPr lang="en-US" sz="2000" b="1" dirty="0" smtClean="0">
                <a:ln w="11430">
                  <a:solidFill>
                    <a:schemeClr val="tx1"/>
                  </a:solidFill>
                </a:ln>
                <a:latin typeface="Times New Roman" pitchFamily="18" charset="0"/>
                <a:cs typeface="Times New Roman" pitchFamily="18" charset="0"/>
              </a:rPr>
              <a:t>     reminded by Matthew of what they might well call real blemishes in the</a:t>
            </a:r>
          </a:p>
          <a:p>
            <a:r>
              <a:rPr lang="en-US" sz="2000" b="1" dirty="0" smtClean="0">
                <a:ln w="11430">
                  <a:solidFill>
                    <a:schemeClr val="tx1"/>
                  </a:solidFill>
                </a:ln>
                <a:latin typeface="Times New Roman" pitchFamily="18" charset="0"/>
                <a:cs typeface="Times New Roman" pitchFamily="18" charset="0"/>
              </a:rPr>
              <a:t>     Messiah’s Abrahamitic and Davidic bloodline.” </a:t>
            </a:r>
            <a:r>
              <a:rPr lang="en-US" sz="2000" b="1" baseline="30000" dirty="0" smtClean="0">
                <a:ln w="11430">
                  <a:solidFill>
                    <a:schemeClr val="tx1"/>
                  </a:solidFill>
                </a:ln>
                <a:latin typeface="Times New Roman" pitchFamily="18" charset="0"/>
                <a:cs typeface="Times New Roman" pitchFamily="18" charset="0"/>
              </a:rPr>
              <a:t>2</a:t>
            </a:r>
            <a:r>
              <a:rPr lang="en-US" sz="2000" b="1" dirty="0" smtClean="0">
                <a:ln w="11430">
                  <a:solidFill>
                    <a:schemeClr val="tx1"/>
                  </a:solidFill>
                </a:ln>
                <a:latin typeface="Times New Roman" pitchFamily="18" charset="0"/>
                <a:cs typeface="Times New Roman" pitchFamily="18" charset="0"/>
              </a:rPr>
              <a:t> </a:t>
            </a:r>
            <a:r>
              <a:rPr lang="en-US" sz="2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endParaRPr lang="en-US" sz="1400" b="1" baseline="30000" dirty="0" smtClean="0">
              <a:ln w="11430">
                <a:solidFill>
                  <a:schemeClr val="tx1"/>
                </a:solidFill>
              </a:ln>
              <a:effectLst>
                <a:outerShdw blurRad="50800" dist="39000" dir="5460000" algn="tl">
                  <a:srgbClr val="000000">
                    <a:alpha val="38000"/>
                  </a:srgbClr>
                </a:outerShdw>
              </a:effectLst>
              <a:latin typeface="Arial Narrow" pitchFamily="34" charset="0"/>
              <a:cs typeface="Times New Roman" pitchFamily="18" charset="0"/>
            </a:endParaRPr>
          </a:p>
          <a:p>
            <a:pPr algn="r"/>
            <a:endParaRPr lang="en-US" sz="1400" b="1" baseline="30000" dirty="0" smtClean="0">
              <a:ln w="11430">
                <a:solidFill>
                  <a:schemeClr val="tx1"/>
                </a:solidFill>
              </a:ln>
              <a:effectLst>
                <a:outerShdw blurRad="50800" dist="39000" dir="5460000" algn="tl">
                  <a:srgbClr val="000000">
                    <a:alpha val="38000"/>
                  </a:srgbClr>
                </a:outerShdw>
              </a:effectLst>
              <a:latin typeface="Arial Narrow" pitchFamily="34" charset="0"/>
              <a:cs typeface="Times New Roman" pitchFamily="18" charset="0"/>
            </a:endParaRPr>
          </a:p>
          <a:p>
            <a:pPr algn="r"/>
            <a:endParaRPr lang="en-US" sz="1400" b="1" baseline="30000" dirty="0" smtClean="0">
              <a:ln w="11430">
                <a:solidFill>
                  <a:schemeClr val="tx1"/>
                </a:solidFill>
              </a:ln>
              <a:effectLst>
                <a:outerShdw blurRad="50800" dist="39000" dir="5460000" algn="tl">
                  <a:srgbClr val="000000">
                    <a:alpha val="38000"/>
                  </a:srgbClr>
                </a:outerShdw>
              </a:effectLst>
              <a:latin typeface="Arial Narrow" pitchFamily="34" charset="0"/>
              <a:cs typeface="Times New Roman" pitchFamily="18" charset="0"/>
            </a:endParaRPr>
          </a:p>
          <a:p>
            <a:pPr algn="r"/>
            <a:r>
              <a:rPr lang="en-US" sz="1600" b="1" baseline="30000" dirty="0" smtClean="0">
                <a:ln w="11430">
                  <a:solidFill>
                    <a:schemeClr val="tx1"/>
                  </a:solidFill>
                </a:ln>
                <a:effectLst>
                  <a:outerShdw blurRad="50800" dist="39000" dir="5460000" algn="tl">
                    <a:srgbClr val="000000">
                      <a:alpha val="38000"/>
                    </a:srgbClr>
                  </a:outerShdw>
                </a:effectLst>
                <a:latin typeface="Arial Narrow" pitchFamily="34" charset="0"/>
                <a:cs typeface="Times New Roman" pitchFamily="18" charset="0"/>
              </a:rPr>
              <a:t>2</a:t>
            </a:r>
            <a:r>
              <a:rPr lang="en-US" sz="1600" b="1" dirty="0" smtClean="0">
                <a:ln w="11430">
                  <a:solidFill>
                    <a:schemeClr val="tx1"/>
                  </a:solidFill>
                </a:ln>
                <a:effectLst>
                  <a:outerShdw blurRad="50800" dist="39000" dir="5460000" algn="tl">
                    <a:srgbClr val="000000">
                      <a:alpha val="38000"/>
                    </a:srgbClr>
                  </a:outerShdw>
                </a:effectLst>
                <a:latin typeface="Arial Narrow" pitchFamily="34" charset="0"/>
                <a:cs typeface="Times New Roman" pitchFamily="18" charset="0"/>
              </a:rPr>
              <a:t>Lenski, R.C.H. </a:t>
            </a:r>
            <a:r>
              <a:rPr lang="en-US" sz="1600" i="1" dirty="0" smtClean="0">
                <a:ln w="11430">
                  <a:solidFill>
                    <a:schemeClr val="tx1"/>
                  </a:solidFill>
                </a:ln>
                <a:latin typeface="Arial Narrow" pitchFamily="34" charset="0"/>
                <a:cs typeface="Times New Roman" pitchFamily="18" charset="0"/>
              </a:rPr>
              <a:t>The Interpretation of St. Matthew’s Gospel. </a:t>
            </a:r>
            <a:r>
              <a:rPr lang="en-US" sz="1600" dirty="0" smtClean="0">
                <a:ln w="11430">
                  <a:solidFill>
                    <a:schemeClr val="tx1"/>
                  </a:solidFill>
                </a:ln>
                <a:latin typeface="Arial Narrow" pitchFamily="34" charset="0"/>
                <a:cs typeface="Times New Roman" pitchFamily="18" charset="0"/>
              </a:rPr>
              <a:t>Minneapolis:  Augsburg Press, 1943, p. 28-29.</a:t>
            </a:r>
            <a:endParaRPr lang="en-US" sz="2400" dirty="0">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Matthew’s Genealogical Purpose</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569386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principal purpose of St. Matthew’s genealogy is to prove that Christ is the culmination of the OT.  With the prominence of many Gentiles, St. Matthew is also pointing out that Gentiles do have a place in the Church.  Again, three of the four women in our Lord’s genealogy are Gentiles!  St. Matthew uses this fact as a subtle device for hearers of this Gospel to accept Gentiles as equals for the sake of Christ Jesus.  So then, by including Gentiles in our Lord’s background, St. Matthew provided a preliminary answer about their place in the Church, and from that matrix, the issue of Gentiles in the Church is developed into a major theme in this Gospel.</a:t>
            </a:r>
            <a:endParaRPr lang="en-US" sz="28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Why Babylon?</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569386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You may have notice that there is a quadruple reference to the Babylonian captivity (cf. vv. 11, 12, 17 [twice]).  Why the fourfold reference?  It seems that St. Matthew wants to focus one’s attention on the judgment of God from which Israel (and our Lord’s ancestors) could not escape.  David is the dividing point between the first and second generational set; so then, Babylon is the dividing point between the second and third sets.  The threat of punishment and judgment by exile and death in a foreign land, suggested by the multiple references to Babylon, finds an explicit place in the preaching of John the Baptist (cf. 3:10) and in our Lord’s predictions concerning the fall of Jerusalem (the Fifth Discourse). </a:t>
            </a:r>
            <a:endParaRPr lang="en-US" sz="28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The Summary</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315754"/>
            <a:ext cx="8839200" cy="517064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three periods or divisions of St. Matthews genealogy represented the three governments which the Jews had:  Theocracy, Monarchy, and Hierarchy (the judges, kings, and priests).  </a:t>
            </a:r>
          </a:p>
          <a:p>
            <a:endParaRPr lang="en-US" sz="3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a:p>
            <a:r>
              <a:rPr lang="en-US" sz="3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St. Matthew also reports Joseph’s royal (legal) line, as we have studies and even though our Lord’s mother, Mary, was not in the “royal” line of David, she was related to David via his third son born of Bathsheba.  Therefore, in the fullest of terms, Jesus was indeed the son of David, the promised Messiah!    </a:t>
            </a:r>
            <a:endParaRPr lang="en-US" sz="30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Jeff\Desktop\dkdkdk.jpg"/>
          <p:cNvPicPr>
            <a:picLocks noChangeAspect="1" noChangeArrowheads="1"/>
          </p:cNvPicPr>
          <p:nvPr/>
        </p:nvPicPr>
        <p:blipFill>
          <a:blip r:embed="rId2" cstate="print"/>
          <a:srcRect t="2083"/>
          <a:stretch>
            <a:fillRect/>
          </a:stretch>
        </p:blipFill>
        <p:spPr bwMode="auto">
          <a:xfrm>
            <a:off x="91440" y="76198"/>
            <a:ext cx="3200400" cy="5638801"/>
          </a:xfrm>
          <a:prstGeom prst="rect">
            <a:avLst/>
          </a:prstGeom>
          <a:noFill/>
        </p:spPr>
      </p:pic>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Addendum (The Shepherds)</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391954"/>
            <a:ext cx="8839200" cy="517064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7">
              <a:buFont typeface="Arial" pitchFamily="34" charset="0"/>
              <a:buChar char="•"/>
            </a:pPr>
            <a:r>
              <a:rPr lang="en-US" sz="2400" i="1" dirty="0" smtClean="0">
                <a:solidFill>
                  <a:srgbClr val="FFFF00"/>
                </a:solidFill>
                <a:effectLst>
                  <a:outerShdw blurRad="38100" dist="38100" dir="2700000" algn="tl">
                    <a:srgbClr val="000000">
                      <a:alpha val="43137"/>
                    </a:srgbClr>
                  </a:outerShdw>
                </a:effectLst>
                <a:latin typeface="Arial Black" pitchFamily="34" charset="0"/>
              </a:rPr>
              <a:t> </a:t>
            </a:r>
            <a:r>
              <a:rPr lang="en-US" sz="2400" b="1" dirty="0" smtClean="0">
                <a:solidFill>
                  <a:srgbClr val="FFFF00"/>
                </a:solidFill>
                <a:effectLst>
                  <a:outerShdw blurRad="38100" dist="38100" dir="2700000" algn="tl">
                    <a:srgbClr val="000000">
                      <a:alpha val="43137"/>
                    </a:srgbClr>
                  </a:outerShdw>
                </a:effectLst>
                <a:latin typeface="Arial Black" pitchFamily="34" charset="0"/>
              </a:rPr>
              <a:t>A place where or near where these shepherds might have been.</a:t>
            </a:r>
          </a:p>
          <a:p>
            <a:pPr lvl="6">
              <a:buFont typeface="Arial" pitchFamily="34" charset="0"/>
              <a:buChar char="•"/>
            </a:pPr>
            <a:endParaRPr lang="en-US" sz="1200" b="1" dirty="0" smtClean="0">
              <a:solidFill>
                <a:srgbClr val="FFFF00"/>
              </a:solidFill>
              <a:effectLst>
                <a:outerShdw blurRad="38100" dist="38100" dir="2700000" algn="tl">
                  <a:srgbClr val="000000">
                    <a:alpha val="43137"/>
                  </a:srgbClr>
                </a:outerShdw>
              </a:effectLst>
              <a:latin typeface="Arial Black" pitchFamily="34" charset="0"/>
            </a:endParaRPr>
          </a:p>
          <a:p>
            <a:pPr lvl="7">
              <a:buFont typeface="Arial" pitchFamily="34" charset="0"/>
              <a:buChar char="•"/>
            </a:pPr>
            <a:r>
              <a:rPr lang="en-US" sz="2400" b="1" dirty="0" smtClean="0">
                <a:solidFill>
                  <a:srgbClr val="FFFF00"/>
                </a:solidFill>
                <a:effectLst>
                  <a:outerShdw blurRad="38100" dist="38100" dir="2700000" algn="tl">
                    <a:srgbClr val="000000">
                      <a:alpha val="43137"/>
                    </a:srgbClr>
                  </a:outerShdw>
                </a:effectLst>
                <a:latin typeface="Arial Black" pitchFamily="34" charset="0"/>
              </a:rPr>
              <a:t> </a:t>
            </a:r>
            <a:r>
              <a:rPr lang="en-US" sz="2400" b="1" dirty="0" smtClean="0">
                <a:solidFill>
                  <a:srgbClr val="FFFF00"/>
                </a:solidFill>
                <a:effectLst>
                  <a:outerShdw blurRad="38100" dist="38100" dir="2700000" algn="tl">
                    <a:srgbClr val="000000">
                      <a:alpha val="43137"/>
                    </a:srgbClr>
                  </a:outerShdw>
                </a:effectLst>
                <a:latin typeface="Arial Black" pitchFamily="34" charset="0"/>
              </a:rPr>
              <a:t>Thus</a:t>
            </a:r>
            <a:r>
              <a:rPr lang="en-US" sz="2400" b="1" dirty="0" smtClean="0">
                <a:solidFill>
                  <a:srgbClr val="FFFF00"/>
                </a:solidFill>
                <a:effectLst>
                  <a:outerShdw blurRad="38100" dist="38100" dir="2700000" algn="tl">
                    <a:srgbClr val="000000">
                      <a:alpha val="43137"/>
                    </a:srgbClr>
                  </a:outerShdw>
                </a:effectLst>
                <a:latin typeface="Arial Black" pitchFamily="34" charset="0"/>
              </a:rPr>
              <a:t>, the reason that the angel went to the shepherds first was to fulfill the prophesy of Micah 4:8</a:t>
            </a:r>
            <a:r>
              <a:rPr lang="en-US" sz="2400" b="1" dirty="0" smtClean="0">
                <a:solidFill>
                  <a:srgbClr val="FFFF00"/>
                </a:solidFill>
                <a:effectLst>
                  <a:outerShdw blurRad="38100" dist="38100" dir="2700000" algn="tl">
                    <a:srgbClr val="000000">
                      <a:alpha val="43137"/>
                    </a:srgbClr>
                  </a:outerShdw>
                </a:effectLst>
                <a:latin typeface="Arial Black" pitchFamily="34" charset="0"/>
              </a:rPr>
              <a:t>.</a:t>
            </a:r>
          </a:p>
          <a:p>
            <a:pPr lvl="8">
              <a:buFont typeface="Wingdings" pitchFamily="2" charset="2"/>
              <a:buChar char="§"/>
            </a:pPr>
            <a:r>
              <a:rPr lang="en-US" sz="2400" b="1" dirty="0" smtClean="0">
                <a:effectLst>
                  <a:outerShdw blurRad="38100" dist="38100" dir="2700000" algn="tl">
                    <a:srgbClr val="000000">
                      <a:alpha val="43137"/>
                    </a:srgbClr>
                  </a:outerShdw>
                </a:effectLst>
              </a:rPr>
              <a:t> According to Micah 4:8, the Messiah would first be revealed at</a:t>
            </a:r>
            <a:r>
              <a:rPr lang="en-US" sz="2400" b="1" dirty="0" smtClean="0">
                <a:solidFill>
                  <a:srgbClr val="C00000"/>
                </a:solidFill>
                <a:effectLst>
                  <a:outerShdw blurRad="38100" dist="38100" dir="2700000" algn="tl">
                    <a:srgbClr val="000000">
                      <a:alpha val="43137"/>
                    </a:srgbClr>
                  </a:outerShdw>
                </a:effectLst>
              </a:rPr>
              <a:t> </a:t>
            </a:r>
            <a:r>
              <a:rPr lang="en-US" sz="2400" b="1" i="1" dirty="0" err="1" smtClean="0">
                <a:ln>
                  <a:solidFill>
                    <a:srgbClr val="FFFF00"/>
                  </a:solidFill>
                </a:ln>
                <a:solidFill>
                  <a:srgbClr val="FFFF00"/>
                </a:solidFill>
                <a:effectLst>
                  <a:outerShdw blurRad="38100" dist="38100" dir="2700000" algn="tl">
                    <a:srgbClr val="000000">
                      <a:alpha val="43137"/>
                    </a:srgbClr>
                  </a:outerShdw>
                </a:effectLst>
              </a:rPr>
              <a:t>Migdal-eder</a:t>
            </a:r>
            <a:r>
              <a:rPr lang="en-US" sz="2400" b="1" dirty="0" smtClean="0">
                <a:ln>
                  <a:solidFill>
                    <a:srgbClr val="FFFF00"/>
                  </a:solidFill>
                </a:ln>
                <a:solidFill>
                  <a:srgbClr val="FFFF00"/>
                </a:solidFill>
                <a:effectLst>
                  <a:outerShdw blurRad="38100" dist="38100" dir="2700000" algn="tl">
                    <a:srgbClr val="000000">
                      <a:alpha val="43137"/>
                    </a:srgbClr>
                  </a:outerShdw>
                </a:effectLst>
              </a:rPr>
              <a:t>,</a:t>
            </a:r>
            <a:r>
              <a:rPr lang="en-US" sz="2400" b="1" dirty="0" smtClean="0">
                <a:effectLst>
                  <a:outerShdw blurRad="38100" dist="38100" dir="2700000" algn="tl">
                    <a:srgbClr val="000000">
                      <a:alpha val="43137"/>
                    </a:srgbClr>
                  </a:outerShdw>
                </a:effectLst>
              </a:rPr>
              <a:t> the </a:t>
            </a:r>
            <a:r>
              <a:rPr lang="en-US" sz="2400" b="1" i="1" dirty="0" smtClean="0">
                <a:effectLst>
                  <a:outerShdw blurRad="38100" dist="38100" dir="2700000" algn="tl">
                    <a:srgbClr val="000000">
                      <a:alpha val="43137"/>
                    </a:srgbClr>
                  </a:outerShdw>
                </a:effectLst>
              </a:rPr>
              <a:t>“tower of the </a:t>
            </a:r>
            <a:r>
              <a:rPr lang="en-US" sz="2400" b="1" i="1" dirty="0" smtClean="0">
                <a:effectLst>
                  <a:outerShdw blurRad="38100" dist="38100" dir="2700000" algn="tl">
                    <a:srgbClr val="000000">
                      <a:alpha val="43137"/>
                    </a:srgbClr>
                  </a:outerShdw>
                </a:effectLst>
              </a:rPr>
              <a:t>Flock” (cf. Gen. 35-21)</a:t>
            </a:r>
            <a:endParaRPr lang="en-US" sz="2400" b="1" i="1" dirty="0" smtClean="0">
              <a:effectLst>
                <a:outerShdw blurRad="38100" dist="38100" dir="2700000" algn="tl">
                  <a:srgbClr val="000000">
                    <a:alpha val="43137"/>
                  </a:srgbClr>
                </a:outerShdw>
              </a:effectLst>
            </a:endParaRPr>
          </a:p>
          <a:p>
            <a:pPr lvl="8">
              <a:buFont typeface="Wingdings" pitchFamily="2" charset="2"/>
              <a:buChar char="§"/>
            </a:pPr>
            <a:r>
              <a:rPr lang="en-US" sz="2400" b="1" dirty="0" smtClean="0">
                <a:effectLst>
                  <a:outerShdw blurRad="38100" dist="38100" dir="2700000" algn="tl">
                    <a:srgbClr val="000000">
                      <a:alpha val="43137"/>
                    </a:srgbClr>
                  </a:outerShdw>
                </a:effectLst>
              </a:rPr>
              <a:t> Tradition identifies </a:t>
            </a:r>
            <a:r>
              <a:rPr lang="en-US" sz="2400" b="1" i="1" dirty="0" err="1" smtClean="0">
                <a:effectLst>
                  <a:outerShdw blurRad="38100" dist="38100" dir="2700000" algn="tl">
                    <a:srgbClr val="000000">
                      <a:alpha val="43137"/>
                    </a:srgbClr>
                  </a:outerShdw>
                </a:effectLst>
              </a:rPr>
              <a:t>Migdal-eder</a:t>
            </a:r>
            <a:r>
              <a:rPr lang="en-US" sz="2400" b="1" dirty="0" smtClean="0">
                <a:effectLst>
                  <a:outerShdw blurRad="38100" dist="38100" dir="2700000" algn="tl">
                    <a:srgbClr val="000000">
                      <a:alpha val="43137"/>
                    </a:srgbClr>
                  </a:outerShdw>
                </a:effectLst>
              </a:rPr>
              <a:t> with a shepherds’ village just outside of Bethlehem called </a:t>
            </a:r>
            <a:r>
              <a:rPr lang="en-US" sz="2400" b="1" i="1" dirty="0" err="1" smtClean="0">
                <a:ln>
                  <a:solidFill>
                    <a:srgbClr val="FFFF00"/>
                  </a:solidFill>
                </a:ln>
                <a:solidFill>
                  <a:srgbClr val="FFFF00"/>
                </a:solidFill>
                <a:effectLst>
                  <a:outerShdw blurRad="38100" dist="38100" dir="2700000" algn="tl">
                    <a:srgbClr val="000000">
                      <a:alpha val="43137"/>
                    </a:srgbClr>
                  </a:outerShdw>
                </a:effectLst>
              </a:rPr>
              <a:t>Beit</a:t>
            </a:r>
            <a:r>
              <a:rPr lang="en-US" sz="2400" b="1" i="1" dirty="0" smtClean="0">
                <a:ln>
                  <a:solidFill>
                    <a:srgbClr val="FFFF00"/>
                  </a:solidFill>
                </a:ln>
                <a:solidFill>
                  <a:srgbClr val="FFFF00"/>
                </a:solidFill>
                <a:effectLst>
                  <a:outerShdw blurRad="38100" dist="38100" dir="2700000" algn="tl">
                    <a:srgbClr val="000000">
                      <a:alpha val="43137"/>
                    </a:srgbClr>
                  </a:outerShdw>
                </a:effectLst>
              </a:rPr>
              <a:t> </a:t>
            </a:r>
            <a:r>
              <a:rPr lang="en-US" sz="2400" b="1" i="1" dirty="0" err="1" smtClean="0">
                <a:ln>
                  <a:solidFill>
                    <a:srgbClr val="FFFF00"/>
                  </a:solidFill>
                </a:ln>
                <a:solidFill>
                  <a:srgbClr val="FFFF00"/>
                </a:solidFill>
                <a:effectLst>
                  <a:outerShdw blurRad="38100" dist="38100" dir="2700000" algn="tl">
                    <a:srgbClr val="000000">
                      <a:alpha val="43137"/>
                    </a:srgbClr>
                  </a:outerShdw>
                </a:effectLst>
              </a:rPr>
              <a:t>Sahour</a:t>
            </a:r>
            <a:r>
              <a:rPr lang="en-US" sz="2400" b="1" i="1" dirty="0" smtClean="0">
                <a:ln>
                  <a:solidFill>
                    <a:srgbClr val="FFFF00"/>
                  </a:solidFill>
                </a:ln>
                <a:solidFill>
                  <a:srgbClr val="FFFF00"/>
                </a:solidFill>
                <a:effectLst>
                  <a:outerShdw blurRad="38100" dist="38100" dir="2700000" algn="tl">
                    <a:srgbClr val="000000">
                      <a:alpha val="43137"/>
                    </a:srgbClr>
                  </a:outerShdw>
                </a:effectLst>
              </a:rPr>
              <a:t>.</a:t>
            </a:r>
            <a:endParaRPr lang="en-US" sz="3000" b="1" dirty="0">
              <a:ln w="11430">
                <a:solidFill>
                  <a:schemeClr val="tx1"/>
                </a:solidFill>
              </a:ln>
              <a:effectLst>
                <a:outerShdw blurRad="50800" dist="39000" dir="5460000" algn="tl">
                  <a:srgbClr val="000000">
                    <a:alpha val="38000"/>
                  </a:srgbClr>
                </a:outerShdw>
              </a:effectLst>
              <a:latin typeface="Arial Black"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Rectangle 3"/>
          <p:cNvSpPr>
            <a:spLocks noChangeArrowheads="1"/>
          </p:cNvSpPr>
          <p:nvPr/>
        </p:nvSpPr>
        <p:spPr bwMode="auto">
          <a:xfrm rot="10800000" flipH="1" flipV="1">
            <a:off x="152400" y="34289"/>
            <a:ext cx="8839200" cy="59093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fontAlgn="base">
              <a:spcBef>
                <a:spcPct val="0"/>
              </a:spcBef>
              <a:spcAft>
                <a:spcPts val="1200"/>
              </a:spcAft>
            </a:pPr>
            <a:r>
              <a:rPr lang="en-US" sz="2700"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Gospel according to St. Matthew begins with a very profound statement.  The literal translation of v.1 from the Greek is:</a:t>
            </a:r>
            <a:r>
              <a:rPr lang="en-US" sz="27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700" b="1" i="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“The book of [the] </a:t>
            </a:r>
            <a:r>
              <a:rPr lang="en-US" sz="2700" b="1" i="1" dirty="0" smtClean="0">
                <a:ln w="11430">
                  <a:solidFill>
                    <a:srgbClr val="00B0F0"/>
                  </a:solidFill>
                </a:ln>
                <a:solidFill>
                  <a:srgbClr val="00B0F0"/>
                </a:solidFill>
                <a:effectLst>
                  <a:outerShdw blurRad="50800" dist="39000" dir="5460000" algn="tl">
                    <a:srgbClr val="000000">
                      <a:alpha val="38000"/>
                    </a:srgbClr>
                  </a:outerShdw>
                </a:effectLst>
                <a:latin typeface="Times New Roman" pitchFamily="18" charset="0"/>
                <a:cs typeface="Times New Roman" pitchFamily="18" charset="0"/>
              </a:rPr>
              <a:t>genealogy</a:t>
            </a:r>
            <a:r>
              <a:rPr lang="en-US" sz="2700" b="1" i="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 of Jesus Christ, son of David, son of Abraham.”</a:t>
            </a:r>
            <a:r>
              <a:rPr lang="en-US" sz="27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700"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word </a:t>
            </a:r>
            <a:r>
              <a:rPr lang="en-US" sz="2700" b="1" i="1" dirty="0" smtClean="0">
                <a:ln w="11430">
                  <a:solidFill>
                    <a:srgbClr val="00B0F0"/>
                  </a:solidFill>
                </a:ln>
                <a:solidFill>
                  <a:srgbClr val="00B0F0"/>
                </a:solidFill>
                <a:effectLst>
                  <a:outerShdw blurRad="50800" dist="39000" dir="5460000" algn="tl">
                    <a:srgbClr val="000000">
                      <a:alpha val="38000"/>
                    </a:srgbClr>
                  </a:outerShdw>
                </a:effectLst>
                <a:latin typeface="Times New Roman" pitchFamily="18" charset="0"/>
                <a:cs typeface="Times New Roman" pitchFamily="18" charset="0"/>
              </a:rPr>
              <a:t>“genealogy” </a:t>
            </a:r>
            <a:r>
              <a:rPr lang="en-US" sz="2700"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in Greek is:  </a:t>
            </a:r>
            <a:r>
              <a:rPr lang="en-US" sz="2700" b="1" dirty="0" err="1" smtClean="0">
                <a:ln w="11430">
                  <a:solidFill>
                    <a:srgbClr val="00B0F0"/>
                  </a:solidFill>
                </a:ln>
                <a:solidFill>
                  <a:srgbClr val="00B0F0"/>
                </a:solidFill>
                <a:effectLst>
                  <a:outerShdw blurRad="50800" dist="39000" dir="5460000" algn="tl">
                    <a:srgbClr val="000000">
                      <a:alpha val="38000"/>
                    </a:srgbClr>
                  </a:outerShdw>
                </a:effectLst>
                <a:latin typeface="TekniaGreek" pitchFamily="2" charset="0"/>
                <a:cs typeface="Times New Roman" pitchFamily="18" charset="0"/>
              </a:rPr>
              <a:t>genevsewV</a:t>
            </a:r>
            <a:r>
              <a:rPr lang="en-US" sz="2700" b="1" dirty="0" smtClean="0">
                <a:ln w="11430">
                  <a:solidFill>
                    <a:srgbClr val="00B0F0"/>
                  </a:solidFill>
                </a:ln>
                <a:solidFill>
                  <a:srgbClr val="00B0F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7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700"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This Greek word for </a:t>
            </a:r>
            <a:r>
              <a:rPr lang="en-US" sz="2700" b="1" i="1" dirty="0" smtClean="0">
                <a:ln w="11430">
                  <a:solidFill>
                    <a:srgbClr val="00B0F0"/>
                  </a:solidFill>
                </a:ln>
                <a:solidFill>
                  <a:srgbClr val="00B0F0"/>
                </a:solidFill>
                <a:effectLst>
                  <a:outerShdw blurRad="50800" dist="39000" dir="5460000" algn="tl">
                    <a:srgbClr val="000000">
                      <a:alpha val="38000"/>
                    </a:srgbClr>
                  </a:outerShdw>
                </a:effectLst>
                <a:latin typeface="Times New Roman" pitchFamily="18" charset="0"/>
                <a:cs typeface="Times New Roman" pitchFamily="18" charset="0"/>
              </a:rPr>
              <a:t>“genesis”</a:t>
            </a:r>
            <a:r>
              <a:rPr lang="en-US" sz="27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700"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primarily refers to the origin or beginning of something.  In the NT, it is used to denote the genealogy or lineage of individuals, emphasizing the concept of origin or birth.  It can also imply the broader idea of creation or the beginning of events.  In the Jewish and Christian traditions, it is closely associated with the creation narrative found in the Book of Genesis, which details the origins of the world and humanity. The concept of genealogy was crucial in Jewish culture, as it established identity, heritage, and fulfillment of prophecies.</a:t>
            </a:r>
            <a:endParaRPr kumimoji="0" lang="en-US" sz="2700" i="0"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ea typeface="Verdana" pitchFamily="34" charset="0"/>
              <a:cs typeface="Times New Roman" pitchFamily="18" charset="0"/>
            </a:endParaRPr>
          </a:p>
        </p:txBody>
      </p:sp>
      <p:sp>
        <p:nvSpPr>
          <p:cNvPr id="7"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10"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The “Genesis”</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1"/>
                  </a:solidFill>
                </a:ln>
                <a:solidFill>
                  <a:schemeClr val="bg1"/>
                </a:solidFill>
                <a:effectLst>
                  <a:outerShdw blurRad="50800" dist="39000" dir="5460000" algn="tl">
                    <a:srgbClr val="000000">
                      <a:alpha val="38000"/>
                    </a:srgbClr>
                  </a:outerShdw>
                </a:effectLst>
              </a:rPr>
              <a:t>Our Outline of St. Matthew</a:t>
            </a:r>
            <a:endParaRPr lang="en-US" sz="3600" b="1" dirty="0">
              <a:ln w="11430">
                <a:solidFill>
                  <a:schemeClr val="bg1"/>
                </a:solidFill>
              </a:ln>
              <a:solidFill>
                <a:schemeClr val="bg1"/>
              </a:solidFill>
              <a:effectLst>
                <a:outerShdw blurRad="50800" dist="39000" dir="5460000" algn="tl">
                  <a:srgbClr val="000000">
                    <a:alpha val="38000"/>
                  </a:srgbClr>
                </a:outerShdw>
              </a:effectLst>
            </a:endParaRPr>
          </a:p>
        </p:txBody>
      </p:sp>
      <p:sp>
        <p:nvSpPr>
          <p:cNvPr id="2051" name="Rectangle 3"/>
          <p:cNvSpPr>
            <a:spLocks noChangeArrowheads="1"/>
          </p:cNvSpPr>
          <p:nvPr/>
        </p:nvSpPr>
        <p:spPr bwMode="auto">
          <a:xfrm rot="10800000" flipH="1" flipV="1">
            <a:off x="152400" y="1042257"/>
            <a:ext cx="8839200" cy="40934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dirty="0" smtClean="0">
                <a:effectLst>
                  <a:outerShdw blurRad="38100" dist="38100" dir="2700000" algn="tl">
                    <a:srgbClr val="000000">
                      <a:alpha val="43137"/>
                    </a:srgbClr>
                  </a:outerShdw>
                </a:effectLst>
                <a:latin typeface="Verdana" pitchFamily="34" charset="0"/>
                <a:ea typeface="Verdana" pitchFamily="34" charset="0"/>
              </a:rPr>
              <a:t>I.  The Birth and Early Years of our Lord (Ch. 1-2)</a:t>
            </a:r>
            <a:endParaRPr lang="en-US" sz="2000" dirty="0" smtClean="0">
              <a:effectLst>
                <a:outerShdw blurRad="38100" dist="38100" dir="2700000" algn="tl">
                  <a:srgbClr val="000000">
                    <a:alpha val="43137"/>
                  </a:srgbClr>
                </a:outerShdw>
              </a:effectLst>
              <a:latin typeface="Verdana" pitchFamily="34" charset="0"/>
              <a:ea typeface="Verdana" pitchFamily="34" charset="0"/>
            </a:endParaRPr>
          </a:p>
          <a:p>
            <a:r>
              <a:rPr lang="en-US" sz="2000" dirty="0" smtClean="0">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A.  Genealogy (1:1-17) (Jan 5)</a:t>
            </a:r>
          </a:p>
          <a:p>
            <a:r>
              <a:rPr lang="en-US" sz="2000"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B.  Birth (1:18 – 2:12) (taught during Dec)</a:t>
            </a:r>
          </a:p>
          <a:p>
            <a:r>
              <a:rPr lang="en-US" sz="2000"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C.  His Sojourn in Egypt (2:13-23) (taught during Dec)</a:t>
            </a:r>
          </a:p>
          <a:p>
            <a:r>
              <a:rPr lang="en-US" sz="2000" b="1" dirty="0" smtClean="0">
                <a:effectLst>
                  <a:outerShdw blurRad="38100" dist="38100" dir="2700000" algn="tl">
                    <a:srgbClr val="000000">
                      <a:alpha val="43137"/>
                    </a:srgbClr>
                  </a:outerShdw>
                </a:effectLst>
                <a:latin typeface="Verdana" pitchFamily="34" charset="0"/>
                <a:ea typeface="Verdana" pitchFamily="34" charset="0"/>
              </a:rPr>
              <a:t>II. The Lord’s Ministry Begins (3:1 – 4:11)</a:t>
            </a:r>
            <a:endParaRPr lang="en-US" sz="2000" dirty="0" smtClean="0">
              <a:effectLst>
                <a:outerShdw blurRad="38100" dist="38100" dir="2700000" algn="tl">
                  <a:srgbClr val="000000">
                    <a:alpha val="43137"/>
                  </a:srgbClr>
                </a:outerShdw>
              </a:effectLst>
              <a:latin typeface="Verdana" pitchFamily="34" charset="0"/>
              <a:ea typeface="Verdana" pitchFamily="34" charset="0"/>
            </a:endParaRPr>
          </a:p>
          <a:p>
            <a:r>
              <a:rPr lang="en-US" sz="2000" dirty="0" smtClean="0">
                <a:effectLst>
                  <a:outerShdw blurRad="38100" dist="38100" dir="2700000" algn="tl">
                    <a:srgbClr val="000000">
                      <a:alpha val="43137"/>
                    </a:srgbClr>
                  </a:outerShdw>
                </a:effectLst>
                <a:latin typeface="Verdana" pitchFamily="34" charset="0"/>
                <a:ea typeface="Verdana" pitchFamily="34" charset="0"/>
              </a:rPr>
              <a:t>     </a:t>
            </a:r>
            <a:r>
              <a:rPr lang="en-US" sz="2000" b="1" u="sng" dirty="0" smtClean="0">
                <a:solidFill>
                  <a:srgbClr val="FFFF00"/>
                </a:solidFill>
                <a:effectLst>
                  <a:outerShdw blurRad="38100" dist="38100" dir="2700000" algn="tl">
                    <a:srgbClr val="000000">
                      <a:alpha val="43137"/>
                    </a:srgbClr>
                  </a:outerShdw>
                </a:effectLst>
                <a:latin typeface="Verdana" pitchFamily="34" charset="0"/>
                <a:ea typeface="Verdana" pitchFamily="34" charset="0"/>
              </a:rPr>
              <a:t>A.  His Forerunner (3:1-12) (Jan 12)</a:t>
            </a:r>
          </a:p>
          <a:p>
            <a:r>
              <a:rPr lang="en-US" sz="2000" dirty="0" smtClean="0">
                <a:solidFill>
                  <a:srgbClr val="FFFF00"/>
                </a:solidFill>
                <a:effectLst>
                  <a:outerShdw blurRad="38100" dist="38100" dir="2700000" algn="tl">
                    <a:srgbClr val="000000">
                      <a:alpha val="43137"/>
                    </a:srgbClr>
                  </a:outerShdw>
                </a:effectLst>
                <a:latin typeface="Verdana" pitchFamily="34" charset="0"/>
                <a:ea typeface="Verdana" pitchFamily="34" charset="0"/>
              </a:rPr>
              <a:t>     B.  His Baptism (3:13-17) (Jan 19)</a:t>
            </a:r>
          </a:p>
          <a:p>
            <a:r>
              <a:rPr lang="en-US" sz="2000" dirty="0" smtClean="0">
                <a:solidFill>
                  <a:srgbClr val="FFFF00"/>
                </a:solidFill>
                <a:effectLst>
                  <a:outerShdw blurRad="38100" dist="38100" dir="2700000" algn="tl">
                    <a:srgbClr val="000000">
                      <a:alpha val="43137"/>
                    </a:srgbClr>
                  </a:outerShdw>
                </a:effectLst>
                <a:latin typeface="Verdana" pitchFamily="34" charset="0"/>
                <a:ea typeface="Verdana" pitchFamily="34" charset="0"/>
              </a:rPr>
              <a:t>     C.  His Temptation (4:1-11) (Jan 26)</a:t>
            </a:r>
          </a:p>
          <a:p>
            <a:r>
              <a:rPr lang="en-US" sz="2000" b="1" dirty="0" smtClean="0">
                <a:effectLst>
                  <a:outerShdw blurRad="38100" dist="38100" dir="2700000" algn="tl">
                    <a:srgbClr val="000000">
                      <a:alpha val="43137"/>
                    </a:srgbClr>
                  </a:outerShdw>
                </a:effectLst>
                <a:latin typeface="Verdana" pitchFamily="34" charset="0"/>
                <a:ea typeface="Verdana" pitchFamily="34" charset="0"/>
              </a:rPr>
              <a:t>III. The Lord’s Ministry in Galilee (4:12 – 14:12)</a:t>
            </a:r>
            <a:endParaRPr lang="en-US" sz="2000" dirty="0" smtClean="0">
              <a:effectLst>
                <a:outerShdw blurRad="38100" dist="38100" dir="2700000" algn="tl">
                  <a:srgbClr val="000000">
                    <a:alpha val="43137"/>
                  </a:srgbClr>
                </a:outerShdw>
              </a:effectLst>
              <a:latin typeface="Verdana" pitchFamily="34" charset="0"/>
              <a:ea typeface="Verdana" pitchFamily="34" charset="0"/>
            </a:endParaRPr>
          </a:p>
          <a:p>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A.  The Beginning of His Galilean Ministry (4:12-25) (Feb 2)</a:t>
            </a:r>
          </a:p>
          <a:p>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B.  First Discourse:  The Sermon on the Mount – Ch 5 (Feb 9)   </a:t>
            </a:r>
          </a:p>
          <a:p>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C.  First Discourse:  The Sermon on the Mount – Ch 6 (Feb 16)</a:t>
            </a:r>
          </a:p>
          <a:p>
            <a:pPr>
              <a:spcAft>
                <a:spcPts val="1200"/>
              </a:spcAft>
            </a:pPr>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D.  First Discourse:  The Sermon on the Mount – Ch 7 (Feb 23)</a:t>
            </a:r>
          </a:p>
        </p:txBody>
      </p:sp>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bg1"/>
                  </a:solidFill>
                </a:ln>
                <a:solidFill>
                  <a:schemeClr val="bg1"/>
                </a:solidFill>
                <a:effectLst>
                  <a:outerShdw blurRad="50800" dist="39000" dir="5460000" algn="tl">
                    <a:srgbClr val="000000">
                      <a:alpha val="38000"/>
                    </a:srgbClr>
                  </a:outerShdw>
                </a:effectLst>
              </a:rPr>
              <a:t>His Forerunner</a:t>
            </a:r>
            <a:endParaRPr lang="en-US" sz="5400" b="1" dirty="0">
              <a:ln w="11430">
                <a:solidFill>
                  <a:schemeClr val="bg1"/>
                </a:solidFill>
              </a:ln>
              <a:solidFill>
                <a:schemeClr val="bg1"/>
              </a:solidFill>
              <a:effectLst>
                <a:outerShdw blurRad="50800" dist="39000" dir="5460000" algn="tl">
                  <a:srgbClr val="000000">
                    <a:alpha val="38000"/>
                  </a:srgbClr>
                </a:outerShdw>
              </a:effectLst>
            </a:endParaRPr>
          </a:p>
        </p:txBody>
      </p:sp>
      <p:sp>
        <p:nvSpPr>
          <p:cNvPr id="4" name="Subtitle 2"/>
          <p:cNvSpPr txBox="1">
            <a:spLocks/>
          </p:cNvSpPr>
          <p:nvPr/>
        </p:nvSpPr>
        <p:spPr>
          <a:xfrm>
            <a:off x="0" y="6019800"/>
            <a:ext cx="2209800" cy="685800"/>
          </a:xfrm>
          <a:prstGeom prst="rect">
            <a:avLst/>
          </a:prstGeom>
        </p:spPr>
        <p:txBody>
          <a:bodyPr vert="horz"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FFFF00"/>
                  </a:solidFill>
                </a:ln>
                <a:solidFill>
                  <a:srgbClr val="FF0000"/>
                </a:solidFill>
                <a:effectLst>
                  <a:outerShdw blurRad="50800" dist="39000" dir="5460000" algn="tl">
                    <a:srgbClr val="000000">
                      <a:alpha val="38000"/>
                    </a:srgbClr>
                  </a:outerShdw>
                </a:effectLst>
              </a:rPr>
              <a:t>Next Week</a:t>
            </a:r>
            <a:endParaRPr kumimoji="0" lang="en-US" sz="3200" b="1" i="0" u="none" strike="noStrike" kern="1200" normalizeH="0" baseline="0" noProof="0" dirty="0">
              <a:ln w="11430">
                <a:solidFill>
                  <a:srgbClr val="FFFF00"/>
                </a:solidFill>
              </a:ln>
              <a:solidFill>
                <a:srgbClr val="FF0000"/>
              </a:solidFill>
              <a:effectLst>
                <a:outerShdw blurRad="50800" dist="39000" dir="5460000" algn="tl">
                  <a:srgbClr val="000000">
                    <a:alpha val="38000"/>
                  </a:srgbClr>
                </a:outerShdw>
              </a:effectLst>
              <a:uLnTx/>
              <a:uFillTx/>
              <a:latin typeface="+mn-lt"/>
              <a:ea typeface="+mn-ea"/>
              <a:cs typeface="+mn-cs"/>
            </a:endParaRPr>
          </a:p>
        </p:txBody>
      </p:sp>
      <p:sp>
        <p:nvSpPr>
          <p:cNvPr id="20482" name="AutoShape 2" descr="Matthew 1,1-17 - Digital Catholic Missionaries (DC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Matthew 1,1-17 - Digital Catholic Missionaries (DC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0" name="AutoShape 2" descr="John the Baptist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1" name="Picture 3" descr="C:\Users\Jeff\Desktop\OL_JohnBaptist.jpg"/>
          <p:cNvPicPr>
            <a:picLocks noChangeAspect="1" noChangeArrowheads="1"/>
          </p:cNvPicPr>
          <p:nvPr/>
        </p:nvPicPr>
        <p:blipFill>
          <a:blip r:embed="rId2" cstate="print"/>
          <a:srcRect/>
          <a:stretch>
            <a:fillRect/>
          </a:stretch>
        </p:blipFill>
        <p:spPr bwMode="auto">
          <a:xfrm>
            <a:off x="2484120" y="0"/>
            <a:ext cx="4297680" cy="5916901"/>
          </a:xfrm>
          <a:prstGeom prst="rect">
            <a:avLst/>
          </a:prstGeom>
          <a:noFill/>
        </p:spPr>
      </p:pic>
      <p:sp>
        <p:nvSpPr>
          <p:cNvPr id="9" name="Subtitle 2"/>
          <p:cNvSpPr txBox="1">
            <a:spLocks/>
          </p:cNvSpPr>
          <p:nvPr/>
        </p:nvSpPr>
        <p:spPr>
          <a:xfrm>
            <a:off x="0" y="1981200"/>
            <a:ext cx="2514600" cy="1447800"/>
          </a:xfrm>
          <a:prstGeom prst="rect">
            <a:avLst/>
          </a:prstGeom>
        </p:spPr>
        <p:txBody>
          <a:bodyPr vert="horz"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4800" b="1" i="0" u="none" strike="noStrike" kern="1200" cap="none" spc="0" normalizeH="0" baseline="0" noProof="0" dirty="0" smtClean="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rPr>
              <a:t>St.</a:t>
            </a: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4800" b="1" dirty="0" smtClean="0">
                <a:ln w="11430">
                  <a:solidFill>
                    <a:srgbClr val="00B0F0"/>
                  </a:solidFill>
                </a:ln>
                <a:solidFill>
                  <a:srgbClr val="00B0F0"/>
                </a:solidFill>
                <a:effectLst>
                  <a:outerShdw blurRad="50800" dist="39000" dir="5460000" algn="tl">
                    <a:srgbClr val="000000">
                      <a:alpha val="38000"/>
                    </a:srgbClr>
                  </a:outerShdw>
                </a:effectLst>
              </a:rPr>
              <a:t>Matthew</a:t>
            </a:r>
            <a:endParaRPr kumimoji="0" lang="en-US" sz="4800" b="1" i="0" u="none" strike="noStrike" kern="1200" cap="none" spc="0" normalizeH="0" baseline="0" noProof="0" dirty="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endParaRPr>
          </a:p>
        </p:txBody>
      </p:sp>
      <p:sp>
        <p:nvSpPr>
          <p:cNvPr id="10" name="Subtitle 2"/>
          <p:cNvSpPr txBox="1">
            <a:spLocks/>
          </p:cNvSpPr>
          <p:nvPr/>
        </p:nvSpPr>
        <p:spPr>
          <a:xfrm>
            <a:off x="6781800" y="1981200"/>
            <a:ext cx="2514600" cy="1447800"/>
          </a:xfrm>
          <a:prstGeom prst="rect">
            <a:avLst/>
          </a:prstGeom>
        </p:spPr>
        <p:txBody>
          <a:bodyPr vert="horz"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4800" b="1" i="0" u="none" strike="noStrike" kern="1200" cap="none" spc="0" normalizeH="0" baseline="0" noProof="0" dirty="0" smtClean="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rPr>
              <a:t>3:1-12</a:t>
            </a:r>
            <a:endParaRPr kumimoji="0" lang="en-US" sz="4800" b="1" i="0" u="none" strike="noStrike" kern="1200" cap="none" spc="0" normalizeH="0" baseline="0" noProof="0" dirty="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Rectangle 3"/>
          <p:cNvSpPr>
            <a:spLocks noChangeArrowheads="1"/>
          </p:cNvSpPr>
          <p:nvPr/>
        </p:nvSpPr>
        <p:spPr bwMode="auto">
          <a:xfrm rot="10800000" flipH="1" flipV="1">
            <a:off x="152400" y="726788"/>
            <a:ext cx="8839200" cy="45243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St. Matthew makes it clear that Jesus is the </a:t>
            </a:r>
            <a:r>
              <a:rPr lang="en-US" sz="32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“Christ” (</a:t>
            </a:r>
            <a:r>
              <a:rPr lang="en-US" sz="3200" b="1" dirty="0" err="1" smtClean="0">
                <a:ln w="11430">
                  <a:solidFill>
                    <a:srgbClr val="FFC000"/>
                  </a:solidFill>
                </a:ln>
                <a:solidFill>
                  <a:srgbClr val="FFC000"/>
                </a:solidFill>
                <a:effectLst>
                  <a:outerShdw blurRad="50800" dist="39000" dir="5460000" algn="tl">
                    <a:srgbClr val="000000">
                      <a:alpha val="38000"/>
                    </a:srgbClr>
                  </a:outerShdw>
                </a:effectLst>
                <a:latin typeface="TekniaGreek" pitchFamily="2" charset="0"/>
                <a:cs typeface="Times New Roman" pitchFamily="18" charset="0"/>
              </a:rPr>
              <a:t>CristovV</a:t>
            </a:r>
            <a:r>
              <a:rPr lang="en-US" sz="32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a:t>
            </a: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in v.1 by using this word as a title, which he will repeat in v.16 and then by using our Lord’s title alone in v.17.  At the time of the NT, this phrase:  </a:t>
            </a:r>
            <a:r>
              <a:rPr lang="en-US" sz="32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“Jesus Christ”</a:t>
            </a: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can seem to function as a compound name; however, here at the beginning of Gospel, </a:t>
            </a:r>
            <a:r>
              <a:rPr lang="en-US" sz="32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“Christ” </a:t>
            </a: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is the first of three titles that stand in apposition to our Lord’s given name, Jesus.</a:t>
            </a:r>
            <a:endParaRPr lang="en-US" sz="32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8"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The “Genesis”</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Rectangle 3"/>
          <p:cNvSpPr>
            <a:spLocks noChangeArrowheads="1"/>
          </p:cNvSpPr>
          <p:nvPr/>
        </p:nvSpPr>
        <p:spPr bwMode="auto">
          <a:xfrm rot="10800000" flipH="1" flipV="1">
            <a:off x="152400" y="152400"/>
            <a:ext cx="8839200" cy="56938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What exactly does this title mean?  It is derived from the Greek verb </a:t>
            </a:r>
            <a:r>
              <a:rPr lang="en-US" sz="2800" b="1" dirty="0" err="1" smtClean="0">
                <a:ln w="11430">
                  <a:solidFill>
                    <a:srgbClr val="FFC000"/>
                  </a:solidFill>
                </a:ln>
                <a:solidFill>
                  <a:srgbClr val="FFC000"/>
                </a:solidFill>
                <a:effectLst>
                  <a:outerShdw blurRad="50800" dist="39000" dir="5460000" algn="tl">
                    <a:srgbClr val="000000">
                      <a:alpha val="38000"/>
                    </a:srgbClr>
                  </a:outerShdw>
                </a:effectLst>
                <a:latin typeface="TekniaGreek" pitchFamily="2" charset="0"/>
                <a:cs typeface="Times New Roman" pitchFamily="18" charset="0"/>
              </a:rPr>
              <a:t>crivw</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800" b="1" dirty="0" err="1"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chrio</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meaning </a:t>
            </a:r>
            <a:r>
              <a:rPr lang="en-US" sz="2800" b="1" i="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“to anoint.”</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In Jewish tradition, anointing was a symbolic act of consecration to a holy or sacred office, such as that of a king, priest, or prophet </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(hint, hint!)</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The expectation of a coming Messiah, an anointed leader, who would deliver Israel, was deeply rooted in Jewish eschatology. The NT writers identified Jesus as this Messiah </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TekniaHebrew" pitchFamily="2" charset="0"/>
                <a:cs typeface="Times New Roman" pitchFamily="18" charset="0"/>
              </a:rPr>
              <a:t>j1yv3m2</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Mashiach</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(cf. Lev 4:5; 1 Sam 24:6, Ps. 2:2), fulfilling the prophecies and expectations of the OT. The term </a:t>
            </a:r>
            <a:r>
              <a:rPr lang="en-US" sz="2800" b="1" i="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“Christos”</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or </a:t>
            </a:r>
            <a:r>
              <a:rPr lang="en-US" sz="2800" b="1" i="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800" b="1" i="1" dirty="0" err="1"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Mashiach</a:t>
            </a:r>
            <a:r>
              <a:rPr lang="en-US" sz="2800" b="1" i="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became a central title for Jesus, affirming His identity and mission, which also carries royal, eschatological overtones.</a:t>
            </a:r>
            <a:endParaRPr lang="en-US" sz="28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8" name="Subtitle 2"/>
          <p:cNvSpPr txBox="1">
            <a:spLocks/>
          </p:cNvSpPr>
          <p:nvPr/>
        </p:nvSpPr>
        <p:spPr>
          <a:xfrm>
            <a:off x="2362200" y="6096000"/>
            <a:ext cx="6705600" cy="685800"/>
          </a:xfrm>
          <a:prstGeom prst="rect">
            <a:avLst/>
          </a:prstGeom>
        </p:spPr>
        <p:txBody>
          <a:bodyPr vert="horz"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3600" b="1" i="0" u="none" strike="noStrike" kern="1200" cap="none" spc="0" normalizeH="0" baseline="0" noProof="0" dirty="0" smtClean="0">
                <a:ln w="11430">
                  <a:solidFill>
                    <a:schemeClr val="bg1"/>
                  </a:solidFill>
                </a:ln>
                <a:solidFill>
                  <a:schemeClr val="bg1"/>
                </a:soli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The “Genesis”</a:t>
            </a:r>
            <a:endParaRPr kumimoji="0" lang="en-US" sz="3600" b="1" i="0" u="none" strike="noStrike" kern="1200" cap="none" spc="0" normalizeH="0" baseline="0" noProof="0" dirty="0">
              <a:ln w="11430">
                <a:solidFill>
                  <a:schemeClr val="bg1"/>
                </a:solidFill>
              </a:ln>
              <a:solidFill>
                <a:schemeClr val="bg1"/>
              </a:solidFill>
              <a:effectLst>
                <a:outerShdw blurRad="50800" dist="39000" dir="5460000" algn="tl">
                  <a:srgbClr val="000000">
                    <a:alpha val="38000"/>
                  </a:srgbClr>
                </a:outerShdw>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The “Genesis”</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Rectangle 3"/>
          <p:cNvSpPr>
            <a:spLocks noChangeArrowheads="1"/>
          </p:cNvSpPr>
          <p:nvPr/>
        </p:nvSpPr>
        <p:spPr bwMode="auto">
          <a:xfrm rot="10800000" flipH="1" flipV="1">
            <a:off x="152400" y="737176"/>
            <a:ext cx="8839200" cy="45243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Lastly, note that St. Matthew gives two further titles of our Lord Jesus, those being:</a:t>
            </a: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3200" b="1" i="1" dirty="0" smtClean="0">
                <a:ln w="11430">
                  <a:solidFill>
                    <a:srgbClr val="00B0F0"/>
                  </a:solidFill>
                </a:ln>
                <a:solidFill>
                  <a:srgbClr val="00B0F0"/>
                </a:solidFill>
                <a:effectLst>
                  <a:outerShdw blurRad="50800" dist="39000" dir="5460000" algn="tl">
                    <a:srgbClr val="000000">
                      <a:alpha val="38000"/>
                    </a:srgbClr>
                  </a:outerShdw>
                </a:effectLst>
                <a:latin typeface="Times New Roman" pitchFamily="18" charset="0"/>
                <a:cs typeface="Times New Roman" pitchFamily="18" charset="0"/>
              </a:rPr>
              <a:t>“son of David, son of Abraham.”</a:t>
            </a: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3200"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As you will see in the genealogy of Jesus, this order is reversed here.  In the genealogy, St. Matthew begins with Abraham through David.  Here in v.1, he begins with David, which points out that Jesus is of </a:t>
            </a:r>
            <a:r>
              <a:rPr lang="en-US" sz="3200" u="sng"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Royal descent</a:t>
            </a:r>
            <a:r>
              <a:rPr lang="en-US" sz="3200"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and he ends with Abraham, which points out that Jesus is of </a:t>
            </a:r>
            <a:r>
              <a:rPr lang="en-US" sz="3200" u="sng"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Jewish descent</a:t>
            </a:r>
            <a:r>
              <a:rPr lang="en-US" sz="3200"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(cf. 3:9 and Acts 13:26).</a:t>
            </a:r>
            <a:endParaRPr lang="en-US" sz="3200"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The Genealogy of Jesus, the Christ</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Rectangle 3"/>
          <p:cNvSpPr>
            <a:spLocks noChangeArrowheads="1"/>
          </p:cNvSpPr>
          <p:nvPr/>
        </p:nvSpPr>
        <p:spPr bwMode="auto">
          <a:xfrm rot="10800000" flipH="1" flipV="1">
            <a:off x="152400" y="737177"/>
            <a:ext cx="8839200" cy="45243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Why is a genealogy important?  In the OT world, such a genealogy communicated the status of the person in view, as well as to show the connection between the individual and the whole of society.  We should not consider the genealogy of St. Matthew as “just information!”  On the contrary, for St. Matthew, the readers of this Gospel then; and even for us, today, this tripartite genealogy communicates the importance of Jesus!</a:t>
            </a:r>
            <a:endParaRPr lang="en-US" sz="32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pic>
        <p:nvPicPr>
          <p:cNvPr id="1028" name="Picture 4" descr="File:Genealogy abraham.jpg - Wikimedia Commons"/>
          <p:cNvPicPr>
            <a:picLocks noChangeAspect="1" noChangeArrowheads="1"/>
          </p:cNvPicPr>
          <p:nvPr/>
        </p:nvPicPr>
        <p:blipFill>
          <a:blip r:embed="rId2" cstate="print"/>
          <a:srcRect/>
          <a:stretch>
            <a:fillRect/>
          </a:stretch>
        </p:blipFill>
        <p:spPr bwMode="auto">
          <a:xfrm>
            <a:off x="0" y="0"/>
            <a:ext cx="9144000" cy="6019800"/>
          </a:xfrm>
          <a:prstGeom prst="rect">
            <a:avLst/>
          </a:prstGeom>
          <a:noFill/>
        </p:spPr>
      </p:pic>
      <p:sp>
        <p:nvSpPr>
          <p:cNvPr id="8" name="Rectangle 7"/>
          <p:cNvSpPr/>
          <p:nvPr/>
        </p:nvSpPr>
        <p:spPr>
          <a:xfrm>
            <a:off x="228600" y="4495800"/>
            <a:ext cx="1295400" cy="60960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1524000" y="3505200"/>
            <a:ext cx="1143000" cy="99060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8600" y="4459069"/>
            <a:ext cx="1278373" cy="646331"/>
          </a:xfrm>
          <a:prstGeom prst="rect">
            <a:avLst/>
          </a:prstGeom>
          <a:noFill/>
        </p:spPr>
        <p:txBody>
          <a:bodyPr wrap="square" rtlCol="0">
            <a:spAutoFit/>
          </a:bodyPr>
          <a:lstStyle/>
          <a:p>
            <a:pPr algn="ctr"/>
            <a:r>
              <a:rPr lang="en-US" b="1" dirty="0" err="1" smtClean="0">
                <a:solidFill>
                  <a:schemeClr val="accent5">
                    <a:lumMod val="75000"/>
                  </a:schemeClr>
                </a:solidFill>
                <a:latin typeface="Arial Narrow" pitchFamily="34" charset="0"/>
              </a:rPr>
              <a:t>Obed</a:t>
            </a:r>
            <a:endParaRPr lang="en-US" b="1" dirty="0" smtClean="0">
              <a:solidFill>
                <a:schemeClr val="accent5">
                  <a:lumMod val="75000"/>
                </a:schemeClr>
              </a:solidFill>
              <a:latin typeface="Arial Narrow" pitchFamily="34" charset="0"/>
            </a:endParaRPr>
          </a:p>
          <a:p>
            <a:pPr algn="ctr"/>
            <a:r>
              <a:rPr lang="en-US" b="1" dirty="0" smtClean="0">
                <a:solidFill>
                  <a:schemeClr val="accent5">
                    <a:lumMod val="75000"/>
                  </a:schemeClr>
                </a:solidFill>
                <a:latin typeface="Arial Narrow" pitchFamily="34" charset="0"/>
              </a:rPr>
              <a:t>(from Ruth)</a:t>
            </a:r>
            <a:endParaRPr lang="en-US" b="1" dirty="0">
              <a:solidFill>
                <a:schemeClr val="accent5">
                  <a:lumMod val="75000"/>
                </a:schemeClr>
              </a:solidFill>
              <a:latin typeface="Arial Narrow" pitchFamily="34" charset="0"/>
            </a:endParaRPr>
          </a:p>
        </p:txBody>
      </p:sp>
      <p:cxnSp>
        <p:nvCxnSpPr>
          <p:cNvPr id="17" name="Straight Connector 16"/>
          <p:cNvCxnSpPr>
            <a:stCxn id="18" idx="0"/>
            <a:endCxn id="8" idx="2"/>
          </p:cNvCxnSpPr>
          <p:nvPr/>
        </p:nvCxnSpPr>
        <p:spPr>
          <a:xfrm flipV="1">
            <a:off x="876300" y="5105400"/>
            <a:ext cx="0" cy="30480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28600" y="5410200"/>
            <a:ext cx="1295400" cy="60960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28600" y="5486400"/>
            <a:ext cx="1278373" cy="523220"/>
          </a:xfrm>
          <a:prstGeom prst="rect">
            <a:avLst/>
          </a:prstGeom>
          <a:noFill/>
        </p:spPr>
        <p:txBody>
          <a:bodyPr wrap="square" rtlCol="0">
            <a:spAutoFit/>
          </a:bodyPr>
          <a:lstStyle/>
          <a:p>
            <a:pPr algn="ctr"/>
            <a:r>
              <a:rPr lang="en-US" sz="2800" b="1" dirty="0" smtClean="0">
                <a:solidFill>
                  <a:schemeClr val="accent5">
                    <a:lumMod val="75000"/>
                  </a:schemeClr>
                </a:solidFill>
                <a:latin typeface="Arial Narrow" pitchFamily="34" charset="0"/>
              </a:rPr>
              <a:t>DAVID</a:t>
            </a:r>
            <a:endParaRPr lang="en-US" sz="2800" b="1" dirty="0">
              <a:solidFill>
                <a:schemeClr val="accent5">
                  <a:lumMod val="75000"/>
                </a:schemeClr>
              </a:solidFill>
              <a:latin typeface="Arial Narrow" pitchFamily="34" charset="0"/>
            </a:endParaRPr>
          </a:p>
        </p:txBody>
      </p:sp>
      <p:sp>
        <p:nvSpPr>
          <p:cNvPr id="22" name="TextBox 21"/>
          <p:cNvSpPr txBox="1"/>
          <p:nvPr/>
        </p:nvSpPr>
        <p:spPr>
          <a:xfrm>
            <a:off x="990600" y="5068669"/>
            <a:ext cx="762000" cy="369332"/>
          </a:xfrm>
          <a:prstGeom prst="rect">
            <a:avLst/>
          </a:prstGeom>
          <a:noFill/>
        </p:spPr>
        <p:txBody>
          <a:bodyPr wrap="square" rtlCol="0">
            <a:spAutoFit/>
          </a:bodyPr>
          <a:lstStyle/>
          <a:p>
            <a:pPr algn="ctr"/>
            <a:r>
              <a:rPr lang="en-US" b="1" dirty="0" smtClean="0">
                <a:solidFill>
                  <a:schemeClr val="accent5">
                    <a:lumMod val="75000"/>
                  </a:schemeClr>
                </a:solidFill>
                <a:latin typeface="Arial Narrow" pitchFamily="34" charset="0"/>
              </a:rPr>
              <a:t>Jesse</a:t>
            </a:r>
            <a:endParaRPr lang="en-US" b="1" dirty="0">
              <a:solidFill>
                <a:schemeClr val="accent5">
                  <a:lumMod val="75000"/>
                </a:schemeClr>
              </a:solidFill>
              <a:latin typeface="Arial Narrow" pitchFamily="34" charset="0"/>
            </a:endParaRPr>
          </a:p>
        </p:txBody>
      </p:sp>
      <p:pic>
        <p:nvPicPr>
          <p:cNvPr id="1029" name="Picture 5" descr="C:\Users\Jeff\Desktop\houseofdavid.jpg"/>
          <p:cNvPicPr>
            <a:picLocks noChangeAspect="1" noChangeArrowheads="1"/>
          </p:cNvPicPr>
          <p:nvPr/>
        </p:nvPicPr>
        <p:blipFill>
          <a:blip r:embed="rId3" cstate="print"/>
          <a:srcRect/>
          <a:stretch>
            <a:fillRect/>
          </a:stretch>
        </p:blipFill>
        <p:spPr bwMode="auto">
          <a:xfrm>
            <a:off x="0" y="0"/>
            <a:ext cx="9144000" cy="6035040"/>
          </a:xfrm>
          <a:prstGeom prst="rect">
            <a:avLst/>
          </a:prstGeom>
          <a:noFill/>
        </p:spPr>
      </p:pic>
      <p:cxnSp>
        <p:nvCxnSpPr>
          <p:cNvPr id="30" name="Straight Arrow Connector 29"/>
          <p:cNvCxnSpPr/>
          <p:nvPr/>
        </p:nvCxnSpPr>
        <p:spPr>
          <a:xfrm flipV="1">
            <a:off x="3810000" y="1905000"/>
            <a:ext cx="3733800" cy="167640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diamond(in)">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0.70"/>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strVal val="#ppt_w*0.70"/>
                                          </p:val>
                                        </p:tav>
                                        <p:tav tm="100000">
                                          <p:val>
                                            <p:strVal val="#ppt_w"/>
                                          </p:val>
                                        </p:tav>
                                      </p:tavLst>
                                    </p:anim>
                                    <p:anim calcmode="lin" valueType="num">
                                      <p:cBhvr>
                                        <p:cTn id="23" dur="1000" fill="hold"/>
                                        <p:tgtEl>
                                          <p:spTgt spid="16"/>
                                        </p:tgtEl>
                                        <p:attrNameLst>
                                          <p:attrName>ppt_h</p:attrName>
                                        </p:attrNameLst>
                                      </p:cBhvr>
                                      <p:tavLst>
                                        <p:tav tm="0">
                                          <p:val>
                                            <p:strVal val="#ppt_h"/>
                                          </p:val>
                                        </p:tav>
                                        <p:tav tm="100000">
                                          <p:val>
                                            <p:strVal val="#ppt_h"/>
                                          </p:val>
                                        </p:tav>
                                      </p:tavLst>
                                    </p:anim>
                                    <p:animEffect transition="in" filter="fade">
                                      <p:cBhvr>
                                        <p:cTn id="24" dur="1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strVal val="#ppt_w*0.70"/>
                                          </p:val>
                                        </p:tav>
                                        <p:tav tm="100000">
                                          <p:val>
                                            <p:strVal val="#ppt_w"/>
                                          </p:val>
                                        </p:tav>
                                      </p:tavLst>
                                    </p:anim>
                                    <p:anim calcmode="lin" valueType="num">
                                      <p:cBhvr>
                                        <p:cTn id="30" dur="1000" fill="hold"/>
                                        <p:tgtEl>
                                          <p:spTgt spid="17"/>
                                        </p:tgtEl>
                                        <p:attrNameLst>
                                          <p:attrName>ppt_h</p:attrName>
                                        </p:attrNameLst>
                                      </p:cBhvr>
                                      <p:tavLst>
                                        <p:tav tm="0">
                                          <p:val>
                                            <p:strVal val="#ppt_h"/>
                                          </p:val>
                                        </p:tav>
                                        <p:tav tm="100000">
                                          <p:val>
                                            <p:strVal val="#ppt_h"/>
                                          </p:val>
                                        </p:tav>
                                      </p:tavLst>
                                    </p:anim>
                                    <p:animEffect transition="in" filter="fade">
                                      <p:cBhvr>
                                        <p:cTn id="31" dur="1000"/>
                                        <p:tgtEl>
                                          <p:spTgt spid="17"/>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1000" fill="hold"/>
                                        <p:tgtEl>
                                          <p:spTgt spid="22"/>
                                        </p:tgtEl>
                                        <p:attrNameLst>
                                          <p:attrName>ppt_w</p:attrName>
                                        </p:attrNameLst>
                                      </p:cBhvr>
                                      <p:tavLst>
                                        <p:tav tm="0">
                                          <p:val>
                                            <p:strVal val="#ppt_w*0.70"/>
                                          </p:val>
                                        </p:tav>
                                        <p:tav tm="100000">
                                          <p:val>
                                            <p:strVal val="#ppt_w"/>
                                          </p:val>
                                        </p:tav>
                                      </p:tavLst>
                                    </p:anim>
                                    <p:anim calcmode="lin" valueType="num">
                                      <p:cBhvr>
                                        <p:cTn id="35" dur="1000" fill="hold"/>
                                        <p:tgtEl>
                                          <p:spTgt spid="22"/>
                                        </p:tgtEl>
                                        <p:attrNameLst>
                                          <p:attrName>ppt_h</p:attrName>
                                        </p:attrNameLst>
                                      </p:cBhvr>
                                      <p:tavLst>
                                        <p:tav tm="0">
                                          <p:val>
                                            <p:strVal val="#ppt_h"/>
                                          </p:val>
                                        </p:tav>
                                        <p:tav tm="100000">
                                          <p:val>
                                            <p:strVal val="#ppt_h"/>
                                          </p:val>
                                        </p:tav>
                                      </p:tavLst>
                                    </p:anim>
                                    <p:animEffect transition="in" filter="fade">
                                      <p:cBhvr>
                                        <p:cTn id="36" dur="10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strVal val="#ppt_w*0.70"/>
                                          </p:val>
                                        </p:tav>
                                        <p:tav tm="100000">
                                          <p:val>
                                            <p:strVal val="#ppt_w"/>
                                          </p:val>
                                        </p:tav>
                                      </p:tavLst>
                                    </p:anim>
                                    <p:anim calcmode="lin" valueType="num">
                                      <p:cBhvr>
                                        <p:cTn id="42" dur="1000" fill="hold"/>
                                        <p:tgtEl>
                                          <p:spTgt spid="18"/>
                                        </p:tgtEl>
                                        <p:attrNameLst>
                                          <p:attrName>ppt_h</p:attrName>
                                        </p:attrNameLst>
                                      </p:cBhvr>
                                      <p:tavLst>
                                        <p:tav tm="0">
                                          <p:val>
                                            <p:strVal val="#ppt_h"/>
                                          </p:val>
                                        </p:tav>
                                        <p:tav tm="100000">
                                          <p:val>
                                            <p:strVal val="#ppt_h"/>
                                          </p:val>
                                        </p:tav>
                                      </p:tavLst>
                                    </p:anim>
                                    <p:animEffect transition="in" filter="fade">
                                      <p:cBhvr>
                                        <p:cTn id="43" dur="1000"/>
                                        <p:tgtEl>
                                          <p:spTgt spid="18"/>
                                        </p:tgtEl>
                                      </p:cBhvr>
                                    </p:animEffect>
                                  </p:childTnLst>
                                </p:cTn>
                              </p:par>
                              <p:par>
                                <p:cTn id="44" presetID="35"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2000"/>
                                        <p:tgtEl>
                                          <p:spTgt spid="21"/>
                                        </p:tgtEl>
                                      </p:cBhvr>
                                    </p:animEffect>
                                    <p:anim calcmode="lin" valueType="num">
                                      <p:cBhvr>
                                        <p:cTn id="47" dur="2000" fill="hold"/>
                                        <p:tgtEl>
                                          <p:spTgt spid="21"/>
                                        </p:tgtEl>
                                        <p:attrNameLst>
                                          <p:attrName>style.rotation</p:attrName>
                                        </p:attrNameLst>
                                      </p:cBhvr>
                                      <p:tavLst>
                                        <p:tav tm="0">
                                          <p:val>
                                            <p:fltVal val="720"/>
                                          </p:val>
                                        </p:tav>
                                        <p:tav tm="100000">
                                          <p:val>
                                            <p:fltVal val="0"/>
                                          </p:val>
                                        </p:tav>
                                      </p:tavLst>
                                    </p:anim>
                                    <p:anim calcmode="lin" valueType="num">
                                      <p:cBhvr>
                                        <p:cTn id="48" dur="2000" fill="hold"/>
                                        <p:tgtEl>
                                          <p:spTgt spid="21"/>
                                        </p:tgtEl>
                                        <p:attrNameLst>
                                          <p:attrName>ppt_h</p:attrName>
                                        </p:attrNameLst>
                                      </p:cBhvr>
                                      <p:tavLst>
                                        <p:tav tm="0">
                                          <p:val>
                                            <p:fltVal val="0"/>
                                          </p:val>
                                        </p:tav>
                                        <p:tav tm="100000">
                                          <p:val>
                                            <p:strVal val="#ppt_h"/>
                                          </p:val>
                                        </p:tav>
                                      </p:tavLst>
                                    </p:anim>
                                    <p:anim calcmode="lin" valueType="num">
                                      <p:cBhvr>
                                        <p:cTn id="49" dur="2000" fill="hold"/>
                                        <p:tgtEl>
                                          <p:spTgt spid="21"/>
                                        </p:tgtEl>
                                        <p:attrNameLst>
                                          <p:attrName>ppt_w</p:attrName>
                                        </p:attrNameLst>
                                      </p:cBhvr>
                                      <p:tavLst>
                                        <p:tav tm="0">
                                          <p:val>
                                            <p:fltVal val="0"/>
                                          </p:val>
                                        </p:tav>
                                        <p:tav tm="100000">
                                          <p:val>
                                            <p:strVal val="#ppt_w"/>
                                          </p:val>
                                        </p:tav>
                                      </p:tavLst>
                                    </p:anim>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nodeType="clickEffect">
                                  <p:stCondLst>
                                    <p:cond delay="0"/>
                                  </p:stCondLst>
                                  <p:childTnLst>
                                    <p:set>
                                      <p:cBhvr>
                                        <p:cTn id="53" dur="1" fill="hold">
                                          <p:stCondLst>
                                            <p:cond delay="0"/>
                                          </p:stCondLst>
                                        </p:cTn>
                                        <p:tgtEl>
                                          <p:spTgt spid="1029"/>
                                        </p:tgtEl>
                                        <p:attrNameLst>
                                          <p:attrName>style.visibility</p:attrName>
                                        </p:attrNameLst>
                                      </p:cBhvr>
                                      <p:to>
                                        <p:strVal val="visible"/>
                                      </p:to>
                                    </p:set>
                                    <p:animEffect transition="in" filter="diamond(in)">
                                      <p:cBhvr>
                                        <p:cTn id="54"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P spid="18" grpId="0" animBg="1"/>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rot="10800000" flipH="1" flipV="1">
            <a:off x="76200" y="46701"/>
            <a:ext cx="8839200" cy="62016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dirty="0" smtClean="0">
                <a:latin typeface="Times New Roman" pitchFamily="18" charset="0"/>
                <a:cs typeface="Times New Roman" pitchFamily="18" charset="0"/>
              </a:rPr>
              <a:t>St. Matthew organizes our Lord’s genealogy into three groups of fourteen ancestors.  Matthew is intent on getting the fourteen, and shortens the second and third group to get at this number.  This is reflected by omissions in the genealogy, which, by the way, does not mean that this genealogy is not complete or authoritative.  The first list of fourteen is a list of the fathers, the patriarchs, from Abraham to David.  The lives of Abraham to Judah can be read in Genesis.</a:t>
            </a:r>
          </a:p>
          <a:p>
            <a:r>
              <a:rPr lang="en-US" sz="2800" dirty="0" smtClean="0">
                <a:latin typeface="Times New Roman" pitchFamily="18" charset="0"/>
                <a:cs typeface="Times New Roman" pitchFamily="18" charset="0"/>
              </a:rPr>
              <a:t>The genealogy from Perez to David is traced in Ruth 4:18-22 </a:t>
            </a:r>
            <a:r>
              <a:rPr lang="en-US" sz="2400" dirty="0" smtClean="0">
                <a:ln>
                  <a:solidFill>
                    <a:srgbClr val="FFC000"/>
                  </a:solidFill>
                </a:ln>
                <a:solidFill>
                  <a:srgbClr val="FFC000"/>
                </a:solidFill>
                <a:latin typeface="Times New Roman" pitchFamily="18" charset="0"/>
                <a:cs typeface="Times New Roman" pitchFamily="18" charset="0"/>
              </a:rPr>
              <a:t>(Perez begot </a:t>
            </a:r>
            <a:r>
              <a:rPr lang="en-US" sz="2400" dirty="0" err="1" smtClean="0">
                <a:ln>
                  <a:solidFill>
                    <a:srgbClr val="FFC000"/>
                  </a:solidFill>
                </a:ln>
                <a:solidFill>
                  <a:srgbClr val="FFC000"/>
                </a:solidFill>
                <a:latin typeface="Times New Roman" pitchFamily="18" charset="0"/>
                <a:cs typeface="Times New Roman" pitchFamily="18" charset="0"/>
              </a:rPr>
              <a:t>Hezron</a:t>
            </a:r>
            <a:r>
              <a:rPr lang="en-US" sz="2400" dirty="0" smtClean="0">
                <a:ln>
                  <a:solidFill>
                    <a:srgbClr val="FFC000"/>
                  </a:solidFill>
                </a:ln>
                <a:solidFill>
                  <a:srgbClr val="FFC000"/>
                </a:solidFill>
                <a:latin typeface="Times New Roman" pitchFamily="18" charset="0"/>
                <a:cs typeface="Times New Roman" pitchFamily="18" charset="0"/>
              </a:rPr>
              <a:t>; </a:t>
            </a:r>
            <a:r>
              <a:rPr lang="en-US" sz="2400" dirty="0" err="1" smtClean="0">
                <a:ln>
                  <a:solidFill>
                    <a:srgbClr val="FFC000"/>
                  </a:solidFill>
                </a:ln>
                <a:solidFill>
                  <a:srgbClr val="FFC000"/>
                </a:solidFill>
                <a:latin typeface="Times New Roman" pitchFamily="18" charset="0"/>
                <a:cs typeface="Times New Roman" pitchFamily="18" charset="0"/>
              </a:rPr>
              <a:t>Hezron</a:t>
            </a:r>
            <a:r>
              <a:rPr lang="en-US" sz="2400" dirty="0" smtClean="0">
                <a:ln>
                  <a:solidFill>
                    <a:srgbClr val="FFC000"/>
                  </a:solidFill>
                </a:ln>
                <a:solidFill>
                  <a:srgbClr val="FFC000"/>
                </a:solidFill>
                <a:latin typeface="Times New Roman" pitchFamily="18" charset="0"/>
                <a:cs typeface="Times New Roman" pitchFamily="18" charset="0"/>
              </a:rPr>
              <a:t> begot Ram, and Ram begot </a:t>
            </a:r>
            <a:r>
              <a:rPr lang="en-US" sz="2400" dirty="0" err="1" smtClean="0">
                <a:ln>
                  <a:solidFill>
                    <a:srgbClr val="FFC000"/>
                  </a:solidFill>
                </a:ln>
                <a:solidFill>
                  <a:srgbClr val="FFC000"/>
                </a:solidFill>
                <a:latin typeface="Times New Roman" pitchFamily="18" charset="0"/>
                <a:cs typeface="Times New Roman" pitchFamily="18" charset="0"/>
              </a:rPr>
              <a:t>Amminadab</a:t>
            </a:r>
            <a:r>
              <a:rPr lang="en-US" sz="2400" dirty="0" smtClean="0">
                <a:ln>
                  <a:solidFill>
                    <a:srgbClr val="FFC000"/>
                  </a:solidFill>
                </a:ln>
                <a:solidFill>
                  <a:srgbClr val="FFC000"/>
                </a:solidFill>
                <a:latin typeface="Times New Roman" pitchFamily="18" charset="0"/>
                <a:cs typeface="Times New Roman" pitchFamily="18" charset="0"/>
              </a:rPr>
              <a:t>; </a:t>
            </a:r>
            <a:r>
              <a:rPr lang="en-US" sz="2400" dirty="0" err="1" smtClean="0">
                <a:ln>
                  <a:solidFill>
                    <a:srgbClr val="FFC000"/>
                  </a:solidFill>
                </a:ln>
                <a:solidFill>
                  <a:srgbClr val="FFC000"/>
                </a:solidFill>
                <a:latin typeface="Times New Roman" pitchFamily="18" charset="0"/>
                <a:cs typeface="Times New Roman" pitchFamily="18" charset="0"/>
              </a:rPr>
              <a:t>Amminadab</a:t>
            </a:r>
            <a:r>
              <a:rPr lang="en-US" sz="2400" dirty="0" smtClean="0">
                <a:ln>
                  <a:solidFill>
                    <a:srgbClr val="FFC000"/>
                  </a:solidFill>
                </a:ln>
                <a:solidFill>
                  <a:srgbClr val="FFC000"/>
                </a:solidFill>
                <a:latin typeface="Times New Roman" pitchFamily="18" charset="0"/>
                <a:cs typeface="Times New Roman" pitchFamily="18" charset="0"/>
              </a:rPr>
              <a:t> begot </a:t>
            </a:r>
            <a:r>
              <a:rPr lang="en-US" sz="2400" dirty="0" err="1" smtClean="0">
                <a:ln>
                  <a:solidFill>
                    <a:srgbClr val="FFC000"/>
                  </a:solidFill>
                </a:ln>
                <a:solidFill>
                  <a:srgbClr val="FFC000"/>
                </a:solidFill>
                <a:latin typeface="Times New Roman" pitchFamily="18" charset="0"/>
                <a:cs typeface="Times New Roman" pitchFamily="18" charset="0"/>
              </a:rPr>
              <a:t>Nahshon</a:t>
            </a:r>
            <a:r>
              <a:rPr lang="en-US" sz="2400" dirty="0" smtClean="0">
                <a:ln>
                  <a:solidFill>
                    <a:srgbClr val="FFC000"/>
                  </a:solidFill>
                </a:ln>
                <a:solidFill>
                  <a:srgbClr val="FFC000"/>
                </a:solidFill>
                <a:latin typeface="Times New Roman" pitchFamily="18" charset="0"/>
                <a:cs typeface="Times New Roman" pitchFamily="18" charset="0"/>
              </a:rPr>
              <a:t>, and </a:t>
            </a:r>
            <a:r>
              <a:rPr lang="en-US" sz="2400" dirty="0" err="1" smtClean="0">
                <a:ln>
                  <a:solidFill>
                    <a:srgbClr val="FFC000"/>
                  </a:solidFill>
                </a:ln>
                <a:solidFill>
                  <a:srgbClr val="FFC000"/>
                </a:solidFill>
                <a:latin typeface="Times New Roman" pitchFamily="18" charset="0"/>
                <a:cs typeface="Times New Roman" pitchFamily="18" charset="0"/>
              </a:rPr>
              <a:t>Nahshon</a:t>
            </a:r>
            <a:r>
              <a:rPr lang="en-US" sz="2400" dirty="0" smtClean="0">
                <a:ln>
                  <a:solidFill>
                    <a:srgbClr val="FFC000"/>
                  </a:solidFill>
                </a:ln>
                <a:solidFill>
                  <a:srgbClr val="FFC000"/>
                </a:solidFill>
                <a:latin typeface="Times New Roman" pitchFamily="18" charset="0"/>
                <a:cs typeface="Times New Roman" pitchFamily="18" charset="0"/>
              </a:rPr>
              <a:t> begot Salmon; Salmon begot Boaz, and Boaz begot </a:t>
            </a:r>
            <a:r>
              <a:rPr lang="en-US" sz="2400" dirty="0" err="1" smtClean="0">
                <a:ln>
                  <a:solidFill>
                    <a:srgbClr val="FFC000"/>
                  </a:solidFill>
                </a:ln>
                <a:solidFill>
                  <a:srgbClr val="FFC000"/>
                </a:solidFill>
                <a:latin typeface="Times New Roman" pitchFamily="18" charset="0"/>
                <a:cs typeface="Times New Roman" pitchFamily="18" charset="0"/>
              </a:rPr>
              <a:t>Obed</a:t>
            </a:r>
            <a:r>
              <a:rPr lang="en-US" sz="2400" dirty="0" smtClean="0">
                <a:ln>
                  <a:solidFill>
                    <a:srgbClr val="FFC000"/>
                  </a:solidFill>
                </a:ln>
                <a:solidFill>
                  <a:srgbClr val="FFC000"/>
                </a:solidFill>
                <a:latin typeface="Times New Roman" pitchFamily="18" charset="0"/>
                <a:cs typeface="Times New Roman" pitchFamily="18" charset="0"/>
              </a:rPr>
              <a:t>; </a:t>
            </a:r>
            <a:r>
              <a:rPr lang="en-US" sz="2400" dirty="0" err="1" smtClean="0">
                <a:ln>
                  <a:solidFill>
                    <a:srgbClr val="FFC000"/>
                  </a:solidFill>
                </a:ln>
                <a:solidFill>
                  <a:srgbClr val="FFC000"/>
                </a:solidFill>
                <a:latin typeface="Times New Roman" pitchFamily="18" charset="0"/>
                <a:cs typeface="Times New Roman" pitchFamily="18" charset="0"/>
              </a:rPr>
              <a:t>Obed</a:t>
            </a:r>
            <a:r>
              <a:rPr lang="en-US" sz="2400" dirty="0" smtClean="0">
                <a:ln>
                  <a:solidFill>
                    <a:srgbClr val="FFC000"/>
                  </a:solidFill>
                </a:ln>
                <a:solidFill>
                  <a:srgbClr val="FFC000"/>
                </a:solidFill>
                <a:latin typeface="Times New Roman" pitchFamily="18" charset="0"/>
                <a:cs typeface="Times New Roman" pitchFamily="18" charset="0"/>
              </a:rPr>
              <a:t> begot Jesse, and Jesse begot David).</a:t>
            </a:r>
            <a:endParaRPr lang="en-US" sz="2800" dirty="0">
              <a:ln>
                <a:solidFill>
                  <a:srgbClr val="FFC000"/>
                </a:solidFill>
              </a:ln>
              <a:solidFill>
                <a:srgbClr val="FFC000"/>
              </a:solidFill>
              <a:latin typeface="Times New Roman" pitchFamily="18" charset="0"/>
              <a:cs typeface="Times New Roman" pitchFamily="18" charset="0"/>
            </a:endParaRPr>
          </a:p>
        </p:txBody>
      </p:sp>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fontScale="925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The Genealogy of Jesus, the Christ</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Jeff\Desktop\houseofdavid.jpg"/>
          <p:cNvPicPr>
            <a:picLocks noChangeAspect="1" noChangeArrowheads="1"/>
          </p:cNvPicPr>
          <p:nvPr/>
        </p:nvPicPr>
        <p:blipFill>
          <a:blip r:embed="rId2" cstate="print"/>
          <a:srcRect l="10833" t="12626" r="51667"/>
          <a:stretch>
            <a:fillRect/>
          </a:stretch>
        </p:blipFill>
        <p:spPr bwMode="auto">
          <a:xfrm>
            <a:off x="0" y="0"/>
            <a:ext cx="3733800" cy="5105400"/>
          </a:xfrm>
          <a:prstGeom prst="rect">
            <a:avLst/>
          </a:prstGeom>
          <a:noFill/>
        </p:spPr>
      </p:pic>
      <p:sp>
        <p:nvSpPr>
          <p:cNvPr id="2051" name="Rectangle 3"/>
          <p:cNvSpPr>
            <a:spLocks noChangeArrowheads="1"/>
          </p:cNvSpPr>
          <p:nvPr/>
        </p:nvSpPr>
        <p:spPr bwMode="auto">
          <a:xfrm rot="10800000" flipH="1" flipV="1">
            <a:off x="76200" y="-74177"/>
            <a:ext cx="8839200" cy="609397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The second list of fourteen is a 				list of Kings of Judah!  The 					list can be found in 1 						Chronicles 3:10-16.  Matthew 				excludes three kings, </a:t>
            </a:r>
            <a:r>
              <a:rPr lang="en-US" sz="3000" b="1" dirty="0" err="1"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Ahaziah</a:t>
            </a:r>
            <a:r>
              <a:rPr lang="en-US" sz="3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3000" b="1" dirty="0" err="1"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Joash</a:t>
            </a:r>
            <a:r>
              <a:rPr lang="en-US" sz="3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and </a:t>
            </a:r>
            <a:r>
              <a:rPr lang="en-US" sz="3000" b="1" dirty="0" err="1"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Amaziah</a:t>
            </a:r>
            <a:r>
              <a:rPr lang="en-US" sz="3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between 				</a:t>
            </a:r>
            <a:r>
              <a:rPr lang="en-US" sz="3000" b="1" dirty="0" err="1"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Jehoram</a:t>
            </a:r>
            <a:r>
              <a:rPr lang="en-US" sz="3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and </a:t>
            </a:r>
            <a:r>
              <a:rPr lang="en-US" sz="3000" b="1" dirty="0" err="1"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Uzziah</a:t>
            </a:r>
            <a:r>
              <a:rPr lang="en-US" sz="3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There is 				nothing that these kings have 				in common (length of reign, 				good or bad, etc.) to indicate 				why they are left out, and it appears that Matthew did this to make the lists equal in length.</a:t>
            </a:r>
            <a:endParaRPr lang="en-US" sz="30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fontScale="925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The Genealogy of Jesus, the Christ</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8" name="Flowchart: Process 7"/>
          <p:cNvSpPr/>
          <p:nvPr/>
        </p:nvSpPr>
        <p:spPr>
          <a:xfrm>
            <a:off x="0" y="685800"/>
            <a:ext cx="1524000" cy="3657600"/>
          </a:xfrm>
          <a:prstGeom prst="flowChartProcess">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228600" y="1828800"/>
            <a:ext cx="914400" cy="914400"/>
          </a:xfrm>
          <a:prstGeom prst="mathMultiply">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Jeff\Desktop\houseofdavid.jpg"/>
          <p:cNvPicPr>
            <a:picLocks noChangeAspect="1" noChangeArrowheads="1"/>
          </p:cNvPicPr>
          <p:nvPr/>
        </p:nvPicPr>
        <p:blipFill>
          <a:blip r:embed="rId2" cstate="print"/>
          <a:srcRect l="10833" t="12626" r="51667"/>
          <a:stretch>
            <a:fillRect/>
          </a:stretch>
        </p:blipFill>
        <p:spPr bwMode="auto">
          <a:xfrm>
            <a:off x="0" y="0"/>
            <a:ext cx="3733800" cy="5105400"/>
          </a:xfrm>
          <a:prstGeom prst="rect">
            <a:avLst/>
          </a:prstGeom>
          <a:noFill/>
        </p:spPr>
      </p:pic>
      <p:sp>
        <p:nvSpPr>
          <p:cNvPr id="2051" name="Rectangle 3"/>
          <p:cNvSpPr>
            <a:spLocks noChangeArrowheads="1"/>
          </p:cNvSpPr>
          <p:nvPr/>
        </p:nvSpPr>
        <p:spPr bwMode="auto">
          <a:xfrm rot="10800000" flipH="1" flipV="1">
            <a:off x="76200" y="76200"/>
            <a:ext cx="8839200" cy="501675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The third list from the 					deportation into Babylon to 				Jesus is not drawn directly 				from Holy </a:t>
            </a: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Scripture, </a:t>
            </a: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though you do see some of 				those descendants listed in 1 				Chronicles; however, </a:t>
            </a: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this </a:t>
            </a: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portion of the genealogy </a:t>
            </a: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is </a:t>
            </a: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most </a:t>
            </a: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likely from </a:t>
            </a: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priestly</a:t>
            </a:r>
          </a:p>
          <a:p>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records</a:t>
            </a:r>
            <a:endParaRPr lang="en-US" sz="32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fontScale="925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The Genealogy of Jesus, the Christ</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8" name="Flowchart: Process 7"/>
          <p:cNvSpPr/>
          <p:nvPr/>
        </p:nvSpPr>
        <p:spPr>
          <a:xfrm>
            <a:off x="0" y="685800"/>
            <a:ext cx="1524000" cy="3657600"/>
          </a:xfrm>
          <a:prstGeom prst="flowChartProcess">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228600" y="1828800"/>
            <a:ext cx="914400" cy="914400"/>
          </a:xfrm>
          <a:prstGeom prst="mathMultiply">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28800" y="2209800"/>
            <a:ext cx="1447800" cy="2667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1672</TotalTime>
  <Words>2694</Words>
  <Application>Microsoft Office PowerPoint</Application>
  <PresentationFormat>On-screen Show (4:3)</PresentationFormat>
  <Paragraphs>113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Median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According to St. Matthew</dc:title>
  <dc:creator>Jeff</dc:creator>
  <cp:lastModifiedBy>Jeff</cp:lastModifiedBy>
  <cp:revision>53</cp:revision>
  <dcterms:created xsi:type="dcterms:W3CDTF">2006-08-16T00:00:00Z</dcterms:created>
  <dcterms:modified xsi:type="dcterms:W3CDTF">2025-01-02T19:00:48Z</dcterms:modified>
</cp:coreProperties>
</file>