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12/27/24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12/27/24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12/27/24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12/27/24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12/27/24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12/27/24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12/27/24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cap="none" dirty="0" smtClean="0">
                <a:ln w="11430"/>
                <a:solidFill>
                  <a:srgbClr val="00B0F0"/>
                </a:solidFill>
                <a:effectLst>
                  <a:outerShdw blurRad="50800" dist="39000" dir="5460000" algn="tl">
                    <a:srgbClr val="000000">
                      <a:alpha val="38000"/>
                    </a:srgbClr>
                  </a:outerShdw>
                </a:effectLst>
              </a:rPr>
              <a:t>The Gospel According to St. Matthew</a:t>
            </a:r>
            <a:endParaRPr lang="en-US" b="1" cap="none" dirty="0">
              <a:ln w="11430"/>
              <a:solidFill>
                <a:srgbClr val="00B0F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ysClr val="windowText" lastClr="000000"/>
                  </a:solidFill>
                </a:ln>
                <a:solidFill>
                  <a:sysClr val="windowText" lastClr="000000"/>
                </a:solidFill>
              </a:rPr>
              <a:t>INTRODUCTION</a:t>
            </a:r>
            <a:endParaRPr lang="en-US" sz="3600" b="1" dirty="0">
              <a:ln w="11430">
                <a:solidFill>
                  <a:sysClr val="windowText" lastClr="000000"/>
                </a:solidFill>
              </a:ln>
              <a:solidFill>
                <a:sysClr val="windowText" lastClr="000000"/>
              </a:solidFill>
            </a:endParaRP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3200" b="1" dirty="0" smtClean="0">
                <a:ln w="11430">
                  <a:solidFill>
                    <a:srgbClr val="92D050"/>
                  </a:solidFill>
                </a:ln>
                <a:solidFill>
                  <a:srgbClr val="92D050"/>
                </a:solidFill>
                <a:effectLst>
                  <a:outerShdw blurRad="50800" dist="39000" dir="5460000" algn="tl">
                    <a:srgbClr val="000000">
                      <a:alpha val="38000"/>
                    </a:srgbClr>
                  </a:outerShdw>
                </a:effectLst>
              </a:rPr>
              <a:t>Christmas I</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pic>
        <p:nvPicPr>
          <p:cNvPr id="5" name="Picture 4"/>
          <p:cNvPicPr/>
          <p:nvPr/>
        </p:nvPicPr>
        <p:blipFill>
          <a:blip r:embed="rId2" cstate="print"/>
          <a:srcRect/>
          <a:stretch>
            <a:fillRect/>
          </a:stretch>
        </p:blipFill>
        <p:spPr bwMode="auto">
          <a:xfrm>
            <a:off x="2758440" y="1143000"/>
            <a:ext cx="356616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Structure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152400" y="221938"/>
            <a:ext cx="8839200" cy="5570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Bef>
                <a:spcPts val="1200"/>
              </a:spcBef>
            </a:pPr>
            <a:r>
              <a:rPr lang="en-US" sz="2400" dirty="0" smtClean="0">
                <a:effectLst>
                  <a:outerShdw blurRad="38100" dist="38100" dir="2700000" algn="tl">
                    <a:srgbClr val="000000">
                      <a:alpha val="43137"/>
                    </a:srgbClr>
                  </a:outerShdw>
                </a:effectLst>
                <a:latin typeface="Verdana" pitchFamily="34" charset="0"/>
                <a:ea typeface="Verdana" pitchFamily="34" charset="0"/>
              </a:rPr>
              <a:t>St. Matthew arranged this narrative in a very artistic way and it is woven around five discourses:  </a:t>
            </a:r>
          </a:p>
          <a:p>
            <a:pPr>
              <a:spcBef>
                <a:spcPts val="1200"/>
              </a:spcBef>
            </a:pPr>
            <a:r>
              <a:rPr lang="en-US" sz="2400" dirty="0" smtClean="0">
                <a:effectLst>
                  <a:outerShdw blurRad="38100" dist="38100" dir="2700000" algn="tl">
                    <a:srgbClr val="000000">
                      <a:alpha val="43137"/>
                    </a:srgbClr>
                  </a:outerShdw>
                </a:effectLst>
                <a:latin typeface="Verdana" pitchFamily="34" charset="0"/>
                <a:ea typeface="Verdana" pitchFamily="34" charset="0"/>
              </a:rPr>
              <a:t> 	1.  Chapters </a:t>
            </a:r>
            <a:r>
              <a:rPr lang="en-US" sz="2400" dirty="0" smtClean="0">
                <a:effectLst>
                  <a:outerShdw blurRad="38100" dist="38100" dir="2700000" algn="tl">
                    <a:srgbClr val="000000">
                      <a:alpha val="43137"/>
                    </a:srgbClr>
                  </a:outerShdw>
                </a:effectLst>
                <a:latin typeface="Verdana" pitchFamily="34" charset="0"/>
                <a:ea typeface="Verdana" pitchFamily="34" charset="0"/>
              </a:rPr>
              <a:t>5-7 (The Sermon on the Mount);</a:t>
            </a:r>
            <a:endParaRPr lang="en-US" sz="2400" dirty="0" smtClean="0">
              <a:effectLst>
                <a:outerShdw blurRad="38100" dist="38100" dir="2700000" algn="tl">
                  <a:srgbClr val="000000">
                    <a:alpha val="43137"/>
                  </a:srgbClr>
                </a:outerShdw>
              </a:effectLst>
              <a:latin typeface="Verdana" pitchFamily="34" charset="0"/>
              <a:ea typeface="Verdana" pitchFamily="34" charset="0"/>
            </a:endParaRPr>
          </a:p>
          <a:p>
            <a:r>
              <a:rPr lang="en-US" sz="2400" dirty="0" smtClean="0">
                <a:effectLst>
                  <a:outerShdw blurRad="38100" dist="38100" dir="2700000" algn="tl">
                    <a:srgbClr val="000000">
                      <a:alpha val="43137"/>
                    </a:srgbClr>
                  </a:outerShdw>
                </a:effectLst>
                <a:latin typeface="Verdana" pitchFamily="34" charset="0"/>
                <a:ea typeface="Verdana" pitchFamily="34" charset="0"/>
              </a:rPr>
              <a:t>	2.  Chapter </a:t>
            </a:r>
            <a:r>
              <a:rPr lang="en-US" sz="2400" dirty="0" smtClean="0">
                <a:effectLst>
                  <a:outerShdw blurRad="38100" dist="38100" dir="2700000" algn="tl">
                    <a:srgbClr val="000000">
                      <a:alpha val="43137"/>
                    </a:srgbClr>
                  </a:outerShdw>
                </a:effectLst>
                <a:latin typeface="Verdana" pitchFamily="34" charset="0"/>
                <a:ea typeface="Verdana" pitchFamily="34" charset="0"/>
              </a:rPr>
              <a:t>9:35 – 11:1 (Apostolic Ministry);</a:t>
            </a:r>
            <a:endParaRPr lang="en-US" sz="2400" dirty="0" smtClean="0">
              <a:effectLst>
                <a:outerShdw blurRad="38100" dist="38100" dir="2700000" algn="tl">
                  <a:srgbClr val="000000">
                    <a:alpha val="43137"/>
                  </a:srgbClr>
                </a:outerShdw>
              </a:effectLst>
              <a:latin typeface="Verdana" pitchFamily="34" charset="0"/>
              <a:ea typeface="Verdana" pitchFamily="34" charset="0"/>
            </a:endParaRPr>
          </a:p>
          <a:p>
            <a:r>
              <a:rPr lang="en-US" sz="2400" dirty="0" smtClean="0">
                <a:effectLst>
                  <a:outerShdw blurRad="38100" dist="38100" dir="2700000" algn="tl">
                    <a:srgbClr val="000000">
                      <a:alpha val="43137"/>
                    </a:srgbClr>
                  </a:outerShdw>
                </a:effectLst>
                <a:latin typeface="Verdana" pitchFamily="34" charset="0"/>
                <a:ea typeface="Verdana" pitchFamily="34" charset="0"/>
              </a:rPr>
              <a:t>	3.  Chapter </a:t>
            </a:r>
            <a:r>
              <a:rPr lang="en-US" sz="2400" dirty="0" smtClean="0">
                <a:effectLst>
                  <a:outerShdw blurRad="38100" dist="38100" dir="2700000" algn="tl">
                    <a:srgbClr val="000000">
                      <a:alpha val="43137"/>
                    </a:srgbClr>
                  </a:outerShdw>
                </a:effectLst>
                <a:latin typeface="Verdana" pitchFamily="34" charset="0"/>
                <a:ea typeface="Verdana" pitchFamily="34" charset="0"/>
              </a:rPr>
              <a:t>12:46 – 13:53 (The Parables);</a:t>
            </a:r>
            <a:endParaRPr lang="en-US" sz="2400" dirty="0" smtClean="0">
              <a:effectLst>
                <a:outerShdw blurRad="38100" dist="38100" dir="2700000" algn="tl">
                  <a:srgbClr val="000000">
                    <a:alpha val="43137"/>
                  </a:srgbClr>
                </a:outerShdw>
              </a:effectLst>
              <a:latin typeface="Verdana" pitchFamily="34" charset="0"/>
              <a:ea typeface="Verdana" pitchFamily="34" charset="0"/>
            </a:endParaRPr>
          </a:p>
          <a:p>
            <a:r>
              <a:rPr lang="en-US" sz="2400" dirty="0" smtClean="0">
                <a:effectLst>
                  <a:outerShdw blurRad="38100" dist="38100" dir="2700000" algn="tl">
                    <a:srgbClr val="000000">
                      <a:alpha val="43137"/>
                    </a:srgbClr>
                  </a:outerShdw>
                </a:effectLst>
                <a:latin typeface="Verdana" pitchFamily="34" charset="0"/>
                <a:ea typeface="Verdana" pitchFamily="34" charset="0"/>
              </a:rPr>
              <a:t>	4.  Chapter </a:t>
            </a:r>
            <a:r>
              <a:rPr lang="en-US" sz="2400" dirty="0" smtClean="0">
                <a:effectLst>
                  <a:outerShdw blurRad="38100" dist="38100" dir="2700000" algn="tl">
                    <a:srgbClr val="000000">
                      <a:alpha val="43137"/>
                    </a:srgbClr>
                  </a:outerShdw>
                </a:effectLst>
                <a:latin typeface="Verdana" pitchFamily="34" charset="0"/>
                <a:ea typeface="Verdana" pitchFamily="34" charset="0"/>
              </a:rPr>
              <a:t>18:1 – 19:1 (Casuistry);</a:t>
            </a:r>
            <a:endParaRPr lang="en-US" sz="2400" dirty="0" smtClean="0">
              <a:effectLst>
                <a:outerShdw blurRad="38100" dist="38100" dir="2700000" algn="tl">
                  <a:srgbClr val="000000">
                    <a:alpha val="43137"/>
                  </a:srgbClr>
                </a:outerShdw>
              </a:effectLst>
              <a:latin typeface="Verdana" pitchFamily="34" charset="0"/>
              <a:ea typeface="Verdana" pitchFamily="34" charset="0"/>
            </a:endParaRPr>
          </a:p>
          <a:p>
            <a:pPr>
              <a:spcAft>
                <a:spcPts val="1200"/>
              </a:spcAft>
            </a:pPr>
            <a:r>
              <a:rPr lang="en-US" sz="2400" dirty="0" smtClean="0">
                <a:effectLst>
                  <a:outerShdw blurRad="38100" dist="38100" dir="2700000" algn="tl">
                    <a:srgbClr val="000000">
                      <a:alpha val="43137"/>
                    </a:srgbClr>
                  </a:outerShdw>
                </a:effectLst>
                <a:latin typeface="Verdana" pitchFamily="34" charset="0"/>
                <a:ea typeface="Verdana" pitchFamily="34" charset="0"/>
              </a:rPr>
              <a:t>	5.  Chapters </a:t>
            </a:r>
            <a:r>
              <a:rPr lang="en-US" sz="2400" dirty="0" smtClean="0">
                <a:effectLst>
                  <a:outerShdw blurRad="38100" dist="38100" dir="2700000" algn="tl">
                    <a:srgbClr val="000000">
                      <a:alpha val="43137"/>
                    </a:srgbClr>
                  </a:outerShdw>
                </a:effectLst>
                <a:latin typeface="Verdana" pitchFamily="34" charset="0"/>
                <a:ea typeface="Verdana" pitchFamily="34" charset="0"/>
              </a:rPr>
              <a:t>23:1 – 26:1 (The End Times).</a:t>
            </a:r>
            <a:endParaRPr lang="en-US" sz="2400" dirty="0" smtClean="0">
              <a:effectLst>
                <a:outerShdw blurRad="38100" dist="38100" dir="2700000" algn="tl">
                  <a:srgbClr val="000000">
                    <a:alpha val="43137"/>
                  </a:srgbClr>
                </a:outerShdw>
              </a:effectLst>
              <a:latin typeface="Verdana" pitchFamily="34" charset="0"/>
              <a:ea typeface="Verdana" pitchFamily="34" charset="0"/>
            </a:endParaRPr>
          </a:p>
          <a:p>
            <a:r>
              <a:rPr lang="en-US" sz="2400" dirty="0" smtClean="0">
                <a:effectLst>
                  <a:outerShdw blurRad="38100" dist="38100" dir="2700000" algn="tl">
                    <a:srgbClr val="000000">
                      <a:alpha val="43137"/>
                    </a:srgbClr>
                  </a:outerShdw>
                </a:effectLst>
                <a:latin typeface="Verdana" pitchFamily="34" charset="0"/>
                <a:ea typeface="Verdana" pitchFamily="34" charset="0"/>
              </a:rPr>
              <a:t>This method is clear as Matthew ends each discourse with, </a:t>
            </a:r>
            <a:r>
              <a:rPr lang="en-US" sz="2400" i="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“When Jesus had </a:t>
            </a:r>
            <a:r>
              <a:rPr lang="en-US" sz="2400" i="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finished…,”</a:t>
            </a:r>
            <a:r>
              <a:rPr lang="en-US" sz="2400" dirty="0" smtClean="0">
                <a:effectLst>
                  <a:outerShdw blurRad="38100" dist="38100" dir="2700000" algn="tl">
                    <a:srgbClr val="000000">
                      <a:alpha val="43137"/>
                    </a:srgbClr>
                  </a:outerShdw>
                </a:effectLst>
                <a:latin typeface="Verdana" pitchFamily="34" charset="0"/>
                <a:ea typeface="Verdana" pitchFamily="34" charset="0"/>
              </a:rPr>
              <a:t> </a:t>
            </a:r>
            <a:r>
              <a:rPr lang="en-US" sz="2400" dirty="0" smtClean="0">
                <a:effectLst>
                  <a:outerShdw blurRad="38100" dist="38100" dir="2700000" algn="tl">
                    <a:srgbClr val="000000">
                      <a:alpha val="43137"/>
                    </a:srgbClr>
                  </a:outerShdw>
                </a:effectLst>
                <a:latin typeface="Verdana" pitchFamily="34" charset="0"/>
                <a:ea typeface="Verdana" pitchFamily="34" charset="0"/>
              </a:rPr>
              <a:t>or a similar statement (cf. 7:28; 11:1; 13:53; 19:1; 26:1).  </a:t>
            </a:r>
            <a:r>
              <a:rPr lang="en-US" sz="2400" dirty="0" smtClean="0">
                <a:effectLst>
                  <a:outerShdw blurRad="38100" dist="38100" dir="2700000" algn="tl">
                    <a:srgbClr val="000000">
                      <a:alpha val="43137"/>
                    </a:srgbClr>
                  </a:outerShdw>
                </a:effectLst>
                <a:latin typeface="Verdana" pitchFamily="34" charset="0"/>
                <a:ea typeface="Verdana" pitchFamily="34" charset="0"/>
              </a:rPr>
              <a:t>Between </a:t>
            </a:r>
            <a:r>
              <a:rPr lang="en-US" sz="2400" dirty="0" smtClean="0">
                <a:effectLst>
                  <a:outerShdw blurRad="38100" dist="38100" dir="2700000" algn="tl">
                    <a:srgbClr val="000000">
                      <a:alpha val="43137"/>
                    </a:srgbClr>
                  </a:outerShdw>
                </a:effectLst>
                <a:latin typeface="Verdana" pitchFamily="34" charset="0"/>
                <a:ea typeface="Verdana" pitchFamily="34" charset="0"/>
              </a:rPr>
              <a:t>each discourse are narrative sections that appropriately lead into the </a:t>
            </a:r>
            <a:r>
              <a:rPr lang="en-US" sz="2400" dirty="0" smtClean="0">
                <a:effectLst>
                  <a:outerShdw blurRad="38100" dist="38100" dir="2700000" algn="tl">
                    <a:srgbClr val="000000">
                      <a:alpha val="43137"/>
                    </a:srgbClr>
                  </a:outerShdw>
                </a:effectLst>
                <a:latin typeface="Verdana" pitchFamily="34" charset="0"/>
                <a:ea typeface="Verdana" pitchFamily="34" charset="0"/>
              </a:rPr>
              <a:t>ensuing discourse section.  Chapters </a:t>
            </a:r>
            <a:r>
              <a:rPr lang="en-US" sz="2400" dirty="0" smtClean="0">
                <a:effectLst>
                  <a:outerShdw blurRad="38100" dist="38100" dir="2700000" algn="tl">
                    <a:srgbClr val="000000">
                      <a:alpha val="43137"/>
                    </a:srgbClr>
                  </a:outerShdw>
                </a:effectLst>
                <a:latin typeface="Verdana" pitchFamily="34" charset="0"/>
                <a:ea typeface="Verdana" pitchFamily="34" charset="0"/>
              </a:rPr>
              <a:t>1 and 2 are the prologue and Matthew ends the Gospel with a very challenging epilogue (28:16-20).</a:t>
            </a:r>
            <a:endParaRPr lang="en-US" sz="2400" dirty="0">
              <a:effectLst>
                <a:outerShdw blurRad="38100" dist="38100" dir="2700000" algn="tl">
                  <a:srgbClr val="000000">
                    <a:alpha val="43137"/>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amond(in)">
                                      <p:cBhvr>
                                        <p:cTn id="7" dur="20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amond(in)">
                                      <p:cBhvr>
                                        <p:cTn id="12" dur="20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 calcmode="lin" valueType="num">
                                      <p:cBhvr>
                                        <p:cTn id="17" dur="500" decel="50000" fill="hold">
                                          <p:stCondLst>
                                            <p:cond delay="0"/>
                                          </p:stCondLst>
                                        </p:cTn>
                                        <p:tgtEl>
                                          <p:spTgt spid="2051">
                                            <p:txEl>
                                              <p:pRg st="3" end="3"/>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051">
                                            <p:txEl>
                                              <p:pRg st="3" end="3"/>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051">
                                            <p:txEl>
                                              <p:pRg st="3" end="3"/>
                                            </p:txEl>
                                          </p:spTgt>
                                        </p:tgtEl>
                                        <p:attrNameLst>
                                          <p:attrName>ppt_w</p:attrName>
                                        </p:attrNameLst>
                                      </p:cBhvr>
                                      <p:tavLst>
                                        <p:tav tm="0">
                                          <p:val>
                                            <p:strVal val="#ppt_w*.05"/>
                                          </p:val>
                                        </p:tav>
                                        <p:tav tm="100000">
                                          <p:val>
                                            <p:strVal val="#ppt_w"/>
                                          </p:val>
                                        </p:tav>
                                      </p:tavLst>
                                    </p:anim>
                                    <p:anim calcmode="lin" valueType="num">
                                      <p:cBhvr>
                                        <p:cTn id="20" dur="1000" fill="hold"/>
                                        <p:tgtEl>
                                          <p:spTgt spid="2051">
                                            <p:txEl>
                                              <p:pRg st="3" end="3"/>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051">
                                            <p:txEl>
                                              <p:pRg st="3" end="3"/>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051">
                                            <p:txEl>
                                              <p:pRg st="3" end="3"/>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051">
                                            <p:txEl>
                                              <p:pRg st="3" end="3"/>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051">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32" fill="hold" nodeType="clickEffect">
                                  <p:stCondLst>
                                    <p:cond delay="0"/>
                                  </p:stCondLst>
                                  <p:childTnLst>
                                    <p:set>
                                      <p:cBhvr>
                                        <p:cTn id="28" dur="1" fill="hold">
                                          <p:stCondLst>
                                            <p:cond delay="0"/>
                                          </p:stCondLst>
                                        </p:cTn>
                                        <p:tgtEl>
                                          <p:spTgt spid="2051">
                                            <p:txEl>
                                              <p:pRg st="4" end="4"/>
                                            </p:txEl>
                                          </p:spTgt>
                                        </p:tgtEl>
                                        <p:attrNameLst>
                                          <p:attrName>style.visibility</p:attrName>
                                        </p:attrNameLst>
                                      </p:cBhvr>
                                      <p:to>
                                        <p:strVal val="visible"/>
                                      </p:to>
                                    </p:set>
                                    <p:animEffect transition="in" filter="diamond(out)">
                                      <p:cBhvr>
                                        <p:cTn id="29" dur="2000"/>
                                        <p:tgtEl>
                                          <p:spTgt spid="2051">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32" fill="hold" nodeType="clickEffect">
                                  <p:stCondLst>
                                    <p:cond delay="0"/>
                                  </p:stCondLst>
                                  <p:childTnLst>
                                    <p:set>
                                      <p:cBhvr>
                                        <p:cTn id="33" dur="1" fill="hold">
                                          <p:stCondLst>
                                            <p:cond delay="0"/>
                                          </p:stCondLst>
                                        </p:cTn>
                                        <p:tgtEl>
                                          <p:spTgt spid="2051">
                                            <p:txEl>
                                              <p:pRg st="5" end="5"/>
                                            </p:txEl>
                                          </p:spTgt>
                                        </p:tgtEl>
                                        <p:attrNameLst>
                                          <p:attrName>style.visibility</p:attrName>
                                        </p:attrNameLst>
                                      </p:cBhvr>
                                      <p:to>
                                        <p:strVal val="visible"/>
                                      </p:to>
                                    </p:set>
                                    <p:animEffect transition="in" filter="diamond(out)">
                                      <p:cBhvr>
                                        <p:cTn id="34" dur="2000"/>
                                        <p:tgtEl>
                                          <p:spTgt spid="2051">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nodeType="clickEffect">
                                  <p:stCondLst>
                                    <p:cond delay="0"/>
                                  </p:stCondLst>
                                  <p:childTnLst>
                                    <p:set>
                                      <p:cBhvr>
                                        <p:cTn id="38" dur="1" fill="hold">
                                          <p:stCondLst>
                                            <p:cond delay="0"/>
                                          </p:stCondLst>
                                        </p:cTn>
                                        <p:tgtEl>
                                          <p:spTgt spid="2051">
                                            <p:txEl>
                                              <p:pRg st="6" end="6"/>
                                            </p:txEl>
                                          </p:spTgt>
                                        </p:tgtEl>
                                        <p:attrNameLst>
                                          <p:attrName>style.visibility</p:attrName>
                                        </p:attrNameLst>
                                      </p:cBhvr>
                                      <p:to>
                                        <p:strVal val="visible"/>
                                      </p:to>
                                    </p:set>
                                    <p:anim calcmode="lin" valueType="num">
                                      <p:cBhvr>
                                        <p:cTn id="39" dur="2000" fill="hold"/>
                                        <p:tgtEl>
                                          <p:spTgt spid="2051">
                                            <p:txEl>
                                              <p:pRg st="6" end="6"/>
                                            </p:txEl>
                                          </p:spTgt>
                                        </p:tgtEl>
                                        <p:attrNameLst>
                                          <p:attrName>ppt_w</p:attrName>
                                        </p:attrNameLst>
                                      </p:cBhvr>
                                      <p:tavLst>
                                        <p:tav tm="0">
                                          <p:val>
                                            <p:strVal val="#ppt_w*0.70"/>
                                          </p:val>
                                        </p:tav>
                                        <p:tav tm="100000">
                                          <p:val>
                                            <p:strVal val="#ppt_w"/>
                                          </p:val>
                                        </p:tav>
                                      </p:tavLst>
                                    </p:anim>
                                    <p:anim calcmode="lin" valueType="num">
                                      <p:cBhvr>
                                        <p:cTn id="40" dur="2000" fill="hold"/>
                                        <p:tgtEl>
                                          <p:spTgt spid="2051">
                                            <p:txEl>
                                              <p:pRg st="6" end="6"/>
                                            </p:txEl>
                                          </p:spTgt>
                                        </p:tgtEl>
                                        <p:attrNameLst>
                                          <p:attrName>ppt_h</p:attrName>
                                        </p:attrNameLst>
                                      </p:cBhvr>
                                      <p:tavLst>
                                        <p:tav tm="0">
                                          <p:val>
                                            <p:strVal val="#ppt_h"/>
                                          </p:val>
                                        </p:tav>
                                        <p:tav tm="100000">
                                          <p:val>
                                            <p:strVal val="#ppt_h"/>
                                          </p:val>
                                        </p:tav>
                                      </p:tavLst>
                                    </p:anim>
                                    <p:animEffect transition="in" filter="fade">
                                      <p:cBhvr>
                                        <p:cTn id="41" dur="20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Structure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152400" y="0"/>
            <a:ext cx="8839200" cy="6032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000" b="1" dirty="0" smtClean="0">
                <a:effectLst>
                  <a:outerShdw blurRad="38100" dist="38100" dir="2700000" algn="tl">
                    <a:srgbClr val="000000">
                      <a:alpha val="43137"/>
                    </a:srgbClr>
                  </a:outerShdw>
                </a:effectLst>
                <a:latin typeface="Verdana" pitchFamily="34" charset="0"/>
                <a:ea typeface="Verdana" pitchFamily="34" charset="0"/>
              </a:rPr>
              <a:t>The method of this Study will follow Matthew’s style; therefore, this teaching outline is submitted as our guide through Feb 2025:</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  Genealogy (1:1-17) (Jan 5)</a:t>
            </a:r>
          </a:p>
          <a:p>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a:t>
            </a:r>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Birth (1:18 – 2:12) (taught during Dec)</a:t>
            </a:r>
          </a:p>
          <a:p>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C</a:t>
            </a:r>
            <a:r>
              <a:rPr lang="en-US" sz="2100" b="1" dirty="0" smtClean="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His Sojourn in Egypt (2:13-23) (taught during Dec)</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  His Forerunner (3:1-12) (Jan 12)</a:t>
            </a:r>
          </a:p>
          <a:p>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a:t>
            </a:r>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His Baptism (3:13-17) (Jan 19)</a:t>
            </a:r>
          </a:p>
          <a:p>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C.  His Temptation (4:1-11) (Jan 26)</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100"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The Beginning of His Galilean Ministry (4:12-25) (Feb 2)</a:t>
            </a:r>
          </a:p>
          <a:p>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First Discourse:  The Sermon on the Mount – Ch 5 (Feb 9)   </a:t>
            </a:r>
          </a:p>
          <a:p>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C</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First Discourse:  The Sermon on the Mount – Ch 6 (Feb 16)</a:t>
            </a:r>
          </a:p>
          <a:p>
            <a:pPr>
              <a:spcAft>
                <a:spcPts val="1200"/>
              </a:spcAft>
            </a:pP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D</a:t>
            </a:r>
            <a:r>
              <a:rPr lang="en-US" sz="2100" b="1" dirty="0" smtClean="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First Discourse:  The Sermon on the Mount – Ch 7 (Feb 23)</a:t>
            </a:r>
          </a:p>
          <a:p>
            <a:r>
              <a:rPr lang="en-US" sz="1600" b="1"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This outline will expand as we reach successive narratives and  discourses in St. Matthew.</a:t>
            </a:r>
            <a:r>
              <a:rPr lang="en-US" sz="2000" b="1" dirty="0" smtClean="0">
                <a:effectLst>
                  <a:outerShdw blurRad="38100" dist="38100" dir="2700000" algn="tl">
                    <a:srgbClr val="000000">
                      <a:alpha val="43137"/>
                    </a:srgbClr>
                  </a:outerShdw>
                </a:effectLst>
                <a:latin typeface="Verdana" pitchFamily="34" charset="0"/>
                <a:ea typeface="Verdana" pitchFamily="34" charset="0"/>
              </a:rPr>
              <a:t> </a:t>
            </a:r>
            <a:endParaRPr lang="en-US" sz="2000" dirty="0">
              <a:effectLst>
                <a:outerShdw blurRad="38100" dist="38100" dir="2700000" algn="tl">
                  <a:srgbClr val="000000">
                    <a:alpha val="43137"/>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The Genealogy of Our Lord Jesus</a:t>
            </a:r>
            <a:endParaRPr lang="en-US" sz="3600" dirty="0">
              <a:ln>
                <a:solidFill>
                  <a:sysClr val="windowText" lastClr="000000"/>
                </a:solidFill>
              </a:ln>
              <a:solidFill>
                <a:sysClr val="windowText" lastClr="000000"/>
              </a:solidFill>
            </a:endParaRP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3200" b="1" dirty="0" smtClean="0">
                <a:ln w="11430">
                  <a:solidFill>
                    <a:srgbClr val="FFFF00"/>
                  </a:solidFill>
                </a:ln>
                <a:solidFill>
                  <a:srgbClr val="FF0000"/>
                </a:solidFill>
                <a:effectLst>
                  <a:outerShdw blurRad="50800" dist="39000" dir="5460000" algn="tl">
                    <a:srgbClr val="000000">
                      <a:alpha val="38000"/>
                    </a:srgbClr>
                  </a:outerShdw>
                </a:effectLst>
              </a:rPr>
              <a:t>Next Week</a:t>
            </a:r>
            <a:endParaRPr kumimoji="0" lang="en-US" sz="3200" b="1" i="0" u="none" strike="noStrike" kern="1200" normalizeH="0" baseline="0" noProof="0" dirty="0">
              <a:ln w="11430">
                <a:solidFill>
                  <a:srgbClr val="FFFF00"/>
                </a:solidFill>
              </a:ln>
              <a:solidFill>
                <a:srgbClr val="FF0000"/>
              </a:solidFill>
              <a:effectLst>
                <a:outerShdw blurRad="50800" dist="39000" dir="5460000" algn="tl">
                  <a:srgbClr val="000000">
                    <a:alpha val="38000"/>
                  </a:srgbClr>
                </a:outerShdw>
              </a:effectLst>
              <a:uLnTx/>
              <a:uFillTx/>
              <a:latin typeface="+mn-lt"/>
              <a:ea typeface="+mn-ea"/>
              <a:cs typeface="+mn-cs"/>
            </a:endParaRPr>
          </a:p>
        </p:txBody>
      </p:sp>
      <p:sp>
        <p:nvSpPr>
          <p:cNvPr id="20482" name="AutoShape 2" descr="Matthew 1,1-17 - Digital Catholic Missionaries (DC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Matthew 1,1-17 - Digital Catholic Missionaries (DC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5" name="Picture 5" descr="C:\Users\Jeff\Desktop\Matthew-1-1-17.jpg"/>
          <p:cNvPicPr>
            <a:picLocks noChangeAspect="1" noChangeArrowheads="1"/>
          </p:cNvPicPr>
          <p:nvPr/>
        </p:nvPicPr>
        <p:blipFill>
          <a:blip r:embed="rId2" cstate="print"/>
          <a:srcRect/>
          <a:stretch>
            <a:fillRect/>
          </a:stretch>
        </p:blipFill>
        <p:spPr bwMode="auto">
          <a:xfrm>
            <a:off x="0" y="609600"/>
            <a:ext cx="9144000" cy="4572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The Author</a:t>
            </a:r>
            <a:endParaRPr lang="en-US" sz="3600" dirty="0">
              <a:ln>
                <a:solidFill>
                  <a:sysClr val="windowText" lastClr="000000"/>
                </a:solidFill>
              </a:ln>
              <a:solidFill>
                <a:sysClr val="windowText" lastClr="000000"/>
              </a:solidFill>
            </a:endParaRP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rot="10800000" flipH="1" flipV="1">
            <a:off x="152400" y="535632"/>
            <a:ext cx="8839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sz="3000" b="1" i="0" u="none" strike="noStrike" normalizeH="0" baseline="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The </a:t>
            </a:r>
            <a:r>
              <a:rPr kumimoji="0" lang="en-US" sz="3000" b="1" i="0" u="none" strike="noStrike" normalizeH="0" baseline="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church has always attributed the first Gospel to St. Matthew, also called Levi, one of Jesus’ twelve disciples who was called from collecting taxes to follow Jesus (cf. St. Matthew 9:9-13; St. Mark 2:13-17; St. Luke 5:27-32).   After the first six disciples (Andrew, Peter, James and John, Philip and Nathanael), Matthew’s call is the only one recounted in the Gospels.</a:t>
            </a:r>
            <a:endParaRPr kumimoji="0" lang="en-US" sz="3000" b="1" i="0" u="none" strike="noStrike" normalizeH="0" baseline="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The Author</a:t>
            </a:r>
            <a:endParaRPr lang="en-US" sz="3600" dirty="0">
              <a:ln>
                <a:solidFill>
                  <a:sysClr val="windowText" lastClr="000000"/>
                </a:solidFill>
              </a:ln>
              <a:solidFill>
                <a:sysClr val="windowText" lastClr="000000"/>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rot="10800000" flipH="1" flipV="1">
            <a:off x="152400" y="158888"/>
            <a:ext cx="8839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eaLnBrk="0" fontAlgn="base" hangingPunct="0">
              <a:spcBef>
                <a:spcPct val="0"/>
              </a:spcBef>
              <a:spcAft>
                <a:spcPct val="0"/>
              </a:spcAft>
            </a:pPr>
            <a:r>
              <a:rPr lang="en-US" altLang="ko-KR" sz="30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Matthew’s grasp of the depth of the Lord’s mercy can be traced back to his calling, when Jesus said, </a:t>
            </a:r>
            <a:r>
              <a:rPr lang="en-US" altLang="ko-KR" sz="3000" b="1" i="1" dirty="0" smtClean="0">
                <a:ln w="11430">
                  <a:solidFill>
                    <a:srgbClr val="FF0000"/>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“For I did not come to call the righteous, but sinners, to repentance”</a:t>
            </a:r>
            <a:r>
              <a:rPr lang="en-US" altLang="ko-KR" sz="3000" b="1" i="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a:t>
            </a:r>
            <a:r>
              <a:rPr lang="en-US" altLang="ko-KR" sz="3000" b="1" i="1" baseline="300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(St. Matthew 9:13)</a:t>
            </a:r>
            <a:r>
              <a:rPr lang="en-US" altLang="ko-KR" sz="3000" b="1" i="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a:t>
            </a:r>
            <a:r>
              <a:rPr lang="en-US" altLang="ko-KR" sz="30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Matthew’s apostolic works are know only through the tradition of the church, which says that he remained, for a while, in Palestine preaching to the Jews, and then traveled (according to different traditions) to Ethiopia (Aksum).</a:t>
            </a:r>
            <a:r>
              <a:rPr lang="en-US" altLang="ko-KR" sz="30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pic>
        <p:nvPicPr>
          <p:cNvPr id="8" name="Picture 2" descr="Empire of Aksum | Historical Atlas of Northern Africa (circa 100) |  Omniatlas"/>
          <p:cNvPicPr>
            <a:picLocks noChangeAspect="1" noChangeArrowheads="1"/>
          </p:cNvPicPr>
          <p:nvPr/>
        </p:nvPicPr>
        <p:blipFill>
          <a:blip r:embed="rId2" cstate="print"/>
          <a:srcRect l="8852" b="22339"/>
          <a:stretch>
            <a:fillRect/>
          </a:stretch>
        </p:blipFill>
        <p:spPr bwMode="auto">
          <a:xfrm>
            <a:off x="2377440" y="1971920"/>
            <a:ext cx="6766560" cy="3971680"/>
          </a:xfrm>
          <a:prstGeom prst="rect">
            <a:avLst/>
          </a:prstGeom>
          <a:noFill/>
        </p:spPr>
      </p:pic>
      <p:cxnSp>
        <p:nvCxnSpPr>
          <p:cNvPr id="10" name="Straight Arrow Connector 9"/>
          <p:cNvCxnSpPr/>
          <p:nvPr/>
        </p:nvCxnSpPr>
        <p:spPr>
          <a:xfrm flipV="1">
            <a:off x="2133600" y="5029200"/>
            <a:ext cx="52578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par>
                                <p:cTn id="8" presetID="35"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anim calcmode="lin" valueType="num">
                                      <p:cBhvr>
                                        <p:cTn id="11" dur="2000" fill="hold"/>
                                        <p:tgtEl>
                                          <p:spTgt spid="10"/>
                                        </p:tgtEl>
                                        <p:attrNameLst>
                                          <p:attrName>style.rotation</p:attrName>
                                        </p:attrNameLst>
                                      </p:cBhvr>
                                      <p:tavLst>
                                        <p:tav tm="0">
                                          <p:val>
                                            <p:fltVal val="720"/>
                                          </p:val>
                                        </p:tav>
                                        <p:tav tm="100000">
                                          <p:val>
                                            <p:fltVal val="0"/>
                                          </p:val>
                                        </p:tav>
                                      </p:tavLst>
                                    </p:anim>
                                    <p:anim calcmode="lin" valueType="num">
                                      <p:cBhvr>
                                        <p:cTn id="12" dur="2000" fill="hold"/>
                                        <p:tgtEl>
                                          <p:spTgt spid="10"/>
                                        </p:tgtEl>
                                        <p:attrNameLst>
                                          <p:attrName>ppt_h</p:attrName>
                                        </p:attrNameLst>
                                      </p:cBhvr>
                                      <p:tavLst>
                                        <p:tav tm="0">
                                          <p:val>
                                            <p:fltVal val="0"/>
                                          </p:val>
                                        </p:tav>
                                        <p:tav tm="100000">
                                          <p:val>
                                            <p:strVal val="#ppt_h"/>
                                          </p:val>
                                        </p:tav>
                                      </p:tavLst>
                                    </p:anim>
                                    <p:anim calcmode="lin" valueType="num">
                                      <p:cBhvr>
                                        <p:cTn id="13"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Date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228600" y="152400"/>
            <a:ext cx="8839200" cy="57708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The date of the Gospel is derived from these three indicators:</a:t>
            </a:r>
          </a:p>
          <a:p>
            <a:pPr>
              <a:spcAft>
                <a:spcPts val="600"/>
              </a:spcAft>
              <a:buAutoNum type="arabicParenR"/>
            </a:pP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Matthew 28:15 </a:t>
            </a: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“to this day,” indicates </a:t>
            </a: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that some time had passed between the events of Jesus’ death and resurrection and the writing of the Gospel, dating it after the Lord’s resurrection (33 A.D.).</a:t>
            </a:r>
          </a:p>
          <a:p>
            <a:pPr>
              <a:spcAft>
                <a:spcPts val="600"/>
              </a:spcAft>
            </a:pP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2) In 24:1-2, Jesus predicts the total destruction of Jerusalem and the </a:t>
            </a: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Temple</a:t>
            </a: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an event which occurred in 70 A.D., which Matthew does not address.</a:t>
            </a:r>
          </a:p>
          <a:p>
            <a:pPr>
              <a:spcBef>
                <a:spcPts val="600"/>
              </a:spcBef>
            </a:pPr>
            <a:r>
              <a:rPr lang="en-US"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3) The early church has always considered this Gospel to be written from Palestine, probably in Jerusalem, by St. Matthew, circa. 55 to 60 A.D.  The dating, though a historical question, does not, however, affect its apostolic authorship.</a:t>
            </a:r>
            <a:r>
              <a:rPr lang="en-US" altLang="ko-KR" sz="24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12" dur="20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17" dur="30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Language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152401" y="381000"/>
            <a:ext cx="8839200" cy="503214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Eusebius,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 church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historian writing between 303 and 337, states that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St. Matthew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wrote the Gospel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when </a:t>
            </a:r>
            <a:r>
              <a:rPr lang="en-US" sz="26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he was preparing to leave Palestine and travel abroad:</a:t>
            </a:r>
            <a:r>
              <a:rPr lang="en-US" sz="24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t>
            </a:r>
          </a:p>
          <a:p>
            <a:r>
              <a:rPr lang="en-US" sz="2200"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t>
            </a:r>
            <a:r>
              <a:rPr lang="en-US" sz="2300" i="1" dirty="0" smtClean="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“Nevertheless, of all the disciples of the Lord, only 	Matthew and John have left us written memorials, 	and they, tradition says, were led to write only 	under	pressure of necessity. For Matthew, who had 	at first preached to the Hebrews, when he was 	about to go to other peoples, committed his Gospel 	to writing in his native tongue (Aramaic ), and thus 	compensated those whom he was obliged to leave 	for the loss of </a:t>
            </a:r>
            <a:r>
              <a:rPr lang="en-US" sz="2300" i="1" dirty="0" smtClean="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his presence</a:t>
            </a:r>
            <a:r>
              <a:rPr lang="en-US" sz="2300" i="1" dirty="0" smtClean="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 </a:t>
            </a:r>
            <a:r>
              <a:rPr lang="en-US" sz="2000" i="1" baseline="30000" dirty="0" smtClean="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[Eusebius, Church History, III.24.6-7]</a:t>
            </a:r>
            <a:endParaRPr lang="en-US" sz="2200" i="1" baseline="30000" dirty="0" smtClean="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Language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76200" y="160377"/>
            <a:ext cx="8839200" cy="56938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Even if it was not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written</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in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Aramaic,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the Gospel</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according to St. Matthew</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does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have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very Jewish</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flavor</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rooted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in the life</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and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traditions of</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Palestine.  It is with</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confidence, then, that</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we can state that the</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Gospel of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St. Matthew</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was composed in</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Jerusalem or the</a:t>
            </a:r>
          </a:p>
          <a:p>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surrounding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area.</a:t>
            </a:r>
            <a:r>
              <a:rPr lang="en-US" altLang="ko-KR"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pic>
        <p:nvPicPr>
          <p:cNvPr id="17410" name="Picture 2" descr="Aramaic original New Testament theory - Wikipedia"/>
          <p:cNvPicPr>
            <a:picLocks noChangeAspect="1" noChangeArrowheads="1"/>
          </p:cNvPicPr>
          <p:nvPr/>
        </p:nvPicPr>
        <p:blipFill>
          <a:blip r:embed="rId2" cstate="print"/>
          <a:srcRect t="6253" r="15833" b="14155"/>
          <a:stretch>
            <a:fillRect/>
          </a:stretch>
        </p:blipFill>
        <p:spPr bwMode="auto">
          <a:xfrm>
            <a:off x="5212080" y="-4"/>
            <a:ext cx="3931920" cy="5936807"/>
          </a:xfrm>
          <a:prstGeom prst="rect">
            <a:avLst/>
          </a:prstGeom>
          <a:noFill/>
        </p:spPr>
      </p:pic>
      <p:sp>
        <p:nvSpPr>
          <p:cNvPr id="6"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Purpose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76200" y="298878"/>
            <a:ext cx="8839200" cy="5416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St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Matthew’s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purpose in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writing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this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Gospel is, like all of the Evangelists, to set before all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the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Good News of</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Jesus Christ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Who </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came to die, to atone for sin, and save and deliver all mankind</a:t>
            </a:r>
            <a:r>
              <a:rPr lang="en-US" sz="2800" b="1" dirty="0" smtClean="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t>
            </a:r>
          </a:p>
          <a:p>
            <a:r>
              <a:rPr lang="en-US" sz="2800" b="1" i="1"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t>
            </a:r>
            <a:r>
              <a:rPr lang="en-US" sz="2800" b="1" i="1"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And truly Jesus did many other signs in the presence of His disciples, which are not written in this book; but these are written that you may believe that Jesus is the Christ, the Son of God, and that believing you may have life in His name”</a:t>
            </a:r>
            <a:r>
              <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 </a:t>
            </a:r>
            <a:r>
              <a:rPr lang="en-US" sz="2800" b="1" baseline="30000"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t>
            </a:r>
            <a:r>
              <a:rPr lang="en-US" sz="2800" b="1" i="1" baseline="30000"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St. John 20:30-31)</a:t>
            </a:r>
            <a:r>
              <a:rPr lang="en-US" sz="2800" b="1" i="1"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t>
            </a:r>
            <a:endParaRPr lang="en-US" altLang="ko-KR" sz="2800" b="1" dirty="0" smtClean="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cs typeface="Arial"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Purpose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152400" y="202078"/>
            <a:ext cx="8839200" cy="56938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dirty="0" smtClean="0">
                <a:effectLst>
                  <a:outerShdw blurRad="38100" dist="38100" dir="2700000" algn="tl">
                    <a:srgbClr val="000000">
                      <a:alpha val="43137"/>
                    </a:srgbClr>
                  </a:outerShdw>
                </a:effectLst>
                <a:latin typeface="Verdana" pitchFamily="34" charset="0"/>
                <a:ea typeface="Verdana" pitchFamily="34" charset="0"/>
              </a:rPr>
              <a:t>There are a few emphases that are unique to St. </a:t>
            </a:r>
            <a:r>
              <a:rPr lang="en-US" sz="2600" dirty="0" smtClean="0">
                <a:effectLst>
                  <a:outerShdw blurRad="38100" dist="38100" dir="2700000" algn="tl">
                    <a:srgbClr val="000000">
                      <a:alpha val="43137"/>
                    </a:srgbClr>
                  </a:outerShdw>
                </a:effectLst>
                <a:latin typeface="Verdana" pitchFamily="34" charset="0"/>
                <a:ea typeface="Verdana" pitchFamily="34" charset="0"/>
              </a:rPr>
              <a:t>Matthew; for </a:t>
            </a:r>
            <a:r>
              <a:rPr lang="en-US" sz="2600" dirty="0" smtClean="0">
                <a:effectLst>
                  <a:outerShdw blurRad="38100" dist="38100" dir="2700000" algn="tl">
                    <a:srgbClr val="000000">
                      <a:alpha val="43137"/>
                    </a:srgbClr>
                  </a:outerShdw>
                </a:effectLst>
                <a:latin typeface="Verdana" pitchFamily="34" charset="0"/>
                <a:ea typeface="Verdana" pitchFamily="34" charset="0"/>
              </a:rPr>
              <a:t>example, </a:t>
            </a:r>
            <a:r>
              <a:rPr lang="en-US" sz="2600" dirty="0" smtClean="0">
                <a:effectLst>
                  <a:outerShdw blurRad="38100" dist="38100" dir="2700000" algn="tl">
                    <a:srgbClr val="000000">
                      <a:alpha val="43137"/>
                    </a:srgbClr>
                  </a:outerShdw>
                </a:effectLst>
                <a:latin typeface="Verdana" pitchFamily="34" charset="0"/>
                <a:ea typeface="Verdana" pitchFamily="34" charset="0"/>
              </a:rPr>
              <a:t>he focuses </a:t>
            </a:r>
            <a:r>
              <a:rPr lang="en-US" sz="2600" dirty="0" smtClean="0">
                <a:effectLst>
                  <a:outerShdw blurRad="38100" dist="38100" dir="2700000" algn="tl">
                    <a:srgbClr val="000000">
                      <a:alpha val="43137"/>
                    </a:srgbClr>
                  </a:outerShdw>
                </a:effectLst>
                <a:latin typeface="Verdana" pitchFamily="34" charset="0"/>
                <a:ea typeface="Verdana" pitchFamily="34" charset="0"/>
              </a:rPr>
              <a:t>on Jesus as the prophesied Messiah. There are at least 62 quotations of the </a:t>
            </a:r>
            <a:r>
              <a:rPr lang="en-US" sz="2600" dirty="0" smtClean="0">
                <a:effectLst>
                  <a:outerShdw blurRad="38100" dist="38100" dir="2700000" algn="tl">
                    <a:srgbClr val="000000">
                      <a:alpha val="43137"/>
                    </a:srgbClr>
                  </a:outerShdw>
                </a:effectLst>
                <a:latin typeface="Verdana" pitchFamily="34" charset="0"/>
                <a:ea typeface="Verdana" pitchFamily="34" charset="0"/>
              </a:rPr>
              <a:t>OT, </a:t>
            </a:r>
            <a:r>
              <a:rPr lang="en-US" sz="2600" dirty="0" smtClean="0">
                <a:effectLst>
                  <a:outerShdw blurRad="38100" dist="38100" dir="2700000" algn="tl">
                    <a:srgbClr val="000000">
                      <a:alpha val="43137"/>
                    </a:srgbClr>
                  </a:outerShdw>
                </a:effectLst>
                <a:latin typeface="Verdana" pitchFamily="34" charset="0"/>
                <a:ea typeface="Verdana" pitchFamily="34" charset="0"/>
              </a:rPr>
              <a:t>more than any other </a:t>
            </a:r>
            <a:r>
              <a:rPr lang="en-US" sz="2600" dirty="0" smtClean="0">
                <a:effectLst>
                  <a:outerShdw blurRad="38100" dist="38100" dir="2700000" algn="tl">
                    <a:srgbClr val="000000">
                      <a:alpha val="43137"/>
                    </a:srgbClr>
                  </a:outerShdw>
                </a:effectLst>
                <a:latin typeface="Verdana" pitchFamily="34" charset="0"/>
                <a:ea typeface="Verdana" pitchFamily="34" charset="0"/>
              </a:rPr>
              <a:t>NT </a:t>
            </a:r>
            <a:r>
              <a:rPr lang="en-US" sz="2600" dirty="0" smtClean="0">
                <a:effectLst>
                  <a:outerShdw blurRad="38100" dist="38100" dir="2700000" algn="tl">
                    <a:srgbClr val="000000">
                      <a:alpha val="43137"/>
                    </a:srgbClr>
                  </a:outerShdw>
                </a:effectLst>
                <a:latin typeface="Verdana" pitchFamily="34" charset="0"/>
                <a:ea typeface="Verdana" pitchFamily="34" charset="0"/>
              </a:rPr>
              <a:t>book (besides Romans, which has 66).  Also, the genealogy, which we will study next week, serves as an introduction to the Gospel and intends to connect Jesus with the history of the </a:t>
            </a:r>
            <a:r>
              <a:rPr lang="en-US" sz="2600" dirty="0" smtClean="0">
                <a:effectLst>
                  <a:outerShdw blurRad="38100" dist="38100" dir="2700000" algn="tl">
                    <a:srgbClr val="000000">
                      <a:alpha val="43137"/>
                    </a:srgbClr>
                  </a:outerShdw>
                </a:effectLst>
                <a:latin typeface="Verdana" pitchFamily="34" charset="0"/>
                <a:ea typeface="Verdana" pitchFamily="34" charset="0"/>
              </a:rPr>
              <a:t>OT, </a:t>
            </a:r>
            <a:r>
              <a:rPr lang="en-US" sz="2600" dirty="0" smtClean="0">
                <a:effectLst>
                  <a:outerShdw blurRad="38100" dist="38100" dir="2700000" algn="tl">
                    <a:srgbClr val="000000">
                      <a:alpha val="43137"/>
                    </a:srgbClr>
                  </a:outerShdw>
                </a:effectLst>
                <a:latin typeface="Verdana" pitchFamily="34" charset="0"/>
                <a:ea typeface="Verdana" pitchFamily="34" charset="0"/>
              </a:rPr>
              <a:t>which is nothing more than the history of the promise of the Gospel.  This strong connection to the </a:t>
            </a:r>
            <a:r>
              <a:rPr lang="en-US" sz="2600" dirty="0" smtClean="0">
                <a:effectLst>
                  <a:outerShdw blurRad="38100" dist="38100" dir="2700000" algn="tl">
                    <a:srgbClr val="000000">
                      <a:alpha val="43137"/>
                    </a:srgbClr>
                  </a:outerShdw>
                </a:effectLst>
                <a:latin typeface="Verdana" pitchFamily="34" charset="0"/>
                <a:ea typeface="Verdana" pitchFamily="34" charset="0"/>
              </a:rPr>
              <a:t>OT </a:t>
            </a:r>
            <a:r>
              <a:rPr lang="en-US" sz="2600" dirty="0" smtClean="0">
                <a:effectLst>
                  <a:outerShdw blurRad="38100" dist="38100" dir="2700000" algn="tl">
                    <a:srgbClr val="000000">
                      <a:alpha val="43137"/>
                    </a:srgbClr>
                  </a:outerShdw>
                </a:effectLst>
                <a:latin typeface="Verdana" pitchFamily="34" charset="0"/>
                <a:ea typeface="Verdana" pitchFamily="34" charset="0"/>
              </a:rPr>
              <a:t>fits well with the ancient understanding of the context of the writing (cf. the previous Eusebius quotation), that </a:t>
            </a:r>
            <a:r>
              <a:rPr lang="en-US" sz="2600" dirty="0" smtClean="0">
                <a:effectLst>
                  <a:outerShdw blurRad="38100" dist="38100" dir="2700000" algn="tl">
                    <a:srgbClr val="000000">
                      <a:alpha val="43137"/>
                    </a:srgbClr>
                  </a:outerShdw>
                </a:effectLst>
                <a:latin typeface="Verdana" pitchFamily="34" charset="0"/>
                <a:ea typeface="Verdana" pitchFamily="34" charset="0"/>
              </a:rPr>
              <a:t>St. Matthew </a:t>
            </a:r>
            <a:r>
              <a:rPr lang="en-US" sz="2600" dirty="0" smtClean="0">
                <a:effectLst>
                  <a:outerShdw blurRad="38100" dist="38100" dir="2700000" algn="tl">
                    <a:srgbClr val="000000">
                      <a:alpha val="43137"/>
                    </a:srgbClr>
                  </a:outerShdw>
                </a:effectLst>
                <a:latin typeface="Verdana" pitchFamily="34" charset="0"/>
                <a:ea typeface="Verdana" pitchFamily="34" charset="0"/>
              </a:rPr>
              <a:t>was writing for the churches in Jerusalem and Palestine.</a:t>
            </a:r>
            <a:endParaRPr lang="en-US" altLang="ko-KR" sz="2600" b="1" dirty="0" smtClean="0">
              <a:ln w="11430">
                <a:solidFill>
                  <a:schemeClr val="tx1"/>
                </a:solidFill>
              </a:ln>
              <a:effectLst>
                <a:outerShdw blurRad="38100" dist="38100" dir="2700000" algn="tl">
                  <a:srgbClr val="000000">
                    <a:alpha val="43137"/>
                  </a:srgbClr>
                </a:outerShdw>
              </a:effectLst>
              <a:latin typeface="Verdana" pitchFamily="34" charset="0"/>
              <a:ea typeface="Verdana" pitchFamily="34" charset="0"/>
              <a:cs typeface="Arial"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smtClean="0">
                <a:ln>
                  <a:solidFill>
                    <a:sysClr val="windowText" lastClr="000000"/>
                  </a:solidFill>
                </a:ln>
                <a:solidFill>
                  <a:sysClr val="windowText" lastClr="000000"/>
                </a:solidFill>
              </a:rPr>
              <a:t>Purpose</a:t>
            </a:r>
            <a:endParaRPr lang="en-US" sz="3600" dirty="0">
              <a:ln>
                <a:solidFill>
                  <a:sysClr val="windowText" lastClr="000000"/>
                </a:solidFill>
              </a:ln>
              <a:solidFill>
                <a:sysClr val="windowText" lastClr="000000"/>
              </a:solidFill>
            </a:endParaRPr>
          </a:p>
        </p:txBody>
      </p:sp>
      <p:sp>
        <p:nvSpPr>
          <p:cNvPr id="2051" name="Rectangle 3"/>
          <p:cNvSpPr>
            <a:spLocks noChangeArrowheads="1"/>
          </p:cNvSpPr>
          <p:nvPr/>
        </p:nvSpPr>
        <p:spPr bwMode="auto">
          <a:xfrm rot="10800000" flipH="1" flipV="1">
            <a:off x="152400" y="168073"/>
            <a:ext cx="8839200" cy="56784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dirty="0" smtClean="0">
                <a:effectLst>
                  <a:outerShdw blurRad="38100" dist="38100" dir="2700000" algn="tl">
                    <a:srgbClr val="000000">
                      <a:alpha val="43137"/>
                    </a:srgbClr>
                  </a:outerShdw>
                </a:effectLst>
                <a:latin typeface="Verdana" pitchFamily="34" charset="0"/>
                <a:ea typeface="Verdana" pitchFamily="34" charset="0"/>
              </a:rPr>
              <a:t>St. Matthew was, like all of the prophets and apostles who composed the Holy Scriptures, inspired by the Holy Spirit, and that the very words that he wrote were given to him by the Holy Spirit (verbal and plenary inspiration of the Scriptures, </a:t>
            </a:r>
            <a:r>
              <a:rPr lang="en-US" sz="2400" i="1" dirty="0" smtClean="0">
                <a:effectLst>
                  <a:outerShdw blurRad="38100" dist="38100" dir="2700000" algn="tl">
                    <a:srgbClr val="000000">
                      <a:alpha val="43137"/>
                    </a:srgbClr>
                  </a:outerShdw>
                </a:effectLst>
                <a:latin typeface="Verdana" pitchFamily="34" charset="0"/>
                <a:ea typeface="Verdana" pitchFamily="34" charset="0"/>
              </a:rPr>
              <a:t>2 Tim. 3:16-17</a:t>
            </a:r>
            <a:r>
              <a:rPr lang="en-US" sz="2400" dirty="0" smtClean="0">
                <a:effectLst>
                  <a:outerShdw blurRad="38100" dist="38100" dir="2700000" algn="tl">
                    <a:srgbClr val="000000">
                      <a:alpha val="43137"/>
                    </a:srgbClr>
                  </a:outerShdw>
                </a:effectLst>
                <a:latin typeface="Verdana" pitchFamily="34" charset="0"/>
                <a:ea typeface="Verdana" pitchFamily="34" charset="0"/>
              </a:rPr>
              <a:t>).  Jesus is pleased to build His church on the teachings of the prophets and His apostles.</a:t>
            </a:r>
          </a:p>
          <a:p>
            <a:r>
              <a:rPr lang="en-US" sz="2300" i="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“Now, therefore, you are no longer strangers and foreigners, but fellow citizens with the saints of God, having been build on the foundation of the apostles and prophets, Jesus Christ Himself being the chief cornerstone, in whom the whole building, being joined together, grows into a holy temple in the Lord, in whom you also are being built together for a habitation of God in the Spirit”</a:t>
            </a:r>
            <a:r>
              <a:rPr lang="en-US" sz="24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400" baseline="30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a:t>
            </a:r>
            <a:r>
              <a:rPr lang="en-US" sz="2400" i="1" baseline="30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Eph. 2:19-22)</a:t>
            </a:r>
            <a:r>
              <a:rPr lang="en-US" sz="2400" i="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a:t>
            </a:r>
            <a:endParaRPr lang="en-US" sz="2400"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smtClean="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wipe(down)">
                                      <p:cBhvr>
                                        <p:cTn id="7" dur="580">
                                          <p:stCondLst>
                                            <p:cond delay="0"/>
                                          </p:stCondLst>
                                        </p:cTn>
                                        <p:tgtEl>
                                          <p:spTgt spid="2051">
                                            <p:txEl>
                                              <p:pRg st="1" end="1"/>
                                            </p:txEl>
                                          </p:spTgt>
                                        </p:tgtEl>
                                      </p:cBhvr>
                                    </p:animEffect>
                                    <p:anim calcmode="lin" valueType="num">
                                      <p:cBhvr>
                                        <p:cTn id="8" dur="1822" tmFilter="0,0; 0.14,0.36; 0.43,0.73; 0.71,0.91; 1.0,1.0">
                                          <p:stCondLst>
                                            <p:cond delay="0"/>
                                          </p:stCondLst>
                                        </p:cTn>
                                        <p:tgtEl>
                                          <p:spTgt spid="2051">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1">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1">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1">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1">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1">
                                            <p:txEl>
                                              <p:pRg st="1" end="1"/>
                                            </p:txEl>
                                          </p:spTgt>
                                        </p:tgtEl>
                                      </p:cBhvr>
                                      <p:to x="100000" y="60000"/>
                                    </p:animScale>
                                    <p:animScale>
                                      <p:cBhvr>
                                        <p:cTn id="14" dur="166" decel="50000">
                                          <p:stCondLst>
                                            <p:cond delay="676"/>
                                          </p:stCondLst>
                                        </p:cTn>
                                        <p:tgtEl>
                                          <p:spTgt spid="2051">
                                            <p:txEl>
                                              <p:pRg st="1" end="1"/>
                                            </p:txEl>
                                          </p:spTgt>
                                        </p:tgtEl>
                                      </p:cBhvr>
                                      <p:to x="100000" y="100000"/>
                                    </p:animScale>
                                    <p:animScale>
                                      <p:cBhvr>
                                        <p:cTn id="15" dur="26">
                                          <p:stCondLst>
                                            <p:cond delay="1312"/>
                                          </p:stCondLst>
                                        </p:cTn>
                                        <p:tgtEl>
                                          <p:spTgt spid="2051">
                                            <p:txEl>
                                              <p:pRg st="1" end="1"/>
                                            </p:txEl>
                                          </p:spTgt>
                                        </p:tgtEl>
                                      </p:cBhvr>
                                      <p:to x="100000" y="80000"/>
                                    </p:animScale>
                                    <p:animScale>
                                      <p:cBhvr>
                                        <p:cTn id="16" dur="166" decel="50000">
                                          <p:stCondLst>
                                            <p:cond delay="1338"/>
                                          </p:stCondLst>
                                        </p:cTn>
                                        <p:tgtEl>
                                          <p:spTgt spid="2051">
                                            <p:txEl>
                                              <p:pRg st="1" end="1"/>
                                            </p:txEl>
                                          </p:spTgt>
                                        </p:tgtEl>
                                      </p:cBhvr>
                                      <p:to x="100000" y="100000"/>
                                    </p:animScale>
                                    <p:animScale>
                                      <p:cBhvr>
                                        <p:cTn id="17" dur="26">
                                          <p:stCondLst>
                                            <p:cond delay="1642"/>
                                          </p:stCondLst>
                                        </p:cTn>
                                        <p:tgtEl>
                                          <p:spTgt spid="2051">
                                            <p:txEl>
                                              <p:pRg st="1" end="1"/>
                                            </p:txEl>
                                          </p:spTgt>
                                        </p:tgtEl>
                                      </p:cBhvr>
                                      <p:to x="100000" y="90000"/>
                                    </p:animScale>
                                    <p:animScale>
                                      <p:cBhvr>
                                        <p:cTn id="18" dur="166" decel="50000">
                                          <p:stCondLst>
                                            <p:cond delay="1668"/>
                                          </p:stCondLst>
                                        </p:cTn>
                                        <p:tgtEl>
                                          <p:spTgt spid="2051">
                                            <p:txEl>
                                              <p:pRg st="1" end="1"/>
                                            </p:txEl>
                                          </p:spTgt>
                                        </p:tgtEl>
                                      </p:cBhvr>
                                      <p:to x="100000" y="100000"/>
                                    </p:animScale>
                                    <p:animScale>
                                      <p:cBhvr>
                                        <p:cTn id="19" dur="26">
                                          <p:stCondLst>
                                            <p:cond delay="1808"/>
                                          </p:stCondLst>
                                        </p:cTn>
                                        <p:tgtEl>
                                          <p:spTgt spid="2051">
                                            <p:txEl>
                                              <p:pRg st="1" end="1"/>
                                            </p:txEl>
                                          </p:spTgt>
                                        </p:tgtEl>
                                      </p:cBhvr>
                                      <p:to x="100000" y="95000"/>
                                    </p:animScale>
                                    <p:animScale>
                                      <p:cBhvr>
                                        <p:cTn id="20" dur="166" decel="50000">
                                          <p:stCondLst>
                                            <p:cond delay="1834"/>
                                          </p:stCondLst>
                                        </p:cTn>
                                        <p:tgtEl>
                                          <p:spTgt spid="2051">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1246</TotalTime>
  <Words>1079</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The Gospel According to St. Matthew</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According to St. Matthew</dc:title>
  <dc:creator>Jeff</dc:creator>
  <cp:lastModifiedBy>Jeff</cp:lastModifiedBy>
  <cp:revision>19</cp:revision>
  <dcterms:created xsi:type="dcterms:W3CDTF">2006-08-16T00:00:00Z</dcterms:created>
  <dcterms:modified xsi:type="dcterms:W3CDTF">2024-12-27T15:52:31Z</dcterms:modified>
</cp:coreProperties>
</file>