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12/01/24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12/01/24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12/01/24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12/01/24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12/01/24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12/01/24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12/01/24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12/01/24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12/01/24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12/01/24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r>
              <a:rPr lang="en-US" b="1" cap="none" baseline="30000" dirty="0" smtClean="0">
                <a:ln w="11430">
                  <a:solidFill>
                    <a:srgbClr val="00B050"/>
                  </a:solidFill>
                </a:ln>
                <a:solidFill>
                  <a:srgbClr val="00B050"/>
                </a:solidFill>
                <a:effectLst>
                  <a:outerShdw blurRad="50800" dist="39000" dir="5460000" algn="tl">
                    <a:srgbClr val="000000">
                      <a:alpha val="38000"/>
                    </a:srgbClr>
                  </a:outerShdw>
                </a:effectLst>
              </a:rPr>
              <a:t>1</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4" name="Rectangle 3"/>
          <p:cNvSpPr/>
          <p:nvPr/>
        </p:nvSpPr>
        <p:spPr>
          <a:xfrm>
            <a:off x="0" y="6474023"/>
            <a:ext cx="9144001" cy="307777"/>
          </a:xfrm>
          <a:prstGeom prst="rect">
            <a:avLst/>
          </a:prstGeom>
        </p:spPr>
        <p:txBody>
          <a:bodyPr wrap="square">
            <a:spAutoFit/>
          </a:bodyPr>
          <a:lstStyle/>
          <a:p>
            <a:pPr algn="r"/>
            <a:r>
              <a:rPr lang="en-US" sz="1400" b="1" baseline="30000" dirty="0" smtClean="0">
                <a:ln w="11430">
                  <a:solidFill>
                    <a:srgbClr val="00B050"/>
                  </a:solidFill>
                </a:ln>
                <a:solidFill>
                  <a:srgbClr val="00B050"/>
                </a:solidFill>
                <a:latin typeface="Calibri" pitchFamily="34" charset="0"/>
                <a:cs typeface="Calibri" pitchFamily="34" charset="0"/>
              </a:rPr>
              <a:t>1</a:t>
            </a:r>
            <a:r>
              <a:rPr lang="en-US" sz="1400" b="1" dirty="0" smtClean="0">
                <a:ln>
                  <a:solidFill>
                    <a:srgbClr val="00B050"/>
                  </a:solidFill>
                </a:ln>
                <a:solidFill>
                  <a:srgbClr val="00B050"/>
                </a:solidFill>
                <a:latin typeface="Calibri" pitchFamily="34" charset="0"/>
                <a:cs typeface="Calibri" pitchFamily="34" charset="0"/>
              </a:rPr>
              <a:t>Gibbs, Jeffrey A. </a:t>
            </a:r>
            <a:r>
              <a:rPr lang="en-US" sz="1400" b="1" i="1" dirty="0" smtClean="0">
                <a:ln>
                  <a:solidFill>
                    <a:srgbClr val="00B050"/>
                  </a:solidFill>
                </a:ln>
                <a:solidFill>
                  <a:srgbClr val="00B050"/>
                </a:solidFill>
                <a:latin typeface="Calibri" pitchFamily="34" charset="0"/>
                <a:cs typeface="Calibri" pitchFamily="34" charset="0"/>
              </a:rPr>
              <a:t>Matthew 1:1 – 11:1.</a:t>
            </a:r>
            <a:r>
              <a:rPr lang="en-US" sz="1400" b="1" dirty="0" smtClean="0">
                <a:ln>
                  <a:solidFill>
                    <a:srgbClr val="00B050"/>
                  </a:solidFill>
                </a:ln>
                <a:solidFill>
                  <a:srgbClr val="00B050"/>
                </a:solidFill>
                <a:latin typeface="Calibri" pitchFamily="34" charset="0"/>
                <a:cs typeface="Calibri" pitchFamily="34" charset="0"/>
              </a:rPr>
              <a:t> Concordia Commentary. St. Louis:  Concordia Publishing House, 2006, p. 150.</a:t>
            </a:r>
            <a:endParaRPr lang="en-US" sz="1400" b="1" dirty="0">
              <a:ln>
                <a:solidFill>
                  <a:srgbClr val="00B050"/>
                </a:solidFill>
              </a:ln>
              <a:solidFill>
                <a:srgbClr val="00B050"/>
              </a:solidFill>
              <a:latin typeface="Calibri" pitchFamily="34" charset="0"/>
              <a:cs typeface="Calibri" pitchFamily="34" charset="0"/>
            </a:endParaRPr>
          </a:p>
        </p:txBody>
      </p:sp>
      <p:pic>
        <p:nvPicPr>
          <p:cNvPr id="13314" name="Picture 2" descr="1. Compare &amp; Contrast Matthew &amp; Luke's Infancy Narratives - Learning Byte"/>
          <p:cNvPicPr>
            <a:picLocks noChangeAspect="1" noChangeArrowheads="1"/>
          </p:cNvPicPr>
          <p:nvPr/>
        </p:nvPicPr>
        <p:blipFill>
          <a:blip r:embed="rId2" cstate="print"/>
          <a:srcRect/>
          <a:stretch>
            <a:fillRect/>
          </a:stretch>
        </p:blipFill>
        <p:spPr bwMode="auto">
          <a:xfrm>
            <a:off x="1691640" y="1323957"/>
            <a:ext cx="5760720" cy="4439664"/>
          </a:xfrm>
          <a:prstGeom prst="rect">
            <a:avLst/>
          </a:prstGeom>
          <a:noFill/>
        </p:spPr>
      </p:pic>
      <p:sp>
        <p:nvSpPr>
          <p:cNvPr id="6" name="Title 1"/>
          <p:cNvSpPr txBox="1">
            <a:spLocks/>
          </p:cNvSpPr>
          <p:nvPr/>
        </p:nvSpPr>
        <p:spPr>
          <a:xfrm>
            <a:off x="76200" y="3044825"/>
            <a:ext cx="9144000" cy="1222375"/>
          </a:xfrm>
          <a:prstGeom prst="rect">
            <a:avLst/>
          </a:prstGeom>
        </p:spPr>
        <p:txBody>
          <a:bodyPr vert="horz" anchor="t">
            <a:normAutofit fontScale="8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pPr>
            <a:r>
              <a:rPr lang="en-US" sz="3200" b="1" dirty="0" smtClean="0">
                <a:ln w="11430">
                  <a:solidFill>
                    <a:srgbClr val="00B0F0"/>
                  </a:solidFill>
                </a:ln>
                <a:solidFill>
                  <a:srgbClr val="00B0F0"/>
                </a:solidFill>
                <a:effectLst>
                  <a:outerShdw blurRad="50800" dist="39000" dir="5460000" algn="tl">
                    <a:srgbClr val="000000">
                      <a:alpha val="38000"/>
                    </a:srgbClr>
                  </a:outerShdw>
                </a:effectLst>
                <a:latin typeface="+mj-lt"/>
                <a:ea typeface="+mj-ea"/>
                <a:cs typeface="+mj-cs"/>
              </a:rPr>
              <a:t>Matthew</a:t>
            </a:r>
            <a:r>
              <a:rPr lang="en-US" sz="3200" b="1" dirty="0" smtClean="0">
                <a:ln w="11430">
                  <a:solidFill>
                    <a:srgbClr val="00B050"/>
                  </a:solidFill>
                </a:ln>
                <a:solidFill>
                  <a:srgbClr val="00B050"/>
                </a:solidFill>
                <a:effectLst>
                  <a:outerShdw blurRad="50800" dist="39000" dir="5460000" algn="tl">
                    <a:srgbClr val="000000">
                      <a:alpha val="38000"/>
                    </a:srgbClr>
                  </a:outerShdw>
                </a:effectLst>
                <a:latin typeface="+mj-lt"/>
                <a:ea typeface="+mj-ea"/>
                <a:cs typeface="+mj-cs"/>
              </a:rPr>
              <a:t>							    </a:t>
            </a:r>
            <a:r>
              <a:rPr lang="en-US" sz="3200" b="1" dirty="0" smtClean="0">
                <a:ln w="11430">
                  <a:solidFill>
                    <a:srgbClr val="FFC000"/>
                  </a:solidFill>
                </a:ln>
                <a:solidFill>
                  <a:srgbClr val="FFC000"/>
                </a:solidFill>
                <a:effectLst>
                  <a:outerShdw blurRad="50800" dist="39000" dir="5460000" algn="tl">
                    <a:srgbClr val="000000">
                      <a:alpha val="38000"/>
                    </a:srgbClr>
                  </a:outerShdw>
                </a:effectLst>
                <a:latin typeface="+mj-lt"/>
                <a:ea typeface="+mj-ea"/>
                <a:cs typeface="+mj-cs"/>
              </a:rPr>
              <a:t>Luke</a:t>
            </a:r>
            <a:endParaRPr kumimoji="0" lang="en-US" sz="3200" b="1" i="0" u="none" strike="noStrike" kern="1200" cap="none" spc="0" normalizeH="0" baseline="0" noProof="0" dirty="0" smtClean="0">
              <a:ln w="11430">
                <a:solidFill>
                  <a:srgbClr val="FFC000"/>
                </a:solidFill>
              </a:ln>
              <a:solidFill>
                <a:srgbClr val="FFC000"/>
              </a:solidFill>
              <a:effectLst>
                <a:outerShdw blurRad="50800" dist="39000" dir="5460000" algn="tl">
                  <a:srgbClr val="000000">
                    <a:alpha val="38000"/>
                  </a:srgbClr>
                </a:outerShdw>
              </a:effectLst>
              <a:uLnTx/>
              <a:uFillTx/>
              <a:latin typeface="+mj-lt"/>
              <a:ea typeface="+mj-ea"/>
              <a:cs typeface="+mj-cs"/>
            </a:endParaRPr>
          </a:p>
          <a:p>
            <a:pPr lvl="0">
              <a:spcBef>
                <a:spcPct val="0"/>
              </a:spcBef>
            </a:pPr>
            <a:r>
              <a:rPr lang="en-US" sz="3200" b="1" dirty="0" smtClean="0">
                <a:ln w="11430">
                  <a:solidFill>
                    <a:srgbClr val="00B050"/>
                  </a:solidFill>
                </a:ln>
                <a:solidFill>
                  <a:srgbClr val="00B050"/>
                </a:solidFill>
                <a:effectLst>
                  <a:outerShdw blurRad="50800" dist="39000" dir="5460000" algn="tl">
                    <a:srgbClr val="000000">
                      <a:alpha val="38000"/>
                    </a:srgbClr>
                  </a:outerShdw>
                </a:effectLst>
                <a:latin typeface="+mj-lt"/>
                <a:ea typeface="+mj-ea"/>
                <a:cs typeface="+mj-cs"/>
              </a:rPr>
              <a:t>      </a:t>
            </a:r>
            <a:r>
              <a:rPr lang="en-US" sz="3800" b="1" dirty="0" smtClean="0">
                <a:ln w="11430">
                  <a:solidFill>
                    <a:srgbClr val="00B0F0"/>
                  </a:solidFill>
                </a:ln>
                <a:solidFill>
                  <a:srgbClr val="00B0F0"/>
                </a:solidFill>
                <a:effectLst>
                  <a:outerShdw blurRad="50800" dist="39000" dir="5460000" algn="tl">
                    <a:srgbClr val="000000">
                      <a:alpha val="38000"/>
                    </a:srgbClr>
                  </a:outerShdw>
                </a:effectLst>
              </a:rPr>
              <a:t>2</a:t>
            </a:r>
            <a:r>
              <a:rPr lang="en-US" sz="3200" b="1" dirty="0" smtClean="0">
                <a:ln w="11430">
                  <a:solidFill>
                    <a:srgbClr val="00B050"/>
                  </a:solidFill>
                </a:ln>
                <a:solidFill>
                  <a:srgbClr val="00B050"/>
                </a:solidFill>
                <a:effectLst>
                  <a:outerShdw blurRad="50800" dist="39000" dir="5460000" algn="tl">
                    <a:srgbClr val="000000">
                      <a:alpha val="38000"/>
                    </a:srgbClr>
                  </a:outerShdw>
                </a:effectLst>
              </a:rPr>
              <a:t>								       </a:t>
            </a:r>
            <a:r>
              <a:rPr lang="en-US" sz="3800" b="1" dirty="0" smtClean="0">
                <a:ln w="11430">
                  <a:solidFill>
                    <a:srgbClr val="FFC000"/>
                  </a:solidFill>
                </a:ln>
                <a:solidFill>
                  <a:srgbClr val="FFC000"/>
                </a:solidFill>
                <a:effectLst>
                  <a:outerShdw blurRad="50800" dist="39000" dir="5460000" algn="tl">
                    <a:srgbClr val="000000">
                      <a:alpha val="38000"/>
                    </a:srgbClr>
                  </a:outerShdw>
                </a:effectLst>
              </a:rPr>
              <a:t>2</a:t>
            </a:r>
            <a:r>
              <a:rPr lang="en-US" sz="3600" b="1" dirty="0" smtClean="0">
                <a:ln w="11430">
                  <a:solidFill>
                    <a:srgbClr val="00B050"/>
                  </a:solidFill>
                </a:ln>
                <a:solidFill>
                  <a:srgbClr val="00B050"/>
                </a:solidFill>
                <a:effectLst>
                  <a:outerShdw blurRad="50800" dist="39000" dir="5460000" algn="tl">
                    <a:srgbClr val="000000">
                      <a:alpha val="38000"/>
                    </a:srgbClr>
                  </a:outerShdw>
                </a:effectLst>
              </a:rPr>
              <a:t> </a:t>
            </a:r>
            <a:r>
              <a:rPr kumimoji="0" lang="en-US" sz="3600" b="1" i="0" u="none" strike="noStrike" kern="1200" cap="none" spc="0" normalizeH="0" baseline="0" noProof="0" dirty="0" smtClean="0">
                <a:ln w="11430">
                  <a:solidFill>
                    <a:srgbClr val="00B050"/>
                  </a:solidFill>
                </a:ln>
                <a:solidFill>
                  <a:srgbClr val="00B050"/>
                </a:solidFill>
                <a:effectLst>
                  <a:outerShdw blurRad="50800" dist="39000" dir="5460000" algn="tl">
                    <a:srgbClr val="000000">
                      <a:alpha val="38000"/>
                    </a:srgbClr>
                  </a:outerShdw>
                </a:effectLst>
                <a:uLnTx/>
                <a:uFillTx/>
                <a:latin typeface="+mj-lt"/>
                <a:ea typeface="+mj-ea"/>
                <a:cs typeface="+mj-cs"/>
              </a:rPr>
              <a:t>							</a:t>
            </a:r>
            <a:endParaRPr kumimoji="0" lang="en-US" sz="3600" b="1" i="0" u="none" strike="noStrike" kern="1200" cap="none" spc="0" normalizeH="0" baseline="0" noProof="0" dirty="0">
              <a:ln w="11430">
                <a:solidFill>
                  <a:srgbClr val="00B050"/>
                </a:solidFill>
              </a:ln>
              <a:solidFill>
                <a:srgbClr val="00B050"/>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Georgia" pitchFamily="18" charset="0"/>
                <a:ea typeface="+mj-ea"/>
                <a:cs typeface="+mj-cs"/>
              </a:rPr>
              <a:t>5.  The Magi arrive in Jerusalem some months later (exact time is unknown) and inquire about the “King of the Jews” who has been born.  </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2:1-8</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22530" name="Picture 2" descr="The Wise Men (Magi) and the Christmas Star of Bethlehem (Matthew 2:1-12) --  Christmas Incarnation"/>
          <p:cNvPicPr>
            <a:picLocks noChangeAspect="1" noChangeArrowheads="1"/>
          </p:cNvPicPr>
          <p:nvPr/>
        </p:nvPicPr>
        <p:blipFill>
          <a:blip r:embed="rId2" cstate="print"/>
          <a:srcRect/>
          <a:stretch>
            <a:fillRect/>
          </a:stretch>
        </p:blipFill>
        <p:spPr bwMode="auto">
          <a:xfrm>
            <a:off x="4572000" y="3697625"/>
            <a:ext cx="4572000" cy="316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3716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Georgia" pitchFamily="18" charset="0"/>
                <a:ea typeface="+mj-ea"/>
                <a:cs typeface="+mj-cs"/>
              </a:rPr>
              <a:t>6.  A </a:t>
            </a:r>
            <a:r>
              <a:rPr lang="en-US" sz="3000" b="1" i="1" dirty="0" smtClean="0">
                <a:ln w="11430">
                  <a:solidFill>
                    <a:srgbClr val="7030A0"/>
                  </a:solidFill>
                </a:ln>
                <a:solidFill>
                  <a:srgbClr val="7030A0"/>
                </a:solidFill>
                <a:effectLst>
                  <a:outerShdw blurRad="50800" dist="39000" dir="5460000" algn="tl">
                    <a:srgbClr val="000000">
                      <a:alpha val="38000"/>
                    </a:srgbClr>
                  </a:outerShdw>
                </a:effectLst>
                <a:latin typeface="Georgia" pitchFamily="18" charset="0"/>
                <a:ea typeface="+mj-ea"/>
                <a:cs typeface="+mj-cs"/>
              </a:rPr>
              <a:t>“supernatural”</a:t>
            </a:r>
            <a:r>
              <a:rPr lang="en-US" sz="3000" b="1" dirty="0" smtClean="0">
                <a:ln w="11430">
                  <a:solidFill>
                    <a:srgbClr val="7030A0"/>
                  </a:solidFill>
                </a:ln>
                <a:solidFill>
                  <a:srgbClr val="7030A0"/>
                </a:solidFill>
                <a:effectLst>
                  <a:outerShdw blurRad="50800" dist="39000" dir="5460000" algn="tl">
                    <a:srgbClr val="000000">
                      <a:alpha val="38000"/>
                    </a:srgbClr>
                  </a:outerShdw>
                </a:effectLst>
                <a:latin typeface="Georgia" pitchFamily="18" charset="0"/>
                <a:ea typeface="+mj-ea"/>
                <a:cs typeface="+mj-cs"/>
              </a:rPr>
              <a:t> </a:t>
            </a: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Georgia" pitchFamily="18" charset="0"/>
                <a:ea typeface="+mj-ea"/>
                <a:cs typeface="+mj-cs"/>
              </a:rPr>
              <a:t>star guides the Magi to where Jesus is!  They show reverence to Him.  Then, warned by an angel not to return to Herod, they depart for their country by another route.  </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2:9-12</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23554" name="Picture 2" descr="Lesson 9: Matthew 2:1–12 – The Story of Christmas in Word and Song |  Pinnacle Lutheran Church"/>
          <p:cNvPicPr>
            <a:picLocks noChangeAspect="1" noChangeArrowheads="1"/>
          </p:cNvPicPr>
          <p:nvPr/>
        </p:nvPicPr>
        <p:blipFill>
          <a:blip r:embed="rId2" cstate="print"/>
          <a:srcRect/>
          <a:stretch>
            <a:fillRect/>
          </a:stretch>
        </p:blipFill>
        <p:spPr bwMode="auto">
          <a:xfrm>
            <a:off x="0" y="4612968"/>
            <a:ext cx="9144000" cy="22450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3716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Georgia" pitchFamily="18" charset="0"/>
                <a:ea typeface="+mj-ea"/>
                <a:cs typeface="+mj-cs"/>
              </a:rPr>
              <a:t>7.  An angel (Gabriel (?)) warns Joseph to flee to Egypt.  The holy Family goes down to Egypt.  </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2:13-15</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1026" name="Picture 2" descr="Matthew 2:13-23 - Bethlehem Lutheran Church"/>
          <p:cNvPicPr>
            <a:picLocks noChangeAspect="1" noChangeArrowheads="1"/>
          </p:cNvPicPr>
          <p:nvPr/>
        </p:nvPicPr>
        <p:blipFill>
          <a:blip r:embed="rId2" cstate="print"/>
          <a:srcRect/>
          <a:stretch>
            <a:fillRect/>
          </a:stretch>
        </p:blipFill>
        <p:spPr bwMode="auto">
          <a:xfrm>
            <a:off x="4572000" y="2590801"/>
            <a:ext cx="4572000" cy="4267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effectLst>
                  <a:outerShdw blurRad="38100" dist="38100" dir="2700000" algn="tl">
                    <a:srgbClr val="000000">
                      <a:alpha val="43137"/>
                    </a:srgbClr>
                  </a:outerShdw>
                </a:effectLst>
                <a:latin typeface="Georgia" pitchFamily="18" charset="0"/>
              </a:rPr>
              <a:t>8.  Herod, realizing he has been deceived by the Magi, orders the slaughter of Bethlehem’s male children two years and under.</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2:16-18</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25604" name="Picture 4" descr="https://earlychurchhistory.org/wp-content/uploads/2020/05/The-Slaughter-of-the-Innocents.png"/>
          <p:cNvPicPr>
            <a:picLocks noChangeAspect="1" noChangeArrowheads="1"/>
          </p:cNvPicPr>
          <p:nvPr/>
        </p:nvPicPr>
        <p:blipFill>
          <a:blip r:embed="rId2" cstate="print"/>
          <a:srcRect/>
          <a:stretch>
            <a:fillRect/>
          </a:stretch>
        </p:blipFill>
        <p:spPr bwMode="auto">
          <a:xfrm>
            <a:off x="4648200" y="2971800"/>
            <a:ext cx="4495800" cy="3886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effectLst>
                  <a:outerShdw blurRad="38100" dist="38100" dir="2700000" algn="tl">
                    <a:srgbClr val="000000">
                      <a:alpha val="43137"/>
                    </a:srgbClr>
                  </a:outerShdw>
                </a:effectLst>
                <a:latin typeface="Georgia" pitchFamily="18" charset="0"/>
              </a:rPr>
              <a:t>9.  Herod dies (early 1 </a:t>
            </a:r>
            <a:r>
              <a:rPr lang="en-US" sz="1600" b="1" dirty="0" smtClean="0">
                <a:effectLst>
                  <a:outerShdw blurRad="38100" dist="38100" dir="2700000" algn="tl">
                    <a:srgbClr val="000000">
                      <a:alpha val="43137"/>
                    </a:srgbClr>
                  </a:outerShdw>
                </a:effectLst>
                <a:latin typeface="Georgia" pitchFamily="18" charset="0"/>
              </a:rPr>
              <a:t>BC</a:t>
            </a:r>
            <a:r>
              <a:rPr lang="en-US" sz="3000" b="1" dirty="0" smtClean="0">
                <a:effectLst>
                  <a:outerShdw blurRad="38100" dist="38100" dir="2700000" algn="tl">
                    <a:srgbClr val="000000">
                      <a:alpha val="43137"/>
                    </a:srgbClr>
                  </a:outerShdw>
                </a:effectLst>
                <a:latin typeface="Georgia" pitchFamily="18" charset="0"/>
              </a:rPr>
              <a:t>).  </a:t>
            </a:r>
            <a:r>
              <a:rPr lang="en-US" sz="3000" b="1" dirty="0" err="1" smtClean="0">
                <a:effectLst>
                  <a:outerShdw blurRad="38100" dist="38100" dir="2700000" algn="tl">
                    <a:srgbClr val="000000">
                      <a:alpha val="43137"/>
                    </a:srgbClr>
                  </a:outerShdw>
                </a:effectLst>
                <a:latin typeface="Georgia" pitchFamily="18" charset="0"/>
              </a:rPr>
              <a:t>Archelaus</a:t>
            </a:r>
            <a:r>
              <a:rPr lang="en-US" sz="3000" b="1" dirty="0" smtClean="0">
                <a:effectLst>
                  <a:outerShdw blurRad="38100" dist="38100" dir="2700000" algn="tl">
                    <a:srgbClr val="000000">
                      <a:alpha val="43137"/>
                    </a:srgbClr>
                  </a:outerShdw>
                </a:effectLst>
                <a:latin typeface="Georgia" pitchFamily="18" charset="0"/>
              </a:rPr>
              <a:t> succeeds Herod as ruler of Judea.</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2:19-22</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26626" name="Picture 2" descr="26 Facts About One of History's Greatest Villains, Herod the Great -  History Collection"/>
          <p:cNvPicPr>
            <a:picLocks noChangeAspect="1" noChangeArrowheads="1"/>
          </p:cNvPicPr>
          <p:nvPr/>
        </p:nvPicPr>
        <p:blipFill>
          <a:blip r:embed="rId2" cstate="print"/>
          <a:srcRect/>
          <a:stretch>
            <a:fillRect/>
          </a:stretch>
        </p:blipFill>
        <p:spPr bwMode="auto">
          <a:xfrm>
            <a:off x="1981200" y="3508633"/>
            <a:ext cx="5029200" cy="334936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effectLst>
                  <a:outerShdw blurRad="38100" dist="38100" dir="2700000" algn="tl">
                    <a:srgbClr val="000000">
                      <a:alpha val="43137"/>
                    </a:srgbClr>
                  </a:outerShdw>
                </a:effectLst>
                <a:latin typeface="Georgia" pitchFamily="18" charset="0"/>
              </a:rPr>
              <a:t>10.  Joseph and his family returns to Israel but Joseph “…was afraid to go there [Judea],” so he travels back to Nazareth (Galilee) (fulfilling prophecy).</a:t>
            </a:r>
          </a:p>
          <a:p>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uLnTx/>
              <a:uFillTx/>
              <a:latin typeface="Georgia" pitchFamily="18" charset="0"/>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2:21-23</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27650" name="Picture 2" descr="Holy Family of Jesus • St. Angela Merici Catholic Church"/>
          <p:cNvPicPr>
            <a:picLocks noChangeAspect="1" noChangeArrowheads="1"/>
          </p:cNvPicPr>
          <p:nvPr/>
        </p:nvPicPr>
        <p:blipFill>
          <a:blip r:embed="rId2" cstate="print"/>
          <a:srcRect/>
          <a:stretch>
            <a:fillRect/>
          </a:stretch>
        </p:blipFill>
        <p:spPr bwMode="auto">
          <a:xfrm>
            <a:off x="4610100" y="3566155"/>
            <a:ext cx="4572000" cy="329184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he Childhood of Christ (Luke 2:39-40; 51-52) – Lo &amp; Behold"/>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4572000"/>
            <a:ext cx="8915400" cy="1981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a:solidFill>
                    <a:schemeClr val="bg1"/>
                  </a:solidFill>
                </a:ln>
                <a:solidFill>
                  <a:schemeClr val="bg1"/>
                </a:solidFill>
                <a:effectLst>
                  <a:outerShdw blurRad="38100" dist="38100" dir="2700000" algn="tl">
                    <a:srgbClr val="000000">
                      <a:alpha val="43137"/>
                    </a:srgbClr>
                  </a:outerShdw>
                </a:effectLst>
                <a:latin typeface="Georgia" pitchFamily="18" charset="0"/>
              </a:rPr>
              <a:t>11.  Living in Nazareth, Jesus grows in wisdom and stature.</a:t>
            </a:r>
          </a:p>
          <a:p>
            <a:endParaRPr kumimoji="0" lang="en-US" sz="3000" b="1" i="0" u="none" strike="noStrike" kern="1200" normalizeH="0" baseline="0" noProof="0" dirty="0" smtClean="0">
              <a:ln w="11430">
                <a:solidFill>
                  <a:schemeClr val="bg1"/>
                </a:solidFill>
              </a:ln>
              <a:solidFill>
                <a:schemeClr val="bg1"/>
              </a:solidFill>
              <a:effectLst>
                <a:outerShdw blurRad="38100" dist="38100" dir="2700000" algn="tl">
                  <a:srgbClr val="000000">
                    <a:alpha val="43137"/>
                  </a:srgbClr>
                </a:outerShdw>
              </a:effectLst>
              <a:uLnTx/>
              <a:uFillTx/>
              <a:latin typeface="Georgia" pitchFamily="18" charset="0"/>
              <a:ea typeface="+mj-ea"/>
              <a:cs typeface="+mj-cs"/>
            </a:endParaRPr>
          </a:p>
          <a:p>
            <a:pPr marL="742950" lvl="0" indent="-742950">
              <a:spcBef>
                <a:spcPct val="0"/>
              </a:spcBef>
            </a:pPr>
            <a:r>
              <a:rPr lang="en-US" sz="3000" b="1" dirty="0" smtClean="0">
                <a:ln w="11430">
                  <a:solidFill>
                    <a:schemeClr val="bg1"/>
                  </a:solidFill>
                </a:ln>
                <a:solidFill>
                  <a:schemeClr val="bg1"/>
                </a:solidFill>
                <a:effectLst>
                  <a:outerShdw blurRad="50800" dist="39000" dir="5460000" algn="tl">
                    <a:srgbClr val="000000">
                      <a:alpha val="38000"/>
                    </a:srgbClr>
                  </a:outerShdw>
                </a:effectLst>
                <a:latin typeface="+mj-lt"/>
                <a:ea typeface="+mj-ea"/>
                <a:cs typeface="+mj-cs"/>
              </a:rPr>
              <a:t>Text:  St. Luke 2:40</a:t>
            </a:r>
            <a:endParaRPr kumimoji="0" lang="en-US" sz="3000" b="1" i="0" u="none" strike="noStrike" kern="1200" normalizeH="0" baseline="0" noProof="0" dirty="0">
              <a:ln w="11430">
                <a:solidFill>
                  <a:schemeClr val="bg1"/>
                </a:solidFill>
              </a:ln>
              <a:solidFill>
                <a:schemeClr val="bg1"/>
              </a:solidFill>
              <a:effectLst>
                <a:outerShdw blurRad="50800" dist="39000" dir="5460000" algn="tl">
                  <a:srgbClr val="000000">
                    <a:alpha val="38000"/>
                  </a:srgbClr>
                </a:outerShdw>
              </a:effectLst>
              <a:uLnTx/>
              <a:uFillTx/>
              <a:latin typeface="+mj-lt"/>
              <a:ea typeface="+mj-ea"/>
              <a:cs typeface="+mj-cs"/>
            </a:endParaRPr>
          </a:p>
        </p:txBody>
      </p:sp>
      <p:sp>
        <p:nvSpPr>
          <p:cNvPr id="7" name="Rectangle 6"/>
          <p:cNvSpPr/>
          <p:nvPr/>
        </p:nvSpPr>
        <p:spPr>
          <a:xfrm>
            <a:off x="4953000" y="6504801"/>
            <a:ext cx="4191000" cy="276999"/>
          </a:xfrm>
          <a:prstGeom prst="rect">
            <a:avLst/>
          </a:prstGeom>
        </p:spPr>
        <p:txBody>
          <a:bodyPr wrap="square">
            <a:spAutoFit/>
          </a:bodyPr>
          <a:lstStyle/>
          <a:p>
            <a:pPr algn="r"/>
            <a:r>
              <a:rPr lang="en-US" sz="1200" dirty="0" smtClean="0">
                <a:ln>
                  <a:solidFill>
                    <a:schemeClr val="bg1"/>
                  </a:solidFill>
                </a:ln>
                <a:solidFill>
                  <a:schemeClr val="bg1"/>
                </a:solidFill>
                <a:latin typeface="Calibri" pitchFamily="34" charset="0"/>
                <a:cs typeface="Calibri" pitchFamily="34" charset="0"/>
              </a:rPr>
              <a:t>Stephen Foster / The Childhood of Christ / Wood-carving / 1995</a:t>
            </a:r>
            <a:endParaRPr lang="en-US" sz="1200" dirty="0">
              <a:ln>
                <a:solidFill>
                  <a:schemeClr val="bg1"/>
                </a:solidFill>
              </a:ln>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962400"/>
          </a:xfrm>
          <a:prstGeom prst="rect">
            <a:avLst/>
          </a:prstGeom>
        </p:spPr>
        <p:txBody>
          <a:bodyPr vert="horz" anchor="t">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pPr>
            <a:r>
              <a:rPr lang="en-US" sz="3200" dirty="0" smtClean="0">
                <a:ln w="11430">
                  <a:solidFill>
                    <a:schemeClr val="tx1"/>
                  </a:solidFill>
                </a:ln>
                <a:effectLst>
                  <a:outerShdw blurRad="50800" dist="39000" dir="5460000" algn="tl">
                    <a:srgbClr val="000000">
                      <a:alpha val="38000"/>
                    </a:srgbClr>
                  </a:outerShdw>
                </a:effectLst>
                <a:latin typeface="+mj-lt"/>
                <a:ea typeface="+mj-ea"/>
                <a:cs typeface="+mj-cs"/>
              </a:rPr>
              <a:t>The harmonization of the infancy narratives of our Lord Jesus in the Gospels according to St. Matthew and St. Luke have proven to be difficult; but, not impossible!  Since only Matthew and Luke have the infancy narratives we will give a </a:t>
            </a:r>
            <a:r>
              <a:rPr lang="en-US" sz="3200" i="1" dirty="0" smtClean="0">
                <a:ln w="11430">
                  <a:solidFill>
                    <a:schemeClr val="tx1"/>
                  </a:solidFill>
                </a:ln>
                <a:effectLst>
                  <a:outerShdw blurRad="50800" dist="39000" dir="5460000" algn="tl">
                    <a:srgbClr val="000000">
                      <a:alpha val="38000"/>
                    </a:srgbClr>
                  </a:outerShdw>
                </a:effectLst>
                <a:latin typeface="+mj-lt"/>
                <a:ea typeface="+mj-ea"/>
                <a:cs typeface="+mj-cs"/>
              </a:rPr>
              <a:t>“chronological”</a:t>
            </a:r>
            <a:r>
              <a:rPr lang="en-US" sz="3200" dirty="0" smtClean="0">
                <a:ln w="11430">
                  <a:solidFill>
                    <a:schemeClr val="tx1"/>
                  </a:solidFill>
                </a:ln>
                <a:effectLst>
                  <a:outerShdw blurRad="50800" dist="39000" dir="5460000" algn="tl">
                    <a:srgbClr val="000000">
                      <a:alpha val="38000"/>
                    </a:srgbClr>
                  </a:outerShdw>
                </a:effectLst>
                <a:latin typeface="+mj-lt"/>
                <a:ea typeface="+mj-ea"/>
                <a:cs typeface="+mj-cs"/>
              </a:rPr>
              <a:t> layout, according to each Gospel and then suggest to you the best possible solution.</a:t>
            </a:r>
            <a:endParaRPr kumimoji="0" lang="en-US" sz="3600" i="0" u="none" strike="noStrike" kern="1200" cap="none" spc="0" normalizeH="0" baseline="0" noProof="0" dirty="0">
              <a:ln w="11430">
                <a:solidFill>
                  <a:schemeClr val="tx1"/>
                </a:solidFill>
              </a:ln>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So let’s </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“set the stage!”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  First, we know from St. Luke (1: 26-27, 56; and 2:4) that Joseph and Mary are living in Nazareth.  An Augustan decree of 8 B.C. ordered a census and tax (</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the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 </a:t>
            </a:r>
            <a:r>
              <a:rPr lang="en-US" sz="3200" b="1" i="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vicesima</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 </a:t>
            </a:r>
            <a:r>
              <a:rPr lang="en-US" sz="3200" b="1" i="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hereditatium</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 and the </a:t>
            </a:r>
            <a:r>
              <a:rPr lang="en-US" sz="3200" b="1" i="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centesima</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 </a:t>
            </a:r>
            <a:r>
              <a:rPr lang="en-US" sz="3200" b="1" i="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rerum</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 </a:t>
            </a:r>
            <a:r>
              <a:rPr lang="en-US" sz="3200" b="1" i="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venalium</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rPr>
              <a:t>)</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 </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of the Roman world.  At some specified time, Joseph and Mary travel to Bethlehem (Luke 2:1-4) since Joseph is a direct descendant of King David (and Mary is also!).</a:t>
            </a:r>
            <a:endParaRPr kumimoji="0" lang="en-US" sz="36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We do not know the “exact” time that Joseph and Mary travelled to Bethlehem.  Note that St. Luke does not say that Jesus was born as soon as they arrived or even soon afterwards (cf. 2:6)! </a:t>
            </a:r>
          </a:p>
          <a:p>
            <a:pPr lvl="0">
              <a:spcBef>
                <a:spcPct val="0"/>
              </a:spcBef>
            </a:pPr>
            <a:endParaRPr lang="en-US" sz="1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endParaRPr>
          </a:p>
          <a:p>
            <a:pPr lvl="0">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Then comes St. Matthew’s narrative.  It’s very selective history; yet, it is a history that we must examine!    </a:t>
            </a:r>
            <a:endParaRPr kumimoji="0" lang="en-US" sz="36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anim calcmode="lin" valueType="num">
                                      <p:cBhvr>
                                        <p:cTn id="8" dur="2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6">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Yes, attempting to integrate every event in St. Matthew 2 and St. Luke 2 will result in difficulty.  One major “issue” concerns the </a:t>
            </a:r>
            <a:r>
              <a:rPr lang="en-US" sz="3200" b="1" i="1" dirty="0" smtClean="0">
                <a:ln w="11430">
                  <a:solidFill>
                    <a:srgbClr val="7030A0"/>
                  </a:solidFill>
                </a:ln>
                <a:solidFill>
                  <a:srgbClr val="7030A0"/>
                </a:solidFill>
                <a:effectLst>
                  <a:outerShdw blurRad="50800" dist="39000" dir="5460000" algn="tl">
                    <a:srgbClr val="000000">
                      <a:alpha val="38000"/>
                    </a:srgbClr>
                  </a:outerShdw>
                </a:effectLst>
                <a:latin typeface="+mj-lt"/>
                <a:ea typeface="+mj-ea"/>
                <a:cs typeface="+mj-cs"/>
              </a:rPr>
              <a:t>“supernatural”</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 star that guided the Magi – was it to Bethlehem or to Nazareth?   We will explore this and come to a conclusion as </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Scripture </a:t>
            </a:r>
            <a:r>
              <a:rPr lang="en-US" sz="3200" b="1" i="1" dirty="0" smtClean="0">
                <a:ln w="11430">
                  <a:solidFill>
                    <a:srgbClr val="FFFF00"/>
                  </a:solidFill>
                </a:ln>
                <a:solidFill>
                  <a:srgbClr val="FFFF00"/>
                </a:solidFill>
                <a:effectLst>
                  <a:outerShdw blurRad="50800" dist="39000" dir="5460000" algn="tl">
                    <a:srgbClr val="000000">
                      <a:alpha val="38000"/>
                    </a:srgbClr>
                  </a:outerShdw>
                </a:effectLst>
                <a:latin typeface="+mj-lt"/>
                <a:ea typeface="+mj-ea"/>
                <a:cs typeface="+mj-cs"/>
              </a:rPr>
              <a:t>interprets</a:t>
            </a:r>
            <a:r>
              <a:rPr lang="en-US" sz="32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 Scripture</a:t>
            </a: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    </a:t>
            </a:r>
            <a:endParaRPr kumimoji="0" lang="en-US" sz="36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buAutoNum type="arabicPeriod"/>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The Magi see the star that signals the birth of the “King of the Jews!”</a:t>
            </a:r>
          </a:p>
          <a:p>
            <a:pPr marL="742950" lvl="0" indent="-742950">
              <a:spcBef>
                <a:spcPct val="0"/>
              </a:spcBef>
            </a:pPr>
            <a:endParaRPr kumimoji="0" lang="en-US" sz="3200" b="1" i="0" u="none" strike="noStrike" kern="1200" normalizeH="0" baseline="0" noProof="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Matthew 2:2</a:t>
            </a:r>
            <a:endParaRPr kumimoji="0" lang="en-US" sz="36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14338" name="Picture 2" descr="The Magi"/>
          <p:cNvPicPr>
            <a:picLocks noChangeAspect="1" noChangeArrowheads="1"/>
          </p:cNvPicPr>
          <p:nvPr/>
        </p:nvPicPr>
        <p:blipFill>
          <a:blip r:embed="rId2" cstate="print"/>
          <a:srcRect/>
          <a:stretch>
            <a:fillRect/>
          </a:stretch>
        </p:blipFill>
        <p:spPr bwMode="auto">
          <a:xfrm>
            <a:off x="4114800" y="3648652"/>
            <a:ext cx="5029200" cy="32093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2.  Jesus is born in Bethlehem.</a:t>
            </a:r>
          </a:p>
          <a:p>
            <a:pPr marL="742950" lvl="0" indent="-742950">
              <a:spcBef>
                <a:spcPct val="0"/>
              </a:spcBef>
            </a:pPr>
            <a:endParaRPr kumimoji="0" lang="en-US" sz="3200" b="1" i="0" u="none" strike="noStrike" kern="1200" normalizeH="0" baseline="0" noProof="0" dirty="0" smtClean="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2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Luke 2:1-7</a:t>
            </a:r>
            <a:endParaRPr kumimoji="0" lang="en-US" sz="36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19458" name="Picture 2" descr="Sanctuary Prophecy"/>
          <p:cNvPicPr>
            <a:picLocks noChangeAspect="1" noChangeArrowheads="1"/>
          </p:cNvPicPr>
          <p:nvPr/>
        </p:nvPicPr>
        <p:blipFill>
          <a:blip r:embed="rId2" cstate="print"/>
          <a:srcRect/>
          <a:stretch>
            <a:fillRect/>
          </a:stretch>
        </p:blipFill>
        <p:spPr bwMode="auto">
          <a:xfrm>
            <a:off x="3733800" y="2613958"/>
            <a:ext cx="5394960" cy="424404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Georgia" pitchFamily="18" charset="0"/>
                <a:ea typeface="+mj-ea"/>
                <a:cs typeface="+mj-cs"/>
              </a:rPr>
              <a:t>3.  An Angel (Gabriel (?)) announces Jesus’ birth to shepherds; they hurry to see the child lying in a manger.</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Luke 2:8-20</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19458" name="Picture 2" descr="Sanctuary Prophecy"/>
          <p:cNvPicPr>
            <a:picLocks noChangeAspect="1" noChangeArrowheads="1"/>
          </p:cNvPicPr>
          <p:nvPr/>
        </p:nvPicPr>
        <p:blipFill>
          <a:blip r:embed="rId2" cstate="print"/>
          <a:srcRect/>
          <a:stretch>
            <a:fillRect/>
          </a:stretch>
        </p:blipFill>
        <p:spPr bwMode="auto">
          <a:xfrm>
            <a:off x="4572000" y="3261355"/>
            <a:ext cx="4572000" cy="3596645"/>
          </a:xfrm>
          <a:prstGeom prst="rect">
            <a:avLst/>
          </a:prstGeom>
          <a:noFill/>
        </p:spPr>
      </p:pic>
      <p:pic>
        <p:nvPicPr>
          <p:cNvPr id="1026" name="Picture 2" descr="The shepherds and the angels (Luke 2:8-20) - The identity of Jesus - CCEA -  GCSE Religious Studies Revision - CCEA - BBC Bitesize"/>
          <p:cNvPicPr>
            <a:picLocks noChangeAspect="1" noChangeArrowheads="1"/>
          </p:cNvPicPr>
          <p:nvPr/>
        </p:nvPicPr>
        <p:blipFill>
          <a:blip r:embed="rId3" cstate="print"/>
          <a:srcRect/>
          <a:stretch>
            <a:fillRect/>
          </a:stretch>
        </p:blipFill>
        <p:spPr bwMode="auto">
          <a:xfrm>
            <a:off x="0" y="3809999"/>
            <a:ext cx="4572000" cy="3048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2223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Harmonization of the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Matthean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and </a:t>
            </a:r>
            <a:r>
              <a:rPr lang="en-US" b="1" cap="none" dirty="0" err="1" smtClean="0">
                <a:ln w="11430">
                  <a:solidFill>
                    <a:srgbClr val="00B050"/>
                  </a:solidFill>
                </a:ln>
                <a:solidFill>
                  <a:srgbClr val="00B050"/>
                </a:solidFill>
                <a:effectLst>
                  <a:outerShdw blurRad="50800" dist="39000" dir="5460000" algn="tl">
                    <a:srgbClr val="000000">
                      <a:alpha val="38000"/>
                    </a:srgbClr>
                  </a:outerShdw>
                </a:effectLst>
              </a:rPr>
              <a:t>Lukan</a:t>
            </a:r>
            <a:r>
              <a:rPr lang="en-US" b="1" cap="none" dirty="0" smtClean="0">
                <a:ln w="11430">
                  <a:solidFill>
                    <a:srgbClr val="00B050"/>
                  </a:solidFill>
                </a:ln>
                <a:solidFill>
                  <a:srgbClr val="00B050"/>
                </a:solidFill>
                <a:effectLst>
                  <a:outerShdw blurRad="50800" dist="39000" dir="5460000" algn="tl">
                    <a:srgbClr val="000000">
                      <a:alpha val="38000"/>
                    </a:srgbClr>
                  </a:outerShdw>
                </a:effectLst>
              </a:rPr>
              <a:t> Infancy Narratives</a:t>
            </a:r>
            <a:endParaRPr lang="en-US" b="1" cap="none" dirty="0">
              <a:ln w="11430">
                <a:solidFill>
                  <a:srgbClr val="00B050"/>
                </a:solidFill>
              </a:ln>
              <a:solidFill>
                <a:srgbClr val="00B050"/>
              </a:solidFill>
              <a:effectLst>
                <a:outerShdw blurRad="50800" dist="39000" dir="5460000" algn="tl">
                  <a:srgbClr val="000000">
                    <a:alpha val="38000"/>
                  </a:srgbClr>
                </a:outerShdw>
              </a:effectLst>
            </a:endParaRPr>
          </a:p>
        </p:txBody>
      </p:sp>
      <p:sp>
        <p:nvSpPr>
          <p:cNvPr id="6" name="Title 1"/>
          <p:cNvSpPr txBox="1">
            <a:spLocks/>
          </p:cNvSpPr>
          <p:nvPr/>
        </p:nvSpPr>
        <p:spPr>
          <a:xfrm>
            <a:off x="76200" y="1447800"/>
            <a:ext cx="8915400" cy="3886200"/>
          </a:xfrm>
          <a:prstGeom prst="rect">
            <a:avLst/>
          </a:prstGeom>
        </p:spPr>
        <p:txBody>
          <a:bodyPr vert="horz"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lvl="0" indent="-5143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Georgia" pitchFamily="18" charset="0"/>
                <a:ea typeface="+mj-ea"/>
                <a:cs typeface="+mj-cs"/>
              </a:rPr>
              <a:t>4.  On the Eighth day, Jesus is circumcised.   Mary’s purification and our Lord’s presentation happens on the fortieth day after His birth (Feb 2).  Simeon and Anna praise God for His birth.  The holy Family departs for Nazareth!  </a:t>
            </a:r>
          </a:p>
          <a:p>
            <a:pPr marL="742950" lvl="0" indent="-742950">
              <a:spcBef>
                <a:spcPct val="0"/>
              </a:spcBef>
            </a:pPr>
            <a:endParaRPr kumimoji="0" lang="en-US"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742950" lvl="0" indent="-742950">
              <a:spcBef>
                <a:spcPct val="0"/>
              </a:spcBef>
            </a:pP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mj-lt"/>
                <a:ea typeface="+mj-ea"/>
                <a:cs typeface="+mj-cs"/>
              </a:rPr>
              <a:t>Text:  St. Luke 2:21-39</a:t>
            </a:r>
            <a:endParaRPr kumimoji="0" lang="en-US" sz="3000" b="1" i="0" u="none" strike="noStrike" kern="1200" normalizeH="0" baseline="0" noProof="0" dirty="0">
              <a:ln w="11430">
                <a:solidFill>
                  <a:sysClr val="windowText" lastClr="000000"/>
                </a:solidFill>
              </a:ln>
              <a:solidFill>
                <a:sysClr val="windowText" lastClr="000000"/>
              </a:solidFill>
              <a:effectLst>
                <a:outerShdw blurRad="50800" dist="39000" dir="5460000" algn="tl">
                  <a:srgbClr val="000000">
                    <a:alpha val="38000"/>
                  </a:srgbClr>
                </a:outerShdw>
              </a:effectLst>
              <a:uLnTx/>
              <a:uFillTx/>
              <a:latin typeface="+mj-lt"/>
              <a:ea typeface="+mj-ea"/>
              <a:cs typeface="+mj-cs"/>
            </a:endParaRPr>
          </a:p>
        </p:txBody>
      </p:sp>
      <p:pic>
        <p:nvPicPr>
          <p:cNvPr id="21506" name="Picture 2" descr="Lot - Two finely carved walnut retable fragments, depicting 'the  presentation of Mary in the temple' and 'the circumcision of Jesus',  Hispano-Flamenco, first half of the 16thC, 43 x 53 cm (each)"/>
          <p:cNvPicPr>
            <a:picLocks noChangeAspect="1" noChangeArrowheads="1"/>
          </p:cNvPicPr>
          <p:nvPr/>
        </p:nvPicPr>
        <p:blipFill>
          <a:blip r:embed="rId2" cstate="print"/>
          <a:srcRect l="2590" t="4247" r="3494" b="4427"/>
          <a:stretch>
            <a:fillRect/>
          </a:stretch>
        </p:blipFill>
        <p:spPr bwMode="auto">
          <a:xfrm>
            <a:off x="3931920" y="4419600"/>
            <a:ext cx="5212080" cy="2438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311</TotalTime>
  <Words>793</Words>
  <Application>Microsoft Office PowerPoint</Application>
  <PresentationFormat>On-screen Show (4:3)</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Harmonization of the Matthean and Lukan Infancy Narratives1</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lpstr>Harmonization of the Matthean and Lukan Infancy Narratives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Harmonization of the Matthean and Lukan Infancy Narratives1</dc:title>
  <dc:creator>Jeff</dc:creator>
  <cp:lastModifiedBy>Jeff</cp:lastModifiedBy>
  <cp:revision>33</cp:revision>
  <dcterms:created xsi:type="dcterms:W3CDTF">2006-08-16T00:00:00Z</dcterms:created>
  <dcterms:modified xsi:type="dcterms:W3CDTF">2024-12-01T13:52:59Z</dcterms:modified>
</cp:coreProperties>
</file>