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9" r:id="rId2"/>
    <p:sldId id="259" r:id="rId3"/>
    <p:sldId id="260" r:id="rId4"/>
    <p:sldId id="261" r:id="rId5"/>
    <p:sldId id="280" r:id="rId6"/>
    <p:sldId id="281" r:id="rId7"/>
    <p:sldId id="282" r:id="rId8"/>
    <p:sldId id="283" r:id="rId9"/>
    <p:sldId id="284"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E8F5B4-A206-4F2F-903E-E31D8B222F1F}" type="datetimeFigureOut">
              <a:rPr lang="en-US" smtClean="0"/>
              <a:pPr/>
              <a:t>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2A7B37-610C-4960-A30B-4278CAA0F00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0" y="2263676"/>
            <a:ext cx="91440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a:solidFill>
                    <a:srgbClr val="7030A0"/>
                  </a:solidFill>
                </a:ln>
                <a:solidFill>
                  <a:srgbClr val="0070C0"/>
                </a:solidFill>
                <a:latin typeface="Algerian" pitchFamily="82" charset="0"/>
              </a:rPr>
              <a:t>CONSEQUENCES</a:t>
            </a:r>
          </a:p>
          <a:p>
            <a:pPr algn="ctr"/>
            <a:r>
              <a:rPr lang="en-US" sz="4800" b="1" dirty="0" smtClean="0">
                <a:ln w="11430">
                  <a:solidFill>
                    <a:srgbClr val="7030A0"/>
                  </a:solidFill>
                </a:ln>
                <a:solidFill>
                  <a:srgbClr val="0070C0"/>
                </a:solidFill>
                <a:effectLst>
                  <a:outerShdw blurRad="50800" dist="39000" dir="5460000" algn="tl">
                    <a:srgbClr val="000000">
                      <a:alpha val="38000"/>
                    </a:srgbClr>
                  </a:outerShdw>
                </a:effectLst>
                <a:latin typeface="Algerian" pitchFamily="82" charset="0"/>
                <a:cs typeface="Times New Roman" pitchFamily="18" charset="0"/>
              </a:rPr>
              <a:t>Of the </a:t>
            </a:r>
          </a:p>
          <a:p>
            <a:pPr algn="ctr"/>
            <a:r>
              <a:rPr lang="en-US" sz="4800" b="1" dirty="0" smtClean="0">
                <a:ln w="11430">
                  <a:solidFill>
                    <a:srgbClr val="7030A0"/>
                  </a:solidFill>
                </a:ln>
                <a:solidFill>
                  <a:srgbClr val="0070C0"/>
                </a:solidFill>
                <a:effectLst>
                  <a:outerShdw blurRad="50800" dist="39000" dir="5460000" algn="tl">
                    <a:srgbClr val="000000">
                      <a:alpha val="38000"/>
                    </a:srgbClr>
                  </a:outerShdw>
                </a:effectLst>
                <a:latin typeface="Algerian" pitchFamily="82" charset="0"/>
                <a:cs typeface="Times New Roman" pitchFamily="18" charset="0"/>
              </a:rPr>
              <a:t>Doctrine of Justification</a:t>
            </a:r>
            <a:endParaRPr lang="en-US" sz="4800" b="1" dirty="0">
              <a:ln w="11430">
                <a:solidFill>
                  <a:srgbClr val="7030A0"/>
                </a:solidFill>
              </a:ln>
              <a:solidFill>
                <a:srgbClr val="0070C0"/>
              </a:solidFill>
              <a:effectLst>
                <a:outerShdw blurRad="50800" dist="39000" dir="5460000" algn="tl">
                  <a:srgbClr val="000000">
                    <a:alpha val="38000"/>
                  </a:srgbClr>
                </a:outerShdw>
              </a:effectLst>
              <a:latin typeface="Algerian" pitchFamily="82"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1508879"/>
            <a:ext cx="8839200" cy="3139321"/>
          </a:xfrm>
          <a:prstGeom prst="rect">
            <a:avLst/>
          </a:prstGeom>
          <a:noFill/>
        </p:spPr>
        <p:txBody>
          <a:bodyPr wrap="square" rtlCol="0">
            <a:spAutoFit/>
          </a:bodyPr>
          <a:lstStyle/>
          <a:p>
            <a:pPr algn="ctr"/>
            <a:r>
              <a:rPr lang="en-US" sz="6600" dirty="0" smtClean="0">
                <a:ln>
                  <a:solidFill>
                    <a:srgbClr val="00B050"/>
                  </a:solidFill>
                </a:ln>
                <a:solidFill>
                  <a:srgbClr val="7030A0"/>
                </a:solidFill>
                <a:latin typeface="Algerian" pitchFamily="82" charset="0"/>
              </a:rPr>
              <a:t>“So if the son sets you free, you will be free indeed.”</a:t>
            </a:r>
            <a:endParaRPr lang="en-US" sz="6600" dirty="0">
              <a:ln>
                <a:solidFill>
                  <a:srgbClr val="00B050"/>
                </a:solidFill>
              </a:ln>
              <a:solidFill>
                <a:srgbClr val="7030A0"/>
              </a:solidFill>
              <a:latin typeface="Algerian" pitchFamily="82" charset="0"/>
            </a:endParaRPr>
          </a:p>
        </p:txBody>
      </p:sp>
      <p:sp>
        <p:nvSpPr>
          <p:cNvPr id="8" name="TextBox 7"/>
          <p:cNvSpPr txBox="1"/>
          <p:nvPr/>
        </p:nvSpPr>
        <p:spPr>
          <a:xfrm>
            <a:off x="0" y="5534561"/>
            <a:ext cx="9144000" cy="1015663"/>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6000" b="1" dirty="0" smtClean="0">
                <a:ln w="38100">
                  <a:solidFill>
                    <a:srgbClr val="7030A0"/>
                  </a:solidFill>
                </a:ln>
                <a:solidFill>
                  <a:srgbClr val="00B050"/>
                </a:solidFill>
                <a:latin typeface="Lucida Calligraphy" pitchFamily="66" charset="0"/>
              </a:rPr>
              <a:t>ST. JOHN 8:31-36</a:t>
            </a:r>
            <a:endParaRPr lang="en-US" sz="6000" b="1" dirty="0">
              <a:ln w="38100">
                <a:solidFill>
                  <a:srgbClr val="7030A0"/>
                </a:solidFill>
              </a:ln>
              <a:solidFill>
                <a:srgbClr val="00B050"/>
              </a:solidFill>
              <a:latin typeface="Lucida Calligraphy" pitchFamily="66" charset="0"/>
            </a:endParaRPr>
          </a:p>
        </p:txBody>
      </p:sp>
      <p:sp>
        <p:nvSpPr>
          <p:cNvPr id="4" name="TextBox 3"/>
          <p:cNvSpPr txBox="1"/>
          <p:nvPr/>
        </p:nvSpPr>
        <p:spPr>
          <a:xfrm>
            <a:off x="152400" y="15240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Calligraphy" pitchFamily="66" charset="0"/>
              </a:rPr>
              <a:t>Reformation Study</a:t>
            </a:r>
            <a:endPar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Calligraphy"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74579"/>
            <a:ext cx="9144000" cy="5145221"/>
          </a:xfrm>
          <a:prstGeom prst="rect">
            <a:avLst/>
          </a:prstGeom>
          <a:noFill/>
        </p:spPr>
      </p:pic>
      <p:sp>
        <p:nvSpPr>
          <p:cNvPr id="5" name="Rectangle 4"/>
          <p:cNvSpPr/>
          <p:nvPr/>
        </p:nvSpPr>
        <p:spPr>
          <a:xfrm>
            <a:off x="76200" y="762000"/>
            <a:ext cx="9067800" cy="53860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spcAft>
                <a:spcPts val="1200"/>
              </a:spcAft>
              <a:buAutoNum type="romanUcPeriod"/>
            </a:pPr>
            <a:r>
              <a:rPr lang="en-US" sz="2800" b="1" dirty="0" smtClean="0">
                <a:ln w="11430">
                  <a:solidFill>
                    <a:schemeClr val="tx1"/>
                  </a:solidFill>
                </a:ln>
                <a:effectLst>
                  <a:outerShdw blurRad="50800" dist="39000" dir="5460000" algn="tl">
                    <a:srgbClr val="000000">
                      <a:alpha val="38000"/>
                    </a:srgbClr>
                  </a:outerShdw>
                </a:effectLst>
                <a:latin typeface="Arial Rounded MT Bold" pitchFamily="34" charset="0"/>
              </a:rPr>
              <a:t>SPIRITUAL BLESSINGS</a:t>
            </a:r>
          </a:p>
          <a:p>
            <a:pPr marL="571500" indent="-571500">
              <a:spcAft>
                <a:spcPts val="1200"/>
              </a:spcAft>
            </a:pPr>
            <a:r>
              <a:rPr lang="en-US" sz="2400" dirty="0" smtClean="0">
                <a:ln w="11430">
                  <a:solidFill>
                    <a:schemeClr val="tx1"/>
                  </a:solidFill>
                </a:ln>
                <a:effectLst>
                  <a:outerShdw blurRad="50800" dist="39000" dir="5460000" algn="tl">
                    <a:srgbClr val="000000">
                      <a:alpha val="38000"/>
                    </a:srgbClr>
                  </a:outerShdw>
                </a:effectLst>
                <a:latin typeface="Arial Rounded MT Bold" pitchFamily="34" charset="0"/>
              </a:rPr>
              <a:t>Romans 5:1-5 and 1 Corinthians 3:21</a:t>
            </a:r>
          </a:p>
          <a:p>
            <a:r>
              <a:rPr lang="en-US" sz="2400" dirty="0" smtClean="0">
                <a:ln w="11430">
                  <a:solidFill>
                    <a:schemeClr val="tx1"/>
                  </a:solidFill>
                </a:ln>
                <a:effectLst>
                  <a:outerShdw blurRad="50800" dist="39000" dir="5460000" algn="tl">
                    <a:srgbClr val="000000">
                      <a:alpha val="38000"/>
                    </a:srgbClr>
                  </a:outerShdw>
                </a:effectLst>
                <a:latin typeface="Arial" pitchFamily="34" charset="0"/>
                <a:cs typeface="Arial" pitchFamily="34" charset="0"/>
              </a:rPr>
              <a:t>   		      Any conception of a limited atonement – 			      contending that Jesus only died for and has 		      justified some sinners – renders an empty 			      Gospel. A limited view of the atonement 			      removes confidence in the forgiveness of 			      sins, not simply for some, but for all sinners. 		      Such a view declares that only some are justified and turns the Gospel into a provisional message: </a:t>
            </a:r>
            <a:r>
              <a:rPr lang="en-US" sz="2600" i="1"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God </a:t>
            </a:r>
            <a:r>
              <a:rPr lang="en-US" sz="2600" i="1" u="sng"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may</a:t>
            </a:r>
            <a:r>
              <a:rPr lang="en-US" sz="2600" i="1"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 have forgiven your sins because He </a:t>
            </a:r>
            <a:r>
              <a:rPr lang="en-US" sz="2600" i="1" u="sng"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may</a:t>
            </a:r>
            <a:r>
              <a:rPr lang="en-US" sz="2600" i="1"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 have sent Jesus to die for you, because He </a:t>
            </a:r>
            <a:r>
              <a:rPr lang="en-US" sz="2600" i="1" u="sng"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may</a:t>
            </a:r>
            <a:r>
              <a:rPr lang="en-US" sz="2600" i="1" dirty="0" smtClean="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rPr>
              <a:t> have created in you a divine faith rather than a human faith, because he may have elected you unto salvation.</a:t>
            </a:r>
            <a:endParaRPr lang="en-US" sz="2600" i="1" dirty="0">
              <a:ln w="11430">
                <a:solidFill>
                  <a:srgbClr val="C00000"/>
                </a:solidFill>
              </a:ln>
              <a:effectLst>
                <a:outerShdw blurRad="50800" dist="39000" dir="5460000" algn="tl">
                  <a:srgbClr val="000000">
                    <a:alpha val="38000"/>
                  </a:srgbClr>
                </a:outerShdw>
              </a:effectLst>
              <a:latin typeface="Arial Narrow" pitchFamily="34" charset="0"/>
              <a:cs typeface="Arial" pitchFamily="34" charset="0"/>
            </a:endParaRPr>
          </a:p>
        </p:txBody>
      </p:sp>
      <p:pic>
        <p:nvPicPr>
          <p:cNvPr id="10" name="Picture 2" descr="C:\Users\Jeff\Desktop\Herderkirche-Weimar-Cranach-Altarpiece-1-848x1024.jpg"/>
          <p:cNvPicPr>
            <a:picLocks noChangeAspect="1" noChangeArrowheads="1"/>
          </p:cNvPicPr>
          <p:nvPr/>
        </p:nvPicPr>
        <p:blipFill>
          <a:blip r:embed="rId3" cstate="print"/>
          <a:srcRect/>
          <a:stretch>
            <a:fillRect/>
          </a:stretch>
        </p:blipFill>
        <p:spPr bwMode="auto">
          <a:xfrm>
            <a:off x="0" y="1981200"/>
            <a:ext cx="2438400" cy="2514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decel="50000" fill="hold">
                                          <p:stCondLst>
                                            <p:cond delay="0"/>
                                          </p:stCondLst>
                                        </p:cTn>
                                        <p:tgtEl>
                                          <p:spTgt spid="5">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p:cTn id="31"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5">
                                            <p:txEl>
                                              <p:pRg st="2" end="2"/>
                                            </p:txEl>
                                          </p:spTgt>
                                        </p:tgtEl>
                                      </p:cBhvr>
                                    </p:animEffect>
                                  </p:childTnLst>
                                </p:cTn>
                              </p:par>
                              <p:par>
                                <p:cTn id="39" presetID="51" presetClass="entr" presetSubtype="0" fill="hold"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770" decel="100000"/>
                                        <p:tgtEl>
                                          <p:spTgt spid="10"/>
                                        </p:tgtEl>
                                      </p:cBhvr>
                                    </p:animEffect>
                                    <p:animScale>
                                      <p:cBhvr>
                                        <p:cTn id="42" dur="770" decel="100000"/>
                                        <p:tgtEl>
                                          <p:spTgt spid="10"/>
                                        </p:tgtEl>
                                      </p:cBhvr>
                                      <p:from x="10000" y="10000"/>
                                      <p:to x="200000" y="450000"/>
                                    </p:animScale>
                                    <p:animScale>
                                      <p:cBhvr>
                                        <p:cTn id="43" dur="1230" accel="100000" fill="hold">
                                          <p:stCondLst>
                                            <p:cond delay="770"/>
                                          </p:stCondLst>
                                        </p:cTn>
                                        <p:tgtEl>
                                          <p:spTgt spid="10"/>
                                        </p:tgtEl>
                                      </p:cBhvr>
                                      <p:from x="200000" y="450000"/>
                                      <p:to x="100000" y="100000"/>
                                    </p:animScale>
                                    <p:set>
                                      <p:cBhvr>
                                        <p:cTn id="44" dur="770" fill="hold"/>
                                        <p:tgtEl>
                                          <p:spTgt spid="10"/>
                                        </p:tgtEl>
                                        <p:attrNameLst>
                                          <p:attrName>ppt_x</p:attrName>
                                        </p:attrNameLst>
                                      </p:cBhvr>
                                      <p:to>
                                        <p:strVal val="(0.5)"/>
                                      </p:to>
                                    </p:set>
                                    <p:anim from="(0.5)" to="(#ppt_x)" calcmode="lin" valueType="num">
                                      <p:cBhvr>
                                        <p:cTn id="45" dur="1230" accel="100000" fill="hold">
                                          <p:stCondLst>
                                            <p:cond delay="770"/>
                                          </p:stCondLst>
                                        </p:cTn>
                                        <p:tgtEl>
                                          <p:spTgt spid="10"/>
                                        </p:tgtEl>
                                        <p:attrNameLst>
                                          <p:attrName>ppt_x</p:attrName>
                                        </p:attrNameLst>
                                      </p:cBhvr>
                                    </p:anim>
                                    <p:set>
                                      <p:cBhvr>
                                        <p:cTn id="46" dur="770" fill="hold"/>
                                        <p:tgtEl>
                                          <p:spTgt spid="10"/>
                                        </p:tgtEl>
                                        <p:attrNameLst>
                                          <p:attrName>ppt_y</p:attrName>
                                        </p:attrNameLst>
                                      </p:cBhvr>
                                      <p:to>
                                        <p:strVal val="(#ppt_y+0.4)"/>
                                      </p:to>
                                    </p:set>
                                    <p:anim from="(#ppt_y+0.4)" to="(#ppt_y)" calcmode="lin" valueType="num">
                                      <p:cBhvr>
                                        <p:cTn id="47" dur="1230" accel="100000" fill="hold">
                                          <p:stCondLst>
                                            <p:cond delay="770"/>
                                          </p:stCondLst>
                                        </p:cTn>
                                        <p:tgtEl>
                                          <p:spTgt spid="1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76200" y="762000"/>
            <a:ext cx="8991600" cy="5170646"/>
          </a:xfrm>
          <a:prstGeom prst="rect">
            <a:avLst/>
          </a:prstGeom>
        </p:spPr>
        <p:txBody>
          <a:bodyPr wrap="square">
            <a:spAutoFit/>
          </a:bodyPr>
          <a:lstStyle/>
          <a:p>
            <a:pPr lvl="0">
              <a:spcAft>
                <a:spcPts val="1200"/>
              </a:spcAft>
            </a:pPr>
            <a:r>
              <a:rPr lang="en-US" sz="2400" b="1" dirty="0" smtClean="0">
                <a:latin typeface="Arial Rounded MT Bold" pitchFamily="34" charset="0"/>
              </a:rPr>
              <a:t>The Biblical Witness</a:t>
            </a:r>
            <a:r>
              <a:rPr lang="en-US" sz="2400" dirty="0" smtClean="0">
                <a:latin typeface="Arial Rounded MT Bold" pitchFamily="34" charset="0"/>
              </a:rPr>
              <a:t> is that God, in Christ Jesus, has been reconciled to all sinners and He has declared them righteous, forgiving all their sins. The Gospel proclaims this </a:t>
            </a:r>
            <a:r>
              <a:rPr lang="en-US" sz="2400" u="sng" dirty="0" smtClean="0">
                <a:latin typeface="Arial Rounded MT Bold" pitchFamily="34" charset="0"/>
              </a:rPr>
              <a:t>reality</a:t>
            </a:r>
            <a:r>
              <a:rPr lang="en-US" sz="2400" dirty="0" smtClean="0">
                <a:latin typeface="Arial Rounded MT Bold" pitchFamily="34" charset="0"/>
              </a:rPr>
              <a:t> to all sinners.  Therefore, let’s read, again, </a:t>
            </a:r>
            <a:r>
              <a:rPr lang="en-US" sz="2400" b="1" dirty="0" smtClean="0">
                <a:latin typeface="Arial Rounded MT Bold" pitchFamily="34" charset="0"/>
              </a:rPr>
              <a:t>2 Cor.5:19,  Acts 16:30-31,  </a:t>
            </a:r>
            <a:r>
              <a:rPr lang="en-US" sz="2400" dirty="0" smtClean="0">
                <a:latin typeface="Arial Rounded MT Bold" pitchFamily="34" charset="0"/>
              </a:rPr>
              <a:t>and</a:t>
            </a:r>
            <a:r>
              <a:rPr lang="en-US" sz="2400" b="1" dirty="0" smtClean="0">
                <a:latin typeface="Arial Rounded MT Bold" pitchFamily="34" charset="0"/>
              </a:rPr>
              <a:t> Eph 2:8-10.</a:t>
            </a:r>
            <a:endParaRPr lang="en-US" sz="2400" dirty="0" smtClean="0">
              <a:latin typeface="Arial Rounded MT Bold" pitchFamily="34" charset="0"/>
            </a:endParaRPr>
          </a:p>
          <a:p>
            <a:pPr>
              <a:spcAft>
                <a:spcPts val="1200"/>
              </a:spcAft>
            </a:pPr>
            <a:r>
              <a:rPr lang="en-US" sz="2500" b="1" dirty="0" smtClean="0">
                <a:latin typeface="Arial Narrow" pitchFamily="34" charset="0"/>
              </a:rPr>
              <a:t>Only the unconditional Word of justification can give comfort and consolation to every sinner loaded down with guilt and fear.  Assurance of forgiveness lies in the objective Word of the Gospel so that what the sinner hears is what the sinner gets!  In the proclaimed Gospel, faith is exhorted and in the teaching of the Gospel we teach about faith as a </a:t>
            </a:r>
            <a:r>
              <a:rPr lang="en-US" sz="2500" b="1" u="sng" dirty="0" smtClean="0">
                <a:latin typeface="Arial Narrow" pitchFamily="34" charset="0"/>
              </a:rPr>
              <a:t>gift</a:t>
            </a:r>
            <a:r>
              <a:rPr lang="en-US" sz="2500" b="1" dirty="0" smtClean="0">
                <a:latin typeface="Arial Narrow" pitchFamily="34" charset="0"/>
              </a:rPr>
              <a:t> of the Holy Spirit by which we receive and live with God’s justified verdict - the righteousness of Christ, the forgiveness of sins, the favor of God, etc.; and are so saved!</a:t>
            </a:r>
            <a:r>
              <a:rPr lang="en-US" sz="2500" b="1" dirty="0" smtClean="0">
                <a:latin typeface="Arial Narrow" pitchFamily="34" charset="0"/>
                <a:cs typeface="Times New Roman" pitchFamily="18" charset="0"/>
              </a:rPr>
              <a:t>  </a:t>
            </a:r>
            <a:endParaRPr lang="en-US" sz="2500" b="1" dirty="0">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493981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dirty="0" smtClean="0">
                <a:ln w="11430">
                  <a:solidFill>
                    <a:schemeClr val="tx1"/>
                  </a:solidFill>
                </a:ln>
                <a:latin typeface="Arial Rounded MT Bold" pitchFamily="34" charset="0"/>
              </a:rPr>
              <a:t>Therefore, as the </a:t>
            </a:r>
            <a:r>
              <a:rPr lang="en-US" sz="2800" b="1" dirty="0" smtClean="0">
                <a:ln w="11430">
                  <a:solidFill>
                    <a:schemeClr val="tx1"/>
                  </a:solidFill>
                </a:ln>
                <a:latin typeface="Arial Rounded MT Bold" pitchFamily="34" charset="0"/>
              </a:rPr>
              <a:t>Biblical Witness </a:t>
            </a:r>
            <a:r>
              <a:rPr lang="en-US" sz="2800" dirty="0" smtClean="0">
                <a:ln w="11430">
                  <a:solidFill>
                    <a:schemeClr val="tx1"/>
                  </a:solidFill>
                </a:ln>
                <a:latin typeface="Arial Rounded MT Bold" pitchFamily="34" charset="0"/>
              </a:rPr>
              <a:t>clearly teaches, you are an</a:t>
            </a:r>
            <a:r>
              <a:rPr lang="en-US" sz="2800" b="1" dirty="0" smtClean="0">
                <a:ln w="11430">
                  <a:solidFill>
                    <a:schemeClr val="tx1"/>
                  </a:solidFill>
                </a:ln>
                <a:latin typeface="Arial Rounded MT Bold" pitchFamily="34" charset="0"/>
              </a:rPr>
              <a:t> HEIR OF GOD </a:t>
            </a:r>
            <a:r>
              <a:rPr lang="en-US" sz="2800" dirty="0" smtClean="0">
                <a:ln w="11430">
                  <a:solidFill>
                    <a:schemeClr val="tx1"/>
                  </a:solidFill>
                </a:ln>
                <a:latin typeface="Arial Rounded MT Bold" pitchFamily="34" charset="0"/>
              </a:rPr>
              <a:t>and a</a:t>
            </a:r>
            <a:r>
              <a:rPr lang="en-US" sz="2800" b="1" dirty="0" smtClean="0">
                <a:ln w="11430">
                  <a:solidFill>
                    <a:schemeClr val="tx1"/>
                  </a:solidFill>
                </a:ln>
                <a:latin typeface="Arial Rounded MT Bold" pitchFamily="34" charset="0"/>
              </a:rPr>
              <a:t> JOINT HEIR WITH CHRIST JESUS!</a:t>
            </a:r>
          </a:p>
          <a:p>
            <a:pPr>
              <a:spcAft>
                <a:spcPts val="1200"/>
              </a:spcAft>
            </a:pPr>
            <a:r>
              <a:rPr lang="en-US" sz="2800" b="1" dirty="0" smtClean="0">
                <a:ln w="11430">
                  <a:solidFill>
                    <a:schemeClr val="tx1"/>
                  </a:solidFill>
                </a:ln>
                <a:latin typeface="Arial Narrow" pitchFamily="34" charset="0"/>
              </a:rPr>
              <a:t>(Rom 8:16, 17) – “The Spirit Himself bears witness with our spirit that we are children of God, and if children, then heirs—heirs of God and joint heirs with Christ, if indeed we suffer with Him, that we may also be glorified together.”</a:t>
            </a:r>
          </a:p>
          <a:p>
            <a:r>
              <a:rPr lang="en-US" sz="2600" dirty="0" smtClean="0">
                <a:ln w="11430">
                  <a:solidFill>
                    <a:schemeClr val="tx1"/>
                  </a:solidFill>
                </a:ln>
                <a:latin typeface="Arial Rounded MT Bold" pitchFamily="34" charset="0"/>
              </a:rPr>
              <a:t>You, as an heir, wear the colors of your King!  Luther aptly calls the cross of Christ, </a:t>
            </a:r>
            <a:r>
              <a:rPr lang="en-US" sz="2600" i="1" dirty="0" smtClean="0">
                <a:ln w="11430">
                  <a:solidFill>
                    <a:schemeClr val="tx1"/>
                  </a:solidFill>
                </a:ln>
                <a:latin typeface="Arial Rounded MT Bold" pitchFamily="34" charset="0"/>
              </a:rPr>
              <a:t>“the marks of Christ, which are not painted on the wall, but are branded in the flesh and blood of the Christians” </a:t>
            </a:r>
            <a:r>
              <a:rPr lang="en-US" sz="2400" i="1" baseline="30000" dirty="0" smtClean="0">
                <a:ln w="11430">
                  <a:solidFill>
                    <a:schemeClr val="tx1"/>
                  </a:solidFill>
                </a:ln>
                <a:latin typeface="Arial Rounded MT Bold" pitchFamily="34" charset="0"/>
              </a:rPr>
              <a:t>(Pieper, III, p.72)</a:t>
            </a:r>
            <a:r>
              <a:rPr lang="en-US" sz="2600" dirty="0" smtClean="0">
                <a:ln w="11430">
                  <a:solidFill>
                    <a:schemeClr val="tx1"/>
                  </a:solidFill>
                </a:ln>
                <a:latin typeface="Arial Rounded MT Bold" pitchFamily="34" charset="0"/>
              </a:rPr>
              <a:t>.</a:t>
            </a: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amond(in)">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1295400"/>
            <a:ext cx="8839200" cy="421653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dirty="0" smtClean="0">
                <a:ln w="11430">
                  <a:solidFill>
                    <a:schemeClr val="tx1"/>
                  </a:solidFill>
                </a:ln>
                <a:effectLst>
                  <a:outerShdw blurRad="50800" dist="39000" dir="5460000" algn="tl">
                    <a:srgbClr val="000000">
                      <a:alpha val="38000"/>
                    </a:srgbClr>
                  </a:outerShdw>
                </a:effectLst>
                <a:latin typeface="Arial Rounded MT Bold" pitchFamily="34" charset="0"/>
              </a:rPr>
              <a:t>Thusly, as an heir, your are not lacking </a:t>
            </a:r>
            <a:r>
              <a:rPr lang="en-US" sz="3000" u="sng" dirty="0" smtClean="0">
                <a:ln w="11430">
                  <a:solidFill>
                    <a:schemeClr val="tx1"/>
                  </a:solidFill>
                </a:ln>
                <a:effectLst>
                  <a:outerShdw blurRad="50800" dist="39000" dir="5460000" algn="tl">
                    <a:srgbClr val="000000">
                      <a:alpha val="38000"/>
                    </a:srgbClr>
                  </a:outerShdw>
                </a:effectLst>
                <a:latin typeface="Arial Rounded MT Bold" pitchFamily="34" charset="0"/>
              </a:rPr>
              <a:t>ANY</a:t>
            </a:r>
            <a:r>
              <a:rPr lang="en-US" sz="3000" dirty="0" smtClean="0">
                <a:ln w="11430">
                  <a:solidFill>
                    <a:schemeClr val="tx1"/>
                  </a:solidFill>
                </a:ln>
                <a:effectLst>
                  <a:outerShdw blurRad="50800" dist="39000" dir="5460000" algn="tl">
                    <a:srgbClr val="000000">
                      <a:alpha val="38000"/>
                    </a:srgbClr>
                  </a:outerShdw>
                </a:effectLst>
                <a:latin typeface="Arial Rounded MT Bold" pitchFamily="34" charset="0"/>
              </a:rPr>
              <a:t> spiritual gift!  Let’s review:</a:t>
            </a:r>
          </a:p>
          <a:p>
            <a:pPr marL="514350" indent="-514350">
              <a:buAutoNum type="arabicPeriod"/>
            </a:pPr>
            <a:r>
              <a:rPr lang="en-US" sz="3000" dirty="0" smtClean="0">
                <a:ln w="11430">
                  <a:solidFill>
                    <a:schemeClr val="tx1"/>
                  </a:solidFill>
                </a:ln>
                <a:effectLst>
                  <a:outerShdw blurRad="50800" dist="39000" dir="5460000" algn="tl">
                    <a:srgbClr val="000000">
                      <a:alpha val="38000"/>
                    </a:srgbClr>
                  </a:outerShdw>
                </a:effectLst>
                <a:latin typeface="Arial Rounded MT Bold" pitchFamily="34" charset="0"/>
              </a:rPr>
              <a:t>1 </a:t>
            </a:r>
            <a:r>
              <a:rPr lang="en-US" sz="3000" dirty="0" err="1" smtClean="0">
                <a:ln w="11430">
                  <a:solidFill>
                    <a:schemeClr val="tx1"/>
                  </a:solidFill>
                </a:ln>
                <a:effectLst>
                  <a:outerShdw blurRad="50800" dist="39000" dir="5460000" algn="tl">
                    <a:srgbClr val="000000">
                      <a:alpha val="38000"/>
                    </a:srgbClr>
                  </a:outerShdw>
                </a:effectLst>
                <a:latin typeface="Arial Rounded MT Bold" pitchFamily="34" charset="0"/>
              </a:rPr>
              <a:t>Cor</a:t>
            </a:r>
            <a:r>
              <a:rPr lang="en-US" sz="3000" dirty="0" smtClean="0">
                <a:ln w="11430">
                  <a:solidFill>
                    <a:schemeClr val="tx1"/>
                  </a:solidFill>
                </a:ln>
                <a:effectLst>
                  <a:outerShdw blurRad="50800" dist="39000" dir="5460000" algn="tl">
                    <a:srgbClr val="000000">
                      <a:alpha val="38000"/>
                    </a:srgbClr>
                  </a:outerShdw>
                </a:effectLst>
                <a:latin typeface="Arial Rounded MT Bold" pitchFamily="34" charset="0"/>
              </a:rPr>
              <a:t> 1:4-7</a:t>
            </a:r>
          </a:p>
          <a:p>
            <a:pPr marL="514350" indent="-514350">
              <a:buAutoNum type="arabicPeriod"/>
            </a:pPr>
            <a:r>
              <a:rPr lang="en-US" sz="3000" dirty="0" smtClean="0">
                <a:ln w="11430">
                  <a:solidFill>
                    <a:schemeClr val="tx1"/>
                  </a:solidFill>
                </a:ln>
                <a:effectLst>
                  <a:outerShdw blurRad="50800" dist="39000" dir="5460000" algn="tl">
                    <a:srgbClr val="000000">
                      <a:alpha val="38000"/>
                    </a:srgbClr>
                  </a:outerShdw>
                </a:effectLst>
                <a:latin typeface="Arial Rounded MT Bold" pitchFamily="34" charset="0"/>
              </a:rPr>
              <a:t>Eph 1:3-8</a:t>
            </a:r>
          </a:p>
          <a:p>
            <a:pPr marL="514350" indent="-514350"/>
            <a:endParaRPr lang="en-US" dirty="0" smtClean="0">
              <a:ln w="11430">
                <a:solidFill>
                  <a:schemeClr val="tx1"/>
                </a:solidFill>
              </a:ln>
              <a:effectLst>
                <a:outerShdw blurRad="50800" dist="39000" dir="5460000" algn="tl">
                  <a:srgbClr val="000000">
                    <a:alpha val="38000"/>
                  </a:srgbClr>
                </a:outerShdw>
              </a:effectLst>
              <a:latin typeface="Arial Rounded MT Bold" pitchFamily="34" charset="0"/>
            </a:endParaRPr>
          </a:p>
          <a:p>
            <a:r>
              <a:rPr lang="en-US" sz="3000" dirty="0" smtClean="0">
                <a:effectLst>
                  <a:outerShdw blurRad="38100" dist="38100" dir="2700000" algn="tl">
                    <a:srgbClr val="000000">
                      <a:alpha val="43137"/>
                    </a:srgbClr>
                  </a:outerShdw>
                </a:effectLst>
                <a:latin typeface="Arial Rounded MT Bold" pitchFamily="34" charset="0"/>
              </a:rPr>
              <a:t>As an heir, you are NO LONGER UNDER WRATH - Eph 2:1-3</a:t>
            </a:r>
          </a:p>
          <a:p>
            <a:r>
              <a:rPr lang="en-US" sz="3000" dirty="0" smtClean="0">
                <a:effectLst>
                  <a:outerShdw blurRad="38100" dist="38100" dir="2700000" algn="tl">
                    <a:srgbClr val="000000">
                      <a:alpha val="43137"/>
                    </a:srgbClr>
                  </a:outerShdw>
                </a:effectLst>
                <a:latin typeface="Arial Rounded MT Bold" pitchFamily="34" charset="0"/>
              </a:rPr>
              <a:t> </a:t>
            </a:r>
          </a:p>
          <a:p>
            <a:r>
              <a:rPr lang="en-US" sz="3000" dirty="0" smtClean="0">
                <a:effectLst>
                  <a:outerShdw blurRad="38100" dist="38100" dir="2700000" algn="tl">
                    <a:srgbClr val="000000">
                      <a:alpha val="43137"/>
                    </a:srgbClr>
                  </a:outerShdw>
                </a:effectLst>
                <a:latin typeface="Arial Rounded MT Bold" pitchFamily="34" charset="0"/>
              </a:rPr>
              <a:t>You are AT PEACE WITH GOD - Rom </a:t>
            </a:r>
            <a:r>
              <a:rPr lang="en-US" sz="3000" dirty="0" smtClean="0">
                <a:effectLst>
                  <a:outerShdw blurRad="38100" dist="38100" dir="2700000" algn="tl">
                    <a:srgbClr val="000000">
                      <a:alpha val="43137"/>
                    </a:srgbClr>
                  </a:outerShdw>
                </a:effectLst>
                <a:latin typeface="Arial Rounded MT Bold" pitchFamily="34" charset="0"/>
              </a:rPr>
              <a:t>5:1</a:t>
            </a:r>
            <a:endParaRPr lang="en-US" sz="3000"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amond(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2000"/>
                                        <p:tgtEl>
                                          <p:spTgt spid="6">
                                            <p:txEl>
                                              <p:pRg st="4" end="4"/>
                                            </p:txEl>
                                          </p:spTgt>
                                        </p:tgtEl>
                                      </p:cBhvr>
                                    </p:animEffect>
                                    <p:anim calcmode="lin" valueType="num">
                                      <p:cBhvr>
                                        <p:cTn id="23" dur="2000" fill="hold"/>
                                        <p:tgtEl>
                                          <p:spTgt spid="6">
                                            <p:txEl>
                                              <p:pRg st="4" end="4"/>
                                            </p:txEl>
                                          </p:spTgt>
                                        </p:tgtEl>
                                        <p:attrNameLst>
                                          <p:attrName>style.rotation</p:attrName>
                                        </p:attrNameLst>
                                      </p:cBhvr>
                                      <p:tavLst>
                                        <p:tav tm="0">
                                          <p:val>
                                            <p:fltVal val="720"/>
                                          </p:val>
                                        </p:tav>
                                        <p:tav tm="100000">
                                          <p:val>
                                            <p:fltVal val="0"/>
                                          </p:val>
                                        </p:tav>
                                      </p:tavLst>
                                    </p:anim>
                                    <p:anim calcmode="lin" valueType="num">
                                      <p:cBhvr>
                                        <p:cTn id="24" dur="2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25" dur="2000" fill="hold"/>
                                        <p:tgtEl>
                                          <p:spTgt spid="6">
                                            <p:txEl>
                                              <p:pRg st="4" end="4"/>
                                            </p:txEl>
                                          </p:spTgt>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8" presetClass="entr" presetSubtype="16" fill="hold" nodeType="after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Effect transition="in" filter="diamond(in)">
                                      <p:cBhvr>
                                        <p:cTn id="29" dur="2000"/>
                                        <p:tgtEl>
                                          <p:spTgt spid="6">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nodeType="click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diamond(in)">
                                      <p:cBhvr>
                                        <p:cTn id="34"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1285250"/>
            <a:ext cx="8839200" cy="420115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dirty="0" smtClean="0">
                <a:effectLst>
                  <a:outerShdw blurRad="38100" dist="38100" dir="2700000" algn="tl">
                    <a:srgbClr val="000000">
                      <a:alpha val="43137"/>
                    </a:srgbClr>
                  </a:outerShdw>
                </a:effectLst>
                <a:latin typeface="Arial Rounded MT Bold" pitchFamily="34" charset="0"/>
              </a:rPr>
              <a:t>Another Spiritual Blessing is that you have been shown DIVINE GRACE and, as an heir, you have the gift of ETERNAL SALVATION!</a:t>
            </a:r>
          </a:p>
          <a:p>
            <a:pPr>
              <a:spcAft>
                <a:spcPts val="600"/>
              </a:spcAft>
            </a:pPr>
            <a:r>
              <a:rPr lang="en-US" sz="2800" dirty="0" smtClean="0">
                <a:effectLst>
                  <a:outerShdw blurRad="38100" dist="38100" dir="2700000" algn="tl">
                    <a:srgbClr val="000000">
                      <a:alpha val="43137"/>
                    </a:srgbClr>
                  </a:outerShdw>
                </a:effectLst>
                <a:latin typeface="Arial Rounded MT Bold" pitchFamily="34" charset="0"/>
              </a:rPr>
              <a:t>	1. Romans 5:12</a:t>
            </a:r>
          </a:p>
          <a:p>
            <a:pPr>
              <a:spcAft>
                <a:spcPts val="600"/>
              </a:spcAft>
            </a:pPr>
            <a:r>
              <a:rPr lang="en-US" sz="2800" dirty="0" smtClean="0">
                <a:effectLst>
                  <a:outerShdw blurRad="38100" dist="38100" dir="2700000" algn="tl">
                    <a:srgbClr val="000000">
                      <a:alpha val="43137"/>
                    </a:srgbClr>
                  </a:outerShdw>
                </a:effectLst>
                <a:latin typeface="Arial Rounded MT Bold" pitchFamily="34" charset="0"/>
              </a:rPr>
              <a:t>	2. Certainty of Grace</a:t>
            </a:r>
          </a:p>
          <a:p>
            <a:r>
              <a:rPr lang="en-US" sz="2800" dirty="0" smtClean="0">
                <a:effectLst>
                  <a:outerShdw blurRad="38100" dist="38100" dir="2700000" algn="tl">
                    <a:srgbClr val="000000">
                      <a:alpha val="43137"/>
                    </a:srgbClr>
                  </a:outerShdw>
                </a:effectLst>
                <a:latin typeface="Arial Rounded MT Bold" pitchFamily="34" charset="0"/>
              </a:rPr>
              <a:t>		a. The Blessed Assurance</a:t>
            </a:r>
          </a:p>
          <a:p>
            <a:r>
              <a:rPr lang="en-US" sz="2800" dirty="0" smtClean="0">
                <a:effectLst>
                  <a:outerShdw blurRad="38100" dist="38100" dir="2700000" algn="tl">
                    <a:srgbClr val="000000">
                      <a:alpha val="43137"/>
                    </a:srgbClr>
                  </a:outerShdw>
                </a:effectLst>
                <a:latin typeface="Arial Rounded MT Bold" pitchFamily="34" charset="0"/>
              </a:rPr>
              <a:t>			</a:t>
            </a:r>
            <a:r>
              <a:rPr lang="en-US" sz="2800" dirty="0" err="1" smtClean="0">
                <a:effectLst>
                  <a:outerShdw blurRad="38100" dist="38100" dir="2700000" algn="tl">
                    <a:srgbClr val="000000">
                      <a:alpha val="43137"/>
                    </a:srgbClr>
                  </a:outerShdw>
                </a:effectLst>
                <a:latin typeface="Arial Rounded MT Bold" pitchFamily="34" charset="0"/>
              </a:rPr>
              <a:t>i</a:t>
            </a:r>
            <a:r>
              <a:rPr lang="en-US" sz="2800" dirty="0" smtClean="0">
                <a:effectLst>
                  <a:outerShdw blurRad="38100" dist="38100" dir="2700000" algn="tl">
                    <a:srgbClr val="000000">
                      <a:alpha val="43137"/>
                    </a:srgbClr>
                  </a:outerShdw>
                </a:effectLst>
                <a:latin typeface="Arial Rounded MT Bold" pitchFamily="34" charset="0"/>
              </a:rPr>
              <a:t>.   Holy Baptism</a:t>
            </a:r>
          </a:p>
          <a:p>
            <a:r>
              <a:rPr lang="en-US" sz="2800" dirty="0" smtClean="0">
                <a:effectLst>
                  <a:outerShdw blurRad="38100" dist="38100" dir="2700000" algn="tl">
                    <a:srgbClr val="000000">
                      <a:alpha val="43137"/>
                    </a:srgbClr>
                  </a:outerShdw>
                </a:effectLst>
                <a:latin typeface="Arial Rounded MT Bold" pitchFamily="34" charset="0"/>
              </a:rPr>
              <a:t>			ii.  The Lord’s Supper</a:t>
            </a:r>
          </a:p>
          <a:p>
            <a:r>
              <a:rPr lang="en-US" sz="2800" dirty="0" smtClean="0">
                <a:effectLst>
                  <a:outerShdw blurRad="38100" dist="38100" dir="2700000" algn="tl">
                    <a:srgbClr val="000000">
                      <a:alpha val="43137"/>
                    </a:srgbClr>
                  </a:outerShdw>
                </a:effectLst>
                <a:latin typeface="Arial Rounded MT Bold" pitchFamily="34" charset="0"/>
              </a:rPr>
              <a:t>			iii. Romans 8:37-39</a:t>
            </a:r>
            <a:endParaRPr lang="en-US" sz="2800" dirty="0">
              <a:ln w="11430">
                <a:solidFill>
                  <a:schemeClr val="tx1"/>
                </a:solidFill>
              </a:ln>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amond(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amond(in)">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amond(in)">
                                      <p:cBhvr>
                                        <p:cTn id="27" dur="2000"/>
                                        <p:tgtEl>
                                          <p:spTgt spid="6">
                                            <p:txEl>
                                              <p:pRg st="4" end="4"/>
                                            </p:txEl>
                                          </p:spTgt>
                                        </p:tgtEl>
                                      </p:cBhvr>
                                    </p:animEffect>
                                  </p:childTnLst>
                                </p:cTn>
                              </p:par>
                            </p:childTnLst>
                          </p:cTn>
                        </p:par>
                        <p:par>
                          <p:cTn id="28" fill="hold">
                            <p:stCondLst>
                              <p:cond delay="2000"/>
                            </p:stCondLst>
                            <p:childTnLst>
                              <p:par>
                                <p:cTn id="29" presetID="8" presetClass="entr" presetSubtype="16" fill="hold" nodeType="after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diamond(in)">
                                      <p:cBhvr>
                                        <p:cTn id="31" dur="2000"/>
                                        <p:tgtEl>
                                          <p:spTgt spid="6">
                                            <p:txEl>
                                              <p:pRg st="5" end="5"/>
                                            </p:txEl>
                                          </p:spTgt>
                                        </p:tgtEl>
                                      </p:cBhvr>
                                    </p:animEffect>
                                  </p:childTnLst>
                                </p:cTn>
                              </p:par>
                            </p:childTnLst>
                          </p:cTn>
                        </p:par>
                        <p:par>
                          <p:cTn id="32" fill="hold">
                            <p:stCondLst>
                              <p:cond delay="4000"/>
                            </p:stCondLst>
                            <p:childTnLst>
                              <p:par>
                                <p:cTn id="33" presetID="8" presetClass="entr" presetSubtype="16" fill="hold" nodeType="after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diamond(in)">
                                      <p:cBhvr>
                                        <p:cTn id="35"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62000"/>
            <a:ext cx="8839200" cy="592469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spcAft>
                <a:spcPts val="1200"/>
              </a:spcAft>
            </a:pPr>
            <a:r>
              <a:rPr lang="en-US" sz="2800" b="1" dirty="0" smtClean="0">
                <a:ln w="11430">
                  <a:solidFill>
                    <a:schemeClr val="tx1"/>
                  </a:solidFill>
                </a:ln>
                <a:effectLst>
                  <a:outerShdw blurRad="50800" dist="39000" dir="5460000" algn="tl">
                    <a:srgbClr val="000000">
                      <a:alpha val="38000"/>
                    </a:srgbClr>
                  </a:outerShdw>
                </a:effectLst>
                <a:latin typeface="Arial Rounded MT Bold" pitchFamily="34" charset="0"/>
              </a:rPr>
              <a:t>II.  THE DOCTRINAL WITNESS</a:t>
            </a:r>
          </a:p>
          <a:p>
            <a:pPr lvl="0">
              <a:spcAft>
                <a:spcPts val="600"/>
              </a:spcAft>
            </a:pPr>
            <a:r>
              <a:rPr lang="en-US" sz="2600" dirty="0" smtClean="0">
                <a:ln w="11430">
                  <a:solidFill>
                    <a:schemeClr val="tx1"/>
                  </a:solidFill>
                </a:ln>
                <a:effectLst>
                  <a:outerShdw blurRad="50800" dist="39000" dir="5460000" algn="tl">
                    <a:srgbClr val="000000">
                      <a:alpha val="38000"/>
                    </a:srgbClr>
                  </a:outerShdw>
                </a:effectLst>
                <a:latin typeface="Arial Rounded MT Bold" pitchFamily="34" charset="0"/>
              </a:rPr>
              <a:t>There is comfort and consolation for the baptized and the un-baptized only in the Holy Gospel that proclaims the unconditional justification of the sinner for the sake of the Crucified Christ.  It isn’t dependent on </a:t>
            </a:r>
            <a:r>
              <a:rPr lang="en-US" sz="2600" u="sng" dirty="0" smtClean="0">
                <a:ln w="11430">
                  <a:solidFill>
                    <a:schemeClr val="tx1"/>
                  </a:solidFill>
                </a:ln>
                <a:effectLst>
                  <a:outerShdw blurRad="50800" dist="39000" dir="5460000" algn="tl">
                    <a:srgbClr val="000000">
                      <a:alpha val="38000"/>
                    </a:srgbClr>
                  </a:outerShdw>
                </a:effectLst>
                <a:latin typeface="Arial Rounded MT Bold" pitchFamily="34" charset="0"/>
              </a:rPr>
              <a:t>any</a:t>
            </a:r>
            <a:r>
              <a:rPr lang="en-US" sz="2600" dirty="0" smtClean="0">
                <a:ln w="11430">
                  <a:solidFill>
                    <a:schemeClr val="tx1"/>
                  </a:solidFill>
                </a:ln>
                <a:effectLst>
                  <a:outerShdw blurRad="50800" dist="39000" dir="5460000" algn="tl">
                    <a:srgbClr val="000000">
                      <a:alpha val="38000"/>
                    </a:srgbClr>
                  </a:outerShdw>
                </a:effectLst>
                <a:latin typeface="Arial Rounded MT Bold" pitchFamily="34" charset="0"/>
              </a:rPr>
              <a:t> of your decisions, commitments, prayers, or feelings!</a:t>
            </a:r>
          </a:p>
          <a:p>
            <a:r>
              <a:rPr lang="en-US" sz="2500" i="1" dirty="0" smtClean="0">
                <a:ln w="11430">
                  <a:solidFill>
                    <a:schemeClr val="tx1"/>
                  </a:solidFill>
                </a:ln>
                <a:effectLst>
                  <a:outerShdw blurRad="50800" dist="39000" dir="5460000" algn="tl">
                    <a:srgbClr val="000000">
                      <a:alpha val="38000"/>
                    </a:srgbClr>
                  </a:outerShdw>
                </a:effectLst>
                <a:latin typeface="Arial Narrow" pitchFamily="34" charset="0"/>
              </a:rPr>
              <a:t>“Toward forgiveness is directed everything that is to be preached concerning the sacraments and, in short, the entire Gospel and all the duties of Christianity. Forgiveness is needed constantly, for although God’s grace has been won by Christ, and holiness has been wrought by the Holy Spirit through God’s Word in the unity of the Christian Church, yet because we are encumbered with our flesh we are never without sin”</a:t>
            </a:r>
            <a:r>
              <a:rPr lang="en-US" sz="2500" dirty="0" smtClean="0">
                <a:ln w="11430">
                  <a:solidFill>
                    <a:schemeClr val="tx1"/>
                  </a:solidFill>
                </a:ln>
                <a:effectLst>
                  <a:outerShdw blurRad="50800" dist="39000" dir="5460000" algn="tl">
                    <a:srgbClr val="000000">
                      <a:alpha val="38000"/>
                    </a:srgbClr>
                  </a:outerShdw>
                </a:effectLst>
                <a:latin typeface="Arial Narrow" pitchFamily="34" charset="0"/>
              </a:rPr>
              <a:t> </a:t>
            </a:r>
            <a:r>
              <a:rPr lang="en-US" sz="2000" baseline="30000" dirty="0" smtClean="0">
                <a:ln w="11430">
                  <a:solidFill>
                    <a:schemeClr val="tx1"/>
                  </a:solidFill>
                </a:ln>
                <a:effectLst>
                  <a:outerShdw blurRad="50800" dist="39000" dir="5460000" algn="tl">
                    <a:srgbClr val="000000">
                      <a:alpha val="38000"/>
                    </a:srgbClr>
                  </a:outerShdw>
                </a:effectLst>
                <a:latin typeface="Arial Narrow" pitchFamily="34" charset="0"/>
              </a:rPr>
              <a:t>(</a:t>
            </a:r>
            <a:r>
              <a:rPr lang="en-US" sz="2000" baseline="30000" dirty="0" err="1" smtClean="0">
                <a:ln w="11430">
                  <a:solidFill>
                    <a:schemeClr val="tx1"/>
                  </a:solidFill>
                </a:ln>
                <a:effectLst>
                  <a:outerShdw blurRad="50800" dist="39000" dir="5460000" algn="tl">
                    <a:srgbClr val="000000">
                      <a:alpha val="38000"/>
                    </a:srgbClr>
                  </a:outerShdw>
                </a:effectLst>
                <a:latin typeface="Arial Narrow" pitchFamily="34" charset="0"/>
              </a:rPr>
              <a:t>Tappert</a:t>
            </a:r>
            <a:r>
              <a:rPr lang="en-US" sz="2000" baseline="30000" dirty="0" smtClean="0">
                <a:ln w="11430">
                  <a:solidFill>
                    <a:schemeClr val="tx1"/>
                  </a:solidFill>
                </a:ln>
                <a:effectLst>
                  <a:outerShdw blurRad="50800" dist="39000" dir="5460000" algn="tl">
                    <a:srgbClr val="000000">
                      <a:alpha val="38000"/>
                    </a:srgbClr>
                  </a:outerShdw>
                </a:effectLst>
                <a:latin typeface="Arial Narrow" pitchFamily="34" charset="0"/>
              </a:rPr>
              <a:t>, </a:t>
            </a:r>
            <a:r>
              <a:rPr lang="en-US" sz="2000" i="1" baseline="30000" dirty="0" smtClean="0">
                <a:ln w="11430">
                  <a:solidFill>
                    <a:schemeClr val="tx1"/>
                  </a:solidFill>
                </a:ln>
                <a:effectLst>
                  <a:outerShdw blurRad="50800" dist="39000" dir="5460000" algn="tl">
                    <a:srgbClr val="000000">
                      <a:alpha val="38000"/>
                    </a:srgbClr>
                  </a:outerShdw>
                </a:effectLst>
                <a:latin typeface="Arial Narrow" pitchFamily="34" charset="0"/>
              </a:rPr>
              <a:t>LC</a:t>
            </a:r>
            <a:r>
              <a:rPr lang="en-US" sz="2000" baseline="30000" dirty="0" smtClean="0">
                <a:ln w="11430">
                  <a:solidFill>
                    <a:schemeClr val="tx1"/>
                  </a:solidFill>
                </a:ln>
                <a:effectLst>
                  <a:outerShdw blurRad="50800" dist="39000" dir="5460000" algn="tl">
                    <a:srgbClr val="000000">
                      <a:alpha val="38000"/>
                    </a:srgbClr>
                  </a:outerShdw>
                </a:effectLst>
                <a:latin typeface="Arial Narrow" pitchFamily="34" charset="0"/>
              </a:rPr>
              <a:t>, Creed, 54)</a:t>
            </a:r>
            <a:r>
              <a:rPr lang="en-US" sz="2500" dirty="0" smtClean="0">
                <a:ln w="11430">
                  <a:solidFill>
                    <a:schemeClr val="tx1"/>
                  </a:solidFill>
                </a:ln>
                <a:effectLst>
                  <a:outerShdw blurRad="50800" dist="39000" dir="5460000" algn="tl">
                    <a:srgbClr val="000000">
                      <a:alpha val="38000"/>
                    </a:srgbClr>
                  </a:outerShdw>
                </a:effectLst>
                <a:latin typeface="Arial Narrow" pitchFamily="34" charset="0"/>
              </a:rPr>
              <a:t>.</a:t>
            </a:r>
          </a:p>
          <a:p>
            <a:r>
              <a:rPr lang="en-US" sz="2800" b="1" dirty="0" smtClean="0">
                <a:ln w="11430">
                  <a:solidFill>
                    <a:schemeClr val="tx1"/>
                  </a:solidFill>
                </a:ln>
                <a:effectLst>
                  <a:outerShdw blurRad="50800" dist="39000" dir="5460000" algn="tl">
                    <a:srgbClr val="000000">
                      <a:alpha val="38000"/>
                    </a:srgbClr>
                  </a:outerShdw>
                </a:effectLst>
                <a:latin typeface="Arial Rounded MT Bold" pitchFamily="34" charset="0"/>
              </a:rPr>
              <a:t>	</a:t>
            </a:r>
          </a:p>
          <a:p>
            <a:pPr marL="514350" indent="-514350"/>
            <a:endParaRPr lang="en-US" sz="28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amond(in)">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974497"/>
            <a:ext cx="8839200" cy="50629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spcAft>
                <a:spcPts val="1200"/>
              </a:spcAft>
            </a:pPr>
            <a:r>
              <a:rPr lang="en-US" sz="2800" dirty="0" smtClean="0">
                <a:ln w="11430">
                  <a:solidFill>
                    <a:schemeClr val="tx1"/>
                  </a:solidFill>
                </a:ln>
                <a:effectLst>
                  <a:outerShdw blurRad="50800" dist="39000" dir="5460000" algn="tl">
                    <a:srgbClr val="000000">
                      <a:alpha val="38000"/>
                    </a:srgbClr>
                  </a:outerShdw>
                </a:effectLst>
                <a:latin typeface="Arial Rounded MT Bold" pitchFamily="34" charset="0"/>
              </a:rPr>
              <a:t>III.  FOR YOUR CONSIDERATION</a:t>
            </a:r>
          </a:p>
          <a:p>
            <a:pPr>
              <a:spcAft>
                <a:spcPts val="1200"/>
              </a:spcAft>
            </a:pPr>
            <a:r>
              <a:rPr lang="en-US" sz="2500" dirty="0" smtClean="0">
                <a:ln w="11430">
                  <a:solidFill>
                    <a:schemeClr val="tx1"/>
                  </a:solidFill>
                </a:ln>
                <a:latin typeface="Arial" pitchFamily="34" charset="0"/>
                <a:cs typeface="Arial" pitchFamily="34" charset="0"/>
              </a:rPr>
              <a:t>The Gospel proclaims the justification of all sinners as a </a:t>
            </a:r>
            <a:r>
              <a:rPr lang="en-US" sz="2500"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past</a:t>
            </a:r>
            <a:r>
              <a:rPr lang="en-US" sz="2500" dirty="0" smtClean="0">
                <a:ln w="11430">
                  <a:solidFill>
                    <a:schemeClr val="tx1"/>
                  </a:solidFill>
                </a:ln>
                <a:latin typeface="Arial" pitchFamily="34" charset="0"/>
                <a:cs typeface="Arial" pitchFamily="34" charset="0"/>
              </a:rPr>
              <a:t> event, revealed as a </a:t>
            </a:r>
            <a:r>
              <a:rPr lang="en-US" sz="2500"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present</a:t>
            </a:r>
            <a:r>
              <a:rPr lang="en-US" sz="2500" dirty="0" smtClean="0">
                <a:ln w="11430">
                  <a:solidFill>
                    <a:schemeClr val="tx1"/>
                  </a:solidFill>
                </a:ln>
                <a:latin typeface="Arial" pitchFamily="34" charset="0"/>
                <a:cs typeface="Arial" pitchFamily="34" charset="0"/>
              </a:rPr>
              <a:t> reality, and bestowed </a:t>
            </a:r>
            <a:r>
              <a:rPr lang="en-US" sz="2500"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unconditionally</a:t>
            </a:r>
            <a:r>
              <a:rPr lang="en-US" sz="2500" dirty="0" smtClean="0">
                <a:ln w="11430">
                  <a:solidFill>
                    <a:schemeClr val="tx1"/>
                  </a:solidFill>
                </a:ln>
                <a:latin typeface="Arial" pitchFamily="34" charset="0"/>
                <a:cs typeface="Arial" pitchFamily="34" charset="0"/>
              </a:rPr>
              <a:t>.</a:t>
            </a:r>
            <a:r>
              <a:rPr lang="en-US" sz="2400" dirty="0" smtClean="0">
                <a:ln w="11430">
                  <a:solidFill>
                    <a:schemeClr val="tx1"/>
                  </a:solidFill>
                </a:ln>
                <a:latin typeface="Arial" pitchFamily="34" charset="0"/>
                <a:cs typeface="Arial" pitchFamily="34" charset="0"/>
              </a:rPr>
              <a:t> </a:t>
            </a:r>
          </a:p>
          <a:p>
            <a:r>
              <a:rPr lang="en-US" sz="2500" dirty="0" smtClean="0">
                <a:ln w="11430">
                  <a:solidFill>
                    <a:schemeClr val="tx1"/>
                  </a:solidFill>
                </a:ln>
                <a:latin typeface="Arial" pitchFamily="34" charset="0"/>
                <a:cs typeface="Arial" pitchFamily="34" charset="0"/>
              </a:rPr>
              <a:t>We need to preach and teach that God justifies sinners </a:t>
            </a:r>
            <a:r>
              <a:rPr lang="en-US" sz="2500" i="1"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unto</a:t>
            </a:r>
            <a:r>
              <a:rPr lang="en-US" sz="2500" dirty="0" smtClean="0">
                <a:ln w="11430">
                  <a:solidFill>
                    <a:schemeClr val="tx1"/>
                  </a:solidFill>
                </a:ln>
                <a:latin typeface="Arial" pitchFamily="34" charset="0"/>
                <a:cs typeface="Arial" pitchFamily="34" charset="0"/>
              </a:rPr>
              <a:t> faith by the work of the Holy Spirit, not </a:t>
            </a:r>
            <a:r>
              <a:rPr lang="en-US" sz="2500" i="1"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in view of</a:t>
            </a:r>
            <a:r>
              <a:rPr lang="en-US" sz="2500"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 </a:t>
            </a:r>
            <a:r>
              <a:rPr lang="en-US" sz="2500" dirty="0" smtClean="0">
                <a:ln w="11430">
                  <a:solidFill>
                    <a:schemeClr val="tx1"/>
                  </a:solidFill>
                </a:ln>
                <a:latin typeface="Arial" pitchFamily="34" charset="0"/>
                <a:cs typeface="Arial" pitchFamily="34" charset="0"/>
              </a:rPr>
              <a:t>faith or </a:t>
            </a:r>
            <a:r>
              <a:rPr lang="en-US" sz="2500" i="1"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because of</a:t>
            </a:r>
            <a:r>
              <a:rPr lang="en-US" sz="2500" u="sng" dirty="0" smtClean="0">
                <a:ln w="11430">
                  <a:solidFill>
                    <a:schemeClr val="tx1"/>
                  </a:solidFill>
                </a:ln>
                <a:effectLst>
                  <a:outerShdw blurRad="38100" dist="38100" dir="2700000" algn="tl">
                    <a:srgbClr val="000000">
                      <a:alpha val="43137"/>
                    </a:srgbClr>
                  </a:outerShdw>
                </a:effectLst>
                <a:latin typeface="Arial" pitchFamily="34" charset="0"/>
                <a:cs typeface="Arial" pitchFamily="34" charset="0"/>
              </a:rPr>
              <a:t> </a:t>
            </a:r>
            <a:r>
              <a:rPr lang="en-US" sz="2500" dirty="0" smtClean="0">
                <a:ln w="11430">
                  <a:solidFill>
                    <a:schemeClr val="tx1"/>
                  </a:solidFill>
                </a:ln>
                <a:latin typeface="Arial" pitchFamily="34" charset="0"/>
                <a:cs typeface="Arial" pitchFamily="34" charset="0"/>
              </a:rPr>
              <a:t>faith. We need also to teach justification by faith apart from works; yet, also apart from experience. The fallen world around us and the blade of the law will color much of our experience of our life in Christ before the Great Day.  Our comfort is in the saving Word given to faith, not our experience of faith.</a:t>
            </a:r>
            <a:endParaRPr lang="en-US" sz="2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amond(in)">
                                      <p:cBhvr>
                                        <p:cTn id="11" dur="2000"/>
                                        <p:tgtEl>
                                          <p:spTgt spid="6">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8" presetClass="entr" presetSubtype="16"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diamond(in)">
                                      <p:cBhvr>
                                        <p:cTn id="16"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62000"/>
            <a:ext cx="8839200" cy="535531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spcAft>
                <a:spcPts val="1200"/>
              </a:spcAft>
            </a:pPr>
            <a:r>
              <a:rPr lang="en-US" sz="2800" dirty="0" smtClean="0">
                <a:ln w="11430">
                  <a:solidFill>
                    <a:schemeClr val="tx1"/>
                  </a:solidFill>
                </a:ln>
                <a:effectLst>
                  <a:outerShdw blurRad="50800" dist="39000" dir="5460000" algn="tl">
                    <a:srgbClr val="000000">
                      <a:alpha val="38000"/>
                    </a:srgbClr>
                  </a:outerShdw>
                </a:effectLst>
                <a:latin typeface="Arial Rounded MT Bold" pitchFamily="34" charset="0"/>
              </a:rPr>
              <a:t>III.  FOR YOUR CONSIDERATION</a:t>
            </a:r>
          </a:p>
          <a:p>
            <a:pPr>
              <a:spcAft>
                <a:spcPts val="600"/>
              </a:spcAft>
            </a:pPr>
            <a:r>
              <a:rPr lang="en-US" sz="2300" dirty="0" smtClean="0">
                <a:ln w="11430">
                  <a:solidFill>
                    <a:schemeClr val="tx1"/>
                  </a:solidFill>
                </a:ln>
                <a:latin typeface="Arial" pitchFamily="34" charset="0"/>
                <a:cs typeface="Arial" pitchFamily="34" charset="0"/>
              </a:rPr>
              <a:t>God’s Word of Pardon is very powerful. It’s impact creates, sustains, and matures faith and life in Christ and empowers all works that serve Christ in our vocations. God’s justification sanctifies the believer - all part and parcel of God’s </a:t>
            </a:r>
            <a:r>
              <a:rPr lang="en-US" sz="2300" u="sng" dirty="0" smtClean="0">
                <a:ln w="11430">
                  <a:solidFill>
                    <a:schemeClr val="tx1"/>
                  </a:solidFill>
                </a:ln>
                <a:latin typeface="Arial" pitchFamily="34" charset="0"/>
                <a:cs typeface="Arial" pitchFamily="34" charset="0"/>
              </a:rPr>
              <a:t>monergistic</a:t>
            </a:r>
            <a:r>
              <a:rPr lang="en-US" sz="2300" dirty="0" smtClean="0">
                <a:ln w="11430">
                  <a:solidFill>
                    <a:schemeClr val="tx1"/>
                  </a:solidFill>
                </a:ln>
                <a:latin typeface="Arial" pitchFamily="34" charset="0"/>
                <a:cs typeface="Arial" pitchFamily="34" charset="0"/>
              </a:rPr>
              <a:t> salvation of the sinner!  Exhorting good works does not produce or increase them. They are empowered and increased only by the continual impact of the Gospel as you live and grow in </a:t>
            </a:r>
            <a:r>
              <a:rPr lang="en-US" sz="2300" dirty="0" smtClean="0">
                <a:ln w="11430">
                  <a:solidFill>
                    <a:schemeClr val="tx1"/>
                  </a:solidFill>
                </a:ln>
                <a:latin typeface="Arial" pitchFamily="34" charset="0"/>
                <a:cs typeface="Arial" pitchFamily="34" charset="0"/>
              </a:rPr>
              <a:t>Christ.</a:t>
            </a:r>
            <a:endParaRPr lang="en-US" sz="2300" dirty="0" smtClean="0">
              <a:ln w="11430">
                <a:solidFill>
                  <a:schemeClr val="tx1"/>
                </a:solidFill>
              </a:ln>
              <a:latin typeface="Arial" pitchFamily="34" charset="0"/>
              <a:cs typeface="Arial" pitchFamily="34" charset="0"/>
            </a:endParaRPr>
          </a:p>
          <a:p>
            <a:r>
              <a:rPr lang="en-US" sz="2300" dirty="0" smtClean="0">
                <a:ln w="11430">
                  <a:solidFill>
                    <a:schemeClr val="tx1"/>
                  </a:solidFill>
                </a:ln>
                <a:latin typeface="Arial" pitchFamily="34" charset="0"/>
                <a:cs typeface="Arial" pitchFamily="34" charset="0"/>
              </a:rPr>
              <a:t>Justification and sanctification are articles of faith. They are God’s secrets held in Heaven, yet revealed and bestowed in </a:t>
            </a:r>
            <a:r>
              <a:rPr lang="en-US" sz="2300" dirty="0" smtClean="0">
                <a:ln w="11430">
                  <a:solidFill>
                    <a:schemeClr val="tx1"/>
                  </a:solidFill>
                </a:ln>
                <a:latin typeface="Arial" pitchFamily="34" charset="0"/>
                <a:cs typeface="Arial" pitchFamily="34" charset="0"/>
              </a:rPr>
              <a:t>Divine </a:t>
            </a:r>
            <a:r>
              <a:rPr lang="en-US" sz="2300" dirty="0" smtClean="0">
                <a:ln w="11430">
                  <a:solidFill>
                    <a:schemeClr val="tx1"/>
                  </a:solidFill>
                </a:ln>
                <a:latin typeface="Arial" pitchFamily="34" charset="0"/>
                <a:cs typeface="Arial" pitchFamily="34" charset="0"/>
              </a:rPr>
              <a:t>Service as He nurtures you with His Means of Grace. All comfort and consolation come to you from Him through these mysteries that have been entrusted to Servants of His Word. You, the baptized, have it </a:t>
            </a:r>
            <a:r>
              <a:rPr lang="en-US" sz="2300" dirty="0" smtClean="0">
                <a:ln w="11430">
                  <a:solidFill>
                    <a:schemeClr val="tx1"/>
                  </a:solidFill>
                </a:ln>
                <a:latin typeface="Arial" pitchFamily="34" charset="0"/>
                <a:cs typeface="Arial" pitchFamily="34" charset="0"/>
              </a:rPr>
              <a:t>all!</a:t>
            </a:r>
            <a:endParaRPr lang="en-US" sz="23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2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diamond(in)">
                                      <p:cBhvr>
                                        <p:cTn id="12"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708</Words>
  <Application>Microsoft Office PowerPoint</Application>
  <PresentationFormat>On-screen Show (4:3)</PresentationFormat>
  <Paragraphs>56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Justification</dc:title>
  <dc:creator>Jeff</dc:creator>
  <cp:lastModifiedBy>Jeff</cp:lastModifiedBy>
  <cp:revision>58</cp:revision>
  <dcterms:created xsi:type="dcterms:W3CDTF">2006-08-16T00:00:00Z</dcterms:created>
  <dcterms:modified xsi:type="dcterms:W3CDTF">2024-10-20T12:47:08Z</dcterms:modified>
</cp:coreProperties>
</file>