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10/06/24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10/06/24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10/06/24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10/06/24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10/06/24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10/06/24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10/06/24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10/06/24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srcRect/>
          <a:stretch>
            <a:fillRect/>
          </a:stretch>
        </p:blipFill>
        <p:spPr bwMode="auto">
          <a:xfrm>
            <a:off x="0" y="874579"/>
            <a:ext cx="9144000" cy="514522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62000"/>
            <a:ext cx="8839200" cy="5401479"/>
          </a:xfrm>
          <a:prstGeom prst="rect">
            <a:avLst/>
          </a:prstGeom>
        </p:spPr>
        <p:txBody>
          <a:bodyPr wrap="square">
            <a:spAutoFit/>
          </a:bodyPr>
          <a:lstStyle/>
          <a:p>
            <a:pPr lvl="0">
              <a:spcAft>
                <a:spcPts val="600"/>
              </a:spcAft>
            </a:pPr>
            <a:r>
              <a:rPr lang="en-US" sz="3000" b="1" dirty="0" smtClean="0">
                <a:latin typeface="Times New Roman" pitchFamily="18" charset="0"/>
                <a:cs typeface="Times New Roman" pitchFamily="18" charset="0"/>
              </a:rPr>
              <a:t>Notice how justification, reconciliation, and the forgiveness of sins are presented by Paul as </a:t>
            </a:r>
            <a:r>
              <a:rPr lang="en-US" sz="3000" b="1" u="sng" dirty="0" smtClean="0">
                <a:latin typeface="Times New Roman" pitchFamily="18" charset="0"/>
                <a:cs typeface="Times New Roman" pitchFamily="18" charset="0"/>
              </a:rPr>
              <a:t>objective</a:t>
            </a:r>
            <a:r>
              <a:rPr lang="en-US" sz="3000" b="1" dirty="0" smtClean="0">
                <a:latin typeface="Times New Roman" pitchFamily="18" charset="0"/>
                <a:cs typeface="Times New Roman" pitchFamily="18" charset="0"/>
              </a:rPr>
              <a:t> </a:t>
            </a:r>
            <a:r>
              <a:rPr lang="en-US" sz="3000" b="1" u="sng" dirty="0" smtClean="0">
                <a:latin typeface="Times New Roman" pitchFamily="18" charset="0"/>
                <a:cs typeface="Times New Roman" pitchFamily="18" charset="0"/>
              </a:rPr>
              <a:t>existing</a:t>
            </a:r>
            <a:r>
              <a:rPr lang="en-US" sz="3000" b="1" dirty="0" smtClean="0">
                <a:latin typeface="Times New Roman" pitchFamily="18" charset="0"/>
                <a:cs typeface="Times New Roman" pitchFamily="18" charset="0"/>
              </a:rPr>
              <a:t> realities in the cross of Christ for </a:t>
            </a:r>
            <a:r>
              <a:rPr lang="en-US" sz="3000" b="1" i="1" u="dbl" dirty="0" smtClean="0">
                <a:effectLst>
                  <a:outerShdw blurRad="38100" dist="38100" dir="2700000" algn="tl">
                    <a:srgbClr val="000000">
                      <a:alpha val="43137"/>
                    </a:srgbClr>
                  </a:outerShdw>
                </a:effectLst>
                <a:latin typeface="Times New Roman" pitchFamily="18" charset="0"/>
                <a:cs typeface="Times New Roman" pitchFamily="18" charset="0"/>
              </a:rPr>
              <a:t>all</a:t>
            </a:r>
            <a:r>
              <a:rPr lang="en-US" sz="3000" b="1" i="1" dirty="0" smtClean="0">
                <a:latin typeface="Times New Roman" pitchFamily="18" charset="0"/>
                <a:cs typeface="Times New Roman" pitchFamily="18" charset="0"/>
              </a:rPr>
              <a:t> </a:t>
            </a:r>
            <a:r>
              <a:rPr lang="en-US" sz="3000" b="1" dirty="0" smtClean="0">
                <a:latin typeface="Times New Roman" pitchFamily="18" charset="0"/>
                <a:cs typeface="Times New Roman" pitchFamily="18" charset="0"/>
              </a:rPr>
              <a:t>men.</a:t>
            </a:r>
          </a:p>
          <a:p>
            <a:pPr lvl="0">
              <a:spcAft>
                <a:spcPts val="600"/>
              </a:spcAft>
            </a:pPr>
            <a:r>
              <a:rPr lang="en-US" sz="3000" b="1" dirty="0" smtClean="0">
                <a:latin typeface="Times New Roman" pitchFamily="18" charset="0"/>
                <a:cs typeface="Times New Roman" pitchFamily="18" charset="0"/>
              </a:rPr>
              <a:t>When we proclaim God’s justification of the sinner, we proclaim the objective reality of an existing verdict!</a:t>
            </a:r>
          </a:p>
          <a:p>
            <a:pPr lvl="0">
              <a:spcAft>
                <a:spcPts val="600"/>
              </a:spcAft>
            </a:pPr>
            <a:r>
              <a:rPr lang="en-US" sz="3000" b="1" dirty="0" smtClean="0">
                <a:latin typeface="Times New Roman" pitchFamily="18" charset="0"/>
                <a:cs typeface="Times New Roman" pitchFamily="18" charset="0"/>
              </a:rPr>
              <a:t>God declares to the sinner, </a:t>
            </a:r>
            <a:r>
              <a:rPr lang="en-US" sz="3000" b="1" i="1" u="sng" dirty="0" smtClean="0">
                <a:latin typeface="Times New Roman" pitchFamily="18" charset="0"/>
                <a:cs typeface="Times New Roman" pitchFamily="18" charset="0"/>
              </a:rPr>
              <a:t>you</a:t>
            </a:r>
            <a:r>
              <a:rPr lang="en-US" sz="3000" b="1" i="1" dirty="0" smtClean="0">
                <a:latin typeface="Times New Roman" pitchFamily="18" charset="0"/>
                <a:cs typeface="Times New Roman" pitchFamily="18" charset="0"/>
              </a:rPr>
              <a:t> </a:t>
            </a:r>
            <a:r>
              <a:rPr lang="en-US" sz="3000" b="1" i="1" u="sng" dirty="0" smtClean="0">
                <a:latin typeface="Times New Roman" pitchFamily="18" charset="0"/>
                <a:cs typeface="Times New Roman" pitchFamily="18" charset="0"/>
              </a:rPr>
              <a:t>are</a:t>
            </a:r>
            <a:r>
              <a:rPr lang="en-US" sz="3000" b="1" i="1" dirty="0" smtClean="0">
                <a:latin typeface="Times New Roman" pitchFamily="18" charset="0"/>
                <a:cs typeface="Times New Roman" pitchFamily="18" charset="0"/>
              </a:rPr>
              <a:t> </a:t>
            </a:r>
            <a:r>
              <a:rPr lang="en-US" sz="3000" b="1" i="1" u="sng" dirty="0" smtClean="0">
                <a:latin typeface="Times New Roman" pitchFamily="18" charset="0"/>
                <a:cs typeface="Times New Roman" pitchFamily="18" charset="0"/>
              </a:rPr>
              <a:t>righteous</a:t>
            </a:r>
            <a:r>
              <a:rPr lang="en-US" sz="3000" b="1" dirty="0" smtClean="0">
                <a:latin typeface="Times New Roman" pitchFamily="18" charset="0"/>
                <a:cs typeface="Times New Roman" pitchFamily="18" charset="0"/>
              </a:rPr>
              <a:t> - not you can be righteous, </a:t>
            </a:r>
            <a:r>
              <a:rPr lang="en-US" sz="3000" b="1" i="1" dirty="0" smtClean="0">
                <a:latin typeface="Times New Roman" pitchFamily="18" charset="0"/>
                <a:cs typeface="Times New Roman" pitchFamily="18" charset="0"/>
              </a:rPr>
              <a:t>if</a:t>
            </a:r>
            <a:r>
              <a:rPr lang="en-US" sz="3000" b="1" dirty="0" smtClean="0">
                <a:latin typeface="Times New Roman" pitchFamily="18" charset="0"/>
                <a:cs typeface="Times New Roman" pitchFamily="18" charset="0"/>
              </a:rPr>
              <a:t> . . . or you will be righteous </a:t>
            </a:r>
            <a:r>
              <a:rPr lang="en-US" sz="3000" b="1" i="1" dirty="0" smtClean="0">
                <a:latin typeface="Times New Roman" pitchFamily="18" charset="0"/>
                <a:cs typeface="Times New Roman" pitchFamily="18" charset="0"/>
              </a:rPr>
              <a:t>when…!</a:t>
            </a:r>
          </a:p>
          <a:p>
            <a:pPr lvl="0">
              <a:spcAft>
                <a:spcPts val="600"/>
              </a:spcAft>
            </a:pPr>
            <a:r>
              <a:rPr lang="en-US" sz="3000" b="1" dirty="0" smtClean="0">
                <a:latin typeface="Times New Roman" pitchFamily="18" charset="0"/>
                <a:cs typeface="Times New Roman" pitchFamily="18" charset="0"/>
              </a:rPr>
              <a:t>With God’s justice in the cross of Christ, everyone gets what they do not deserve!</a:t>
            </a:r>
            <a:endParaRPr lang="en-US" sz="3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linds(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linds(horizontal)">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685800"/>
            <a:ext cx="8839200" cy="5693866"/>
          </a:xfrm>
          <a:prstGeom prst="rect">
            <a:avLst/>
          </a:prstGeom>
        </p:spPr>
        <p:txBody>
          <a:bodyPr wrap="square">
            <a:spAutoFit/>
          </a:bodyPr>
          <a:lstStyle/>
          <a:p>
            <a:pPr lvl="0">
              <a:spcAft>
                <a:spcPts val="600"/>
              </a:spcAft>
            </a:pPr>
            <a:r>
              <a:rPr lang="en-US" sz="2800" b="1" cap="small" dirty="0" smtClean="0">
                <a:latin typeface="Times New Roman" pitchFamily="18" charset="0"/>
                <a:cs typeface="Times New Roman" pitchFamily="18" charset="0"/>
              </a:rPr>
              <a:t>The Scriptural Witness continued:</a:t>
            </a:r>
          </a:p>
          <a:p>
            <a:pPr lvl="0">
              <a:spcAft>
                <a:spcPts val="600"/>
              </a:spcAft>
              <a:buAutoNum type="arabicPeriod" startAt="4"/>
            </a:pPr>
            <a:r>
              <a:rPr lang="en-US" sz="2200" b="1" dirty="0" smtClean="0">
                <a:latin typeface="Times New Roman" pitchFamily="18" charset="0"/>
                <a:cs typeface="Times New Roman" pitchFamily="18" charset="0"/>
              </a:rPr>
              <a:t>  (Romans 1:16, 17) </a:t>
            </a:r>
            <a:r>
              <a:rPr lang="en-US" sz="2300" b="1" i="1" dirty="0" smtClean="0">
                <a:latin typeface="Arial Narrow" pitchFamily="34" charset="0"/>
                <a:cs typeface="Times New Roman" pitchFamily="18" charset="0"/>
              </a:rPr>
              <a:t>“</a:t>
            </a:r>
            <a:r>
              <a:rPr lang="en-US" sz="2300" b="1" i="1" dirty="0" smtClean="0">
                <a:latin typeface="Arial Narrow" pitchFamily="34" charset="0"/>
              </a:rPr>
              <a:t>For I am not ashamed of the gospel of Christ, for it is the power of God to salvation for everyone who believes, for the Jew first and also for the Greek. For in it the righteousness of God is revealed from faith to faith; as it is written, ‘The just shall live by faith.’”</a:t>
            </a:r>
          </a:p>
          <a:p>
            <a:pPr lvl="0">
              <a:spcAft>
                <a:spcPts val="600"/>
              </a:spcAft>
              <a:buAutoNum type="arabicPeriod" startAt="4"/>
            </a:pPr>
            <a:r>
              <a:rPr lang="en-US" sz="2200" b="1" dirty="0" smtClean="0">
                <a:latin typeface="Times New Roman" pitchFamily="18" charset="0"/>
                <a:cs typeface="Times New Roman" pitchFamily="18" charset="0"/>
              </a:rPr>
              <a:t>  (Romans 3:21-26) </a:t>
            </a:r>
            <a:r>
              <a:rPr lang="en-US" sz="2200" b="1" i="1" dirty="0" smtClean="0">
                <a:latin typeface="Arial Narrow" pitchFamily="34" charset="0"/>
                <a:cs typeface="Times New Roman" pitchFamily="18" charset="0"/>
              </a:rPr>
              <a:t>“</a:t>
            </a:r>
            <a:r>
              <a:rPr lang="en-US" sz="2200" b="1" i="1" dirty="0" smtClean="0">
                <a:latin typeface="Arial Narrow" pitchFamily="34" charset="0"/>
              </a:rPr>
              <a:t>But now the righteousness of God apart from the law is revealed, being witnessed by the Law and the Prophets, even the righteousness of God, through faith in Jesus Christ, to all and on all who believe. For there is no difference; for all have sinned and fall short of the glory of God, being justified freely by His grace through the redemption that is in Christ Jesus, whom God set forth as a propitiation by His blood, through faith, to demonstrate His righteousness, because in His forbearance God had passed over the sins that were previously committed, to demonstrate at the present time His righteousness, that He might be just and the justifier of the one who has faith in Jesus.”</a:t>
            </a:r>
            <a:r>
              <a:rPr lang="en-US" sz="2200" b="1" i="1" dirty="0" smtClean="0">
                <a:latin typeface="Arial Narrow" pitchFamily="34" charset="0"/>
                <a:cs typeface="Times New Roman" pitchFamily="18" charset="0"/>
              </a:rPr>
              <a:t> </a:t>
            </a:r>
            <a:endParaRPr lang="en-US" sz="2200" b="1" i="1" dirty="0">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770" decel="100000"/>
                                        <p:tgtEl>
                                          <p:spTgt spid="6">
                                            <p:txEl>
                                              <p:pRg st="2" end="2"/>
                                            </p:txEl>
                                          </p:spTgt>
                                        </p:tgtEl>
                                      </p:cBhvr>
                                    </p:animEffect>
                                    <p:animScale>
                                      <p:cBhvr>
                                        <p:cTn id="8" dur="770" decel="100000"/>
                                        <p:tgtEl>
                                          <p:spTgt spid="6">
                                            <p:txEl>
                                              <p:pRg st="2" end="2"/>
                                            </p:txEl>
                                          </p:spTgt>
                                        </p:tgtEl>
                                      </p:cBhvr>
                                      <p:from x="10000" y="10000"/>
                                      <p:to x="200000" y="450000"/>
                                    </p:animScale>
                                    <p:animScale>
                                      <p:cBhvr>
                                        <p:cTn id="9" dur="1230" accel="100000" fill="hold">
                                          <p:stCondLst>
                                            <p:cond delay="770"/>
                                          </p:stCondLst>
                                        </p:cTn>
                                        <p:tgtEl>
                                          <p:spTgt spid="6">
                                            <p:txEl>
                                              <p:pRg st="2" end="2"/>
                                            </p:txEl>
                                          </p:spTgt>
                                        </p:tgtEl>
                                      </p:cBhvr>
                                      <p:from x="200000" y="450000"/>
                                      <p:to x="100000" y="100000"/>
                                    </p:animScale>
                                    <p:set>
                                      <p:cBhvr>
                                        <p:cTn id="10" dur="770" fill="hold"/>
                                        <p:tgtEl>
                                          <p:spTgt spid="6">
                                            <p:txEl>
                                              <p:pRg st="2" end="2"/>
                                            </p:txEl>
                                          </p:spTgt>
                                        </p:tgtEl>
                                        <p:attrNameLst>
                                          <p:attrName>ppt_x</p:attrName>
                                        </p:attrNameLst>
                                      </p:cBhvr>
                                      <p:to>
                                        <p:strVal val="(0.5)"/>
                                      </p:to>
                                    </p:set>
                                    <p:anim from="(0.5)" to="(#ppt_x)" calcmode="lin" valueType="num">
                                      <p:cBhvr>
                                        <p:cTn id="11" dur="1230" accel="100000" fill="hold">
                                          <p:stCondLst>
                                            <p:cond delay="770"/>
                                          </p:stCondLst>
                                        </p:cTn>
                                        <p:tgtEl>
                                          <p:spTgt spid="6">
                                            <p:txEl>
                                              <p:pRg st="2" end="2"/>
                                            </p:txEl>
                                          </p:spTgt>
                                        </p:tgtEl>
                                        <p:attrNameLst>
                                          <p:attrName>ppt_x</p:attrName>
                                        </p:attrNameLst>
                                      </p:cBhvr>
                                    </p:anim>
                                    <p:set>
                                      <p:cBhvr>
                                        <p:cTn id="12" dur="770" fill="hold"/>
                                        <p:tgtEl>
                                          <p:spTgt spid="6">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685800"/>
            <a:ext cx="8839200" cy="5493812"/>
          </a:xfrm>
          <a:prstGeom prst="rect">
            <a:avLst/>
          </a:prstGeom>
        </p:spPr>
        <p:txBody>
          <a:bodyPr wrap="square">
            <a:spAutoFit/>
          </a:bodyPr>
          <a:lstStyle/>
          <a:p>
            <a:pPr lvl="0">
              <a:spcAft>
                <a:spcPts val="600"/>
              </a:spcAft>
            </a:pPr>
            <a:r>
              <a:rPr lang="en-US" sz="2800" b="1" dirty="0" smtClean="0">
                <a:latin typeface="Times New Roman" pitchFamily="18" charset="0"/>
                <a:cs typeface="Times New Roman" pitchFamily="18" charset="0"/>
              </a:rPr>
              <a:t>Where does Paul indicate </a:t>
            </a:r>
            <a:r>
              <a:rPr lang="en-US" sz="2800" b="1" i="1" dirty="0" smtClean="0">
                <a:latin typeface="Times New Roman" pitchFamily="18" charset="0"/>
                <a:cs typeface="Times New Roman" pitchFamily="18" charset="0"/>
              </a:rPr>
              <a:t>the righteousness of God</a:t>
            </a:r>
            <a:r>
              <a:rPr lang="en-US" sz="2800" b="1" dirty="0" smtClean="0">
                <a:latin typeface="Times New Roman" pitchFamily="18" charset="0"/>
                <a:cs typeface="Times New Roman" pitchFamily="18" charset="0"/>
              </a:rPr>
              <a:t> is made known?</a:t>
            </a:r>
            <a:r>
              <a:rPr lang="en-US" sz="3000" b="1" dirty="0" smtClean="0">
                <a:latin typeface="Times New Roman" pitchFamily="18" charset="0"/>
                <a:cs typeface="Times New Roman" pitchFamily="18" charset="0"/>
              </a:rPr>
              <a:t> </a:t>
            </a:r>
          </a:p>
          <a:p>
            <a:pPr lvl="0">
              <a:spcAft>
                <a:spcPts val="600"/>
              </a:spcAft>
            </a:pPr>
            <a:r>
              <a:rPr lang="en-US" sz="2800" b="1" dirty="0" smtClean="0">
                <a:latin typeface="Times New Roman" pitchFamily="18" charset="0"/>
                <a:cs typeface="Times New Roman" pitchFamily="18" charset="0"/>
              </a:rPr>
              <a:t>Note how Paul interrelates the righteousness of God, the propitiation of sin by Christ, and justification!</a:t>
            </a:r>
          </a:p>
          <a:p>
            <a:pPr lvl="0"/>
            <a:r>
              <a:rPr lang="en-US" sz="2400" b="1" dirty="0" smtClean="0">
                <a:latin typeface="Times New Roman" pitchFamily="18" charset="0"/>
                <a:cs typeface="Times New Roman" pitchFamily="18" charset="0"/>
              </a:rPr>
              <a:t>There are two different means of discourse that God uses in the Gospel to reveal and bestow His gift of justification.</a:t>
            </a:r>
          </a:p>
          <a:p>
            <a:pPr lvl="0"/>
            <a:r>
              <a:rPr lang="en-US" sz="2400" b="1" dirty="0" smtClean="0">
                <a:latin typeface="Times New Roman" pitchFamily="18" charset="0"/>
                <a:cs typeface="Times New Roman" pitchFamily="18" charset="0"/>
              </a:rPr>
              <a:t>     1.  The didactic or informational means that informs about Christ’s saving work and that God forgives sinners for </a:t>
            </a:r>
            <a:r>
              <a:rPr lang="en-US" sz="2400" b="1" u="sng" dirty="0" smtClean="0">
                <a:latin typeface="Times New Roman" pitchFamily="18" charset="0"/>
                <a:cs typeface="Times New Roman" pitchFamily="18" charset="0"/>
              </a:rPr>
              <a:t>His</a:t>
            </a:r>
            <a:r>
              <a:rPr lang="en-US" sz="2400" b="1" dirty="0" smtClean="0">
                <a:latin typeface="Times New Roman" pitchFamily="18" charset="0"/>
                <a:cs typeface="Times New Roman" pitchFamily="18" charset="0"/>
              </a:rPr>
              <a:t> sake.</a:t>
            </a:r>
          </a:p>
          <a:p>
            <a:pPr lvl="0"/>
            <a:r>
              <a:rPr lang="en-US" sz="2400" b="1" dirty="0" smtClean="0">
                <a:latin typeface="Times New Roman" pitchFamily="18" charset="0"/>
                <a:cs typeface="Times New Roman" pitchFamily="18" charset="0"/>
              </a:rPr>
              <a:t>     2.  The prophetic or personal voice that pronounces the forgiveness of sins as a personal address from God. This voice employs </a:t>
            </a:r>
            <a:r>
              <a:rPr lang="en-US" sz="2400" b="1" i="1" dirty="0" smtClean="0">
                <a:latin typeface="Times New Roman" pitchFamily="18" charset="0"/>
                <a:cs typeface="Times New Roman" pitchFamily="18" charset="0"/>
              </a:rPr>
              <a:t>I-you</a:t>
            </a:r>
            <a:r>
              <a:rPr lang="en-US" sz="2400" b="1" dirty="0" smtClean="0">
                <a:latin typeface="Times New Roman" pitchFamily="18" charset="0"/>
                <a:cs typeface="Times New Roman" pitchFamily="18" charset="0"/>
              </a:rPr>
              <a:t> language.  In Holy Absolution, God personally addresses you, a sinner, with His declaration of righteousness.  He personally bestows the forgiveness of sins </a:t>
            </a:r>
            <a:r>
              <a:rPr lang="en-US" sz="2400" b="1" i="1" dirty="0" smtClean="0">
                <a:latin typeface="Times New Roman" pitchFamily="18" charset="0"/>
                <a:cs typeface="Times New Roman" pitchFamily="18" charset="0"/>
              </a:rPr>
              <a:t>on you!</a:t>
            </a:r>
            <a:endParaRPr lang="en-US" sz="22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strips(down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2000"/>
                                        <p:tgtEl>
                                          <p:spTgt spid="6">
                                            <p:txEl>
                                              <p:pRg st="3" end="3"/>
                                            </p:txEl>
                                          </p:spTgt>
                                        </p:tgtEl>
                                      </p:cBhvr>
                                    </p:animEffect>
                                    <p:anim calcmode="lin" valueType="num">
                                      <p:cBhvr>
                                        <p:cTn id="18" dur="2000" fill="hold"/>
                                        <p:tgtEl>
                                          <p:spTgt spid="6">
                                            <p:txEl>
                                              <p:pRg st="3" end="3"/>
                                            </p:txEl>
                                          </p:spTgt>
                                        </p:tgtEl>
                                        <p:attrNameLst>
                                          <p:attrName>style.rotation</p:attrName>
                                        </p:attrNameLst>
                                      </p:cBhvr>
                                      <p:tavLst>
                                        <p:tav tm="0">
                                          <p:val>
                                            <p:fltVal val="720"/>
                                          </p:val>
                                        </p:tav>
                                        <p:tav tm="100000">
                                          <p:val>
                                            <p:fltVal val="0"/>
                                          </p:val>
                                        </p:tav>
                                      </p:tavLst>
                                    </p:anim>
                                    <p:anim calcmode="lin" valueType="num">
                                      <p:cBhvr>
                                        <p:cTn id="19" dur="2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20" dur="2000" fill="hold"/>
                                        <p:tgtEl>
                                          <p:spTgt spid="6">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2000"/>
                                        <p:tgtEl>
                                          <p:spTgt spid="6">
                                            <p:txEl>
                                              <p:pRg st="4" end="4"/>
                                            </p:txEl>
                                          </p:spTgt>
                                        </p:tgtEl>
                                      </p:cBhvr>
                                    </p:animEffect>
                                    <p:anim calcmode="lin" valueType="num">
                                      <p:cBhvr>
                                        <p:cTn id="26" dur="2000" fill="hold"/>
                                        <p:tgtEl>
                                          <p:spTgt spid="6">
                                            <p:txEl>
                                              <p:pRg st="4" end="4"/>
                                            </p:txEl>
                                          </p:spTgt>
                                        </p:tgtEl>
                                        <p:attrNameLst>
                                          <p:attrName>style.rotation</p:attrName>
                                        </p:attrNameLst>
                                      </p:cBhvr>
                                      <p:tavLst>
                                        <p:tav tm="0">
                                          <p:val>
                                            <p:fltVal val="720"/>
                                          </p:val>
                                        </p:tav>
                                        <p:tav tm="100000">
                                          <p:val>
                                            <p:fltVal val="0"/>
                                          </p:val>
                                        </p:tav>
                                      </p:tavLst>
                                    </p:anim>
                                    <p:anim calcmode="lin" valueType="num">
                                      <p:cBhvr>
                                        <p:cTn id="27" dur="2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28" dur="2000" fill="hold"/>
                                        <p:tgtEl>
                                          <p:spTgt spid="6">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40700"/>
            <a:ext cx="8839200" cy="5863144"/>
          </a:xfrm>
          <a:prstGeom prst="rect">
            <a:avLst/>
          </a:prstGeom>
        </p:spPr>
        <p:txBody>
          <a:bodyPr wrap="square">
            <a:spAutoFit/>
          </a:bodyPr>
          <a:lstStyle/>
          <a:p>
            <a:pPr lvl="0">
              <a:spcAft>
                <a:spcPts val="600"/>
              </a:spcAft>
            </a:pPr>
            <a:r>
              <a:rPr lang="en-US" sz="2800" b="1" cap="small" dirty="0" smtClean="0">
                <a:latin typeface="Times New Roman" pitchFamily="18" charset="0"/>
                <a:cs typeface="Times New Roman" pitchFamily="18" charset="0"/>
              </a:rPr>
              <a:t>The Scriptural Witness continued:</a:t>
            </a:r>
          </a:p>
          <a:p>
            <a:pPr lvl="0">
              <a:spcAft>
                <a:spcPts val="600"/>
              </a:spcAft>
            </a:pPr>
            <a:r>
              <a:rPr lang="en-US" sz="2400" b="1" dirty="0" smtClean="0">
                <a:latin typeface="Times New Roman" pitchFamily="18" charset="0"/>
                <a:cs typeface="Times New Roman" pitchFamily="18" charset="0"/>
              </a:rPr>
              <a:t>6.  (Gal 2:16) </a:t>
            </a:r>
            <a:r>
              <a:rPr lang="en-US" sz="2400" i="1" dirty="0" smtClean="0">
                <a:latin typeface="Arial Narrow" pitchFamily="34" charset="0"/>
                <a:cs typeface="Times New Roman" pitchFamily="18" charset="0"/>
              </a:rPr>
              <a:t>“…</a:t>
            </a:r>
            <a:r>
              <a:rPr lang="en-US" sz="2400" i="1" dirty="0" smtClean="0">
                <a:latin typeface="Arial Narrow" pitchFamily="34" charset="0"/>
              </a:rPr>
              <a:t>knowing that a man is not justified by the works of the law but by faith in Jesus Christ, even we have believed in Christ Jesus, that we might be justified by faith in Christ and not by the works of the law; for by the works of the law no flesh shall be justified.’”</a:t>
            </a:r>
          </a:p>
          <a:p>
            <a:pPr lvl="0">
              <a:spcAft>
                <a:spcPts val="1200"/>
              </a:spcAft>
              <a:buAutoNum type="arabicPeriod" startAt="7"/>
            </a:pPr>
            <a:r>
              <a:rPr lang="en-US" sz="2400" b="1" dirty="0" smtClean="0">
                <a:latin typeface="Times New Roman" pitchFamily="18" charset="0"/>
                <a:cs typeface="Times New Roman" pitchFamily="18" charset="0"/>
              </a:rPr>
              <a:t>(Eph 2:8) </a:t>
            </a:r>
            <a:r>
              <a:rPr lang="en-US" sz="2400" i="1" dirty="0" smtClean="0">
                <a:latin typeface="Arial Narrow" pitchFamily="34" charset="0"/>
                <a:cs typeface="Times New Roman" pitchFamily="18" charset="0"/>
              </a:rPr>
              <a:t>“</a:t>
            </a:r>
            <a:r>
              <a:rPr lang="en-US" sz="2400" i="1" dirty="0" smtClean="0">
                <a:latin typeface="Arial Narrow" pitchFamily="34" charset="0"/>
              </a:rPr>
              <a:t>For by grace you have been saved through faith, and that not of yourselves; it is the gift of God…, ”</a:t>
            </a:r>
            <a:r>
              <a:rPr lang="en-US" sz="2400" b="1" i="1" dirty="0" smtClean="0">
                <a:latin typeface="Arial Narrow" pitchFamily="34" charset="0"/>
                <a:cs typeface="Times New Roman" pitchFamily="18" charset="0"/>
              </a:rPr>
              <a:t> </a:t>
            </a:r>
          </a:p>
          <a:p>
            <a:pPr>
              <a:spcAft>
                <a:spcPts val="600"/>
              </a:spcAft>
            </a:pPr>
            <a:r>
              <a:rPr lang="en-US" sz="2400" b="1" dirty="0" smtClean="0">
                <a:latin typeface="Times New Roman" pitchFamily="18" charset="0"/>
                <a:cs typeface="Times New Roman" pitchFamily="18" charset="0"/>
              </a:rPr>
              <a:t>How would you explain the role of faith in God’s justification of the sinner?</a:t>
            </a:r>
          </a:p>
          <a:p>
            <a:pPr lvl="0">
              <a:spcAft>
                <a:spcPts val="600"/>
              </a:spcAft>
            </a:pPr>
            <a:r>
              <a:rPr lang="en-US" sz="2400" b="1" dirty="0" smtClean="0">
                <a:latin typeface="Times New Roman" pitchFamily="18" charset="0"/>
                <a:cs typeface="Times New Roman" pitchFamily="18" charset="0"/>
              </a:rPr>
              <a:t>How should the prepositions </a:t>
            </a:r>
            <a:r>
              <a:rPr lang="en-US" sz="2400" b="1" i="1" dirty="0" smtClean="0">
                <a:latin typeface="Times New Roman" pitchFamily="18" charset="0"/>
                <a:cs typeface="Times New Roman" pitchFamily="18" charset="0"/>
              </a:rPr>
              <a:t>by</a:t>
            </a:r>
            <a:r>
              <a:rPr lang="en-US" sz="2400" b="1" dirty="0" smtClean="0">
                <a:latin typeface="Times New Roman" pitchFamily="18" charset="0"/>
                <a:cs typeface="Times New Roman" pitchFamily="18" charset="0"/>
              </a:rPr>
              <a:t> and </a:t>
            </a:r>
            <a:r>
              <a:rPr lang="en-US" sz="2400" b="1" i="1" dirty="0" smtClean="0">
                <a:latin typeface="Times New Roman" pitchFamily="18" charset="0"/>
                <a:cs typeface="Times New Roman" pitchFamily="18" charset="0"/>
              </a:rPr>
              <a:t>through</a:t>
            </a:r>
            <a:r>
              <a:rPr lang="en-US" sz="2400" b="1" dirty="0" smtClean="0">
                <a:latin typeface="Times New Roman" pitchFamily="18" charset="0"/>
                <a:cs typeface="Times New Roman" pitchFamily="18" charset="0"/>
              </a:rPr>
              <a:t> [faith] be described when explaining the relationship between the saving grace of God’s justification of the sinner and faith?</a:t>
            </a:r>
          </a:p>
          <a:p>
            <a:pPr>
              <a:spcAft>
                <a:spcPts val="600"/>
              </a:spcAft>
            </a:pPr>
            <a:endParaRPr lang="en-US" sz="2400" b="1" dirty="0" smtClean="0">
              <a:latin typeface="Times New Roman" pitchFamily="18" charset="0"/>
              <a:cs typeface="Times New Roman" pitchFamily="18" charset="0"/>
            </a:endParaRPr>
          </a:p>
          <a:p>
            <a:pPr marL="457200" lvl="0" indent="-457200">
              <a:spcAft>
                <a:spcPts val="600"/>
              </a:spcAft>
            </a:pPr>
            <a:endParaRPr lang="en-US" sz="2400" b="1" i="1" dirty="0">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770" decel="100000"/>
                                        <p:tgtEl>
                                          <p:spTgt spid="6">
                                            <p:txEl>
                                              <p:pRg st="2" end="2"/>
                                            </p:txEl>
                                          </p:spTgt>
                                        </p:tgtEl>
                                      </p:cBhvr>
                                    </p:animEffect>
                                    <p:animScale>
                                      <p:cBhvr>
                                        <p:cTn id="8" dur="770" decel="100000"/>
                                        <p:tgtEl>
                                          <p:spTgt spid="6">
                                            <p:txEl>
                                              <p:pRg st="2" end="2"/>
                                            </p:txEl>
                                          </p:spTgt>
                                        </p:tgtEl>
                                      </p:cBhvr>
                                      <p:from x="10000" y="10000"/>
                                      <p:to x="200000" y="450000"/>
                                    </p:animScale>
                                    <p:animScale>
                                      <p:cBhvr>
                                        <p:cTn id="9" dur="1230" accel="100000" fill="hold">
                                          <p:stCondLst>
                                            <p:cond delay="770"/>
                                          </p:stCondLst>
                                        </p:cTn>
                                        <p:tgtEl>
                                          <p:spTgt spid="6">
                                            <p:txEl>
                                              <p:pRg st="2" end="2"/>
                                            </p:txEl>
                                          </p:spTgt>
                                        </p:tgtEl>
                                      </p:cBhvr>
                                      <p:from x="200000" y="450000"/>
                                      <p:to x="100000" y="100000"/>
                                    </p:animScale>
                                    <p:set>
                                      <p:cBhvr>
                                        <p:cTn id="10" dur="770" fill="hold"/>
                                        <p:tgtEl>
                                          <p:spTgt spid="6">
                                            <p:txEl>
                                              <p:pRg st="2" end="2"/>
                                            </p:txEl>
                                          </p:spTgt>
                                        </p:tgtEl>
                                        <p:attrNameLst>
                                          <p:attrName>ppt_x</p:attrName>
                                        </p:attrNameLst>
                                      </p:cBhvr>
                                      <p:to>
                                        <p:strVal val="(0.5)"/>
                                      </p:to>
                                    </p:set>
                                    <p:anim from="(0.5)" to="(#ppt_x)" calcmode="lin" valueType="num">
                                      <p:cBhvr>
                                        <p:cTn id="11" dur="1230" accel="100000" fill="hold">
                                          <p:stCondLst>
                                            <p:cond delay="770"/>
                                          </p:stCondLst>
                                        </p:cTn>
                                        <p:tgtEl>
                                          <p:spTgt spid="6">
                                            <p:txEl>
                                              <p:pRg st="2" end="2"/>
                                            </p:txEl>
                                          </p:spTgt>
                                        </p:tgtEl>
                                        <p:attrNameLst>
                                          <p:attrName>ppt_x</p:attrName>
                                        </p:attrNameLst>
                                      </p:cBhvr>
                                    </p:anim>
                                    <p:set>
                                      <p:cBhvr>
                                        <p:cTn id="12" dur="770" fill="hold"/>
                                        <p:tgtEl>
                                          <p:spTgt spid="6">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strips(downLeft)">
                                      <p:cBhvr>
                                        <p:cTn id="18" dur="500"/>
                                        <p:tgtEl>
                                          <p:spTgt spid="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strips(downRight)">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40700"/>
            <a:ext cx="8839200" cy="5663089"/>
          </a:xfrm>
          <a:prstGeom prst="rect">
            <a:avLst/>
          </a:prstGeom>
        </p:spPr>
        <p:txBody>
          <a:bodyPr wrap="square">
            <a:spAutoFit/>
          </a:bodyPr>
          <a:lstStyle/>
          <a:p>
            <a:pPr lvl="0">
              <a:spcAft>
                <a:spcPts val="600"/>
              </a:spcAft>
            </a:pPr>
            <a:r>
              <a:rPr lang="en-US" sz="3200" b="1" dirty="0" smtClean="0">
                <a:latin typeface="Times New Roman" pitchFamily="18" charset="0"/>
                <a:cs typeface="Times New Roman" pitchFamily="18" charset="0"/>
              </a:rPr>
              <a:t>Faith receives an objective, existing forgiveness of sin and righteousness of Christ, whereby the reckoning of God becomes a </a:t>
            </a:r>
            <a:r>
              <a:rPr lang="en-US" sz="3200" b="1" i="1" u="sng" dirty="0" smtClean="0">
                <a:ln>
                  <a:solidFill>
                    <a:schemeClr val="accent3">
                      <a:lumMod val="50000"/>
                    </a:schemeClr>
                  </a:solidFill>
                </a:ln>
                <a:solidFill>
                  <a:srgbClr val="00B050"/>
                </a:solidFill>
                <a:latin typeface="Times New Roman" pitchFamily="18" charset="0"/>
                <a:cs typeface="Times New Roman" pitchFamily="18" charset="0"/>
              </a:rPr>
              <a:t>received</a:t>
            </a:r>
            <a:r>
              <a:rPr lang="en-US" sz="3200" b="1" dirty="0" smtClean="0">
                <a:latin typeface="Times New Roman" pitchFamily="18" charset="0"/>
                <a:cs typeface="Times New Roman" pitchFamily="18" charset="0"/>
              </a:rPr>
              <a:t> reckoning by trust in God’s Word and Work!</a:t>
            </a:r>
          </a:p>
          <a:p>
            <a:pPr lvl="0">
              <a:spcAft>
                <a:spcPts val="600"/>
              </a:spcAft>
            </a:pPr>
            <a:r>
              <a:rPr lang="en-US" sz="3200" b="1" dirty="0" smtClean="0">
                <a:latin typeface="Times New Roman" pitchFamily="18" charset="0"/>
                <a:cs typeface="Times New Roman" pitchFamily="18" charset="0"/>
              </a:rPr>
              <a:t>By the power of the Gospel, the reconciling God reconciles sinners to Himself creating a saved relationship.  Faith </a:t>
            </a:r>
            <a:r>
              <a:rPr lang="en-US" sz="3200" b="1" i="1" u="sng" dirty="0" smtClean="0">
                <a:ln>
                  <a:solidFill>
                    <a:schemeClr val="accent3">
                      <a:lumMod val="50000"/>
                    </a:schemeClr>
                  </a:solidFill>
                </a:ln>
                <a:solidFill>
                  <a:srgbClr val="00B050"/>
                </a:solidFill>
                <a:latin typeface="Times New Roman" pitchFamily="18" charset="0"/>
                <a:cs typeface="Times New Roman" pitchFamily="18" charset="0"/>
              </a:rPr>
              <a:t>receives</a:t>
            </a:r>
            <a:r>
              <a:rPr lang="en-US" sz="3200" b="1" dirty="0" smtClean="0">
                <a:latin typeface="Times New Roman" pitchFamily="18" charset="0"/>
                <a:cs typeface="Times New Roman" pitchFamily="18" charset="0"/>
              </a:rPr>
              <a:t> the saving gifts; it </a:t>
            </a:r>
            <a:r>
              <a:rPr lang="en-US" sz="3200" b="1" i="1" u="sng" dirty="0" smtClean="0">
                <a:effectLst>
                  <a:outerShdw blurRad="38100" dist="38100" dir="2700000" algn="tl">
                    <a:srgbClr val="000000">
                      <a:alpha val="43137"/>
                    </a:srgbClr>
                  </a:outerShdw>
                </a:effectLst>
                <a:latin typeface="Times New Roman" pitchFamily="18" charset="0"/>
                <a:cs typeface="Times New Roman" pitchFamily="18" charset="0"/>
              </a:rPr>
              <a:t>does not</a:t>
            </a:r>
            <a:r>
              <a:rPr lang="en-US" sz="3200" b="1" dirty="0" smtClean="0">
                <a:latin typeface="Times New Roman" pitchFamily="18" charset="0"/>
                <a:cs typeface="Times New Roman" pitchFamily="18" charset="0"/>
              </a:rPr>
              <a:t> create or cause them.  You are justified by grace </a:t>
            </a:r>
            <a:r>
              <a:rPr lang="en-US" sz="3200" b="1" i="1" dirty="0" smtClean="0">
                <a:latin typeface="Times New Roman" pitchFamily="18" charset="0"/>
                <a:cs typeface="Times New Roman" pitchFamily="18" charset="0"/>
              </a:rPr>
              <a:t>through</a:t>
            </a:r>
            <a:r>
              <a:rPr lang="en-US" sz="3200" b="1" dirty="0" smtClean="0">
                <a:latin typeface="Times New Roman" pitchFamily="18" charset="0"/>
                <a:cs typeface="Times New Roman" pitchFamily="18" charset="0"/>
              </a:rPr>
              <a:t> faith, not </a:t>
            </a:r>
            <a:r>
              <a:rPr lang="en-US" sz="3200" b="1" i="1" dirty="0" smtClean="0">
                <a:latin typeface="Times New Roman" pitchFamily="18" charset="0"/>
                <a:cs typeface="Times New Roman" pitchFamily="18" charset="0"/>
              </a:rPr>
              <a:t>because of </a:t>
            </a:r>
            <a:r>
              <a:rPr lang="en-US" sz="3200" b="1" dirty="0" smtClean="0">
                <a:latin typeface="Times New Roman" pitchFamily="18" charset="0"/>
                <a:cs typeface="Times New Roman" pitchFamily="18" charset="0"/>
              </a:rPr>
              <a:t>faith or </a:t>
            </a:r>
            <a:r>
              <a:rPr lang="en-US" sz="3200" b="1" i="1" dirty="0" smtClean="0">
                <a:latin typeface="Times New Roman" pitchFamily="18" charset="0"/>
                <a:cs typeface="Times New Roman" pitchFamily="18" charset="0"/>
              </a:rPr>
              <a:t>in view of</a:t>
            </a:r>
            <a:r>
              <a:rPr lang="en-US" sz="3200" b="1" dirty="0" smtClean="0">
                <a:latin typeface="Times New Roman" pitchFamily="18" charset="0"/>
                <a:cs typeface="Times New Roman" pitchFamily="18" charset="0"/>
              </a:rPr>
              <a:t> faith.</a:t>
            </a:r>
          </a:p>
          <a:p>
            <a:pPr marL="457200" lvl="0" indent="-457200">
              <a:spcAft>
                <a:spcPts val="600"/>
              </a:spcAft>
            </a:pPr>
            <a:endParaRPr lang="en-US" sz="32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amond(in)">
                                      <p:cBhvr>
                                        <p:cTn id="7"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40700"/>
            <a:ext cx="8839200" cy="5786199"/>
          </a:xfrm>
          <a:prstGeom prst="rect">
            <a:avLst/>
          </a:prstGeom>
        </p:spPr>
        <p:txBody>
          <a:bodyPr wrap="square">
            <a:spAutoFit/>
          </a:bodyPr>
          <a:lstStyle/>
          <a:p>
            <a:pPr lvl="0">
              <a:spcAft>
                <a:spcPts val="1200"/>
              </a:spcAft>
            </a:pPr>
            <a:r>
              <a:rPr lang="en-US" sz="2800" b="1" cap="small" dirty="0" smtClean="0">
                <a:latin typeface="Times New Roman" pitchFamily="18" charset="0"/>
                <a:cs typeface="Times New Roman" pitchFamily="18" charset="0"/>
              </a:rPr>
              <a:t>The Scriptural Witness continued:</a:t>
            </a:r>
          </a:p>
          <a:p>
            <a:pPr lvl="0">
              <a:spcAft>
                <a:spcPts val="600"/>
              </a:spcAft>
            </a:pPr>
            <a:r>
              <a:rPr lang="en-US" sz="2400" b="1" dirty="0" smtClean="0">
                <a:latin typeface="Times New Roman" pitchFamily="18" charset="0"/>
                <a:cs typeface="Times New Roman" pitchFamily="18" charset="0"/>
              </a:rPr>
              <a:t>6.  (2 Cor. 5:17, 18) </a:t>
            </a:r>
            <a:r>
              <a:rPr lang="en-US" sz="2400" i="1" dirty="0" smtClean="0">
                <a:latin typeface="Arial Narrow" pitchFamily="34" charset="0"/>
                <a:cs typeface="Times New Roman" pitchFamily="18" charset="0"/>
              </a:rPr>
              <a:t>“</a:t>
            </a:r>
            <a:r>
              <a:rPr lang="en-US" sz="2400" i="1" dirty="0" smtClean="0">
                <a:latin typeface="Arial Narrow" pitchFamily="34" charset="0"/>
              </a:rPr>
              <a:t>Therefore, if anyone is in Christ, he is a new creation; old things have passed away; behold, all things have become new. Now all things are of God, who has reconciled us to Himself through Jesus Christ, and has given us the ministry of reconciliation.”</a:t>
            </a:r>
          </a:p>
          <a:p>
            <a:pPr lvl="0">
              <a:spcAft>
                <a:spcPts val="600"/>
              </a:spcAft>
              <a:buAutoNum type="arabicPeriod" startAt="7"/>
            </a:pPr>
            <a:r>
              <a:rPr lang="en-US" sz="2400" b="1" dirty="0" smtClean="0">
                <a:latin typeface="Times New Roman" pitchFamily="18" charset="0"/>
                <a:cs typeface="Times New Roman" pitchFamily="18" charset="0"/>
              </a:rPr>
              <a:t> (Rom 6:11, 18, 22) </a:t>
            </a:r>
            <a:r>
              <a:rPr lang="en-US" sz="2400" b="1" i="1" baseline="30000" dirty="0" smtClean="0">
                <a:latin typeface="Arial Narrow" pitchFamily="34" charset="0"/>
              </a:rPr>
              <a:t>11</a:t>
            </a:r>
            <a:r>
              <a:rPr lang="en-US" sz="2400" i="1" dirty="0" smtClean="0">
                <a:latin typeface="Arial Narrow" pitchFamily="34" charset="0"/>
                <a:cs typeface="Times New Roman" pitchFamily="18" charset="0"/>
              </a:rPr>
              <a:t>“</a:t>
            </a:r>
            <a:r>
              <a:rPr lang="en-US" sz="2400" i="1" dirty="0" smtClean="0">
                <a:latin typeface="Arial Narrow" pitchFamily="34" charset="0"/>
              </a:rPr>
              <a:t>Likewise you also, reckon yourselves to be dead indeed to sin, but alive to God in Christ Jesus our Lord.”</a:t>
            </a:r>
            <a:r>
              <a:rPr lang="en-US" sz="2400" b="1" i="1" dirty="0" smtClean="0">
                <a:latin typeface="Arial Narrow" pitchFamily="34" charset="0"/>
                <a:cs typeface="Times New Roman" pitchFamily="18" charset="0"/>
              </a:rPr>
              <a:t> </a:t>
            </a:r>
            <a:r>
              <a:rPr lang="en-US" sz="2400" b="1" i="1" baseline="30000" dirty="0" smtClean="0">
                <a:latin typeface="Arial Narrow" pitchFamily="34" charset="0"/>
              </a:rPr>
              <a:t>18</a:t>
            </a:r>
            <a:r>
              <a:rPr lang="en-US" sz="2400" i="1" dirty="0" smtClean="0">
                <a:latin typeface="Arial Narrow" pitchFamily="34" charset="0"/>
                <a:cs typeface="Times New Roman" pitchFamily="18" charset="0"/>
              </a:rPr>
              <a:t>“</a:t>
            </a:r>
            <a:r>
              <a:rPr lang="en-US" sz="2400" i="1" dirty="0" smtClean="0">
                <a:latin typeface="Arial Narrow" pitchFamily="34" charset="0"/>
              </a:rPr>
              <a:t>And having been set free from sin, you became slaves of righteousness.” </a:t>
            </a:r>
            <a:r>
              <a:rPr lang="en-US" sz="2400" b="1" i="1" baseline="30000" dirty="0" smtClean="0">
                <a:latin typeface="Arial Narrow" pitchFamily="34" charset="0"/>
              </a:rPr>
              <a:t>22</a:t>
            </a:r>
            <a:r>
              <a:rPr lang="en-US" sz="2400" i="1" dirty="0" smtClean="0">
                <a:latin typeface="Arial Narrow" pitchFamily="34" charset="0"/>
                <a:cs typeface="Times New Roman" pitchFamily="18" charset="0"/>
              </a:rPr>
              <a:t>“</a:t>
            </a:r>
            <a:r>
              <a:rPr lang="en-US" sz="2400" i="1" dirty="0" smtClean="0">
                <a:latin typeface="Arial Narrow" pitchFamily="34" charset="0"/>
              </a:rPr>
              <a:t>But now having been set free from sin, and having become slaves of God, you have your fruit to holiness, and the end, everlasting life.”</a:t>
            </a:r>
            <a:endParaRPr lang="en-US" sz="2400" b="1" i="1" dirty="0" smtClean="0">
              <a:latin typeface="Arial Narrow" pitchFamily="34" charset="0"/>
              <a:cs typeface="Times New Roman" pitchFamily="18" charset="0"/>
            </a:endParaRPr>
          </a:p>
          <a:p>
            <a:pPr lvl="0">
              <a:spcAft>
                <a:spcPts val="600"/>
              </a:spcAft>
            </a:pPr>
            <a:r>
              <a:rPr lang="en-US" sz="2400" b="1" dirty="0" smtClean="0">
                <a:latin typeface="Times New Roman" pitchFamily="18" charset="0"/>
                <a:cs typeface="Times New Roman" pitchFamily="18" charset="0"/>
              </a:rPr>
              <a:t>How does St. Paul describe what it means to be a </a:t>
            </a:r>
            <a:r>
              <a:rPr lang="en-US" sz="2400" b="1" i="1" dirty="0" smtClean="0">
                <a:latin typeface="Times New Roman" pitchFamily="18" charset="0"/>
                <a:cs typeface="Times New Roman" pitchFamily="18" charset="0"/>
              </a:rPr>
              <a:t>new creation</a:t>
            </a:r>
            <a:r>
              <a:rPr lang="en-US" sz="2400" b="1" dirty="0" smtClean="0">
                <a:latin typeface="Times New Roman" pitchFamily="18" charset="0"/>
                <a:cs typeface="Times New Roman" pitchFamily="18" charset="0"/>
              </a:rPr>
              <a:t> in Christ?  How did this come about?</a:t>
            </a:r>
          </a:p>
          <a:p>
            <a:pPr>
              <a:spcAft>
                <a:spcPts val="600"/>
              </a:spcAft>
            </a:pPr>
            <a:endParaRPr lang="en-US" sz="2400" b="1" dirty="0" smtClean="0">
              <a:latin typeface="Times New Roman" pitchFamily="18" charset="0"/>
              <a:cs typeface="Times New Roman" pitchFamily="18" charset="0"/>
            </a:endParaRPr>
          </a:p>
          <a:p>
            <a:pPr marL="457200" lvl="0" indent="-457200">
              <a:spcAft>
                <a:spcPts val="600"/>
              </a:spcAft>
            </a:pPr>
            <a:endParaRPr lang="en-US" sz="2400" b="1" i="1" dirty="0">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770" decel="100000"/>
                                        <p:tgtEl>
                                          <p:spTgt spid="6">
                                            <p:txEl>
                                              <p:pRg st="2" end="2"/>
                                            </p:txEl>
                                          </p:spTgt>
                                        </p:tgtEl>
                                      </p:cBhvr>
                                    </p:animEffect>
                                    <p:animScale>
                                      <p:cBhvr>
                                        <p:cTn id="8" dur="770" decel="100000"/>
                                        <p:tgtEl>
                                          <p:spTgt spid="6">
                                            <p:txEl>
                                              <p:pRg st="2" end="2"/>
                                            </p:txEl>
                                          </p:spTgt>
                                        </p:tgtEl>
                                      </p:cBhvr>
                                      <p:from x="10000" y="10000"/>
                                      <p:to x="200000" y="450000"/>
                                    </p:animScale>
                                    <p:animScale>
                                      <p:cBhvr>
                                        <p:cTn id="9" dur="1230" accel="100000" fill="hold">
                                          <p:stCondLst>
                                            <p:cond delay="770"/>
                                          </p:stCondLst>
                                        </p:cTn>
                                        <p:tgtEl>
                                          <p:spTgt spid="6">
                                            <p:txEl>
                                              <p:pRg st="2" end="2"/>
                                            </p:txEl>
                                          </p:spTgt>
                                        </p:tgtEl>
                                      </p:cBhvr>
                                      <p:from x="200000" y="450000"/>
                                      <p:to x="100000" y="100000"/>
                                    </p:animScale>
                                    <p:set>
                                      <p:cBhvr>
                                        <p:cTn id="10" dur="770" fill="hold"/>
                                        <p:tgtEl>
                                          <p:spTgt spid="6">
                                            <p:txEl>
                                              <p:pRg st="2" end="2"/>
                                            </p:txEl>
                                          </p:spTgt>
                                        </p:tgtEl>
                                        <p:attrNameLst>
                                          <p:attrName>ppt_x</p:attrName>
                                        </p:attrNameLst>
                                      </p:cBhvr>
                                      <p:to>
                                        <p:strVal val="(0.5)"/>
                                      </p:to>
                                    </p:set>
                                    <p:anim from="(0.5)" to="(#ppt_x)" calcmode="lin" valueType="num">
                                      <p:cBhvr>
                                        <p:cTn id="11" dur="1230" accel="100000" fill="hold">
                                          <p:stCondLst>
                                            <p:cond delay="770"/>
                                          </p:stCondLst>
                                        </p:cTn>
                                        <p:tgtEl>
                                          <p:spTgt spid="6">
                                            <p:txEl>
                                              <p:pRg st="2" end="2"/>
                                            </p:txEl>
                                          </p:spTgt>
                                        </p:tgtEl>
                                        <p:attrNameLst>
                                          <p:attrName>ppt_x</p:attrName>
                                        </p:attrNameLst>
                                      </p:cBhvr>
                                    </p:anim>
                                    <p:set>
                                      <p:cBhvr>
                                        <p:cTn id="12" dur="770" fill="hold"/>
                                        <p:tgtEl>
                                          <p:spTgt spid="6">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5"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2000"/>
                                        <p:tgtEl>
                                          <p:spTgt spid="6">
                                            <p:txEl>
                                              <p:pRg st="3" end="3"/>
                                            </p:txEl>
                                          </p:spTgt>
                                        </p:tgtEl>
                                      </p:cBhvr>
                                    </p:animEffect>
                                    <p:anim calcmode="lin" valueType="num">
                                      <p:cBhvr>
                                        <p:cTn id="19" dur="2000" fill="hold"/>
                                        <p:tgtEl>
                                          <p:spTgt spid="6">
                                            <p:txEl>
                                              <p:pRg st="3" end="3"/>
                                            </p:txEl>
                                          </p:spTgt>
                                        </p:tgtEl>
                                        <p:attrNameLst>
                                          <p:attrName>style.rotation</p:attrName>
                                        </p:attrNameLst>
                                      </p:cBhvr>
                                      <p:tavLst>
                                        <p:tav tm="0">
                                          <p:val>
                                            <p:fltVal val="720"/>
                                          </p:val>
                                        </p:tav>
                                        <p:tav tm="100000">
                                          <p:val>
                                            <p:fltVal val="0"/>
                                          </p:val>
                                        </p:tav>
                                      </p:tavLst>
                                    </p:anim>
                                    <p:anim calcmode="lin" valueType="num">
                                      <p:cBhvr>
                                        <p:cTn id="20" dur="2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21" dur="2000" fill="hold"/>
                                        <p:tgtEl>
                                          <p:spTgt spid="6">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62000"/>
            <a:ext cx="8839200" cy="5262979"/>
          </a:xfrm>
          <a:prstGeom prst="rect">
            <a:avLst/>
          </a:prstGeom>
        </p:spPr>
        <p:txBody>
          <a:bodyPr wrap="square">
            <a:spAutoFit/>
          </a:bodyPr>
          <a:lstStyle/>
          <a:p>
            <a:pPr lvl="0">
              <a:spcAft>
                <a:spcPts val="600"/>
              </a:spcAft>
            </a:pPr>
            <a:r>
              <a:rPr lang="en-US" sz="2800" b="1" dirty="0" smtClean="0">
                <a:latin typeface="Times New Roman" pitchFamily="18" charset="0"/>
                <a:cs typeface="Times New Roman" pitchFamily="18" charset="0"/>
              </a:rPr>
              <a:t>The power of God (Rom 1:16) is the Word of God’s gracious pardon!  The righteousness of Christ that justifies also sanctifies.  The power of the Gospel that bestows the righteousness of Christ also creates and empowers a new life in Christ.  As the Spirit works through the Gospel, the powerful pardon creates a new life in Christ, matures that life, and empowers faithful living.  This is sanctification!  It is not a separate work of God from justification.  Rather, both are two Divine Works of how God saves sinners.  Justification is to life in Christ as sanctification is to growth in Christ.  All of this is what </a:t>
            </a:r>
            <a:r>
              <a:rPr lang="en-US" sz="2800" b="1" i="1" dirty="0" smtClean="0">
                <a:latin typeface="Times New Roman" pitchFamily="18" charset="0"/>
                <a:cs typeface="Times New Roman" pitchFamily="18" charset="0"/>
              </a:rPr>
              <a:t>“getting saved” </a:t>
            </a:r>
            <a:r>
              <a:rPr lang="en-US" sz="2800" b="1" dirty="0" smtClean="0">
                <a:latin typeface="Times New Roman" pitchFamily="18" charset="0"/>
                <a:cs typeface="Times New Roman" pitchFamily="18" charset="0"/>
              </a:rPr>
              <a:t>is all about  in Eph 2:8.</a:t>
            </a:r>
            <a:endParaRPr lang="en-US" sz="28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40700"/>
            <a:ext cx="8839200" cy="5570756"/>
          </a:xfrm>
          <a:prstGeom prst="rect">
            <a:avLst/>
          </a:prstGeom>
        </p:spPr>
        <p:txBody>
          <a:bodyPr wrap="square">
            <a:spAutoFit/>
          </a:bodyPr>
          <a:lstStyle/>
          <a:p>
            <a:pPr lvl="0">
              <a:spcAft>
                <a:spcPts val="1200"/>
              </a:spcAft>
            </a:pPr>
            <a:r>
              <a:rPr lang="en-US" sz="2800" b="1" cap="small" dirty="0" smtClean="0">
                <a:latin typeface="Times New Roman" pitchFamily="18" charset="0"/>
                <a:cs typeface="Times New Roman" pitchFamily="18" charset="0"/>
              </a:rPr>
              <a:t>The Scriptural Witness continued:</a:t>
            </a:r>
          </a:p>
          <a:p>
            <a:pPr lvl="0">
              <a:spcAft>
                <a:spcPts val="1200"/>
              </a:spcAft>
            </a:pPr>
            <a:r>
              <a:rPr lang="en-US" sz="2400" b="1" dirty="0" smtClean="0">
                <a:latin typeface="Times New Roman" pitchFamily="18" charset="0"/>
                <a:cs typeface="Times New Roman" pitchFamily="18" charset="0"/>
              </a:rPr>
              <a:t>8.  (Eph 4:13-15) </a:t>
            </a:r>
            <a:r>
              <a:rPr lang="en-US" sz="2400" i="1" dirty="0" smtClean="0">
                <a:latin typeface="Arial Narrow" pitchFamily="34" charset="0"/>
                <a:cs typeface="Times New Roman" pitchFamily="18" charset="0"/>
              </a:rPr>
              <a:t>“…</a:t>
            </a:r>
            <a:r>
              <a:rPr lang="en-US" sz="2400" i="1" dirty="0" smtClean="0">
                <a:latin typeface="Arial Narrow" pitchFamily="34" charset="0"/>
              </a:rPr>
              <a:t>till we all come to the unity of the faith and of the knowledge of the Son of God, to a perfect man, to the measure of the stature of the fullness of Christ; </a:t>
            </a:r>
            <a:r>
              <a:rPr lang="en-US" sz="2400" i="1" dirty="0" smtClean="0">
                <a:latin typeface="Arial Narrow" pitchFamily="34" charset="0"/>
              </a:rPr>
              <a:t>that </a:t>
            </a:r>
            <a:r>
              <a:rPr lang="en-US" sz="2400" i="1" dirty="0" smtClean="0">
                <a:latin typeface="Arial Narrow" pitchFamily="34" charset="0"/>
              </a:rPr>
              <a:t>we should no longer be children, tossed to and fro and carried about with every wind of doctrine, by the trickery of men, in the cunning craftiness of deceitful plotting, </a:t>
            </a:r>
            <a:r>
              <a:rPr lang="en-US" sz="2400" i="1" dirty="0" smtClean="0">
                <a:latin typeface="Arial Narrow" pitchFamily="34" charset="0"/>
              </a:rPr>
              <a:t>but</a:t>
            </a:r>
            <a:r>
              <a:rPr lang="en-US" sz="2400" i="1" dirty="0" smtClean="0">
                <a:latin typeface="Arial Narrow" pitchFamily="34" charset="0"/>
              </a:rPr>
              <a:t>, speaking the truth in love, may grow up in all things into Him who is the head—Christ…”</a:t>
            </a:r>
          </a:p>
          <a:p>
            <a:pPr>
              <a:spcAft>
                <a:spcPts val="1200"/>
              </a:spcAft>
            </a:pPr>
            <a:r>
              <a:rPr lang="en-US" sz="2400" b="1" dirty="0" smtClean="0">
                <a:latin typeface="Times New Roman" pitchFamily="18" charset="0"/>
                <a:cs typeface="Times New Roman" pitchFamily="18" charset="0"/>
              </a:rPr>
              <a:t>9.  (Eph 2:10) </a:t>
            </a:r>
            <a:r>
              <a:rPr lang="en-US" sz="2400" i="1" dirty="0" smtClean="0">
                <a:latin typeface="Arial Narrow" pitchFamily="34" charset="0"/>
                <a:cs typeface="Times New Roman" pitchFamily="18" charset="0"/>
              </a:rPr>
              <a:t>“</a:t>
            </a:r>
            <a:r>
              <a:rPr lang="en-US" sz="2400" i="1" dirty="0" smtClean="0">
                <a:latin typeface="Arial Narrow" pitchFamily="34" charset="0"/>
              </a:rPr>
              <a:t>For we are His workmanship, created in Christ Jesus for good works, which God prepared beforehand that we should walk in them.”</a:t>
            </a:r>
            <a:endParaRPr lang="en-US" sz="2400" b="1" i="1" dirty="0" smtClean="0">
              <a:latin typeface="Arial Narrow" pitchFamily="34" charset="0"/>
              <a:cs typeface="Times New Roman" pitchFamily="18" charset="0"/>
            </a:endParaRPr>
          </a:p>
          <a:p>
            <a:pPr lvl="0">
              <a:spcAft>
                <a:spcPts val="600"/>
              </a:spcAft>
            </a:pPr>
            <a:r>
              <a:rPr lang="en-US" sz="2400" b="1" dirty="0" smtClean="0">
                <a:latin typeface="Times New Roman" pitchFamily="18" charset="0"/>
                <a:cs typeface="Times New Roman" pitchFamily="18" charset="0"/>
              </a:rPr>
              <a:t>10.  (St. John 15:5) </a:t>
            </a:r>
            <a:r>
              <a:rPr lang="en-US" sz="2400" i="1" dirty="0" smtClean="0">
                <a:solidFill>
                  <a:srgbClr val="FF0000"/>
                </a:solidFill>
                <a:latin typeface="Arial Narrow" pitchFamily="34" charset="0"/>
              </a:rPr>
              <a:t>“I am the vine, you are the branches.  He who abides in Me, and I in him, bears much fruit; for without Me you can do nothing.”</a:t>
            </a:r>
            <a:endParaRPr lang="en-US" sz="2400" i="1" dirty="0" smtClean="0">
              <a:solidFill>
                <a:srgbClr val="FF0000"/>
              </a:solidFill>
              <a:latin typeface="Arial Narrow" pitchFamily="34" charset="0"/>
              <a:cs typeface="Times New Roman" pitchFamily="18" charset="0"/>
            </a:endParaRPr>
          </a:p>
          <a:p>
            <a:pPr>
              <a:spcAft>
                <a:spcPts val="600"/>
              </a:spcAft>
            </a:pPr>
            <a:endParaRPr lang="en-US" sz="2400" b="1" dirty="0" smtClean="0">
              <a:latin typeface="Times New Roman" pitchFamily="18" charset="0"/>
              <a:cs typeface="Times New Roman" pitchFamily="18" charset="0"/>
            </a:endParaRPr>
          </a:p>
          <a:p>
            <a:pPr marL="457200" lvl="0" indent="-457200">
              <a:spcAft>
                <a:spcPts val="600"/>
              </a:spcAft>
            </a:pPr>
            <a:endParaRPr lang="en-US" sz="2400" b="1" i="1" dirty="0">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770" decel="100000"/>
                                        <p:tgtEl>
                                          <p:spTgt spid="6">
                                            <p:txEl>
                                              <p:pRg st="2" end="2"/>
                                            </p:txEl>
                                          </p:spTgt>
                                        </p:tgtEl>
                                      </p:cBhvr>
                                    </p:animEffect>
                                    <p:animScale>
                                      <p:cBhvr>
                                        <p:cTn id="8" dur="770" decel="100000"/>
                                        <p:tgtEl>
                                          <p:spTgt spid="6">
                                            <p:txEl>
                                              <p:pRg st="2" end="2"/>
                                            </p:txEl>
                                          </p:spTgt>
                                        </p:tgtEl>
                                      </p:cBhvr>
                                      <p:from x="10000" y="10000"/>
                                      <p:to x="200000" y="450000"/>
                                    </p:animScale>
                                    <p:animScale>
                                      <p:cBhvr>
                                        <p:cTn id="9" dur="1230" accel="100000" fill="hold">
                                          <p:stCondLst>
                                            <p:cond delay="770"/>
                                          </p:stCondLst>
                                        </p:cTn>
                                        <p:tgtEl>
                                          <p:spTgt spid="6">
                                            <p:txEl>
                                              <p:pRg st="2" end="2"/>
                                            </p:txEl>
                                          </p:spTgt>
                                        </p:tgtEl>
                                      </p:cBhvr>
                                      <p:from x="200000" y="450000"/>
                                      <p:to x="100000" y="100000"/>
                                    </p:animScale>
                                    <p:set>
                                      <p:cBhvr>
                                        <p:cTn id="10" dur="770" fill="hold"/>
                                        <p:tgtEl>
                                          <p:spTgt spid="6">
                                            <p:txEl>
                                              <p:pRg st="2" end="2"/>
                                            </p:txEl>
                                          </p:spTgt>
                                        </p:tgtEl>
                                        <p:attrNameLst>
                                          <p:attrName>ppt_x</p:attrName>
                                        </p:attrNameLst>
                                      </p:cBhvr>
                                      <p:to>
                                        <p:strVal val="(0.5)"/>
                                      </p:to>
                                    </p:set>
                                    <p:anim from="(0.5)" to="(#ppt_x)" calcmode="lin" valueType="num">
                                      <p:cBhvr>
                                        <p:cTn id="11" dur="1230" accel="100000" fill="hold">
                                          <p:stCondLst>
                                            <p:cond delay="770"/>
                                          </p:stCondLst>
                                        </p:cTn>
                                        <p:tgtEl>
                                          <p:spTgt spid="6">
                                            <p:txEl>
                                              <p:pRg st="2" end="2"/>
                                            </p:txEl>
                                          </p:spTgt>
                                        </p:tgtEl>
                                        <p:attrNameLst>
                                          <p:attrName>ppt_x</p:attrName>
                                        </p:attrNameLst>
                                      </p:cBhvr>
                                    </p:anim>
                                    <p:set>
                                      <p:cBhvr>
                                        <p:cTn id="12" dur="770" fill="hold"/>
                                        <p:tgtEl>
                                          <p:spTgt spid="6">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770" decel="100000"/>
                                        <p:tgtEl>
                                          <p:spTgt spid="6">
                                            <p:txEl>
                                              <p:pRg st="3" end="3"/>
                                            </p:txEl>
                                          </p:spTgt>
                                        </p:tgtEl>
                                      </p:cBhvr>
                                    </p:animEffect>
                                    <p:animScale>
                                      <p:cBhvr>
                                        <p:cTn id="19" dur="770" decel="100000"/>
                                        <p:tgtEl>
                                          <p:spTgt spid="6">
                                            <p:txEl>
                                              <p:pRg st="3" end="3"/>
                                            </p:txEl>
                                          </p:spTgt>
                                        </p:tgtEl>
                                      </p:cBhvr>
                                      <p:from x="10000" y="10000"/>
                                      <p:to x="200000" y="450000"/>
                                    </p:animScale>
                                    <p:animScale>
                                      <p:cBhvr>
                                        <p:cTn id="20" dur="1230" accel="100000" fill="hold">
                                          <p:stCondLst>
                                            <p:cond delay="770"/>
                                          </p:stCondLst>
                                        </p:cTn>
                                        <p:tgtEl>
                                          <p:spTgt spid="6">
                                            <p:txEl>
                                              <p:pRg st="3" end="3"/>
                                            </p:txEl>
                                          </p:spTgt>
                                        </p:tgtEl>
                                      </p:cBhvr>
                                      <p:from x="200000" y="450000"/>
                                      <p:to x="100000" y="100000"/>
                                    </p:animScale>
                                    <p:set>
                                      <p:cBhvr>
                                        <p:cTn id="21" dur="770" fill="hold"/>
                                        <p:tgtEl>
                                          <p:spTgt spid="6">
                                            <p:txEl>
                                              <p:pRg st="3" end="3"/>
                                            </p:txEl>
                                          </p:spTgt>
                                        </p:tgtEl>
                                        <p:attrNameLst>
                                          <p:attrName>ppt_x</p:attrName>
                                        </p:attrNameLst>
                                      </p:cBhvr>
                                      <p:to>
                                        <p:strVal val="(0.5)"/>
                                      </p:to>
                                    </p:set>
                                    <p:anim from="(0.5)" to="(#ppt_x)" calcmode="lin" valueType="num">
                                      <p:cBhvr>
                                        <p:cTn id="22" dur="1230" accel="100000" fill="hold">
                                          <p:stCondLst>
                                            <p:cond delay="770"/>
                                          </p:stCondLst>
                                        </p:cTn>
                                        <p:tgtEl>
                                          <p:spTgt spid="6">
                                            <p:txEl>
                                              <p:pRg st="3" end="3"/>
                                            </p:txEl>
                                          </p:spTgt>
                                        </p:tgtEl>
                                        <p:attrNameLst>
                                          <p:attrName>ppt_x</p:attrName>
                                        </p:attrNameLst>
                                      </p:cBhvr>
                                    </p:anim>
                                    <p:set>
                                      <p:cBhvr>
                                        <p:cTn id="23" dur="770" fill="hold"/>
                                        <p:tgtEl>
                                          <p:spTgt spid="6">
                                            <p:txEl>
                                              <p:pRg st="3" end="3"/>
                                            </p:txEl>
                                          </p:spTgt>
                                        </p:tgtEl>
                                        <p:attrNameLst>
                                          <p:attrName>ppt_y</p:attrName>
                                        </p:attrNameLst>
                                      </p:cBhvr>
                                      <p:to>
                                        <p:strVal val="(#ppt_y+0.4)"/>
                                      </p:to>
                                    </p:set>
                                    <p:anim from="(#ppt_y+0.4)" to="(#ppt_y)" calcmode="lin" valueType="num">
                                      <p:cBhvr>
                                        <p:cTn id="24" dur="1230" accel="100000" fill="hold">
                                          <p:stCondLst>
                                            <p:cond delay="770"/>
                                          </p:stCondLst>
                                        </p:cTn>
                                        <p:tgtEl>
                                          <p:spTgt spid="6">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1472148"/>
            <a:ext cx="8839200" cy="3785652"/>
          </a:xfrm>
          <a:prstGeom prst="rect">
            <a:avLst/>
          </a:prstGeom>
        </p:spPr>
        <p:txBody>
          <a:bodyPr wrap="square">
            <a:spAutoFit/>
          </a:bodyPr>
          <a:lstStyle/>
          <a:p>
            <a:pPr lvl="0">
              <a:spcAft>
                <a:spcPts val="1800"/>
              </a:spcAft>
            </a:pPr>
            <a:r>
              <a:rPr lang="en-US" sz="3000" b="1" dirty="0" smtClean="0">
                <a:latin typeface="Times New Roman" pitchFamily="18" charset="0"/>
                <a:cs typeface="Times New Roman" pitchFamily="18" charset="0"/>
              </a:rPr>
              <a:t>What are the two things that God would produce in us as we have become a new creation in Christ? </a:t>
            </a:r>
          </a:p>
          <a:p>
            <a:pPr lvl="0">
              <a:spcAft>
                <a:spcPts val="1800"/>
              </a:spcAft>
            </a:pPr>
            <a:r>
              <a:rPr lang="en-US" sz="3000" b="1" dirty="0" smtClean="0">
                <a:latin typeface="Times New Roman" pitchFamily="18" charset="0"/>
                <a:cs typeface="Times New Roman" pitchFamily="18" charset="0"/>
              </a:rPr>
              <a:t>Why is it important to distinguish these three: 1.) sanctification; 2.) the cause of sanctification; and 3.) the effects of sanctification.</a:t>
            </a:r>
          </a:p>
          <a:p>
            <a:pPr lvl="0"/>
            <a:r>
              <a:rPr lang="en-US" sz="3000" b="1" dirty="0" smtClean="0">
                <a:latin typeface="Times New Roman" pitchFamily="18" charset="0"/>
                <a:cs typeface="Times New Roman" pitchFamily="18" charset="0"/>
              </a:rPr>
              <a:t>Evaluate the following:  </a:t>
            </a:r>
            <a:r>
              <a:rPr lang="en-US" sz="3000" b="1" i="1" dirty="0" smtClean="0">
                <a:latin typeface="Times New Roman" pitchFamily="18" charset="0"/>
                <a:cs typeface="Times New Roman" pitchFamily="18" charset="0"/>
              </a:rPr>
              <a:t>As a new creation in Christ, you become and do more and more as you already are.</a:t>
            </a:r>
            <a:endParaRPr lang="en-US" sz="3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amond(in)">
                                      <p:cBhvr>
                                        <p:cTn id="7" dur="2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diamond(out)">
                                      <p:cBhvr>
                                        <p:cTn id="12"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62000"/>
            <a:ext cx="8839200" cy="533992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800" b="1" dirty="0" smtClean="0">
                <a:ln w="11430">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As faith grows and matures, Christ’s righteousness matures a new creation into a mature likeness of His human nature.  As Jesus, according to His human nature, grew in wisdom and stature, so also does the New Creation that has come forth in Holy Baptism.</a:t>
            </a:r>
          </a:p>
          <a:p>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more you grow in Christ, the more daily living takes on a reflection of His righteousness and the fruit of faithfulness increasingly accents your life.  This is </a:t>
            </a:r>
            <a:r>
              <a:rPr lang="en-US" sz="2800" b="1" i="1" u="sng" dirty="0" smtClean="0">
                <a:ln w="11430">
                  <a:solidFill>
                    <a:srgbClr val="7030A0"/>
                  </a:solidFill>
                </a:ln>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sanctification!</a:t>
            </a:r>
            <a:r>
              <a:rPr lang="en-US" sz="2800" b="1" dirty="0" smtClean="0">
                <a:ln w="11430">
                  <a:solidFill>
                    <a:srgbClr val="7030A0"/>
                  </a:solidFill>
                </a:ln>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Sanctification is the hidden secret of God that continually happens when you are captivated, again and again, by the free grace of Christ.  God’s Word that justifies, sanctifies!</a:t>
            </a:r>
            <a:endParaRPr lang="en-US" sz="28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2000"/>
                                        <p:tgtEl>
                                          <p:spTgt spid="6">
                                            <p:txEl>
                                              <p:pRg st="1" end="1"/>
                                            </p:txEl>
                                          </p:spTgt>
                                        </p:tgtEl>
                                      </p:cBhvr>
                                    </p:animEffect>
                                    <p:anim calcmode="lin" valueType="num">
                                      <p:cBhvr>
                                        <p:cTn id="8" dur="2000" fill="hold"/>
                                        <p:tgtEl>
                                          <p:spTgt spid="6">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6">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74579"/>
            <a:ext cx="9144000" cy="5145221"/>
          </a:xfrm>
          <a:prstGeom prst="rect">
            <a:avLst/>
          </a:prstGeom>
          <a:noFill/>
        </p:spPr>
      </p:pic>
      <p:sp>
        <p:nvSpPr>
          <p:cNvPr id="5" name="Rectangle 4"/>
          <p:cNvSpPr/>
          <p:nvPr/>
        </p:nvSpPr>
        <p:spPr>
          <a:xfrm>
            <a:off x="152400" y="959108"/>
            <a:ext cx="8839200" cy="4832092"/>
          </a:xfrm>
          <a:prstGeom prst="rect">
            <a:avLst/>
          </a:prstGeom>
        </p:spPr>
        <p:txBody>
          <a:bodyPr wrap="square">
            <a:spAutoFit/>
          </a:bodyPr>
          <a:lstStyle/>
          <a:p>
            <a:r>
              <a:rPr lang="en-US" sz="2800" b="1" dirty="0" smtClean="0">
                <a:latin typeface="Times New Roman" pitchFamily="18" charset="0"/>
                <a:cs typeface="Times New Roman" pitchFamily="18" charset="0"/>
              </a:rPr>
              <a:t>For many Christians, justification is understood as a singular pronouncement that happens when you </a:t>
            </a: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“get saved”</a:t>
            </a:r>
            <a:r>
              <a:rPr lang="en-US" sz="2800" b="1" dirty="0" smtClean="0">
                <a:latin typeface="Times New Roman" pitchFamily="18" charset="0"/>
                <a:cs typeface="Times New Roman" pitchFamily="18" charset="0"/>
              </a:rPr>
              <a:t> at the beginning of your life in Christ.  The dominate focus of the Christian life then turns to </a:t>
            </a:r>
            <a:r>
              <a:rPr lang="en-US" sz="2800" b="1" u="sng" dirty="0" smtClean="0">
                <a:latin typeface="Times New Roman" pitchFamily="18" charset="0"/>
                <a:cs typeface="Times New Roman" pitchFamily="18" charset="0"/>
              </a:rPr>
              <a:t>sanctification</a:t>
            </a:r>
            <a:r>
              <a:rPr lang="en-US" sz="2800" b="1" dirty="0" smtClean="0">
                <a:latin typeface="Times New Roman" pitchFamily="18" charset="0"/>
                <a:cs typeface="Times New Roman" pitchFamily="18" charset="0"/>
              </a:rPr>
              <a:t>.  The astonishing reality that our Lord and Redeemer pardons wretched sinners fades into the background of daily Christian concern as attention turns to greater obedience to the Law and gaining a victory over sinful habits of life.  Sadly, this understanding produces spiritual burnout and a horrible sense of failure.</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3"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0" y="2902803"/>
            <a:ext cx="9144000" cy="830997"/>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w="11430">
                  <a:solidFill>
                    <a:srgbClr val="0070C0"/>
                  </a:solidFill>
                </a:ln>
                <a:solidFill>
                  <a:srgbClr val="0070C0"/>
                </a:solidFill>
                <a:effectLst>
                  <a:outerShdw blurRad="50800" dist="39000" dir="5460000" algn="tl">
                    <a:srgbClr val="000000">
                      <a:alpha val="38000"/>
                    </a:srgbClr>
                  </a:outerShdw>
                </a:effectLst>
                <a:latin typeface="Times New Roman" pitchFamily="18" charset="0"/>
                <a:cs typeface="Times New Roman" pitchFamily="18" charset="0"/>
              </a:rPr>
              <a:t>DOCTRINAL WITNESSES!</a:t>
            </a:r>
            <a:endParaRPr lang="en-US" sz="4800" b="1" dirty="0">
              <a:ln w="11430">
                <a:solidFill>
                  <a:srgbClr val="0070C0"/>
                </a:solidFill>
              </a:ln>
              <a:solidFill>
                <a:srgbClr val="0070C0"/>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1028" name="Picture 4" descr="Book Of Concord | Facebook"/>
          <p:cNvPicPr>
            <a:picLocks noChangeAspect="1" noChangeArrowheads="1"/>
          </p:cNvPicPr>
          <p:nvPr/>
        </p:nvPicPr>
        <p:blipFill>
          <a:blip r:embed="rId4" cstate="print"/>
          <a:srcRect/>
          <a:stretch>
            <a:fillRect/>
          </a:stretch>
        </p:blipFill>
        <p:spPr bwMode="auto">
          <a:xfrm>
            <a:off x="2697480" y="838200"/>
            <a:ext cx="3749040" cy="2099459"/>
          </a:xfrm>
          <a:prstGeom prst="rect">
            <a:avLst/>
          </a:prstGeom>
          <a:noFill/>
        </p:spPr>
      </p:pic>
      <p:pic>
        <p:nvPicPr>
          <p:cNvPr id="1030" name="Picture 6" descr="The Formula of Concord - BibleBulldog - Antiquarian Bibles"/>
          <p:cNvPicPr>
            <a:picLocks noChangeAspect="1" noChangeArrowheads="1"/>
          </p:cNvPicPr>
          <p:nvPr/>
        </p:nvPicPr>
        <p:blipFill>
          <a:blip r:embed="rId5" cstate="print"/>
          <a:srcRect/>
          <a:stretch>
            <a:fillRect/>
          </a:stretch>
        </p:blipFill>
        <p:spPr bwMode="auto">
          <a:xfrm>
            <a:off x="0" y="3657600"/>
            <a:ext cx="2377440" cy="2377440"/>
          </a:xfrm>
          <a:prstGeom prst="rect">
            <a:avLst/>
          </a:prstGeom>
          <a:noFill/>
        </p:spPr>
      </p:pic>
      <p:pic>
        <p:nvPicPr>
          <p:cNvPr id="1032" name="Picture 8" descr="Apology of the Augsburg Confession - Wikipedia"/>
          <p:cNvPicPr>
            <a:picLocks noChangeAspect="1" noChangeArrowheads="1"/>
          </p:cNvPicPr>
          <p:nvPr/>
        </p:nvPicPr>
        <p:blipFill>
          <a:blip r:embed="rId6" cstate="print"/>
          <a:srcRect/>
          <a:stretch>
            <a:fillRect/>
          </a:stretch>
        </p:blipFill>
        <p:spPr bwMode="auto">
          <a:xfrm>
            <a:off x="7421880" y="3641666"/>
            <a:ext cx="1645920" cy="2356660"/>
          </a:xfrm>
          <a:prstGeom prst="rect">
            <a:avLst/>
          </a:prstGeom>
          <a:noFill/>
        </p:spPr>
      </p:pic>
      <p:pic>
        <p:nvPicPr>
          <p:cNvPr id="4" name="Picture 2" descr="Next Week Rubber Stamp. Grunge Design With Dust Scratches. Effects Can Be  Easily Removed For A Clean, Crisp Look. Color Is Easily Changed. Royalty  Free SVG, Cliparts, Vectors, and Stock Illustration. Image"/>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428875" y="1433512"/>
            <a:ext cx="4286250" cy="39909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subTnLst>
                                    <p:audio>
                                      <p:cMediaNode vol="100000">
                                        <p:cTn display="0" masterRel="sameClick">
                                          <p:stCondLst>
                                            <p:cond evt="begin" delay="0">
                                              <p:tn val="5"/>
                                            </p:cond>
                                          </p:stCondLst>
                                          <p:endCondLst>
                                            <p:cond evt="onStopAudio" delay="0">
                                              <p:tgtEl>
                                                <p:sldTgt/>
                                              </p:tgtEl>
                                            </p:cond>
                                          </p:endCondLst>
                                        </p:cTn>
                                        <p:tgtEl>
                                          <p:sndTgt r:embed="rId2"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1143000"/>
            <a:ext cx="8839200" cy="4555093"/>
          </a:xfrm>
          <a:prstGeom prst="rect">
            <a:avLst/>
          </a:prstGeom>
        </p:spPr>
        <p:txBody>
          <a:bodyPr wrap="square">
            <a:spAutoFit/>
          </a:bodyPr>
          <a:lstStyle/>
          <a:p>
            <a:pPr>
              <a:spcAft>
                <a:spcPts val="1200"/>
              </a:spcAft>
            </a:pPr>
            <a:r>
              <a:rPr lang="en-US" sz="2800" b="1" dirty="0" smtClean="0">
                <a:latin typeface="Times New Roman" pitchFamily="18" charset="0"/>
                <a:cs typeface="Times New Roman" pitchFamily="18" charset="0"/>
              </a:rPr>
              <a:t>Therefore, the purpose of our study of the Doctrine of Justification is to teach you, otherwise, about God’s justification of sinners and how He sanctifies believers (you!).  Faith is to be anchored </a:t>
            </a:r>
            <a:r>
              <a:rPr lang="en-US" sz="2800" b="1" i="1" u="sng" dirty="0" smtClean="0">
                <a:latin typeface="Times New Roman" pitchFamily="18" charset="0"/>
                <a:cs typeface="Times New Roman" pitchFamily="18" charset="0"/>
              </a:rPr>
              <a:t>completely</a:t>
            </a:r>
            <a:r>
              <a:rPr lang="en-US" sz="2800" b="1" dirty="0" smtClean="0">
                <a:latin typeface="Times New Roman" pitchFamily="18" charset="0"/>
                <a:cs typeface="Times New Roman" pitchFamily="18" charset="0"/>
              </a:rPr>
              <a:t> in the external Word of promise, not in anything that you may experience in your life in Christ Jesus!  You are justified by grace through faith </a:t>
            </a:r>
            <a:r>
              <a:rPr lang="en-US" sz="2800" b="1" u="sng" dirty="0" smtClean="0">
                <a:latin typeface="Times New Roman" pitchFamily="18" charset="0"/>
                <a:cs typeface="Times New Roman" pitchFamily="18" charset="0"/>
              </a:rPr>
              <a:t>alone</a:t>
            </a:r>
            <a:r>
              <a:rPr lang="en-US" sz="2800" b="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apart from your experience!</a:t>
            </a:r>
          </a:p>
          <a:p>
            <a:r>
              <a:rPr lang="en-US" sz="2800" b="1" dirty="0" smtClean="0">
                <a:latin typeface="Times New Roman" pitchFamily="18" charset="0"/>
                <a:cs typeface="Times New Roman" pitchFamily="18" charset="0"/>
              </a:rPr>
              <a:t>You must be honest, your experience in this life continues to be punctuated by sinful wretchedness from within and without!  </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2000"/>
                                        <p:tgtEl>
                                          <p:spTgt spid="6">
                                            <p:txEl>
                                              <p:pRg st="1" end="1"/>
                                            </p:txEl>
                                          </p:spTgt>
                                        </p:tgtEl>
                                      </p:cBhvr>
                                    </p:animEffect>
                                    <p:anim calcmode="lin" valueType="num">
                                      <p:cBhvr>
                                        <p:cTn id="8" dur="2000" fill="hold"/>
                                        <p:tgtEl>
                                          <p:spTgt spid="6">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6">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1600200"/>
            <a:ext cx="8839200" cy="3539430"/>
          </a:xfrm>
          <a:prstGeom prst="rect">
            <a:avLst/>
          </a:prstGeom>
        </p:spPr>
        <p:txBody>
          <a:bodyPr wrap="square">
            <a:spAutoFit/>
          </a:bodyPr>
          <a:lstStyle/>
          <a:p>
            <a:r>
              <a:rPr lang="en-US" sz="3200" b="1" dirty="0" smtClean="0">
                <a:latin typeface="Times New Roman" pitchFamily="18" charset="0"/>
                <a:cs typeface="Times New Roman" pitchFamily="18" charset="0"/>
              </a:rPr>
              <a:t>For this reason, while you are completely justified in your Baptism, you continually are in need of God’s justification for your sanctification - that your faith and life in Christ may not die, but grow and mature.  Indeed, it is the saving Word of justification that continually sanctifies the Christian as a life-long renewing work.</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1066800"/>
            <a:ext cx="8839200" cy="438581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spcAft>
                <a:spcPts val="1800"/>
              </a:spcAft>
            </a:pPr>
            <a:r>
              <a:rPr lang="en-US" sz="32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So then, where do we begin?  We will start this very important study by looking at this doctrine from God’s Holy Word; then from our Lutheran Confessions; followed by a discussion on Limited Atonement (?); and we’ll conclude on how this Chief Article provides you with great comfort and consolation!</a:t>
            </a:r>
          </a:p>
          <a:p>
            <a:pPr algn="ctr"/>
            <a:r>
              <a:rPr lang="en-US" sz="32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We begin with</a:t>
            </a:r>
            <a:r>
              <a:rPr 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t>
            </a:r>
            <a:r>
              <a:rPr lang="en-US" sz="4000" b="1" dirty="0" smtClean="0">
                <a:ln w="11430">
                  <a:solidFill>
                    <a:srgbClr val="CC9900"/>
                  </a:solidFill>
                </a:ln>
                <a:solidFill>
                  <a:srgbClr val="CC9900"/>
                </a:solidFill>
                <a:effectLst>
                  <a:outerShdw blurRad="80000" dist="40000" dir="5040000" algn="tl">
                    <a:srgbClr val="000000">
                      <a:alpha val="30000"/>
                    </a:srgbClr>
                  </a:outerShdw>
                </a:effectLst>
                <a:latin typeface="Times New Roman" pitchFamily="18" charset="0"/>
                <a:cs typeface="Times New Roman" pitchFamily="18" charset="0"/>
              </a:rPr>
              <a:t>The Scriptural Witness!</a:t>
            </a:r>
            <a:endParaRPr lang="en-US" sz="3200" b="1" dirty="0">
              <a:ln w="11430">
                <a:solidFill>
                  <a:srgbClr val="CC9900"/>
                </a:solidFill>
              </a:ln>
              <a:solidFill>
                <a:srgbClr val="CC99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down)">
                                      <p:cBhvr>
                                        <p:cTn id="7" dur="580">
                                          <p:stCondLst>
                                            <p:cond delay="0"/>
                                          </p:stCondLst>
                                        </p:cTn>
                                        <p:tgtEl>
                                          <p:spTgt spid="6">
                                            <p:txEl>
                                              <p:pRg st="1" end="1"/>
                                            </p:txEl>
                                          </p:spTgt>
                                        </p:tgtEl>
                                      </p:cBhvr>
                                    </p:animEffect>
                                    <p:anim calcmode="lin" valueType="num">
                                      <p:cBhvr>
                                        <p:cTn id="8"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1" end="1"/>
                                            </p:txEl>
                                          </p:spTgt>
                                        </p:tgtEl>
                                      </p:cBhvr>
                                      <p:to x="100000" y="60000"/>
                                    </p:animScale>
                                    <p:animScale>
                                      <p:cBhvr>
                                        <p:cTn id="14" dur="166" decel="50000">
                                          <p:stCondLst>
                                            <p:cond delay="676"/>
                                          </p:stCondLst>
                                        </p:cTn>
                                        <p:tgtEl>
                                          <p:spTgt spid="6">
                                            <p:txEl>
                                              <p:pRg st="1" end="1"/>
                                            </p:txEl>
                                          </p:spTgt>
                                        </p:tgtEl>
                                      </p:cBhvr>
                                      <p:to x="100000" y="100000"/>
                                    </p:animScale>
                                    <p:animScale>
                                      <p:cBhvr>
                                        <p:cTn id="15" dur="26">
                                          <p:stCondLst>
                                            <p:cond delay="1312"/>
                                          </p:stCondLst>
                                        </p:cTn>
                                        <p:tgtEl>
                                          <p:spTgt spid="6">
                                            <p:txEl>
                                              <p:pRg st="1" end="1"/>
                                            </p:txEl>
                                          </p:spTgt>
                                        </p:tgtEl>
                                      </p:cBhvr>
                                      <p:to x="100000" y="80000"/>
                                    </p:animScale>
                                    <p:animScale>
                                      <p:cBhvr>
                                        <p:cTn id="16" dur="166" decel="50000">
                                          <p:stCondLst>
                                            <p:cond delay="1338"/>
                                          </p:stCondLst>
                                        </p:cTn>
                                        <p:tgtEl>
                                          <p:spTgt spid="6">
                                            <p:txEl>
                                              <p:pRg st="1" end="1"/>
                                            </p:txEl>
                                          </p:spTgt>
                                        </p:tgtEl>
                                      </p:cBhvr>
                                      <p:to x="100000" y="100000"/>
                                    </p:animScale>
                                    <p:animScale>
                                      <p:cBhvr>
                                        <p:cTn id="17" dur="26">
                                          <p:stCondLst>
                                            <p:cond delay="1642"/>
                                          </p:stCondLst>
                                        </p:cTn>
                                        <p:tgtEl>
                                          <p:spTgt spid="6">
                                            <p:txEl>
                                              <p:pRg st="1" end="1"/>
                                            </p:txEl>
                                          </p:spTgt>
                                        </p:tgtEl>
                                      </p:cBhvr>
                                      <p:to x="100000" y="90000"/>
                                    </p:animScale>
                                    <p:animScale>
                                      <p:cBhvr>
                                        <p:cTn id="18" dur="166" decel="50000">
                                          <p:stCondLst>
                                            <p:cond delay="1668"/>
                                          </p:stCondLst>
                                        </p:cTn>
                                        <p:tgtEl>
                                          <p:spTgt spid="6">
                                            <p:txEl>
                                              <p:pRg st="1" end="1"/>
                                            </p:txEl>
                                          </p:spTgt>
                                        </p:tgtEl>
                                      </p:cBhvr>
                                      <p:to x="100000" y="100000"/>
                                    </p:animScale>
                                    <p:animScale>
                                      <p:cBhvr>
                                        <p:cTn id="19" dur="26">
                                          <p:stCondLst>
                                            <p:cond delay="1808"/>
                                          </p:stCondLst>
                                        </p:cTn>
                                        <p:tgtEl>
                                          <p:spTgt spid="6">
                                            <p:txEl>
                                              <p:pRg st="1" end="1"/>
                                            </p:txEl>
                                          </p:spTgt>
                                        </p:tgtEl>
                                      </p:cBhvr>
                                      <p:to x="100000" y="95000"/>
                                    </p:animScale>
                                    <p:animScale>
                                      <p:cBhvr>
                                        <p:cTn id="20" dur="166" decel="50000">
                                          <p:stCondLst>
                                            <p:cond delay="1834"/>
                                          </p:stCondLst>
                                        </p:cTn>
                                        <p:tgtEl>
                                          <p:spTgt spid="6">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685800"/>
            <a:ext cx="8839200" cy="5401479"/>
          </a:xfrm>
          <a:prstGeom prst="rect">
            <a:avLst/>
          </a:prstGeom>
        </p:spPr>
        <p:txBody>
          <a:bodyPr wrap="square">
            <a:spAutoFit/>
          </a:bodyPr>
          <a:lstStyle/>
          <a:p>
            <a:pPr>
              <a:spcAft>
                <a:spcPts val="600"/>
              </a:spcAft>
            </a:pPr>
            <a:r>
              <a:rPr lang="en-US" sz="3000" b="1" dirty="0" smtClean="0">
                <a:latin typeface="Times New Roman" pitchFamily="18" charset="0"/>
                <a:cs typeface="Times New Roman" pitchFamily="18" charset="0"/>
              </a:rPr>
              <a:t>As a starting point, Luther and the Lutheran fathers understood as virtual synonyms of justification:</a:t>
            </a:r>
          </a:p>
          <a:p>
            <a:r>
              <a:rPr lang="en-US" sz="3000" b="1" dirty="0" smtClean="0">
                <a:latin typeface="Times New Roman" pitchFamily="18" charset="0"/>
                <a:cs typeface="Times New Roman" pitchFamily="18" charset="0"/>
              </a:rPr>
              <a:t>	1. The Forgiveness of Sins;</a:t>
            </a:r>
          </a:p>
          <a:p>
            <a:r>
              <a:rPr lang="en-US" sz="3000" b="1" dirty="0" smtClean="0">
                <a:latin typeface="Times New Roman" pitchFamily="18" charset="0"/>
                <a:cs typeface="Times New Roman" pitchFamily="18" charset="0"/>
              </a:rPr>
              <a:t>	2.  The Righteousness of God (aka</a:t>
            </a:r>
          </a:p>
          <a:p>
            <a:r>
              <a:rPr lang="en-US" sz="3000" b="1" dirty="0" smtClean="0">
                <a:latin typeface="Times New Roman" pitchFamily="18" charset="0"/>
                <a:cs typeface="Times New Roman" pitchFamily="18" charset="0"/>
              </a:rPr>
              <a:t>	     righteousness of Christ and righteousness of</a:t>
            </a:r>
          </a:p>
          <a:p>
            <a:r>
              <a:rPr lang="en-US" sz="3000" b="1" dirty="0" smtClean="0">
                <a:latin typeface="Times New Roman" pitchFamily="18" charset="0"/>
                <a:cs typeface="Times New Roman" pitchFamily="18" charset="0"/>
              </a:rPr>
              <a:t>	     faith);</a:t>
            </a:r>
          </a:p>
          <a:p>
            <a:r>
              <a:rPr lang="en-US" sz="3000" b="1" dirty="0" smtClean="0">
                <a:latin typeface="Times New Roman" pitchFamily="18" charset="0"/>
                <a:cs typeface="Times New Roman" pitchFamily="18" charset="0"/>
              </a:rPr>
              <a:t>	3.  The Favor of God; and,</a:t>
            </a:r>
          </a:p>
          <a:p>
            <a:pPr>
              <a:spcAft>
                <a:spcPts val="1200"/>
              </a:spcAft>
            </a:pPr>
            <a:r>
              <a:rPr lang="en-US" sz="3000" b="1" dirty="0" smtClean="0">
                <a:latin typeface="Times New Roman" pitchFamily="18" charset="0"/>
                <a:cs typeface="Times New Roman" pitchFamily="18" charset="0"/>
              </a:rPr>
              <a:t>	4.  Reconciliation.</a:t>
            </a:r>
          </a:p>
          <a:p>
            <a:r>
              <a:rPr lang="en-US" sz="3000" b="1" dirty="0" smtClean="0">
                <a:latin typeface="Times New Roman" pitchFamily="18" charset="0"/>
                <a:cs typeface="Times New Roman" pitchFamily="18" charset="0"/>
              </a:rPr>
              <a:t>As our study continues, we will clarify important aspects of justification and how they relate to your sanctification.  </a:t>
            </a:r>
            <a:endParaRPr lang="en-US" sz="3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2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Left)">
                                      <p:cBhvr>
                                        <p:cTn id="12" dur="2000"/>
                                        <p:tgtEl>
                                          <p:spTgt spid="6">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strips(downLeft)">
                                      <p:cBhvr>
                                        <p:cTn id="15" dur="2000"/>
                                        <p:tgtEl>
                                          <p:spTgt spid="6">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strips(downLeft)">
                                      <p:cBhvr>
                                        <p:cTn id="18" dur="2000"/>
                                        <p:tgtEl>
                                          <p:spTgt spid="6">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Effect transition="in" filter="fade">
                                      <p:cBhvr>
                                        <p:cTn id="23" dur="770" decel="100000"/>
                                        <p:tgtEl>
                                          <p:spTgt spid="6">
                                            <p:txEl>
                                              <p:pRg st="5" end="5"/>
                                            </p:txEl>
                                          </p:spTgt>
                                        </p:tgtEl>
                                      </p:cBhvr>
                                    </p:animEffect>
                                    <p:animScale>
                                      <p:cBhvr>
                                        <p:cTn id="24" dur="770" decel="100000"/>
                                        <p:tgtEl>
                                          <p:spTgt spid="6">
                                            <p:txEl>
                                              <p:pRg st="5" end="5"/>
                                            </p:txEl>
                                          </p:spTgt>
                                        </p:tgtEl>
                                      </p:cBhvr>
                                      <p:from x="10000" y="10000"/>
                                      <p:to x="200000" y="450000"/>
                                    </p:animScale>
                                    <p:animScale>
                                      <p:cBhvr>
                                        <p:cTn id="25" dur="1230" accel="100000" fill="hold">
                                          <p:stCondLst>
                                            <p:cond delay="770"/>
                                          </p:stCondLst>
                                        </p:cTn>
                                        <p:tgtEl>
                                          <p:spTgt spid="6">
                                            <p:txEl>
                                              <p:pRg st="5" end="5"/>
                                            </p:txEl>
                                          </p:spTgt>
                                        </p:tgtEl>
                                      </p:cBhvr>
                                      <p:from x="200000" y="450000"/>
                                      <p:to x="100000" y="100000"/>
                                    </p:animScale>
                                    <p:set>
                                      <p:cBhvr>
                                        <p:cTn id="26" dur="770" fill="hold"/>
                                        <p:tgtEl>
                                          <p:spTgt spid="6">
                                            <p:txEl>
                                              <p:pRg st="5" end="5"/>
                                            </p:txEl>
                                          </p:spTgt>
                                        </p:tgtEl>
                                        <p:attrNameLst>
                                          <p:attrName>ppt_x</p:attrName>
                                        </p:attrNameLst>
                                      </p:cBhvr>
                                      <p:to>
                                        <p:strVal val="(0.5)"/>
                                      </p:to>
                                    </p:set>
                                    <p:anim from="(0.5)" to="(#ppt_x)" calcmode="lin" valueType="num">
                                      <p:cBhvr>
                                        <p:cTn id="27" dur="1230" accel="100000" fill="hold">
                                          <p:stCondLst>
                                            <p:cond delay="770"/>
                                          </p:stCondLst>
                                        </p:cTn>
                                        <p:tgtEl>
                                          <p:spTgt spid="6">
                                            <p:txEl>
                                              <p:pRg st="5" end="5"/>
                                            </p:txEl>
                                          </p:spTgt>
                                        </p:tgtEl>
                                        <p:attrNameLst>
                                          <p:attrName>ppt_x</p:attrName>
                                        </p:attrNameLst>
                                      </p:cBhvr>
                                    </p:anim>
                                    <p:set>
                                      <p:cBhvr>
                                        <p:cTn id="28" dur="770" fill="hold"/>
                                        <p:tgtEl>
                                          <p:spTgt spid="6">
                                            <p:txEl>
                                              <p:pRg st="5" end="5"/>
                                            </p:txEl>
                                          </p:spTgt>
                                        </p:tgtEl>
                                        <p:attrNameLst>
                                          <p:attrName>ppt_y</p:attrName>
                                        </p:attrNameLst>
                                      </p:cBhvr>
                                      <p:to>
                                        <p:strVal val="(#ppt_y+0.4)"/>
                                      </p:to>
                                    </p:set>
                                    <p:anim from="(#ppt_y+0.4)" to="(#ppt_y)" calcmode="lin" valueType="num">
                                      <p:cBhvr>
                                        <p:cTn id="29" dur="1230" accel="100000" fill="hold">
                                          <p:stCondLst>
                                            <p:cond delay="770"/>
                                          </p:stCondLst>
                                        </p:cTn>
                                        <p:tgtEl>
                                          <p:spTgt spid="6">
                                            <p:txEl>
                                              <p:pRg st="5" end="5"/>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25" presetClass="entr" presetSubtype="0" fill="hold" nodeType="click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 calcmode="lin" valueType="num">
                                      <p:cBhvr>
                                        <p:cTn id="34" dur="1000" decel="50000" fill="hold">
                                          <p:stCondLst>
                                            <p:cond delay="0"/>
                                          </p:stCondLst>
                                        </p:cTn>
                                        <p:tgtEl>
                                          <p:spTgt spid="6">
                                            <p:txEl>
                                              <p:pRg st="6" end="6"/>
                                            </p:txEl>
                                          </p:spTgt>
                                        </p:tgtEl>
                                        <p:attrNameLst>
                                          <p:attrName>style.rotation</p:attrName>
                                        </p:attrNameLst>
                                      </p:cBhvr>
                                      <p:tavLst>
                                        <p:tav tm="0">
                                          <p:val>
                                            <p:fltVal val="-90"/>
                                          </p:val>
                                        </p:tav>
                                        <p:tav tm="100000">
                                          <p:val>
                                            <p:fltVal val="0"/>
                                          </p:val>
                                        </p:tav>
                                      </p:tavLst>
                                    </p:anim>
                                    <p:anim calcmode="lin" valueType="num">
                                      <p:cBhvr>
                                        <p:cTn id="35" dur="1000" decel="50000" fill="hold">
                                          <p:stCondLst>
                                            <p:cond delay="0"/>
                                          </p:stCondLst>
                                        </p:cTn>
                                        <p:tgtEl>
                                          <p:spTgt spid="6">
                                            <p:txEl>
                                              <p:pRg st="6" end="6"/>
                                            </p:txEl>
                                          </p:spTgt>
                                        </p:tgtEl>
                                        <p:attrNameLst>
                                          <p:attrName>ppt_w</p:attrName>
                                        </p:attrNameLst>
                                      </p:cBhvr>
                                      <p:tavLst>
                                        <p:tav tm="0">
                                          <p:val>
                                            <p:strVal val="#ppt_w"/>
                                          </p:val>
                                        </p:tav>
                                        <p:tav tm="100000">
                                          <p:val>
                                            <p:strVal val="#ppt_w*.05"/>
                                          </p:val>
                                        </p:tav>
                                      </p:tavLst>
                                    </p:anim>
                                    <p:anim calcmode="lin" valueType="num">
                                      <p:cBhvr>
                                        <p:cTn id="36" dur="1000" accel="50000" fill="hold">
                                          <p:stCondLst>
                                            <p:cond delay="1000"/>
                                          </p:stCondLst>
                                        </p:cTn>
                                        <p:tgtEl>
                                          <p:spTgt spid="6">
                                            <p:txEl>
                                              <p:pRg st="6" end="6"/>
                                            </p:txEl>
                                          </p:spTgt>
                                        </p:tgtEl>
                                        <p:attrNameLst>
                                          <p:attrName>ppt_w</p:attrName>
                                        </p:attrNameLst>
                                      </p:cBhvr>
                                      <p:tavLst>
                                        <p:tav tm="0">
                                          <p:val>
                                            <p:strVal val="#ppt_w*.05"/>
                                          </p:val>
                                        </p:tav>
                                        <p:tav tm="100000">
                                          <p:val>
                                            <p:strVal val="#ppt_w"/>
                                          </p:val>
                                        </p:tav>
                                      </p:tavLst>
                                    </p:anim>
                                    <p:anim calcmode="lin" valueType="num">
                                      <p:cBhvr>
                                        <p:cTn id="37" dur="2000" fill="hold"/>
                                        <p:tgtEl>
                                          <p:spTgt spid="6">
                                            <p:txEl>
                                              <p:pRg st="6" end="6"/>
                                            </p:txEl>
                                          </p:spTgt>
                                        </p:tgtEl>
                                        <p:attrNameLst>
                                          <p:attrName>ppt_h</p:attrName>
                                        </p:attrNameLst>
                                      </p:cBhvr>
                                      <p:tavLst>
                                        <p:tav tm="0">
                                          <p:val>
                                            <p:strVal val="#ppt_h"/>
                                          </p:val>
                                        </p:tav>
                                        <p:tav tm="100000">
                                          <p:val>
                                            <p:strVal val="#ppt_h"/>
                                          </p:val>
                                        </p:tav>
                                      </p:tavLst>
                                    </p:anim>
                                    <p:anim calcmode="lin" valueType="num">
                                      <p:cBhvr>
                                        <p:cTn id="38" dur="1000" decel="50000" fill="hold">
                                          <p:stCondLst>
                                            <p:cond delay="0"/>
                                          </p:stCondLst>
                                        </p:cTn>
                                        <p:tgtEl>
                                          <p:spTgt spid="6">
                                            <p:txEl>
                                              <p:pRg st="6" end="6"/>
                                            </p:txEl>
                                          </p:spTgt>
                                        </p:tgtEl>
                                        <p:attrNameLst>
                                          <p:attrName>ppt_x</p:attrName>
                                        </p:attrNameLst>
                                      </p:cBhvr>
                                      <p:tavLst>
                                        <p:tav tm="0">
                                          <p:val>
                                            <p:strVal val="#ppt_x+.4"/>
                                          </p:val>
                                        </p:tav>
                                        <p:tav tm="100000">
                                          <p:val>
                                            <p:strVal val="#ppt_x"/>
                                          </p:val>
                                        </p:tav>
                                      </p:tavLst>
                                    </p:anim>
                                    <p:anim calcmode="lin" valueType="num">
                                      <p:cBhvr>
                                        <p:cTn id="39" dur="1000" decel="50000" fill="hold">
                                          <p:stCondLst>
                                            <p:cond delay="0"/>
                                          </p:stCondLst>
                                        </p:cTn>
                                        <p:tgtEl>
                                          <p:spTgt spid="6">
                                            <p:txEl>
                                              <p:pRg st="6" end="6"/>
                                            </p:txEl>
                                          </p:spTgt>
                                        </p:tgtEl>
                                        <p:attrNameLst>
                                          <p:attrName>ppt_y</p:attrName>
                                        </p:attrNameLst>
                                      </p:cBhvr>
                                      <p:tavLst>
                                        <p:tav tm="0">
                                          <p:val>
                                            <p:strVal val="#ppt_y-.2"/>
                                          </p:val>
                                        </p:tav>
                                        <p:tav tm="100000">
                                          <p:val>
                                            <p:strVal val="#ppt_y+.1"/>
                                          </p:val>
                                        </p:tav>
                                      </p:tavLst>
                                    </p:anim>
                                    <p:anim calcmode="lin" valueType="num">
                                      <p:cBhvr>
                                        <p:cTn id="40" dur="1000" accel="50000" fill="hold">
                                          <p:stCondLst>
                                            <p:cond delay="1000"/>
                                          </p:stCondLst>
                                        </p:cTn>
                                        <p:tgtEl>
                                          <p:spTgt spid="6">
                                            <p:txEl>
                                              <p:pRg st="6" end="6"/>
                                            </p:txEl>
                                          </p:spTgt>
                                        </p:tgtEl>
                                        <p:attrNameLst>
                                          <p:attrName>ppt_y</p:attrName>
                                        </p:attrNameLst>
                                      </p:cBhvr>
                                      <p:tavLst>
                                        <p:tav tm="0">
                                          <p:val>
                                            <p:strVal val="#ppt_y+.1"/>
                                          </p:val>
                                        </p:tav>
                                        <p:tav tm="100000">
                                          <p:val>
                                            <p:strVal val="#ppt_y"/>
                                          </p:val>
                                        </p:tav>
                                      </p:tavLst>
                                    </p:anim>
                                    <p:animEffect transition="in" filter="fade">
                                      <p:cBhvr>
                                        <p:cTn id="41" dur="2000" decel="50000">
                                          <p:stCondLst>
                                            <p:cond delay="0"/>
                                          </p:stCondLst>
                                        </p:cTn>
                                        <p:tgtEl>
                                          <p:spTgt spid="6">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ntr" presetSubtype="16" fill="hold" nodeType="clickEffect">
                                  <p:stCondLst>
                                    <p:cond delay="0"/>
                                  </p:stCondLst>
                                  <p:childTnLst>
                                    <p:set>
                                      <p:cBhvr>
                                        <p:cTn id="45" dur="1" fill="hold">
                                          <p:stCondLst>
                                            <p:cond delay="0"/>
                                          </p:stCondLst>
                                        </p:cTn>
                                        <p:tgtEl>
                                          <p:spTgt spid="6">
                                            <p:txEl>
                                              <p:pRg st="7" end="7"/>
                                            </p:txEl>
                                          </p:spTgt>
                                        </p:tgtEl>
                                        <p:attrNameLst>
                                          <p:attrName>style.visibility</p:attrName>
                                        </p:attrNameLst>
                                      </p:cBhvr>
                                      <p:to>
                                        <p:strVal val="visible"/>
                                      </p:to>
                                    </p:set>
                                    <p:animEffect transition="in" filter="diamond(in)">
                                      <p:cBhvr>
                                        <p:cTn id="46" dur="2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989886"/>
            <a:ext cx="8839200" cy="4801314"/>
          </a:xfrm>
          <a:prstGeom prst="rect">
            <a:avLst/>
          </a:prstGeom>
        </p:spPr>
        <p:txBody>
          <a:bodyPr wrap="square">
            <a:spAutoFit/>
          </a:bodyPr>
          <a:lstStyle/>
          <a:p>
            <a:r>
              <a:rPr lang="en-US" sz="3200" b="1" dirty="0" smtClean="0">
                <a:latin typeface="Times New Roman" pitchFamily="18" charset="0"/>
                <a:cs typeface="Times New Roman" pitchFamily="18" charset="0"/>
              </a:rPr>
              <a:t>We will also explore Biblical answers to these questions:</a:t>
            </a:r>
          </a:p>
          <a:p>
            <a:pPr>
              <a:spcBef>
                <a:spcPts val="600"/>
              </a:spcBef>
              <a:spcAft>
                <a:spcPts val="600"/>
              </a:spcAft>
            </a:pPr>
            <a:r>
              <a:rPr lang="en-US" sz="3200" b="1" dirty="0" smtClean="0">
                <a:latin typeface="Times New Roman" pitchFamily="18" charset="0"/>
                <a:cs typeface="Times New Roman" pitchFamily="18" charset="0"/>
              </a:rPr>
              <a:t>	1.  How was this saving work accomplished 	and its gifts appropriated by God?</a:t>
            </a:r>
          </a:p>
          <a:p>
            <a:pPr>
              <a:spcBef>
                <a:spcPts val="600"/>
              </a:spcBef>
              <a:spcAft>
                <a:spcPts val="600"/>
              </a:spcAft>
            </a:pPr>
            <a:r>
              <a:rPr lang="en-US" sz="3200" b="1" dirty="0" smtClean="0">
                <a:latin typeface="Times New Roman" pitchFamily="18" charset="0"/>
                <a:cs typeface="Times New Roman" pitchFamily="18" charset="0"/>
              </a:rPr>
              <a:t>	2.  Where are these gifts revealed and 	bestowed on individual sinners?</a:t>
            </a:r>
          </a:p>
          <a:p>
            <a:r>
              <a:rPr lang="en-US" sz="3200" b="1" dirty="0" smtClean="0">
                <a:latin typeface="Times New Roman" pitchFamily="18" charset="0"/>
                <a:cs typeface="Times New Roman" pitchFamily="18" charset="0"/>
              </a:rPr>
              <a:t>	3.  And how does the individual sinner 	receive, live, and grow with them?</a:t>
            </a:r>
          </a:p>
          <a:p>
            <a:r>
              <a:rPr lang="en-US" sz="3000" b="1" dirty="0" smtClean="0">
                <a:latin typeface="Times New Roman" pitchFamily="18" charset="0"/>
                <a:cs typeface="Times New Roman" pitchFamily="18" charset="0"/>
              </a:rPr>
              <a:t>  </a:t>
            </a:r>
            <a:endParaRPr lang="en-US" sz="3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p:cTn id="21"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989886"/>
            <a:ext cx="8839200" cy="4678204"/>
          </a:xfrm>
          <a:prstGeom prst="rect">
            <a:avLst/>
          </a:prstGeom>
        </p:spPr>
        <p:txBody>
          <a:bodyPr wrap="square">
            <a:spAutoFit/>
          </a:bodyPr>
          <a:lstStyle/>
          <a:p>
            <a:r>
              <a:rPr lang="en-US" sz="2800" b="1" dirty="0" smtClean="0">
                <a:latin typeface="Times New Roman" pitchFamily="18" charset="0"/>
                <a:cs typeface="Times New Roman" pitchFamily="18" charset="0"/>
              </a:rPr>
              <a:t>Let’s begin…where we left off…in Romans! </a:t>
            </a:r>
          </a:p>
          <a:p>
            <a:pPr>
              <a:spcBef>
                <a:spcPts val="600"/>
              </a:spcBef>
              <a:spcAft>
                <a:spcPts val="600"/>
              </a:spcAft>
            </a:pPr>
            <a:r>
              <a:rPr lang="en-US" sz="28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1.  (Romans 5:18) </a:t>
            </a:r>
            <a:r>
              <a:rPr lang="en-US" sz="2400" i="1" dirty="0" smtClean="0">
                <a:latin typeface="Arial Narrow" pitchFamily="34" charset="0"/>
                <a:cs typeface="Times New Roman" pitchFamily="18" charset="0"/>
              </a:rPr>
              <a:t>“</a:t>
            </a:r>
            <a:r>
              <a:rPr lang="en-US" sz="2400" i="1" dirty="0" smtClean="0">
                <a:latin typeface="Arial Narrow" pitchFamily="34" charset="0"/>
              </a:rPr>
              <a:t>Therefore, as through one man’s offense judgment came to all men, resulting in condemnation, even so through one Man’s righteous act the free gift came to all men, resulting in justification of life.</a:t>
            </a:r>
            <a:r>
              <a:rPr lang="en-US" sz="2400" i="1" dirty="0" smtClean="0">
                <a:latin typeface="Arial Narrow" pitchFamily="34" charset="0"/>
                <a:cs typeface="Times New Roman" pitchFamily="18" charset="0"/>
              </a:rPr>
              <a:t>”</a:t>
            </a:r>
            <a:r>
              <a:rPr lang="en-US" sz="2400" b="1" dirty="0" smtClean="0">
                <a:latin typeface="Times New Roman" pitchFamily="18" charset="0"/>
                <a:cs typeface="Times New Roman" pitchFamily="18" charset="0"/>
              </a:rPr>
              <a:t> </a:t>
            </a:r>
            <a:endParaRPr lang="en-US" sz="2800" b="1" dirty="0" smtClean="0">
              <a:latin typeface="Times New Roman" pitchFamily="18" charset="0"/>
              <a:cs typeface="Times New Roman" pitchFamily="18" charset="0"/>
            </a:endParaRPr>
          </a:p>
          <a:p>
            <a:pPr>
              <a:spcBef>
                <a:spcPts val="600"/>
              </a:spcBef>
              <a:spcAft>
                <a:spcPts val="600"/>
              </a:spcAft>
            </a:pPr>
            <a:r>
              <a:rPr lang="en-US" sz="2400" b="1" dirty="0" smtClean="0">
                <a:latin typeface="Times New Roman" pitchFamily="18" charset="0"/>
                <a:cs typeface="Times New Roman" pitchFamily="18" charset="0"/>
              </a:rPr>
              <a:t>     2.  (II Corinthians 5:18, 19) </a:t>
            </a:r>
            <a:r>
              <a:rPr lang="en-US" sz="2400" i="1" dirty="0" smtClean="0">
                <a:latin typeface="Arial Narrow" pitchFamily="34" charset="0"/>
                <a:cs typeface="Times New Roman" pitchFamily="18" charset="0"/>
              </a:rPr>
              <a:t>“</a:t>
            </a:r>
            <a:r>
              <a:rPr lang="en-US" sz="2400" i="1" dirty="0" smtClean="0">
                <a:latin typeface="Arial Narrow" pitchFamily="34" charset="0"/>
              </a:rPr>
              <a:t>Now all things are of God, who has reconciled us to Himself through Jesus Christ, and has given us the ministry of reconciliation, that is, that God was in Christ reconciling the world to Himself, not imputing their trespasses to them, and has committed to us the word of reconciliation.”</a:t>
            </a:r>
            <a:r>
              <a:rPr lang="en-US" sz="2600" dirty="0" smtClean="0">
                <a:latin typeface="Arial Narrow" pitchFamily="34" charset="0"/>
                <a:cs typeface="Times New Roman" pitchFamily="18" charset="0"/>
              </a:rPr>
              <a:t> </a:t>
            </a:r>
          </a:p>
          <a:p>
            <a:r>
              <a:rPr lang="en-US" sz="28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3.  (St. John 1:29) </a:t>
            </a:r>
            <a:r>
              <a:rPr lang="en-US" sz="2400" i="1" dirty="0" smtClean="0">
                <a:latin typeface="Arial Narrow" pitchFamily="34" charset="0"/>
                <a:cs typeface="Times New Roman" pitchFamily="18" charset="0"/>
              </a:rPr>
              <a:t>“</a:t>
            </a:r>
            <a:r>
              <a:rPr lang="en-US" sz="2400" i="1" dirty="0" smtClean="0">
                <a:latin typeface="Arial Narrow" pitchFamily="34" charset="0"/>
              </a:rPr>
              <a:t>The next day John saw Jesus coming toward him, and said, “Behold! The Lamb of God who takes away the sin of the world!”</a:t>
            </a:r>
            <a:r>
              <a:rPr lang="en-US" sz="2400" dirty="0" smtClean="0"/>
              <a:t> </a:t>
            </a:r>
            <a:endParaRPr lang="en-US" sz="2800" b="1" dirty="0">
              <a:latin typeface="Times New Roman" pitchFamily="18" charset="0"/>
              <a:cs typeface="Times New Roman" pitchFamily="18" charset="0"/>
            </a:endParaRPr>
          </a:p>
        </p:txBody>
      </p:sp>
      <p:sp>
        <p:nvSpPr>
          <p:cNvPr id="7" name="TextBox 6"/>
          <p:cNvSpPr txBox="1"/>
          <p:nvPr/>
        </p:nvSpPr>
        <p:spPr>
          <a:xfrm>
            <a:off x="4572000" y="5681246"/>
            <a:ext cx="4538165" cy="338554"/>
          </a:xfrm>
          <a:prstGeom prst="rect">
            <a:avLst/>
          </a:prstGeom>
          <a:noFill/>
        </p:spPr>
        <p:txBody>
          <a:bodyPr wrap="none" rtlCol="0">
            <a:spAutoFit/>
          </a:bodyPr>
          <a:lstStyle/>
          <a:p>
            <a:r>
              <a:rPr lang="en-US" sz="1600" b="1" dirty="0" smtClean="0">
                <a:effectLst>
                  <a:outerShdw blurRad="38100" dist="38100" dir="2700000" algn="tl">
                    <a:srgbClr val="000000">
                      <a:alpha val="43137"/>
                    </a:srgbClr>
                  </a:outerShdw>
                </a:effectLst>
              </a:rPr>
              <a:t>*All Biblical Texts from the New King James Version</a:t>
            </a:r>
            <a:endParaRPr lang="en-US" sz="16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155" decel="100000"/>
                                        <p:tgtEl>
                                          <p:spTgt spid="6">
                                            <p:txEl>
                                              <p:pRg st="1" end="1"/>
                                            </p:txEl>
                                          </p:spTgt>
                                        </p:tgtEl>
                                      </p:cBhvr>
                                    </p:animEffect>
                                    <p:animScale>
                                      <p:cBhvr>
                                        <p:cTn id="8" dur="1155" decel="100000"/>
                                        <p:tgtEl>
                                          <p:spTgt spid="6">
                                            <p:txEl>
                                              <p:pRg st="1" end="1"/>
                                            </p:txEl>
                                          </p:spTgt>
                                        </p:tgtEl>
                                      </p:cBhvr>
                                      <p:from x="10000" y="10000"/>
                                      <p:to x="200000" y="450000"/>
                                    </p:animScale>
                                    <p:animScale>
                                      <p:cBhvr>
                                        <p:cTn id="9" dur="1845" accel="100000" fill="hold">
                                          <p:stCondLst>
                                            <p:cond delay="1155"/>
                                          </p:stCondLst>
                                        </p:cTn>
                                        <p:tgtEl>
                                          <p:spTgt spid="6">
                                            <p:txEl>
                                              <p:pRg st="1" end="1"/>
                                            </p:txEl>
                                          </p:spTgt>
                                        </p:tgtEl>
                                      </p:cBhvr>
                                      <p:from x="200000" y="450000"/>
                                      <p:to x="100000" y="100000"/>
                                    </p:animScale>
                                    <p:set>
                                      <p:cBhvr>
                                        <p:cTn id="10" dur="1155" fill="hold"/>
                                        <p:tgtEl>
                                          <p:spTgt spid="6">
                                            <p:txEl>
                                              <p:pRg st="1" end="1"/>
                                            </p:txEl>
                                          </p:spTgt>
                                        </p:tgtEl>
                                        <p:attrNameLst>
                                          <p:attrName>ppt_x</p:attrName>
                                        </p:attrNameLst>
                                      </p:cBhvr>
                                      <p:to>
                                        <p:strVal val="(0.5)"/>
                                      </p:to>
                                    </p:set>
                                    <p:anim from="(0.5)" to="(#ppt_x)" calcmode="lin" valueType="num">
                                      <p:cBhvr>
                                        <p:cTn id="11" dur="1845" accel="100000" fill="hold">
                                          <p:stCondLst>
                                            <p:cond delay="1155"/>
                                          </p:stCondLst>
                                        </p:cTn>
                                        <p:tgtEl>
                                          <p:spTgt spid="6">
                                            <p:txEl>
                                              <p:pRg st="1" end="1"/>
                                            </p:txEl>
                                          </p:spTgt>
                                        </p:tgtEl>
                                        <p:attrNameLst>
                                          <p:attrName>ppt_x</p:attrName>
                                        </p:attrNameLst>
                                      </p:cBhvr>
                                    </p:anim>
                                    <p:set>
                                      <p:cBhvr>
                                        <p:cTn id="12" dur="1155" fill="hold"/>
                                        <p:tgtEl>
                                          <p:spTgt spid="6">
                                            <p:txEl>
                                              <p:pRg st="1" end="1"/>
                                            </p:txEl>
                                          </p:spTgt>
                                        </p:tgtEl>
                                        <p:attrNameLst>
                                          <p:attrName>ppt_y</p:attrName>
                                        </p:attrNameLst>
                                      </p:cBhvr>
                                      <p:to>
                                        <p:strVal val="(#ppt_y+0.4)"/>
                                      </p:to>
                                    </p:set>
                                    <p:anim from="(#ppt_y+0.4)" to="(#ppt_y)" calcmode="lin" valueType="num">
                                      <p:cBhvr>
                                        <p:cTn id="13" dur="1845" accel="100000" fill="hold">
                                          <p:stCondLst>
                                            <p:cond delay="1155"/>
                                          </p:stCondLst>
                                        </p:cTn>
                                        <p:tgtEl>
                                          <p:spTgt spid="6">
                                            <p:txEl>
                                              <p:pRg st="1" end="1"/>
                                            </p:txEl>
                                          </p:spTgt>
                                        </p:tgtEl>
                                        <p:attrNameLst>
                                          <p:attrName>ppt_y</p:attrName>
                                        </p:attrNameLst>
                                      </p:cBhvr>
                                    </p:anim>
                                  </p:childTnLst>
                                </p:cTn>
                              </p:par>
                              <p:par>
                                <p:cTn id="14" presetID="51"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770" decel="100000"/>
                                        <p:tgtEl>
                                          <p:spTgt spid="7"/>
                                        </p:tgtEl>
                                      </p:cBhvr>
                                    </p:animEffect>
                                    <p:animScale>
                                      <p:cBhvr>
                                        <p:cTn id="17" dur="770" decel="100000"/>
                                        <p:tgtEl>
                                          <p:spTgt spid="7"/>
                                        </p:tgtEl>
                                      </p:cBhvr>
                                      <p:from x="10000" y="10000"/>
                                      <p:to x="200000" y="450000"/>
                                    </p:animScale>
                                    <p:animScale>
                                      <p:cBhvr>
                                        <p:cTn id="18" dur="1230" accel="100000" fill="hold">
                                          <p:stCondLst>
                                            <p:cond delay="770"/>
                                          </p:stCondLst>
                                        </p:cTn>
                                        <p:tgtEl>
                                          <p:spTgt spid="7"/>
                                        </p:tgtEl>
                                      </p:cBhvr>
                                      <p:from x="200000" y="450000"/>
                                      <p:to x="100000" y="100000"/>
                                    </p:animScale>
                                    <p:set>
                                      <p:cBhvr>
                                        <p:cTn id="19" dur="770" fill="hold"/>
                                        <p:tgtEl>
                                          <p:spTgt spid="7"/>
                                        </p:tgtEl>
                                        <p:attrNameLst>
                                          <p:attrName>ppt_x</p:attrName>
                                        </p:attrNameLst>
                                      </p:cBhvr>
                                      <p:to>
                                        <p:strVal val="(0.5)"/>
                                      </p:to>
                                    </p:set>
                                    <p:anim from="(0.5)" to="(#ppt_x)" calcmode="lin" valueType="num">
                                      <p:cBhvr>
                                        <p:cTn id="20" dur="1230" accel="100000" fill="hold">
                                          <p:stCondLst>
                                            <p:cond delay="770"/>
                                          </p:stCondLst>
                                        </p:cTn>
                                        <p:tgtEl>
                                          <p:spTgt spid="7"/>
                                        </p:tgtEl>
                                        <p:attrNameLst>
                                          <p:attrName>ppt_x</p:attrName>
                                        </p:attrNameLst>
                                      </p:cBhvr>
                                    </p:anim>
                                    <p:set>
                                      <p:cBhvr>
                                        <p:cTn id="21" dur="770" fill="hold"/>
                                        <p:tgtEl>
                                          <p:spTgt spid="7"/>
                                        </p:tgtEl>
                                        <p:attrNameLst>
                                          <p:attrName>ppt_y</p:attrName>
                                        </p:attrNameLst>
                                      </p:cBhvr>
                                      <p:to>
                                        <p:strVal val="(#ppt_y+0.4)"/>
                                      </p:to>
                                    </p:set>
                                    <p:anim from="(#ppt_y+0.4)" to="(#ppt_y)" calcmode="lin" valueType="num">
                                      <p:cBhvr>
                                        <p:cTn id="22" dur="1230" accel="100000" fill="hold">
                                          <p:stCondLst>
                                            <p:cond delay="770"/>
                                          </p:stCondLst>
                                        </p:cTn>
                                        <p:tgtEl>
                                          <p:spTgt spid="7"/>
                                        </p:tgtEl>
                                        <p:attrNameLst>
                                          <p:attrName>ppt_y</p:attrName>
                                        </p:attrNameLst>
                                      </p:cBhvr>
                                    </p:anim>
                                  </p:childTnLst>
                                </p:cTn>
                              </p:par>
                              <p:par>
                                <p:cTn id="23" presetID="51" presetClass="entr" presetSubtype="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fade">
                                      <p:cBhvr>
                                        <p:cTn id="25" dur="770" decel="100000"/>
                                        <p:tgtEl>
                                          <p:spTgt spid="6">
                                            <p:txEl>
                                              <p:pRg st="1" end="1"/>
                                            </p:txEl>
                                          </p:spTgt>
                                        </p:tgtEl>
                                      </p:cBhvr>
                                    </p:animEffect>
                                    <p:animScale>
                                      <p:cBhvr>
                                        <p:cTn id="26" dur="770" decel="100000"/>
                                        <p:tgtEl>
                                          <p:spTgt spid="6">
                                            <p:txEl>
                                              <p:pRg st="1" end="1"/>
                                            </p:txEl>
                                          </p:spTgt>
                                        </p:tgtEl>
                                      </p:cBhvr>
                                      <p:from x="10000" y="10000"/>
                                      <p:to x="200000" y="450000"/>
                                    </p:animScale>
                                    <p:animScale>
                                      <p:cBhvr>
                                        <p:cTn id="27" dur="1230" accel="100000" fill="hold">
                                          <p:stCondLst>
                                            <p:cond delay="770"/>
                                          </p:stCondLst>
                                        </p:cTn>
                                        <p:tgtEl>
                                          <p:spTgt spid="6">
                                            <p:txEl>
                                              <p:pRg st="1" end="1"/>
                                            </p:txEl>
                                          </p:spTgt>
                                        </p:tgtEl>
                                      </p:cBhvr>
                                      <p:from x="200000" y="450000"/>
                                      <p:to x="100000" y="100000"/>
                                    </p:animScale>
                                    <p:set>
                                      <p:cBhvr>
                                        <p:cTn id="28" dur="770" fill="hold"/>
                                        <p:tgtEl>
                                          <p:spTgt spid="6">
                                            <p:txEl>
                                              <p:pRg st="1" end="1"/>
                                            </p:txEl>
                                          </p:spTgt>
                                        </p:tgtEl>
                                        <p:attrNameLst>
                                          <p:attrName>ppt_x</p:attrName>
                                        </p:attrNameLst>
                                      </p:cBhvr>
                                      <p:to>
                                        <p:strVal val="(0.5)"/>
                                      </p:to>
                                    </p:set>
                                    <p:anim from="(0.5)" to="(#ppt_x)" calcmode="lin" valueType="num">
                                      <p:cBhvr>
                                        <p:cTn id="29" dur="1230" accel="100000" fill="hold">
                                          <p:stCondLst>
                                            <p:cond delay="770"/>
                                          </p:stCondLst>
                                        </p:cTn>
                                        <p:tgtEl>
                                          <p:spTgt spid="6">
                                            <p:txEl>
                                              <p:pRg st="1" end="1"/>
                                            </p:txEl>
                                          </p:spTgt>
                                        </p:tgtEl>
                                        <p:attrNameLst>
                                          <p:attrName>ppt_x</p:attrName>
                                        </p:attrNameLst>
                                      </p:cBhvr>
                                    </p:anim>
                                    <p:set>
                                      <p:cBhvr>
                                        <p:cTn id="30" dur="770" fill="hold"/>
                                        <p:tgtEl>
                                          <p:spTgt spid="6">
                                            <p:txEl>
                                              <p:pRg st="1" end="1"/>
                                            </p:txEl>
                                          </p:spTgt>
                                        </p:tgtEl>
                                        <p:attrNameLst>
                                          <p:attrName>ppt_y</p:attrName>
                                        </p:attrNameLst>
                                      </p:cBhvr>
                                      <p:to>
                                        <p:strVal val="(#ppt_y+0.4)"/>
                                      </p:to>
                                    </p:set>
                                    <p:anim from="(#ppt_y+0.4)" to="(#ppt_y)" calcmode="lin" valueType="num">
                                      <p:cBhvr>
                                        <p:cTn id="31" dur="1230" accel="100000" fill="hold">
                                          <p:stCondLst>
                                            <p:cond delay="770"/>
                                          </p:stCondLst>
                                        </p:cTn>
                                        <p:tgtEl>
                                          <p:spTgt spid="6">
                                            <p:txEl>
                                              <p:pRg st="1" end="1"/>
                                            </p:txEl>
                                          </p:spTgt>
                                        </p:tgtEl>
                                        <p:attrNameLst>
                                          <p:attrName>ppt_y</p:attrName>
                                        </p:attrNameLst>
                                      </p:cBhvr>
                                    </p:anim>
                                  </p:childTnLst>
                                </p:cTn>
                              </p:par>
                            </p:childTnLst>
                          </p:cTn>
                        </p:par>
                      </p:childTnLst>
                    </p:cTn>
                  </p:par>
                  <p:par>
                    <p:cTn id="32" fill="hold">
                      <p:stCondLst>
                        <p:cond delay="indefinite"/>
                      </p:stCondLst>
                      <p:childTnLst>
                        <p:par>
                          <p:cTn id="33" fill="hold">
                            <p:stCondLst>
                              <p:cond delay="0"/>
                            </p:stCondLst>
                            <p:childTnLst>
                              <p:par>
                                <p:cTn id="34" presetID="51" presetClass="entr" presetSubtype="0" fill="hold" nodeType="click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fade">
                                      <p:cBhvr>
                                        <p:cTn id="36" dur="770" decel="100000"/>
                                        <p:tgtEl>
                                          <p:spTgt spid="6">
                                            <p:txEl>
                                              <p:pRg st="2" end="2"/>
                                            </p:txEl>
                                          </p:spTgt>
                                        </p:tgtEl>
                                      </p:cBhvr>
                                    </p:animEffect>
                                    <p:animScale>
                                      <p:cBhvr>
                                        <p:cTn id="37" dur="770" decel="100000"/>
                                        <p:tgtEl>
                                          <p:spTgt spid="6">
                                            <p:txEl>
                                              <p:pRg st="2" end="2"/>
                                            </p:txEl>
                                          </p:spTgt>
                                        </p:tgtEl>
                                      </p:cBhvr>
                                      <p:from x="10000" y="10000"/>
                                      <p:to x="200000" y="450000"/>
                                    </p:animScale>
                                    <p:animScale>
                                      <p:cBhvr>
                                        <p:cTn id="38" dur="1230" accel="100000" fill="hold">
                                          <p:stCondLst>
                                            <p:cond delay="770"/>
                                          </p:stCondLst>
                                        </p:cTn>
                                        <p:tgtEl>
                                          <p:spTgt spid="6">
                                            <p:txEl>
                                              <p:pRg st="2" end="2"/>
                                            </p:txEl>
                                          </p:spTgt>
                                        </p:tgtEl>
                                      </p:cBhvr>
                                      <p:from x="200000" y="450000"/>
                                      <p:to x="100000" y="100000"/>
                                    </p:animScale>
                                    <p:set>
                                      <p:cBhvr>
                                        <p:cTn id="39" dur="770" fill="hold"/>
                                        <p:tgtEl>
                                          <p:spTgt spid="6">
                                            <p:txEl>
                                              <p:pRg st="2" end="2"/>
                                            </p:txEl>
                                          </p:spTgt>
                                        </p:tgtEl>
                                        <p:attrNameLst>
                                          <p:attrName>ppt_x</p:attrName>
                                        </p:attrNameLst>
                                      </p:cBhvr>
                                      <p:to>
                                        <p:strVal val="(0.5)"/>
                                      </p:to>
                                    </p:set>
                                    <p:anim from="(0.5)" to="(#ppt_x)" calcmode="lin" valueType="num">
                                      <p:cBhvr>
                                        <p:cTn id="40" dur="1230" accel="100000" fill="hold">
                                          <p:stCondLst>
                                            <p:cond delay="770"/>
                                          </p:stCondLst>
                                        </p:cTn>
                                        <p:tgtEl>
                                          <p:spTgt spid="6">
                                            <p:txEl>
                                              <p:pRg st="2" end="2"/>
                                            </p:txEl>
                                          </p:spTgt>
                                        </p:tgtEl>
                                        <p:attrNameLst>
                                          <p:attrName>ppt_x</p:attrName>
                                        </p:attrNameLst>
                                      </p:cBhvr>
                                    </p:anim>
                                    <p:set>
                                      <p:cBhvr>
                                        <p:cTn id="41" dur="770" fill="hold"/>
                                        <p:tgtEl>
                                          <p:spTgt spid="6">
                                            <p:txEl>
                                              <p:pRg st="2" end="2"/>
                                            </p:txEl>
                                          </p:spTgt>
                                        </p:tgtEl>
                                        <p:attrNameLst>
                                          <p:attrName>ppt_y</p:attrName>
                                        </p:attrNameLst>
                                      </p:cBhvr>
                                      <p:to>
                                        <p:strVal val="(#ppt_y+0.4)"/>
                                      </p:to>
                                    </p:set>
                                    <p:anim from="(#ppt_y+0.4)" to="(#ppt_y)" calcmode="lin" valueType="num">
                                      <p:cBhvr>
                                        <p:cTn id="42" dur="1230" accel="100000" fill="hold">
                                          <p:stCondLst>
                                            <p:cond delay="770"/>
                                          </p:stCondLst>
                                        </p:cTn>
                                        <p:tgtEl>
                                          <p:spTgt spid="6">
                                            <p:txEl>
                                              <p:pRg st="2" end="2"/>
                                            </p:txEl>
                                          </p:spTgt>
                                        </p:tgtEl>
                                        <p:attrNameLst>
                                          <p:attrName>ppt_y</p:attrName>
                                        </p:attrNameLst>
                                      </p:cBhvr>
                                    </p:anim>
                                  </p:childTnLst>
                                </p:cTn>
                              </p:par>
                            </p:childTnLst>
                          </p:cTn>
                        </p:par>
                      </p:childTnLst>
                    </p:cTn>
                  </p:par>
                  <p:par>
                    <p:cTn id="43" fill="hold">
                      <p:stCondLst>
                        <p:cond delay="indefinite"/>
                      </p:stCondLst>
                      <p:childTnLst>
                        <p:par>
                          <p:cTn id="44" fill="hold">
                            <p:stCondLst>
                              <p:cond delay="0"/>
                            </p:stCondLst>
                            <p:childTnLst>
                              <p:par>
                                <p:cTn id="45" presetID="51" presetClass="entr" presetSubtype="0"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fade">
                                      <p:cBhvr>
                                        <p:cTn id="47" dur="770" decel="100000"/>
                                        <p:tgtEl>
                                          <p:spTgt spid="6">
                                            <p:txEl>
                                              <p:pRg st="3" end="3"/>
                                            </p:txEl>
                                          </p:spTgt>
                                        </p:tgtEl>
                                      </p:cBhvr>
                                    </p:animEffect>
                                    <p:animScale>
                                      <p:cBhvr>
                                        <p:cTn id="48" dur="770" decel="100000"/>
                                        <p:tgtEl>
                                          <p:spTgt spid="6">
                                            <p:txEl>
                                              <p:pRg st="3" end="3"/>
                                            </p:txEl>
                                          </p:spTgt>
                                        </p:tgtEl>
                                      </p:cBhvr>
                                      <p:from x="10000" y="10000"/>
                                      <p:to x="200000" y="450000"/>
                                    </p:animScale>
                                    <p:animScale>
                                      <p:cBhvr>
                                        <p:cTn id="49" dur="1230" accel="100000" fill="hold">
                                          <p:stCondLst>
                                            <p:cond delay="770"/>
                                          </p:stCondLst>
                                        </p:cTn>
                                        <p:tgtEl>
                                          <p:spTgt spid="6">
                                            <p:txEl>
                                              <p:pRg st="3" end="3"/>
                                            </p:txEl>
                                          </p:spTgt>
                                        </p:tgtEl>
                                      </p:cBhvr>
                                      <p:from x="200000" y="450000"/>
                                      <p:to x="100000" y="100000"/>
                                    </p:animScale>
                                    <p:set>
                                      <p:cBhvr>
                                        <p:cTn id="50" dur="770" fill="hold"/>
                                        <p:tgtEl>
                                          <p:spTgt spid="6">
                                            <p:txEl>
                                              <p:pRg st="3" end="3"/>
                                            </p:txEl>
                                          </p:spTgt>
                                        </p:tgtEl>
                                        <p:attrNameLst>
                                          <p:attrName>ppt_x</p:attrName>
                                        </p:attrNameLst>
                                      </p:cBhvr>
                                      <p:to>
                                        <p:strVal val="(0.5)"/>
                                      </p:to>
                                    </p:set>
                                    <p:anim from="(0.5)" to="(#ppt_x)" calcmode="lin" valueType="num">
                                      <p:cBhvr>
                                        <p:cTn id="51" dur="1230" accel="100000" fill="hold">
                                          <p:stCondLst>
                                            <p:cond delay="770"/>
                                          </p:stCondLst>
                                        </p:cTn>
                                        <p:tgtEl>
                                          <p:spTgt spid="6">
                                            <p:txEl>
                                              <p:pRg st="3" end="3"/>
                                            </p:txEl>
                                          </p:spTgt>
                                        </p:tgtEl>
                                        <p:attrNameLst>
                                          <p:attrName>ppt_x</p:attrName>
                                        </p:attrNameLst>
                                      </p:cBhvr>
                                    </p:anim>
                                    <p:set>
                                      <p:cBhvr>
                                        <p:cTn id="52" dur="770" fill="hold"/>
                                        <p:tgtEl>
                                          <p:spTgt spid="6">
                                            <p:txEl>
                                              <p:pRg st="3" end="3"/>
                                            </p:txEl>
                                          </p:spTgt>
                                        </p:tgtEl>
                                        <p:attrNameLst>
                                          <p:attrName>ppt_y</p:attrName>
                                        </p:attrNameLst>
                                      </p:cBhvr>
                                      <p:to>
                                        <p:strVal val="(#ppt_y+0.4)"/>
                                      </p:to>
                                    </p:set>
                                    <p:anim from="(#ppt_y+0.4)" to="(#ppt_y)" calcmode="lin" valueType="num">
                                      <p:cBhvr>
                                        <p:cTn id="53" dur="1230" accel="100000" fill="hold">
                                          <p:stCondLst>
                                            <p:cond delay="770"/>
                                          </p:stCondLst>
                                        </p:cTn>
                                        <p:tgtEl>
                                          <p:spTgt spid="6">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rgbClr val="7030A0"/>
                  </a:solidFill>
                </a:ln>
                <a:solidFill>
                  <a:srgbClr val="7030A0"/>
                </a:solidFill>
                <a:effectLst>
                  <a:outerShdw blurRad="50800" dist="39000" dir="5460000" algn="tl">
                    <a:srgbClr val="000000">
                      <a:alpha val="38000"/>
                    </a:srgbClr>
                  </a:outerShdw>
                </a:effectLst>
              </a:rPr>
              <a:t>The Doctrine of Justification</a:t>
            </a:r>
            <a:endParaRPr lang="en-US" b="1" dirty="0">
              <a:ln w="11430">
                <a:solidFill>
                  <a:srgbClr val="7030A0"/>
                </a:solidFill>
              </a:ln>
              <a:solidFill>
                <a:srgbClr val="7030A0"/>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smtClean="0">
                <a:ln>
                  <a:solidFill>
                    <a:srgbClr val="7030A0"/>
                  </a:solidFill>
                </a:ln>
                <a:solidFill>
                  <a:srgbClr val="7030A0"/>
                </a:solidFill>
                <a:latin typeface="Algerian" pitchFamily="82" charset="0"/>
              </a:rPr>
              <a:t>The Chief Article of Our Faith</a:t>
            </a:r>
            <a:endParaRPr lang="en-US" dirty="0">
              <a:ln>
                <a:solidFill>
                  <a:srgbClr val="7030A0"/>
                </a:solidFill>
              </a:ln>
              <a:solidFill>
                <a:srgbClr val="7030A0"/>
              </a:solidFill>
              <a:latin typeface="Algerian" pitchFamily="82" charset="0"/>
            </a:endParaRP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5170646"/>
          </a:xfrm>
          <a:prstGeom prst="rect">
            <a:avLst/>
          </a:prstGeom>
        </p:spPr>
        <p:txBody>
          <a:bodyPr wrap="square">
            <a:spAutoFit/>
          </a:bodyPr>
          <a:lstStyle/>
          <a:p>
            <a:pPr lvl="0">
              <a:spcAft>
                <a:spcPts val="600"/>
              </a:spcAft>
            </a:pPr>
            <a:r>
              <a:rPr lang="en-US" sz="3000" b="1" dirty="0" smtClean="0">
                <a:latin typeface="Times New Roman" pitchFamily="18" charset="0"/>
                <a:cs typeface="Times New Roman" pitchFamily="18" charset="0"/>
              </a:rPr>
              <a:t>What is the </a:t>
            </a:r>
            <a:r>
              <a:rPr lang="en-US" sz="3000" b="1" i="1" u="sng" dirty="0" smtClean="0">
                <a:effectLst>
                  <a:outerShdw blurRad="38100" dist="38100" dir="2700000" algn="tl">
                    <a:srgbClr val="000000">
                      <a:alpha val="43137"/>
                    </a:srgbClr>
                  </a:outerShdw>
                </a:effectLst>
                <a:latin typeface="Times New Roman" pitchFamily="18" charset="0"/>
                <a:cs typeface="Times New Roman" pitchFamily="18" charset="0"/>
              </a:rPr>
              <a:t>one act</a:t>
            </a:r>
            <a:r>
              <a:rPr lang="en-US" sz="3000" b="1" i="1" dirty="0" smtClean="0">
                <a:latin typeface="Times New Roman" pitchFamily="18" charset="0"/>
                <a:cs typeface="Times New Roman" pitchFamily="18" charset="0"/>
              </a:rPr>
              <a:t> of righteousness</a:t>
            </a:r>
            <a:r>
              <a:rPr lang="en-US" sz="3000" b="1" dirty="0" smtClean="0">
                <a:latin typeface="Times New Roman" pitchFamily="18" charset="0"/>
                <a:cs typeface="Times New Roman" pitchFamily="18" charset="0"/>
              </a:rPr>
              <a:t>?</a:t>
            </a:r>
          </a:p>
          <a:p>
            <a:pPr lvl="0">
              <a:spcBef>
                <a:spcPts val="600"/>
              </a:spcBef>
              <a:spcAft>
                <a:spcPts val="600"/>
              </a:spcAft>
            </a:pPr>
            <a:r>
              <a:rPr lang="en-US" sz="3000" b="1" dirty="0" smtClean="0">
                <a:latin typeface="Times New Roman" pitchFamily="18" charset="0"/>
                <a:cs typeface="Times New Roman" pitchFamily="18" charset="0"/>
              </a:rPr>
              <a:t>Note how the non-imputation of sin (judicial focus) is connected with God’s reconciliation (a relational focus).</a:t>
            </a:r>
          </a:p>
          <a:p>
            <a:pPr lvl="0">
              <a:spcBef>
                <a:spcPts val="600"/>
              </a:spcBef>
              <a:spcAft>
                <a:spcPts val="600"/>
              </a:spcAft>
            </a:pPr>
            <a:r>
              <a:rPr lang="en-US" sz="3000" b="1" dirty="0" smtClean="0">
                <a:latin typeface="Times New Roman" pitchFamily="18" charset="0"/>
                <a:cs typeface="Times New Roman" pitchFamily="18" charset="0"/>
              </a:rPr>
              <a:t>What are the terms that Paul equates with justification in the Corinthian passage and how does each passage clarify those for whom Christ has already justified?</a:t>
            </a:r>
          </a:p>
          <a:p>
            <a:pPr lvl="0">
              <a:spcBef>
                <a:spcPts val="600"/>
              </a:spcBef>
            </a:pPr>
            <a:r>
              <a:rPr lang="en-US" sz="3000" b="1" dirty="0" smtClean="0">
                <a:latin typeface="Times New Roman" pitchFamily="18" charset="0"/>
                <a:cs typeface="Times New Roman" pitchFamily="18" charset="0"/>
              </a:rPr>
              <a:t>Notice the parallel in John 1:29 expressing </a:t>
            </a:r>
            <a:r>
              <a:rPr lang="en-US" sz="3000" b="1" i="1" dirty="0" smtClean="0">
                <a:latin typeface="Times New Roman" pitchFamily="18" charset="0"/>
                <a:cs typeface="Times New Roman" pitchFamily="18" charset="0"/>
              </a:rPr>
              <a:t>the sins of the world</a:t>
            </a:r>
            <a:r>
              <a:rPr lang="en-US" sz="3000" b="1" dirty="0" smtClean="0">
                <a:latin typeface="Times New Roman" pitchFamily="18" charset="0"/>
                <a:cs typeface="Times New Roman" pitchFamily="18" charset="0"/>
              </a:rPr>
              <a:t>.</a:t>
            </a:r>
            <a:endParaRPr lang="en-US" sz="3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amond(in)">
                                      <p:cBhvr>
                                        <p:cTn id="7" dur="2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diamond(in)">
                                      <p:cBhvr>
                                        <p:cTn id="12" dur="2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diamond(in)">
                                      <p:cBhvr>
                                        <p:cTn id="17"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1371</Words>
  <Application>Microsoft Office PowerPoint</Application>
  <PresentationFormat>On-screen Show (4:3)</PresentationFormat>
  <Paragraphs>102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Justification</dc:title>
  <dc:creator>Jeff</dc:creator>
  <cp:lastModifiedBy>Jeff</cp:lastModifiedBy>
  <cp:revision>22</cp:revision>
  <dcterms:created xsi:type="dcterms:W3CDTF">2006-08-16T00:00:00Z</dcterms:created>
  <dcterms:modified xsi:type="dcterms:W3CDTF">2024-10-06T13:06:35Z</dcterms:modified>
</cp:coreProperties>
</file>