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633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BC1E6-48DC-45D1-A971-99C408048DCA}" type="datetimeFigureOut">
              <a:rPr lang="en-US" smtClean="0"/>
              <a:pPr/>
              <a:t>10/28/24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9E744-CE6E-4878-8714-4B6C41D050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10/28/24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10/28/24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10/28/24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10/28/24</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10/28/24</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10/28/24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10/28/24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pic>
        <p:nvPicPr>
          <p:cNvPr id="1026" name="Picture 2" descr="C:\Users\Jeff\Desktop\the-sermon-on-the-mount-by-berg-von-gustave-dorc3a9.jpg"/>
          <p:cNvPicPr>
            <a:picLocks noChangeAspect="1" noChangeArrowheads="1"/>
          </p:cNvPicPr>
          <p:nvPr/>
        </p:nvPicPr>
        <p:blipFill>
          <a:blip r:embed="rId2" cstate="print"/>
          <a:srcRect/>
          <a:stretch>
            <a:fillRect/>
          </a:stretch>
        </p:blipFill>
        <p:spPr bwMode="auto">
          <a:xfrm>
            <a:off x="609600" y="966429"/>
            <a:ext cx="7863840" cy="50176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219200"/>
            <a:ext cx="8839200" cy="43434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120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5– Third Beatitude</a:t>
            </a:r>
          </a:p>
          <a:p>
            <a:pPr lvl="0">
              <a:spcAft>
                <a:spcPts val="600"/>
              </a:spcAft>
              <a:defRPr/>
            </a:pPr>
            <a:r>
              <a:rPr lang="en-US" sz="2800" b="1" dirty="0" smtClean="0">
                <a:ln w="11430">
                  <a:solidFill>
                    <a:srgbClr val="92D050"/>
                  </a:solidFill>
                </a:ln>
                <a:solidFill>
                  <a:srgbClr val="92D050"/>
                </a:solidFill>
                <a:effectLst>
                  <a:outerShdw blurRad="50800" dist="39000" dir="5460000" algn="tl">
                    <a:srgbClr val="000000">
                      <a:alpha val="38000"/>
                    </a:srgbClr>
                  </a:outerShdw>
                </a:effectLst>
                <a:latin typeface="Georgia" pitchFamily="18" charset="0"/>
              </a:rPr>
              <a:t>+ You will…inherit the earth!</a:t>
            </a:r>
          </a:p>
          <a:p>
            <a:pPr lvl="0">
              <a:spcAft>
                <a:spcPts val="600"/>
              </a:spcAft>
              <a:defRPr/>
            </a:pPr>
            <a:r>
              <a:rPr lang="en-US" sz="2800" b="1" dirty="0" smtClean="0">
                <a:ln w="11430">
                  <a:solidFill>
                    <a:srgbClr val="92D050"/>
                  </a:solidFill>
                </a:ln>
                <a:solidFill>
                  <a:srgbClr val="92D050"/>
                </a:solidFill>
                <a:effectLst>
                  <a:outerShdw blurRad="50800" dist="39000" dir="5460000" algn="tl">
                    <a:srgbClr val="000000">
                      <a:alpha val="38000"/>
                    </a:srgbClr>
                  </a:outerShdw>
                </a:effectLst>
                <a:latin typeface="Georgia" pitchFamily="18" charset="0"/>
              </a:rPr>
              <a:t>+ Again, this is future tense!</a:t>
            </a:r>
          </a:p>
          <a:p>
            <a:pPr lvl="0">
              <a:spcAft>
                <a:spcPts val="600"/>
              </a:spcAft>
              <a:defRPr/>
            </a:pPr>
            <a:r>
              <a:rPr kumimoji="0" lang="en-US" sz="28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rPr>
              <a:t>	</a:t>
            </a:r>
            <a:r>
              <a:rPr kumimoji="0" lang="en-US" sz="28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cs typeface="Times New Roman" pitchFamily="18" charset="0"/>
              </a:rPr>
              <a:t>-</a:t>
            </a:r>
            <a:r>
              <a:rPr kumimoji="0" lang="en-US" sz="28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cs typeface="Times New Roman" pitchFamily="18" charset="0"/>
              </a:rPr>
              <a:t> At the restoration of the Earth, the New Earth, 	that comes down out of heaven, </a:t>
            </a:r>
            <a:r>
              <a:rPr kumimoji="0" lang="en-US" sz="28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cs typeface="Times New Roman" pitchFamily="18" charset="0"/>
              </a:rPr>
              <a:t>that you’ll </a:t>
            </a:r>
            <a:r>
              <a:rPr kumimoji="0" lang="en-US" sz="28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cs typeface="Times New Roman" pitchFamily="18" charset="0"/>
              </a:rPr>
              <a:t>inherit! </a:t>
            </a:r>
            <a:r>
              <a:rPr lang="el-GR"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endPar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pPr lvl="0">
              <a:defRPr/>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 So on Judgment Day, there will be a great 	reversal…all evil will be cast out…but the true 	Saints’ will inherit the Earth (New Eden) and live 	eternally in the presence of God!</a:t>
            </a:r>
            <a: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kumimoji="0" lang="en-US" sz="28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ndParaRPr>
          </a:p>
          <a:p>
            <a:pPr marL="0" marR="0" lvl="0" indent="0" defTabSz="914400" rtl="0" eaLnBrk="1" fontAlgn="auto" latinLnBrk="0" hangingPunct="1">
              <a:lnSpc>
                <a:spcPct val="100000"/>
              </a:lnSpc>
              <a:spcAft>
                <a:spcPts val="0"/>
              </a:spcAft>
              <a:buClrTx/>
              <a:buSzTx/>
              <a:buFont typeface="Arial" pitchFamily="34" charset="0"/>
              <a:buNone/>
              <a:tabLst/>
              <a:defRPr/>
            </a:pP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770" decel="100000"/>
                                        <p:tgtEl>
                                          <p:spTgt spid="8">
                                            <p:txEl>
                                              <p:pRg st="1" end="1"/>
                                            </p:txEl>
                                          </p:spTgt>
                                        </p:tgtEl>
                                      </p:cBhvr>
                                    </p:animEffect>
                                    <p:animScale>
                                      <p:cBhvr>
                                        <p:cTn id="8" dur="770" decel="100000"/>
                                        <p:tgtEl>
                                          <p:spTgt spid="8">
                                            <p:txEl>
                                              <p:pRg st="1" end="1"/>
                                            </p:txEl>
                                          </p:spTgt>
                                        </p:tgtEl>
                                      </p:cBhvr>
                                      <p:from x="10000" y="10000"/>
                                      <p:to x="200000" y="450000"/>
                                    </p:animScale>
                                    <p:animScale>
                                      <p:cBhvr>
                                        <p:cTn id="9" dur="1230" accel="100000" fill="hold">
                                          <p:stCondLst>
                                            <p:cond delay="770"/>
                                          </p:stCondLst>
                                        </p:cTn>
                                        <p:tgtEl>
                                          <p:spTgt spid="8">
                                            <p:txEl>
                                              <p:pRg st="1" end="1"/>
                                            </p:txEl>
                                          </p:spTgt>
                                        </p:tgtEl>
                                      </p:cBhvr>
                                      <p:from x="200000" y="450000"/>
                                      <p:to x="100000" y="100000"/>
                                    </p:animScale>
                                    <p:set>
                                      <p:cBhvr>
                                        <p:cTn id="10" dur="770" fill="hold"/>
                                        <p:tgtEl>
                                          <p:spTgt spid="8">
                                            <p:txEl>
                                              <p:pRg st="1" end="1"/>
                                            </p:txEl>
                                          </p:spTgt>
                                        </p:tgtEl>
                                        <p:attrNameLst>
                                          <p:attrName>ppt_x</p:attrName>
                                        </p:attrNameLst>
                                      </p:cBhvr>
                                      <p:to>
                                        <p:strVal val="(0.5)"/>
                                      </p:to>
                                    </p:set>
                                    <p:anim from="(0.5)" to="(#ppt_x)" calcmode="lin" valueType="num">
                                      <p:cBhvr>
                                        <p:cTn id="11" dur="1230" accel="100000" fill="hold">
                                          <p:stCondLst>
                                            <p:cond delay="770"/>
                                          </p:stCondLst>
                                        </p:cTn>
                                        <p:tgtEl>
                                          <p:spTgt spid="8">
                                            <p:txEl>
                                              <p:pRg st="1" end="1"/>
                                            </p:txEl>
                                          </p:spTgt>
                                        </p:tgtEl>
                                        <p:attrNameLst>
                                          <p:attrName>ppt_x</p:attrName>
                                        </p:attrNameLst>
                                      </p:cBhvr>
                                    </p:anim>
                                    <p:set>
                                      <p:cBhvr>
                                        <p:cTn id="12" dur="770" fill="hold"/>
                                        <p:tgtEl>
                                          <p:spTgt spid="8">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8">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770" decel="100000"/>
                                        <p:tgtEl>
                                          <p:spTgt spid="8">
                                            <p:txEl>
                                              <p:pRg st="2" end="2"/>
                                            </p:txEl>
                                          </p:spTgt>
                                        </p:tgtEl>
                                      </p:cBhvr>
                                    </p:animEffect>
                                    <p:animScale>
                                      <p:cBhvr>
                                        <p:cTn id="19" dur="770" decel="100000"/>
                                        <p:tgtEl>
                                          <p:spTgt spid="8">
                                            <p:txEl>
                                              <p:pRg st="2" end="2"/>
                                            </p:txEl>
                                          </p:spTgt>
                                        </p:tgtEl>
                                      </p:cBhvr>
                                      <p:from x="10000" y="10000"/>
                                      <p:to x="200000" y="450000"/>
                                    </p:animScale>
                                    <p:animScale>
                                      <p:cBhvr>
                                        <p:cTn id="20" dur="1230" accel="100000" fill="hold">
                                          <p:stCondLst>
                                            <p:cond delay="770"/>
                                          </p:stCondLst>
                                        </p:cTn>
                                        <p:tgtEl>
                                          <p:spTgt spid="8">
                                            <p:txEl>
                                              <p:pRg st="2" end="2"/>
                                            </p:txEl>
                                          </p:spTgt>
                                        </p:tgtEl>
                                      </p:cBhvr>
                                      <p:from x="200000" y="450000"/>
                                      <p:to x="100000" y="100000"/>
                                    </p:animScale>
                                    <p:set>
                                      <p:cBhvr>
                                        <p:cTn id="21" dur="770" fill="hold"/>
                                        <p:tgtEl>
                                          <p:spTgt spid="8">
                                            <p:txEl>
                                              <p:pRg st="2" end="2"/>
                                            </p:txEl>
                                          </p:spTgt>
                                        </p:tgtEl>
                                        <p:attrNameLst>
                                          <p:attrName>ppt_x</p:attrName>
                                        </p:attrNameLst>
                                      </p:cBhvr>
                                      <p:to>
                                        <p:strVal val="(0.5)"/>
                                      </p:to>
                                    </p:set>
                                    <p:anim from="(0.5)" to="(#ppt_x)" calcmode="lin" valueType="num">
                                      <p:cBhvr>
                                        <p:cTn id="22" dur="1230" accel="100000" fill="hold">
                                          <p:stCondLst>
                                            <p:cond delay="770"/>
                                          </p:stCondLst>
                                        </p:cTn>
                                        <p:tgtEl>
                                          <p:spTgt spid="8">
                                            <p:txEl>
                                              <p:pRg st="2" end="2"/>
                                            </p:txEl>
                                          </p:spTgt>
                                        </p:tgtEl>
                                        <p:attrNameLst>
                                          <p:attrName>ppt_x</p:attrName>
                                        </p:attrNameLst>
                                      </p:cBhvr>
                                    </p:anim>
                                    <p:set>
                                      <p:cBhvr>
                                        <p:cTn id="23" dur="770" fill="hold"/>
                                        <p:tgtEl>
                                          <p:spTgt spid="8">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8">
                                            <p:txEl>
                                              <p:pRg st="2" end="2"/>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diamond(in)">
                                      <p:cBhvr>
                                        <p:cTn id="29" dur="20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diamond(in)">
                                      <p:cBhvr>
                                        <p:cTn id="34"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solidFill>
                    <a:schemeClr val="bg1"/>
                  </a:solidFill>
                </a:ln>
                <a:solidFill>
                  <a:schemeClr val="bg1"/>
                </a:solidFill>
                <a:effectLst>
                  <a:outerShdw blurRad="50800" dist="39000" dir="5460000" algn="tl">
                    <a:srgbClr val="000000">
                      <a:alpha val="38000"/>
                    </a:srgbClr>
                  </a:outerShdw>
                </a:effectLst>
                <a:latin typeface="Algerian" pitchFamily="82" charset="0"/>
              </a:rPr>
              <a:t>Verse 6– Fourth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defRPr/>
            </a:pP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rPr>
              <a:t>Mourning and spiritual oppression naturally produce a hungering and thirsting for righteousness…or rather…the </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rPr>
              <a:t>Righteous One</a:t>
            </a: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rPr>
              <a:t>! </a:t>
            </a:r>
          </a:p>
          <a:p>
            <a:pPr lvl="0">
              <a:defRPr/>
            </a:pPr>
            <a:endPar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defRPr/>
            </a:pPr>
            <a:r>
              <a:rPr kumimoji="0" lang="en-US" sz="3000" b="1" i="0" u="none" strike="noStrike" kern="1200" normalizeH="0" noProof="0" dirty="0" smtClean="0">
                <a:ln w="11430"/>
                <a:effectLst>
                  <a:outerShdw blurRad="50800" dist="39000" dir="5460000" algn="tl">
                    <a:srgbClr val="000000">
                      <a:alpha val="38000"/>
                    </a:srgbClr>
                  </a:outerShdw>
                </a:effectLst>
                <a:uLnTx/>
                <a:uFillTx/>
                <a:latin typeface="Times New Roman" pitchFamily="18" charset="0"/>
                <a:cs typeface="Times New Roman" pitchFamily="18" charset="0"/>
              </a:rPr>
              <a:t>+ So on Judgment Day, as you </a:t>
            </a:r>
            <a:r>
              <a:rPr lang="en-US" sz="3000" b="1" dirty="0" smtClean="0">
                <a:ln w="11430"/>
                <a:effectLst>
                  <a:outerShdw blurRad="50800" dist="39000" dir="5460000" algn="tl">
                    <a:srgbClr val="000000">
                      <a:alpha val="38000"/>
                    </a:srgbClr>
                  </a:outerShdw>
                </a:effectLst>
                <a:latin typeface="Times New Roman" pitchFamily="18" charset="0"/>
                <a:cs typeface="Times New Roman" pitchFamily="18" charset="0"/>
              </a:rPr>
              <a:t>hunger and thirst…you will be satisfied!</a:t>
            </a:r>
          </a:p>
          <a:p>
            <a:pPr lvl="0">
              <a:defRPr/>
            </a:pPr>
            <a:r>
              <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How?</a:t>
            </a:r>
          </a:p>
          <a:p>
            <a:pPr lvl="0">
              <a:defRPr/>
            </a:pPr>
            <a:r>
              <a:rPr lang="en-US"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000" b="1" dirty="0" smtClean="0">
                <a:ln w="11430"/>
                <a:effectLst>
                  <a:outerShdw blurRad="50800" dist="39000" dir="5460000" algn="tl">
                    <a:srgbClr val="000000">
                      <a:alpha val="38000"/>
                    </a:srgbClr>
                  </a:outerShdw>
                </a:effectLst>
                <a:latin typeface="Times New Roman" pitchFamily="18" charset="0"/>
                <a:cs typeface="Times New Roman" pitchFamily="18" charset="0"/>
              </a:rPr>
              <a:t>- Jesus! He is your Righteousness One!</a:t>
            </a:r>
          </a:p>
          <a:p>
            <a:pPr lvl="0">
              <a:defRPr/>
            </a:pPr>
            <a:r>
              <a:rPr kumimoji="0" lang="en-US" sz="3000" b="1" i="0" u="none" strike="noStrike" kern="1200" normalizeH="0" baseline="0" noProof="0" dirty="0" smtClean="0">
                <a:ln w="11430"/>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kumimoji="0" lang="en-US" sz="3000" b="1" i="0" u="none" strike="noStrike" kern="1200" normalizeH="0" noProof="0" dirty="0" smtClean="0">
                <a:ln w="11430"/>
                <a:effectLst>
                  <a:outerShdw blurRad="50800" dist="39000" dir="5460000" algn="tl">
                    <a:srgbClr val="000000">
                      <a:alpha val="38000"/>
                    </a:srgbClr>
                  </a:outerShdw>
                </a:effectLst>
                <a:uLnTx/>
                <a:uFillTx/>
                <a:latin typeface="Times New Roman" pitchFamily="18" charset="0"/>
                <a:ea typeface="+mn-ea"/>
                <a:cs typeface="Times New Roman" pitchFamily="18" charset="0"/>
              </a:rPr>
              <a:t> Since He is present, so is His Righteousness!</a:t>
            </a:r>
            <a:endParaRPr kumimoji="0" lang="en-US" sz="3200" b="1" i="0" u="none" strike="noStrike" kern="1200" normalizeH="0" baseline="0" noProof="0" dirty="0">
              <a:ln w="11430"/>
              <a:effectLst>
                <a:outerShdw blurRad="50800" dist="39000" dir="5460000" algn="tl">
                  <a:srgbClr val="000000">
                    <a:alpha val="38000"/>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2000"/>
                                        <p:tgtEl>
                                          <p:spTgt spid="8">
                                            <p:txEl>
                                              <p:pRg st="4" end="4"/>
                                            </p:txEl>
                                          </p:spTgt>
                                        </p:tgtEl>
                                      </p:cBhvr>
                                    </p:animEffect>
                                    <p:anim calcmode="lin" valueType="num">
                                      <p:cBhvr>
                                        <p:cTn id="8"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wipe(down)">
                                      <p:cBhvr>
                                        <p:cTn id="15" dur="580">
                                          <p:stCondLst>
                                            <p:cond delay="0"/>
                                          </p:stCondLst>
                                        </p:cTn>
                                        <p:tgtEl>
                                          <p:spTgt spid="8">
                                            <p:txEl>
                                              <p:pRg st="5" end="5"/>
                                            </p:txEl>
                                          </p:spTgt>
                                        </p:tgtEl>
                                      </p:cBhvr>
                                    </p:animEffect>
                                    <p:anim calcmode="lin" valueType="num">
                                      <p:cBhvr>
                                        <p:cTn id="16" dur="1822"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xEl>
                                              <p:pRg st="5" end="5"/>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xEl>
                                              <p:pRg st="5" end="5"/>
                                            </p:txEl>
                                          </p:spTgt>
                                        </p:tgtEl>
                                      </p:cBhvr>
                                      <p:to x="100000" y="60000"/>
                                    </p:animScale>
                                    <p:animScale>
                                      <p:cBhvr>
                                        <p:cTn id="22" dur="166" decel="50000">
                                          <p:stCondLst>
                                            <p:cond delay="676"/>
                                          </p:stCondLst>
                                        </p:cTn>
                                        <p:tgtEl>
                                          <p:spTgt spid="8">
                                            <p:txEl>
                                              <p:pRg st="5" end="5"/>
                                            </p:txEl>
                                          </p:spTgt>
                                        </p:tgtEl>
                                      </p:cBhvr>
                                      <p:to x="100000" y="100000"/>
                                    </p:animScale>
                                    <p:animScale>
                                      <p:cBhvr>
                                        <p:cTn id="23" dur="26">
                                          <p:stCondLst>
                                            <p:cond delay="1312"/>
                                          </p:stCondLst>
                                        </p:cTn>
                                        <p:tgtEl>
                                          <p:spTgt spid="8">
                                            <p:txEl>
                                              <p:pRg st="5" end="5"/>
                                            </p:txEl>
                                          </p:spTgt>
                                        </p:tgtEl>
                                      </p:cBhvr>
                                      <p:to x="100000" y="80000"/>
                                    </p:animScale>
                                    <p:animScale>
                                      <p:cBhvr>
                                        <p:cTn id="24" dur="166" decel="50000">
                                          <p:stCondLst>
                                            <p:cond delay="1338"/>
                                          </p:stCondLst>
                                        </p:cTn>
                                        <p:tgtEl>
                                          <p:spTgt spid="8">
                                            <p:txEl>
                                              <p:pRg st="5" end="5"/>
                                            </p:txEl>
                                          </p:spTgt>
                                        </p:tgtEl>
                                      </p:cBhvr>
                                      <p:to x="100000" y="100000"/>
                                    </p:animScale>
                                    <p:animScale>
                                      <p:cBhvr>
                                        <p:cTn id="25" dur="26">
                                          <p:stCondLst>
                                            <p:cond delay="1642"/>
                                          </p:stCondLst>
                                        </p:cTn>
                                        <p:tgtEl>
                                          <p:spTgt spid="8">
                                            <p:txEl>
                                              <p:pRg st="5" end="5"/>
                                            </p:txEl>
                                          </p:spTgt>
                                        </p:tgtEl>
                                      </p:cBhvr>
                                      <p:to x="100000" y="90000"/>
                                    </p:animScale>
                                    <p:animScale>
                                      <p:cBhvr>
                                        <p:cTn id="26" dur="166" decel="50000">
                                          <p:stCondLst>
                                            <p:cond delay="1668"/>
                                          </p:stCondLst>
                                        </p:cTn>
                                        <p:tgtEl>
                                          <p:spTgt spid="8">
                                            <p:txEl>
                                              <p:pRg st="5" end="5"/>
                                            </p:txEl>
                                          </p:spTgt>
                                        </p:tgtEl>
                                      </p:cBhvr>
                                      <p:to x="100000" y="100000"/>
                                    </p:animScale>
                                    <p:animScale>
                                      <p:cBhvr>
                                        <p:cTn id="27" dur="26">
                                          <p:stCondLst>
                                            <p:cond delay="1808"/>
                                          </p:stCondLst>
                                        </p:cTn>
                                        <p:tgtEl>
                                          <p:spTgt spid="8">
                                            <p:txEl>
                                              <p:pRg st="5" end="5"/>
                                            </p:txEl>
                                          </p:spTgt>
                                        </p:tgtEl>
                                      </p:cBhvr>
                                      <p:to x="100000" y="95000"/>
                                    </p:animScale>
                                    <p:animScale>
                                      <p:cBhvr>
                                        <p:cTn id="28" dur="166" decel="50000">
                                          <p:stCondLst>
                                            <p:cond delay="1834"/>
                                          </p:stCondLst>
                                        </p:cTn>
                                        <p:tgtEl>
                                          <p:spTgt spid="8">
                                            <p:txEl>
                                              <p:pRg st="5" end="5"/>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diamond(in)">
                                      <p:cBhvr>
                                        <p:cTn id="33" dur="2000"/>
                                        <p:tgtEl>
                                          <p:spTgt spid="8">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diamond(in)">
                                      <p:cBhvr>
                                        <p:cTn id="38"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eff\Desktop\LSB-Icon_027-300x30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2895600"/>
            <a:ext cx="3108960" cy="3108960"/>
          </a:xfrm>
          <a:prstGeom prst="rect">
            <a:avLst/>
          </a:prstGeom>
          <a:noFill/>
        </p:spPr>
      </p:pic>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normalizeH="0" baseline="0" noProof="0" dirty="0" smtClean="0">
                <a:ln w="11430">
                  <a:solidFill>
                    <a:schemeClr val="tx1">
                      <a:lumMod val="50000"/>
                    </a:schemeClr>
                  </a:solidFill>
                </a:ln>
                <a:solidFill>
                  <a:schemeClr val="tx1">
                    <a:lumMod val="50000"/>
                  </a:schemeClr>
                </a:solidFill>
                <a:effectLst>
                  <a:outerShdw blurRad="50800" dist="39000" dir="5460000" algn="tl">
                    <a:srgbClr val="000000">
                      <a:alpha val="38000"/>
                    </a:srgbClr>
                  </a:outerShdw>
                </a:effectLst>
                <a:uLnTx/>
                <a:uFillTx/>
                <a:latin typeface="Algerian" pitchFamily="82" charset="0"/>
                <a:ea typeface="+mn-ea"/>
                <a:cs typeface="+mn-cs"/>
              </a:rPr>
              <a:t>Matthew</a:t>
            </a:r>
            <a:r>
              <a:rPr kumimoji="0" lang="en-US" sz="4000" b="1" i="0" u="none" strike="noStrike" kern="1200" normalizeH="0" baseline="0" noProof="0" dirty="0" smtClean="0">
                <a:ln w="11430">
                  <a:solidFill>
                    <a:schemeClr val="tx1">
                      <a:lumMod val="50000"/>
                    </a:schemeClr>
                  </a:solidFill>
                </a:ln>
                <a:solidFill>
                  <a:schemeClr val="tx1">
                    <a:lumMod val="50000"/>
                  </a:schemeClr>
                </a:solidFill>
                <a:effectLst>
                  <a:outerShdw blurRad="50800" dist="39000" dir="5460000" algn="tl">
                    <a:srgbClr val="000000">
                      <a:alpha val="38000"/>
                    </a:srgbClr>
                  </a:outerShdw>
                </a:effectLst>
                <a:uLnTx/>
                <a:uFillTx/>
                <a:latin typeface="Algerian" pitchFamily="82" charset="0"/>
                <a:ea typeface="+mn-ea"/>
                <a:cs typeface="+mn-cs"/>
              </a:rPr>
              <a:t> 5:1-12</a:t>
            </a:r>
            <a:endParaRPr kumimoji="0" lang="en-US" sz="4000" b="1" i="0" u="none" strike="noStrike" kern="1200" normalizeH="0" baseline="0" noProof="0" dirty="0">
              <a:ln w="11430">
                <a:solidFill>
                  <a:schemeClr val="tx1">
                    <a:lumMod val="50000"/>
                  </a:schemeClr>
                </a:solidFill>
              </a:ln>
              <a:solidFill>
                <a:schemeClr val="tx1">
                  <a:lumMod val="50000"/>
                </a:schemeClr>
              </a:solidFill>
              <a:effectLst>
                <a:outerShdw blurRad="50800" dist="39000" dir="5460000" algn="tl">
                  <a:srgbClr val="000000">
                    <a:alpha val="38000"/>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normalizeH="0" baseline="0" noProof="0" dirty="0" smtClean="0">
                <a:ln w="11430">
                  <a:solidFill>
                    <a:schemeClr val="tx1"/>
                  </a:solidFill>
                </a:ln>
                <a:solidFill>
                  <a:srgbClr val="996633"/>
                </a:solidFill>
                <a:effectLst>
                  <a:outerShdw blurRad="50800" dist="39000" dir="5460000" algn="tl">
                    <a:srgbClr val="000000">
                      <a:alpha val="38000"/>
                    </a:srgbClr>
                  </a:outerShdw>
                </a:effectLst>
                <a:uLnTx/>
                <a:uFillTx/>
                <a:latin typeface="Algerian" pitchFamily="82" charset="0"/>
                <a:ea typeface="+mn-ea"/>
                <a:cs typeface="+mn-cs"/>
              </a:rPr>
              <a:t>All saints’</a:t>
            </a:r>
            <a:endParaRPr kumimoji="0" lang="en-US" sz="3200" b="1" i="0" u="none" strike="noStrike" kern="1200" normalizeH="0" baseline="0" noProof="0" dirty="0">
              <a:ln w="11430">
                <a:solidFill>
                  <a:schemeClr val="tx1"/>
                </a:solidFill>
              </a:ln>
              <a:solidFill>
                <a:srgbClr val="996633"/>
              </a:solidFill>
              <a:effectLst>
                <a:outerShdw blurRad="50800" dist="39000" dir="5460000" algn="tl">
                  <a:srgbClr val="000000">
                    <a:alpha val="38000"/>
                  </a:srgbClr>
                </a:outerShdw>
              </a:effectLst>
              <a:uLnTx/>
              <a:uFillTx/>
              <a:latin typeface="Algerian" pitchFamily="82" charset="0"/>
              <a:ea typeface="+mn-ea"/>
              <a:cs typeface="+mn-cs"/>
            </a:endParaRPr>
          </a:p>
        </p:txBody>
      </p:sp>
      <p:sp>
        <p:nvSpPr>
          <p:cNvPr id="8" name="Subtitle 2"/>
          <p:cNvSpPr txBox="1">
            <a:spLocks/>
          </p:cNvSpPr>
          <p:nvPr/>
        </p:nvSpPr>
        <p:spPr>
          <a:xfrm>
            <a:off x="457200" y="1066800"/>
            <a:ext cx="86868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1200"/>
              </a:spcAft>
              <a:buClrTx/>
              <a:buSzTx/>
              <a:buFont typeface="Arial" pitchFamily="34" charset="0"/>
              <a:buNone/>
              <a:tabLst/>
              <a:defRPr/>
            </a:pPr>
            <a:r>
              <a:rPr lang="en-US" sz="3200" b="1" dirty="0" smtClean="0">
                <a:ln w="11430">
                  <a:solidFill>
                    <a:schemeClr val="bg1"/>
                  </a:solidFill>
                </a:ln>
                <a:solidFill>
                  <a:schemeClr val="bg1"/>
                </a:solidFill>
                <a:effectLst>
                  <a:outerShdw blurRad="50800" dist="39000" dir="5460000" algn="tl">
                    <a:srgbClr val="000000">
                      <a:alpha val="38000"/>
                    </a:srgbClr>
                  </a:outerShdw>
                </a:effectLst>
                <a:latin typeface="Algerian" pitchFamily="82" charset="0"/>
              </a:rPr>
              <a:t>Verse 6– Fourth Beatitude</a:t>
            </a:r>
          </a:p>
          <a:p>
            <a:pPr lvl="0">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ea typeface="+mn-ea"/>
                <a:cs typeface="Times New Roman" pitchFamily="18" charset="0"/>
              </a:rPr>
              <a:t>+ Since He is</a:t>
            </a:r>
            <a:r>
              <a:rPr kumimoji="0" lang="en-US" sz="30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ea typeface="+mn-ea"/>
                <a:cs typeface="Times New Roman" pitchFamily="18" charset="0"/>
              </a:rPr>
              <a:t> present…</a:t>
            </a:r>
            <a:endPar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ea typeface="+mn-ea"/>
              <a:cs typeface="Times New Roman" pitchFamily="18" charset="0"/>
            </a:endParaRPr>
          </a:p>
          <a:p>
            <a:pPr lvl="0">
              <a:defRPr/>
            </a:pP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…you will be filled (satisfied)!</a:t>
            </a:r>
          </a:p>
          <a:p>
            <a:pPr lvl="0">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3000" b="1" dirty="0" smtClean="0">
                <a:ln w="11430">
                  <a:solidFill>
                    <a:schemeClr val="tx1"/>
                  </a:solidFill>
                </a:ln>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Body and Blood</a:t>
            </a:r>
          </a:p>
          <a:p>
            <a:pPr lvl="0">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kumimoji="0" lang="en-US" sz="3000" b="1" i="0" u="none" strike="noStrike" kern="120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a:t>
            </a:r>
            <a:r>
              <a:rPr kumimoji="0" lang="en-US" sz="3000" b="1" i="0" u="none" strike="noStrike" kern="1200" normalizeH="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 </a:t>
            </a:r>
            <a:r>
              <a:rPr kumimoji="0" lang="en-US" sz="3000" b="1" i="0" u="none" strike="noStrike" kern="1200" normalizeH="0" noProof="0" dirty="0" err="1" smtClean="0">
                <a:ln w="11430">
                  <a:solidFill>
                    <a:srgbClr val="FFC000"/>
                  </a:solidFill>
                </a:ln>
                <a:solidFill>
                  <a:srgbClr val="FFC000"/>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foretast</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e of the Feast of the Lamb!</a:t>
            </a:r>
          </a:p>
          <a:p>
            <a:pPr lvl="0">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kumimoji="0" lang="en-US" sz="30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ea typeface="+mn-ea"/>
                <a:cs typeface="Times New Roman" pitchFamily="18" charset="0"/>
              </a:rPr>
              <a:t> On Judgment Day and thereafter, you 		will be constantly filled (satisfied)!</a:t>
            </a:r>
            <a:endParaRPr kumimoji="0" lang="en-US" sz="32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anim calcmode="lin" valueType="num">
                                      <p:cBhvr>
                                        <p:cTn id="8"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anim calcmode="lin" valueType="num">
                                      <p:cBhvr>
                                        <p:cTn id="16"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2000"/>
                                        <p:tgtEl>
                                          <p:spTgt spid="8">
                                            <p:txEl>
                                              <p:pRg st="3" end="3"/>
                                            </p:txEl>
                                          </p:spTgt>
                                        </p:tgtEl>
                                      </p:cBhvr>
                                    </p:animEffect>
                                    <p:anim calcmode="lin" valueType="num">
                                      <p:cBhvr>
                                        <p:cTn id="24"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770" decel="100000"/>
                                        <p:tgtEl>
                                          <p:spTgt spid="3074"/>
                                        </p:tgtEl>
                                      </p:cBhvr>
                                    </p:animEffect>
                                    <p:animScale>
                                      <p:cBhvr>
                                        <p:cTn id="32" dur="770" decel="100000"/>
                                        <p:tgtEl>
                                          <p:spTgt spid="3074"/>
                                        </p:tgtEl>
                                      </p:cBhvr>
                                      <p:from x="10000" y="10000"/>
                                      <p:to x="200000" y="450000"/>
                                    </p:animScale>
                                    <p:animScale>
                                      <p:cBhvr>
                                        <p:cTn id="33" dur="1230" accel="100000" fill="hold">
                                          <p:stCondLst>
                                            <p:cond delay="770"/>
                                          </p:stCondLst>
                                        </p:cTn>
                                        <p:tgtEl>
                                          <p:spTgt spid="3074"/>
                                        </p:tgtEl>
                                      </p:cBhvr>
                                      <p:from x="200000" y="450000"/>
                                      <p:to x="100000" y="100000"/>
                                    </p:animScale>
                                    <p:set>
                                      <p:cBhvr>
                                        <p:cTn id="34" dur="770" fill="hold"/>
                                        <p:tgtEl>
                                          <p:spTgt spid="3074"/>
                                        </p:tgtEl>
                                        <p:attrNameLst>
                                          <p:attrName>ppt_x</p:attrName>
                                        </p:attrNameLst>
                                      </p:cBhvr>
                                      <p:to>
                                        <p:strVal val="(0.5)"/>
                                      </p:to>
                                    </p:set>
                                    <p:anim from="(0.5)" to="(#ppt_x)" calcmode="lin" valueType="num">
                                      <p:cBhvr>
                                        <p:cTn id="35" dur="1230" accel="100000" fill="hold">
                                          <p:stCondLst>
                                            <p:cond delay="770"/>
                                          </p:stCondLst>
                                        </p:cTn>
                                        <p:tgtEl>
                                          <p:spTgt spid="3074"/>
                                        </p:tgtEl>
                                        <p:attrNameLst>
                                          <p:attrName>ppt_x</p:attrName>
                                        </p:attrNameLst>
                                      </p:cBhvr>
                                    </p:anim>
                                    <p:set>
                                      <p:cBhvr>
                                        <p:cTn id="36" dur="770" fill="hold"/>
                                        <p:tgtEl>
                                          <p:spTgt spid="3074"/>
                                        </p:tgtEl>
                                        <p:attrNameLst>
                                          <p:attrName>ppt_y</p:attrName>
                                        </p:attrNameLst>
                                      </p:cBhvr>
                                      <p:to>
                                        <p:strVal val="(#ppt_y+0.4)"/>
                                      </p:to>
                                    </p:set>
                                    <p:anim from="(#ppt_y+0.4)" to="(#ppt_y)" calcmode="lin" valueType="num">
                                      <p:cBhvr>
                                        <p:cTn id="37" dur="1230" accel="100000" fill="hold">
                                          <p:stCondLst>
                                            <p:cond delay="770"/>
                                          </p:stCondLst>
                                        </p:cTn>
                                        <p:tgtEl>
                                          <p:spTgt spid="3074"/>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2000"/>
                                        <p:tgtEl>
                                          <p:spTgt spid="8">
                                            <p:txEl>
                                              <p:pRg st="4" end="4"/>
                                            </p:txEl>
                                          </p:spTgt>
                                        </p:tgtEl>
                                      </p:cBhvr>
                                    </p:animEffect>
                                    <p:anim calcmode="lin" valueType="num">
                                      <p:cBhvr>
                                        <p:cTn id="43"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44"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45"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35" presetClass="entr" presetSubtype="0" fill="hold" nodeType="clickEffect">
                                  <p:stCondLst>
                                    <p:cond delay="0"/>
                                  </p:stCondLst>
                                  <p:childTnLst>
                                    <p:set>
                                      <p:cBhvr>
                                        <p:cTn id="49" dur="1" fill="hold">
                                          <p:stCondLst>
                                            <p:cond delay="0"/>
                                          </p:stCondLst>
                                        </p:cTn>
                                        <p:tgtEl>
                                          <p:spTgt spid="8">
                                            <p:txEl>
                                              <p:pRg st="5" end="5"/>
                                            </p:txEl>
                                          </p:spTgt>
                                        </p:tgtEl>
                                        <p:attrNameLst>
                                          <p:attrName>style.visibility</p:attrName>
                                        </p:attrNameLst>
                                      </p:cBhvr>
                                      <p:to>
                                        <p:strVal val="visible"/>
                                      </p:to>
                                    </p:set>
                                    <p:animEffect transition="in" filter="fade">
                                      <p:cBhvr>
                                        <p:cTn id="50" dur="2000"/>
                                        <p:tgtEl>
                                          <p:spTgt spid="8">
                                            <p:txEl>
                                              <p:pRg st="5" end="5"/>
                                            </p:txEl>
                                          </p:spTgt>
                                        </p:tgtEl>
                                      </p:cBhvr>
                                    </p:animEffect>
                                    <p:anim calcmode="lin" valueType="num">
                                      <p:cBhvr>
                                        <p:cTn id="51" dur="2000" fill="hold"/>
                                        <p:tgtEl>
                                          <p:spTgt spid="8">
                                            <p:txEl>
                                              <p:pRg st="5" end="5"/>
                                            </p:txEl>
                                          </p:spTgt>
                                        </p:tgtEl>
                                        <p:attrNameLst>
                                          <p:attrName>style.rotation</p:attrName>
                                        </p:attrNameLst>
                                      </p:cBhvr>
                                      <p:tavLst>
                                        <p:tav tm="0">
                                          <p:val>
                                            <p:fltVal val="720"/>
                                          </p:val>
                                        </p:tav>
                                        <p:tav tm="100000">
                                          <p:val>
                                            <p:fltVal val="0"/>
                                          </p:val>
                                        </p:tav>
                                      </p:tavLst>
                                    </p:anim>
                                    <p:anim calcmode="lin" valueType="num">
                                      <p:cBhvr>
                                        <p:cTn id="52" dur="2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8">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solidFill>
                    <a:schemeClr val="bg1"/>
                  </a:solidFill>
                </a:ln>
                <a:solidFill>
                  <a:schemeClr val="bg1"/>
                </a:solidFill>
                <a:effectLst>
                  <a:outerShdw blurRad="50800" dist="39000" dir="5460000" algn="tl">
                    <a:srgbClr val="000000">
                      <a:alpha val="38000"/>
                    </a:srgbClr>
                  </a:outerShdw>
                </a:effectLst>
                <a:latin typeface="Algerian" pitchFamily="82" charset="0"/>
              </a:rPr>
              <a:t>Verse 7– Fifth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lgn="ctr">
              <a:defRPr/>
            </a:pPr>
            <a:r>
              <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cs typeface="Times New Roman" pitchFamily="18" charset="0"/>
              </a:rPr>
              <a:t>Now comes a noticeable shift</a:t>
            </a:r>
          </a:p>
          <a:p>
            <a:pPr lvl="0" algn="ctr">
              <a:defRPr/>
            </a:pPr>
            <a:r>
              <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cs typeface="Times New Roman" pitchFamily="18" charset="0"/>
              </a:rPr>
              <a:t>with this beatitude</a:t>
            </a:r>
          </a:p>
          <a:p>
            <a:pPr lvl="0" algn="ctr">
              <a:defRPr/>
            </a:pPr>
            <a:endPar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cs typeface="Times New Roman" pitchFamily="18" charset="0"/>
            </a:endParaRPr>
          </a:p>
          <a:p>
            <a:pPr lvl="0">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 Prior beatitudes described the </a:t>
            </a:r>
            <a:r>
              <a:rPr kumimoji="0" lang="en-US" sz="3000" b="1" i="0" u="sng"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inability</a:t>
            </a: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 of Jesus’ disciples to </a:t>
            </a:r>
            <a:r>
              <a:rPr kumimoji="0" lang="en-US" sz="30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accomplish anything, spiritually.</a:t>
            </a:r>
          </a:p>
          <a:p>
            <a:pPr lvl="0">
              <a:defRPr/>
            </a:pPr>
            <a:endParaRPr lang="en-US" sz="1200" b="1" dirty="0" smtClean="0">
              <a:ln w="11430">
                <a:solidFill>
                  <a:schemeClr val="tx1"/>
                </a:solidFill>
              </a:ln>
              <a:effectLst>
                <a:outerShdw blurRad="50800" dist="39000" dir="5460000" algn="tl">
                  <a:srgbClr val="000000">
                    <a:alpha val="38000"/>
                  </a:srgbClr>
                </a:outerShdw>
              </a:effectLst>
              <a:latin typeface="Georgia" pitchFamily="18" charset="0"/>
              <a:cs typeface="Times New Roman" pitchFamily="18" charset="0"/>
            </a:endParaRPr>
          </a:p>
          <a:p>
            <a:pPr lvl="0">
              <a:defRPr/>
            </a:pPr>
            <a:r>
              <a:rPr lang="en-US" sz="3000" b="1" dirty="0" smtClean="0">
                <a:ln w="11430">
                  <a:solidFill>
                    <a:schemeClr val="tx1"/>
                  </a:solidFill>
                </a:ln>
                <a:effectLst>
                  <a:outerShdw blurRad="50800" dist="39000" dir="5460000" algn="tl">
                    <a:srgbClr val="000000">
                      <a:alpha val="38000"/>
                    </a:srgbClr>
                  </a:outerShdw>
                </a:effectLst>
                <a:latin typeface="Georgia" pitchFamily="18" charset="0"/>
                <a:cs typeface="Times New Roman" pitchFamily="18" charset="0"/>
              </a:rPr>
              <a:t>+ Jesus begins to describe His disciples</a:t>
            </a:r>
            <a:r>
              <a:rPr kumimoji="0" lang="en-US" sz="30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a:t>
            </a:r>
            <a:endParaRPr kumimoji="0" lang="en-US" sz="32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770" decel="100000"/>
                                        <p:tgtEl>
                                          <p:spTgt spid="8">
                                            <p:txEl>
                                              <p:pRg st="2" end="2"/>
                                            </p:txEl>
                                          </p:spTgt>
                                        </p:tgtEl>
                                      </p:cBhvr>
                                    </p:animEffect>
                                    <p:animScale>
                                      <p:cBhvr>
                                        <p:cTn id="8" dur="770" decel="100000"/>
                                        <p:tgtEl>
                                          <p:spTgt spid="8">
                                            <p:txEl>
                                              <p:pRg st="2" end="2"/>
                                            </p:txEl>
                                          </p:spTgt>
                                        </p:tgtEl>
                                      </p:cBhvr>
                                      <p:from x="10000" y="10000"/>
                                      <p:to x="200000" y="450000"/>
                                    </p:animScale>
                                    <p:animScale>
                                      <p:cBhvr>
                                        <p:cTn id="9" dur="1230" accel="100000" fill="hold">
                                          <p:stCondLst>
                                            <p:cond delay="770"/>
                                          </p:stCondLst>
                                        </p:cTn>
                                        <p:tgtEl>
                                          <p:spTgt spid="8">
                                            <p:txEl>
                                              <p:pRg st="2" end="2"/>
                                            </p:txEl>
                                          </p:spTgt>
                                        </p:tgtEl>
                                      </p:cBhvr>
                                      <p:from x="200000" y="450000"/>
                                      <p:to x="100000" y="100000"/>
                                    </p:animScale>
                                    <p:set>
                                      <p:cBhvr>
                                        <p:cTn id="10" dur="770" fill="hold"/>
                                        <p:tgtEl>
                                          <p:spTgt spid="8">
                                            <p:txEl>
                                              <p:pRg st="2" end="2"/>
                                            </p:txEl>
                                          </p:spTgt>
                                        </p:tgtEl>
                                        <p:attrNameLst>
                                          <p:attrName>ppt_x</p:attrName>
                                        </p:attrNameLst>
                                      </p:cBhvr>
                                      <p:to>
                                        <p:strVal val="(0.5)"/>
                                      </p:to>
                                    </p:set>
                                    <p:anim from="(0.5)" to="(#ppt_x)" calcmode="lin" valueType="num">
                                      <p:cBhvr>
                                        <p:cTn id="11" dur="1230" accel="100000" fill="hold">
                                          <p:stCondLst>
                                            <p:cond delay="770"/>
                                          </p:stCondLst>
                                        </p:cTn>
                                        <p:tgtEl>
                                          <p:spTgt spid="8">
                                            <p:txEl>
                                              <p:pRg st="2" end="2"/>
                                            </p:txEl>
                                          </p:spTgt>
                                        </p:tgtEl>
                                        <p:attrNameLst>
                                          <p:attrName>ppt_x</p:attrName>
                                        </p:attrNameLst>
                                      </p:cBhvr>
                                    </p:anim>
                                    <p:set>
                                      <p:cBhvr>
                                        <p:cTn id="12" dur="770" fill="hold"/>
                                        <p:tgtEl>
                                          <p:spTgt spid="8">
                                            <p:txEl>
                                              <p:pRg st="2" end="2"/>
                                            </p:txEl>
                                          </p:spTgt>
                                        </p:tgtEl>
                                        <p:attrNameLst>
                                          <p:attrName>ppt_y</p:attrName>
                                        </p:attrNameLst>
                                      </p:cBhvr>
                                      <p:to>
                                        <p:strVal val="(#ppt_y+0.4)"/>
                                      </p:to>
                                    </p:set>
                                    <p:anim from="(#ppt_y+0.4)" to="(#ppt_y)" calcmode="lin" valueType="num">
                                      <p:cBhvr>
                                        <p:cTn id="13" dur="1230" accel="100000" fill="hold">
                                          <p:stCondLst>
                                            <p:cond delay="770"/>
                                          </p:stCondLst>
                                        </p:cTn>
                                        <p:tgtEl>
                                          <p:spTgt spid="8">
                                            <p:txEl>
                                              <p:pRg st="2" end="2"/>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770" decel="100000"/>
                                        <p:tgtEl>
                                          <p:spTgt spid="8">
                                            <p:txEl>
                                              <p:pRg st="3" end="3"/>
                                            </p:txEl>
                                          </p:spTgt>
                                        </p:tgtEl>
                                      </p:cBhvr>
                                    </p:animEffect>
                                    <p:animScale>
                                      <p:cBhvr>
                                        <p:cTn id="17" dur="770" decel="100000"/>
                                        <p:tgtEl>
                                          <p:spTgt spid="8">
                                            <p:txEl>
                                              <p:pRg st="3" end="3"/>
                                            </p:txEl>
                                          </p:spTgt>
                                        </p:tgtEl>
                                      </p:cBhvr>
                                      <p:from x="10000" y="10000"/>
                                      <p:to x="200000" y="450000"/>
                                    </p:animScale>
                                    <p:animScale>
                                      <p:cBhvr>
                                        <p:cTn id="18" dur="1230" accel="100000" fill="hold">
                                          <p:stCondLst>
                                            <p:cond delay="770"/>
                                          </p:stCondLst>
                                        </p:cTn>
                                        <p:tgtEl>
                                          <p:spTgt spid="8">
                                            <p:txEl>
                                              <p:pRg st="3" end="3"/>
                                            </p:txEl>
                                          </p:spTgt>
                                        </p:tgtEl>
                                      </p:cBhvr>
                                      <p:from x="200000" y="450000"/>
                                      <p:to x="100000" y="100000"/>
                                    </p:animScale>
                                    <p:set>
                                      <p:cBhvr>
                                        <p:cTn id="19" dur="770" fill="hold"/>
                                        <p:tgtEl>
                                          <p:spTgt spid="8">
                                            <p:txEl>
                                              <p:pRg st="3" end="3"/>
                                            </p:txEl>
                                          </p:spTgt>
                                        </p:tgtEl>
                                        <p:attrNameLst>
                                          <p:attrName>ppt_x</p:attrName>
                                        </p:attrNameLst>
                                      </p:cBhvr>
                                      <p:to>
                                        <p:strVal val="(0.5)"/>
                                      </p:to>
                                    </p:set>
                                    <p:anim from="(0.5)" to="(#ppt_x)" calcmode="lin" valueType="num">
                                      <p:cBhvr>
                                        <p:cTn id="20" dur="1230" accel="100000" fill="hold">
                                          <p:stCondLst>
                                            <p:cond delay="770"/>
                                          </p:stCondLst>
                                        </p:cTn>
                                        <p:tgtEl>
                                          <p:spTgt spid="8">
                                            <p:txEl>
                                              <p:pRg st="3" end="3"/>
                                            </p:txEl>
                                          </p:spTgt>
                                        </p:tgtEl>
                                        <p:attrNameLst>
                                          <p:attrName>ppt_x</p:attrName>
                                        </p:attrNameLst>
                                      </p:cBhvr>
                                    </p:anim>
                                    <p:set>
                                      <p:cBhvr>
                                        <p:cTn id="21" dur="770" fill="hold"/>
                                        <p:tgtEl>
                                          <p:spTgt spid="8">
                                            <p:txEl>
                                              <p:pRg st="3" end="3"/>
                                            </p:txEl>
                                          </p:spTgt>
                                        </p:tgtEl>
                                        <p:attrNameLst>
                                          <p:attrName>ppt_y</p:attrName>
                                        </p:attrNameLst>
                                      </p:cBhvr>
                                      <p:to>
                                        <p:strVal val="(#ppt_y+0.4)"/>
                                      </p:to>
                                    </p:set>
                                    <p:anim from="(#ppt_y+0.4)" to="(#ppt_y)" calcmode="lin" valueType="num">
                                      <p:cBhvr>
                                        <p:cTn id="22" dur="1230" accel="100000" fill="hold">
                                          <p:stCondLst>
                                            <p:cond delay="770"/>
                                          </p:stCondLst>
                                        </p:cTn>
                                        <p:tgtEl>
                                          <p:spTgt spid="8">
                                            <p:txEl>
                                              <p:pRg st="3" end="3"/>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20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blinds(horizontal)">
                                      <p:cBhvr>
                                        <p:cTn id="3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7– Fifth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defRPr/>
            </a:pPr>
            <a:r>
              <a:rPr kumimoji="0" lang="en-US" sz="3000" b="1" i="0" u="none" strike="noStrike" kern="1200" normalizeH="0" baseline="0" noProof="0" dirty="0" smtClean="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cs typeface="Times New Roman" pitchFamily="18" charset="0"/>
              </a:rPr>
              <a:t>+ “The merciful are blessed, because they will be shown mercy</a:t>
            </a:r>
            <a:r>
              <a:rPr kumimoji="0" lang="en-US" sz="3000" b="1" i="0" u="none" strike="noStrike" kern="1200" normalizeH="0" noProof="0" dirty="0" smtClean="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cs typeface="Times New Roman" pitchFamily="18" charset="0"/>
              </a:rPr>
              <a:t>.”</a:t>
            </a:r>
          </a:p>
          <a:p>
            <a:pPr lvl="0">
              <a:defRPr/>
            </a:pPr>
            <a:endParaRPr lang="en-US" sz="1200" b="1" dirty="0" smtClean="0">
              <a:ln w="11430">
                <a:solidFill>
                  <a:srgbClr val="92D050"/>
                </a:solidFill>
              </a:ln>
              <a:solidFill>
                <a:srgbClr val="92D050"/>
              </a:solidFill>
              <a:effectLst>
                <a:outerShdw blurRad="50800" dist="39000" dir="5460000" algn="tl">
                  <a:srgbClr val="000000">
                    <a:alpha val="38000"/>
                  </a:srgbClr>
                </a:outerShdw>
              </a:effectLst>
              <a:latin typeface="Georgia" pitchFamily="18" charset="0"/>
              <a:cs typeface="Times New Roman" pitchFamily="18" charset="0"/>
            </a:endParaRPr>
          </a:p>
          <a:p>
            <a:pPr lvl="0">
              <a:defRPr/>
            </a:pPr>
            <a:r>
              <a:rPr lang="en-US" sz="3000" b="1" dirty="0" smtClean="0">
                <a:ln w="11430">
                  <a:solidFill>
                    <a:srgbClr val="92D050"/>
                  </a:solidFill>
                </a:ln>
                <a:solidFill>
                  <a:srgbClr val="92D050"/>
                </a:solidFill>
                <a:effectLst>
                  <a:outerShdw blurRad="50800" dist="39000" dir="5460000" algn="tl">
                    <a:srgbClr val="000000">
                      <a:alpha val="38000"/>
                    </a:srgbClr>
                  </a:outerShdw>
                </a:effectLst>
                <a:latin typeface="Georgia" pitchFamily="18" charset="0"/>
                <a:cs typeface="Times New Roman" pitchFamily="18" charset="0"/>
              </a:rPr>
              <a:t>+ It bespeaks of the transforming power of discipleship and of Jesus’ call to faith.</a:t>
            </a:r>
          </a:p>
          <a:p>
            <a:pPr lvl="0">
              <a:defRPr/>
            </a:pPr>
            <a:endParaRPr kumimoji="0" lang="en-US" sz="1200" b="1" i="0" u="none" strike="noStrike" kern="1200" normalizeH="0" noProof="0" dirty="0" smtClean="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cs typeface="Times New Roman" pitchFamily="18" charset="0"/>
            </a:endParaRPr>
          </a:p>
          <a:p>
            <a:pPr lvl="0">
              <a:defRPr/>
            </a:pPr>
            <a:r>
              <a:rPr lang="en-US" sz="3000" b="1" dirty="0" smtClean="0">
                <a:ln w="11430">
                  <a:solidFill>
                    <a:srgbClr val="92D050"/>
                  </a:solidFill>
                </a:ln>
                <a:solidFill>
                  <a:srgbClr val="92D050"/>
                </a:solidFill>
                <a:effectLst>
                  <a:outerShdw blurRad="50800" dist="39000" dir="5460000" algn="tl">
                    <a:srgbClr val="000000">
                      <a:alpha val="38000"/>
                    </a:srgbClr>
                  </a:outerShdw>
                </a:effectLst>
                <a:latin typeface="Georgia" pitchFamily="18" charset="0"/>
                <a:cs typeface="Times New Roman" pitchFamily="18" charset="0"/>
              </a:rPr>
              <a:t>+ Our Lord is mercy incarnate, perfect mercy!</a:t>
            </a:r>
          </a:p>
          <a:p>
            <a:pPr lvl="0">
              <a:defRPr/>
            </a:pPr>
            <a:endParaRPr kumimoji="0" lang="en-US" sz="1200" b="1" i="0" u="none" strike="noStrike" kern="120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cs typeface="Times New Roman" pitchFamily="18" charset="0"/>
            </a:endParaRPr>
          </a:p>
          <a:p>
            <a:pPr lvl="0">
              <a:defRPr/>
            </a:pPr>
            <a:r>
              <a:rPr lang="en-US"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cs typeface="Times New Roman" pitchFamily="18" charset="0"/>
              </a:rPr>
              <a:t>+ So His disciples must also show mercy.</a:t>
            </a:r>
            <a:r>
              <a:rPr kumimoji="0" lang="en-US" sz="3000" b="1" i="0" u="none" strike="noStrike" kern="120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cs typeface="Times New Roman" pitchFamily="18" charset="0"/>
              </a:rPr>
              <a:t> </a:t>
            </a: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2000"/>
                                        <p:tgtEl>
                                          <p:spTgt spid="8">
                                            <p:txEl>
                                              <p:pRg st="2" end="2"/>
                                            </p:txEl>
                                          </p:spTgt>
                                        </p:tgtEl>
                                      </p:cBhvr>
                                    </p:animEffect>
                                    <p:anim calcmode="lin" valueType="num">
                                      <p:cBhvr>
                                        <p:cTn id="8"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000"/>
                                        <p:tgtEl>
                                          <p:spTgt spid="8">
                                            <p:txEl>
                                              <p:pRg st="4" end="4"/>
                                            </p:txEl>
                                          </p:spTgt>
                                        </p:tgtEl>
                                      </p:cBhvr>
                                    </p:animEffect>
                                    <p:anim calcmode="lin" valueType="num">
                                      <p:cBhvr>
                                        <p:cTn id="16"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17"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18"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2000"/>
                                        <p:tgtEl>
                                          <p:spTgt spid="8">
                                            <p:txEl>
                                              <p:pRg st="6" end="6"/>
                                            </p:txEl>
                                          </p:spTgt>
                                        </p:tgtEl>
                                      </p:cBhvr>
                                    </p:animEffect>
                                    <p:anim calcmode="lin" valueType="num">
                                      <p:cBhvr>
                                        <p:cTn id="24" dur="2000" fill="hold"/>
                                        <p:tgtEl>
                                          <p:spTgt spid="8">
                                            <p:txEl>
                                              <p:pRg st="6" end="6"/>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2000"/>
                                        <p:tgtEl>
                                          <p:spTgt spid="8">
                                            <p:txEl>
                                              <p:pRg st="8" end="8"/>
                                            </p:txEl>
                                          </p:spTgt>
                                        </p:tgtEl>
                                      </p:cBhvr>
                                    </p:animEffect>
                                    <p:anim calcmode="lin" valueType="num">
                                      <p:cBhvr>
                                        <p:cTn id="32" dur="2000" fill="hold"/>
                                        <p:tgtEl>
                                          <p:spTgt spid="8">
                                            <p:txEl>
                                              <p:pRg st="8" end="8"/>
                                            </p:txEl>
                                          </p:spTgt>
                                        </p:tgtEl>
                                        <p:attrNameLst>
                                          <p:attrName>style.rotation</p:attrName>
                                        </p:attrNameLst>
                                      </p:cBhvr>
                                      <p:tavLst>
                                        <p:tav tm="0">
                                          <p:val>
                                            <p:fltVal val="720"/>
                                          </p:val>
                                        </p:tav>
                                        <p:tav tm="100000">
                                          <p:val>
                                            <p:fltVal val="0"/>
                                          </p:val>
                                        </p:tav>
                                      </p:tavLst>
                                    </p:anim>
                                    <p:anim calcmode="lin" valueType="num">
                                      <p:cBhvr>
                                        <p:cTn id="33" dur="2000" fill="hold"/>
                                        <p:tgtEl>
                                          <p:spTgt spid="8">
                                            <p:txEl>
                                              <p:pRg st="8" end="8"/>
                                            </p:txEl>
                                          </p:spTgt>
                                        </p:tgtEl>
                                        <p:attrNameLst>
                                          <p:attrName>ppt_h</p:attrName>
                                        </p:attrNameLst>
                                      </p:cBhvr>
                                      <p:tavLst>
                                        <p:tav tm="0">
                                          <p:val>
                                            <p:fltVal val="0"/>
                                          </p:val>
                                        </p:tav>
                                        <p:tav tm="100000">
                                          <p:val>
                                            <p:strVal val="#ppt_h"/>
                                          </p:val>
                                        </p:tav>
                                      </p:tavLst>
                                    </p:anim>
                                    <p:anim calcmode="lin" valueType="num">
                                      <p:cBhvr>
                                        <p:cTn id="34" dur="2000" fill="hold"/>
                                        <p:tgtEl>
                                          <p:spTgt spid="8">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7– Fifth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spcAft>
                <a:spcPts val="600"/>
              </a:spcAft>
              <a:defRPr/>
            </a:pPr>
            <a:r>
              <a:rPr kumimoji="0" lang="en-US" sz="3000" b="1" i="0" u="none" strike="noStrike" kern="1200" normalizeH="0" baseline="0" noProof="0" dirty="0" smtClean="0">
                <a:ln w="11430">
                  <a:solidFill>
                    <a:srgbClr val="92D050"/>
                  </a:solidFill>
                </a:ln>
                <a:solidFill>
                  <a:srgbClr val="92D050"/>
                </a:solidFill>
                <a:uLnTx/>
                <a:uFillTx/>
                <a:latin typeface="Georgia" pitchFamily="18" charset="0"/>
                <a:cs typeface="Times New Roman" pitchFamily="18" charset="0"/>
              </a:rPr>
              <a:t>+ The best way to explain:  St. M</a:t>
            </a:r>
            <a:r>
              <a:rPr kumimoji="0" lang="en-US" sz="3000" b="1" i="0" u="none" strike="noStrike" kern="1200" normalizeH="0" noProof="0" dirty="0" smtClean="0">
                <a:ln w="11430">
                  <a:solidFill>
                    <a:srgbClr val="92D050"/>
                  </a:solidFill>
                </a:ln>
                <a:solidFill>
                  <a:srgbClr val="92D050"/>
                </a:solidFill>
                <a:uLnTx/>
                <a:uFillTx/>
                <a:latin typeface="Georgia" pitchFamily="18" charset="0"/>
                <a:cs typeface="Times New Roman" pitchFamily="18" charset="0"/>
              </a:rPr>
              <a:t>t. 18:23-35</a:t>
            </a:r>
            <a:endParaRPr lang="en-US" sz="3000" b="1" dirty="0" smtClean="0">
              <a:ln w="11430">
                <a:solidFill>
                  <a:srgbClr val="92D050"/>
                </a:solidFill>
              </a:ln>
              <a:solidFill>
                <a:srgbClr val="92D050"/>
              </a:solidFill>
              <a:latin typeface="Georgia" pitchFamily="18" charset="0"/>
              <a:cs typeface="Times New Roman" pitchFamily="18" charset="0"/>
            </a:endParaRPr>
          </a:p>
          <a:p>
            <a:pPr lvl="0">
              <a:defRPr/>
            </a:pPr>
            <a:r>
              <a:rPr kumimoji="0" lang="en-US" sz="3000" b="1" i="0" u="none" strike="noStrike" kern="1200" normalizeH="0" noProof="0" dirty="0" smtClean="0">
                <a:ln w="11430">
                  <a:solidFill>
                    <a:srgbClr val="92D050"/>
                  </a:solidFill>
                </a:ln>
                <a:solidFill>
                  <a:srgbClr val="92D050"/>
                </a:solidFill>
                <a:uLnTx/>
                <a:uFillTx/>
                <a:latin typeface="Georgia" pitchFamily="18" charset="0"/>
                <a:cs typeface="Times New Roman" pitchFamily="18" charset="0"/>
              </a:rPr>
              <a:t>	- the Master (the Lord) shows mercy;</a:t>
            </a:r>
          </a:p>
          <a:p>
            <a:pPr lvl="0">
              <a:defRPr/>
            </a:pPr>
            <a:r>
              <a:rPr lang="en-US" sz="3000" b="1" dirty="0" smtClean="0">
                <a:ln w="11430">
                  <a:solidFill>
                    <a:srgbClr val="92D050"/>
                  </a:solidFill>
                </a:ln>
                <a:solidFill>
                  <a:srgbClr val="92D050"/>
                </a:solidFill>
                <a:latin typeface="Georgia" pitchFamily="18" charset="0"/>
                <a:cs typeface="Times New Roman" pitchFamily="18" charset="0"/>
              </a:rPr>
              <a:t>	- His mercy is also to change the 	servant so that he too will be merciful;</a:t>
            </a:r>
            <a:r>
              <a:rPr kumimoji="0" lang="en-US" sz="3000" b="1" i="0" u="none" strike="noStrike" kern="1200" normalizeH="0" noProof="0" dirty="0" smtClean="0">
                <a:ln w="11430">
                  <a:solidFill>
                    <a:srgbClr val="92D050"/>
                  </a:solidFill>
                </a:ln>
                <a:solidFill>
                  <a:srgbClr val="92D050"/>
                </a:solidFill>
                <a:uLnTx/>
                <a:uFillTx/>
                <a:latin typeface="Georgia" pitchFamily="18" charset="0"/>
                <a:cs typeface="Times New Roman" pitchFamily="18" charset="0"/>
              </a:rPr>
              <a:t> </a:t>
            </a:r>
          </a:p>
          <a:p>
            <a:pPr lvl="0">
              <a:defRPr/>
            </a:pPr>
            <a:r>
              <a:rPr lang="en-US" sz="3000" b="1" baseline="0" dirty="0" smtClean="0">
                <a:ln w="11430">
                  <a:solidFill>
                    <a:srgbClr val="92D050"/>
                  </a:solidFill>
                </a:ln>
                <a:solidFill>
                  <a:srgbClr val="92D050"/>
                </a:solidFill>
                <a:latin typeface="Georgia" pitchFamily="18" charset="0"/>
                <a:cs typeface="Times New Roman" pitchFamily="18" charset="0"/>
              </a:rPr>
              <a:t>	- the servant refuses</a:t>
            </a:r>
            <a:r>
              <a:rPr lang="en-US" sz="3000" b="1" dirty="0" smtClean="0">
                <a:ln w="11430">
                  <a:solidFill>
                    <a:srgbClr val="92D050"/>
                  </a:solidFill>
                </a:ln>
                <a:solidFill>
                  <a:srgbClr val="92D050"/>
                </a:solidFill>
                <a:latin typeface="Georgia" pitchFamily="18" charset="0"/>
                <a:cs typeface="Times New Roman" pitchFamily="18" charset="0"/>
              </a:rPr>
              <a:t> to be merciful;</a:t>
            </a:r>
          </a:p>
          <a:p>
            <a:pPr lvl="0">
              <a:defRPr/>
            </a:pPr>
            <a:r>
              <a:rPr kumimoji="0" lang="en-US" sz="3000" b="1" i="0" u="none" strike="noStrike" kern="1200" normalizeH="0" baseline="0" noProof="0" dirty="0" smtClean="0">
                <a:ln w="11430">
                  <a:solidFill>
                    <a:srgbClr val="92D050"/>
                  </a:solidFill>
                </a:ln>
                <a:solidFill>
                  <a:srgbClr val="92D050"/>
                </a:solidFill>
                <a:uLnTx/>
                <a:uFillTx/>
                <a:latin typeface="Georgia" pitchFamily="18" charset="0"/>
                <a:cs typeface="Times New Roman" pitchFamily="18" charset="0"/>
              </a:rPr>
              <a:t>	-</a:t>
            </a:r>
            <a:r>
              <a:rPr kumimoji="0" lang="en-US" sz="3000" b="1" i="0" u="none" strike="noStrike" kern="1200" normalizeH="0" noProof="0" dirty="0" smtClean="0">
                <a:ln w="11430">
                  <a:solidFill>
                    <a:srgbClr val="92D050"/>
                  </a:solidFill>
                </a:ln>
                <a:solidFill>
                  <a:srgbClr val="92D050"/>
                </a:solidFill>
                <a:uLnTx/>
                <a:uFillTx/>
                <a:latin typeface="Georgia" pitchFamily="18" charset="0"/>
                <a:cs typeface="Times New Roman" pitchFamily="18" charset="0"/>
              </a:rPr>
              <a:t> which proves he’s not the Master’s 	servant!</a:t>
            </a:r>
            <a:endParaRPr kumimoji="0" lang="en-US" sz="3200" b="1" i="0" u="none" strike="noStrike" kern="1200" normalizeH="0" baseline="0" noProof="0" dirty="0">
              <a:ln w="11430">
                <a:solidFill>
                  <a:srgbClr val="92D050"/>
                </a:solidFill>
              </a:ln>
              <a:solidFill>
                <a:srgbClr val="92D050"/>
              </a:solidFill>
              <a:uLnTx/>
              <a:uFillTx/>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500" decel="50000" fill="hold">
                                          <p:stCondLst>
                                            <p:cond delay="0"/>
                                          </p:stCondLst>
                                        </p:cTn>
                                        <p:tgtEl>
                                          <p:spTgt spid="8">
                                            <p:txEl>
                                              <p:pRg st="5" end="5"/>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
                                            <p:txEl>
                                              <p:pRg st="5" end="5"/>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
                                            <p:txEl>
                                              <p:pRg st="5" end="5"/>
                                            </p:txEl>
                                          </p:spTgt>
                                        </p:tgtEl>
                                        <p:attrNameLst>
                                          <p:attrName>ppt_w</p:attrName>
                                        </p:attrNameLst>
                                      </p:cBhvr>
                                      <p:tavLst>
                                        <p:tav tm="0">
                                          <p:val>
                                            <p:strVal val="#ppt_w*.05"/>
                                          </p:val>
                                        </p:tav>
                                        <p:tav tm="100000">
                                          <p:val>
                                            <p:strVal val="#ppt_w"/>
                                          </p:val>
                                        </p:tav>
                                      </p:tavLst>
                                    </p:anim>
                                    <p:anim calcmode="lin" valueType="num">
                                      <p:cBhvr>
                                        <p:cTn id="31" dur="10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
                                            <p:txEl>
                                              <p:pRg st="5" end="5"/>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
                                            <p:txEl>
                                              <p:pRg st="5" end="5"/>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
                                            <p:txEl>
                                              <p:pRg st="5" end="5"/>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 calcmode="lin" valueType="num">
                                      <p:cBhvr>
                                        <p:cTn id="40" dur="500" decel="50000" fill="hold">
                                          <p:stCondLst>
                                            <p:cond delay="0"/>
                                          </p:stCondLst>
                                        </p:cTn>
                                        <p:tgtEl>
                                          <p:spTgt spid="8">
                                            <p:txEl>
                                              <p:pRg st="6" end="6"/>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8">
                                            <p:txEl>
                                              <p:pRg st="6" end="6"/>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8">
                                            <p:txEl>
                                              <p:pRg st="6" end="6"/>
                                            </p:txEl>
                                          </p:spTgt>
                                        </p:tgtEl>
                                        <p:attrNameLst>
                                          <p:attrName>ppt_w</p:attrName>
                                        </p:attrNameLst>
                                      </p:cBhvr>
                                      <p:tavLst>
                                        <p:tav tm="0">
                                          <p:val>
                                            <p:strVal val="#ppt_w*.05"/>
                                          </p:val>
                                        </p:tav>
                                        <p:tav tm="100000">
                                          <p:val>
                                            <p:strVal val="#ppt_w"/>
                                          </p:val>
                                        </p:tav>
                                      </p:tavLst>
                                    </p:anim>
                                    <p:anim calcmode="lin" valueType="num">
                                      <p:cBhvr>
                                        <p:cTn id="43" dur="10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8">
                                            <p:txEl>
                                              <p:pRg st="6" end="6"/>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8">
                                            <p:txEl>
                                              <p:pRg st="6" end="6"/>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8">
                                            <p:txEl>
                                              <p:pRg st="6" end="6"/>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120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7– Fifth Beatitude</a:t>
            </a:r>
          </a:p>
          <a:p>
            <a:pPr lvl="0">
              <a:defRPr/>
            </a:pPr>
            <a:r>
              <a:rPr kumimoji="0" lang="en-US" sz="3000" b="1" i="0" u="none" strike="noStrike" kern="1200" normalizeH="0" baseline="0" noProof="0" dirty="0" smtClean="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cs typeface="Times New Roman" pitchFamily="18" charset="0"/>
              </a:rPr>
              <a:t>+  Jesus empowers</a:t>
            </a:r>
            <a:r>
              <a:rPr kumimoji="0" lang="en-US" sz="3000" b="1" i="0" u="none" strike="noStrike" kern="1200" normalizeH="0" noProof="0" dirty="0" smtClean="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cs typeface="Times New Roman" pitchFamily="18" charset="0"/>
              </a:rPr>
              <a:t> each of you to be merciful!</a:t>
            </a:r>
            <a:endParaRPr lang="en-US" sz="3000" b="1" dirty="0" smtClean="0">
              <a:ln w="11430">
                <a:solidFill>
                  <a:srgbClr val="92D050"/>
                </a:solidFill>
              </a:ln>
              <a:solidFill>
                <a:srgbClr val="92D050"/>
              </a:solidFill>
              <a:effectLst>
                <a:outerShdw blurRad="50800" dist="39000" dir="5460000" algn="tl">
                  <a:srgbClr val="000000">
                    <a:alpha val="38000"/>
                  </a:srgbClr>
                </a:outerShdw>
              </a:effectLst>
              <a:latin typeface="Georgia" pitchFamily="18" charset="0"/>
              <a:cs typeface="Times New Roman" pitchFamily="18" charset="0"/>
            </a:endParaRPr>
          </a:p>
          <a:p>
            <a:pPr lvl="0">
              <a:defRPr/>
            </a:pPr>
            <a:r>
              <a:rPr kumimoji="0" lang="en-US" sz="3000" b="1" i="0" u="none" strike="noStrike" kern="1200" normalizeH="0" noProof="0" dirty="0" smtClean="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cs typeface="Times New Roman" pitchFamily="18" charset="0"/>
              </a:rPr>
              <a:t>	- Your mercy is not perfect;</a:t>
            </a:r>
          </a:p>
          <a:p>
            <a:pPr lvl="0">
              <a:defRPr/>
            </a:pPr>
            <a:r>
              <a:rPr lang="en-US" sz="3000" b="1" dirty="0" smtClean="0">
                <a:ln w="11430">
                  <a:solidFill>
                    <a:srgbClr val="92D050"/>
                  </a:solidFill>
                </a:ln>
                <a:solidFill>
                  <a:srgbClr val="92D050"/>
                </a:solidFill>
                <a:effectLst>
                  <a:outerShdw blurRad="50800" dist="39000" dir="5460000" algn="tl">
                    <a:srgbClr val="000000">
                      <a:alpha val="38000"/>
                    </a:srgbClr>
                  </a:outerShdw>
                </a:effectLst>
                <a:latin typeface="Georgia" pitchFamily="18" charset="0"/>
                <a:cs typeface="Times New Roman" pitchFamily="18" charset="0"/>
              </a:rPr>
              <a:t>	- Yet being merciful is to remind you of 	your Lord;</a:t>
            </a:r>
            <a:r>
              <a:rPr kumimoji="0" lang="en-US" sz="3000" b="1" i="0" u="none" strike="noStrike" kern="1200" normalizeH="0" noProof="0" dirty="0" smtClean="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cs typeface="Times New Roman" pitchFamily="18" charset="0"/>
              </a:rPr>
              <a:t> </a:t>
            </a:r>
          </a:p>
          <a:p>
            <a:pPr lvl="0">
              <a:defRPr/>
            </a:pPr>
            <a:r>
              <a:rPr lang="en-US" sz="3000" b="1" baseline="0" dirty="0" smtClean="0">
                <a:ln w="11430">
                  <a:solidFill>
                    <a:srgbClr val="92D050"/>
                  </a:solidFill>
                </a:ln>
                <a:solidFill>
                  <a:srgbClr val="92D050"/>
                </a:solidFill>
                <a:effectLst>
                  <a:outerShdw blurRad="50800" dist="39000" dir="5460000" algn="tl">
                    <a:srgbClr val="000000">
                      <a:alpha val="38000"/>
                    </a:srgbClr>
                  </a:outerShdw>
                </a:effectLst>
                <a:latin typeface="Georgia" pitchFamily="18" charset="0"/>
                <a:cs typeface="Times New Roman" pitchFamily="18" charset="0"/>
              </a:rPr>
              <a:t>	- Reminds you of your identity and the 	final promise of blessing and mercy 	that will be shown to you on the Last 	Day!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770" decel="100000"/>
                                        <p:tgtEl>
                                          <p:spTgt spid="8">
                                            <p:txEl>
                                              <p:pRg st="1" end="1"/>
                                            </p:txEl>
                                          </p:spTgt>
                                        </p:tgtEl>
                                      </p:cBhvr>
                                    </p:animEffect>
                                    <p:animScale>
                                      <p:cBhvr>
                                        <p:cTn id="8" dur="770" decel="100000"/>
                                        <p:tgtEl>
                                          <p:spTgt spid="8">
                                            <p:txEl>
                                              <p:pRg st="1" end="1"/>
                                            </p:txEl>
                                          </p:spTgt>
                                        </p:tgtEl>
                                      </p:cBhvr>
                                      <p:from x="10000" y="10000"/>
                                      <p:to x="200000" y="450000"/>
                                    </p:animScale>
                                    <p:animScale>
                                      <p:cBhvr>
                                        <p:cTn id="9" dur="1230" accel="100000" fill="hold">
                                          <p:stCondLst>
                                            <p:cond delay="770"/>
                                          </p:stCondLst>
                                        </p:cTn>
                                        <p:tgtEl>
                                          <p:spTgt spid="8">
                                            <p:txEl>
                                              <p:pRg st="1" end="1"/>
                                            </p:txEl>
                                          </p:spTgt>
                                        </p:tgtEl>
                                      </p:cBhvr>
                                      <p:from x="200000" y="450000"/>
                                      <p:to x="100000" y="100000"/>
                                    </p:animScale>
                                    <p:set>
                                      <p:cBhvr>
                                        <p:cTn id="10" dur="770" fill="hold"/>
                                        <p:tgtEl>
                                          <p:spTgt spid="8">
                                            <p:txEl>
                                              <p:pRg st="1" end="1"/>
                                            </p:txEl>
                                          </p:spTgt>
                                        </p:tgtEl>
                                        <p:attrNameLst>
                                          <p:attrName>ppt_x</p:attrName>
                                        </p:attrNameLst>
                                      </p:cBhvr>
                                      <p:to>
                                        <p:strVal val="(0.5)"/>
                                      </p:to>
                                    </p:set>
                                    <p:anim from="(0.5)" to="(#ppt_x)" calcmode="lin" valueType="num">
                                      <p:cBhvr>
                                        <p:cTn id="11" dur="1230" accel="100000" fill="hold">
                                          <p:stCondLst>
                                            <p:cond delay="770"/>
                                          </p:stCondLst>
                                        </p:cTn>
                                        <p:tgtEl>
                                          <p:spTgt spid="8">
                                            <p:txEl>
                                              <p:pRg st="1" end="1"/>
                                            </p:txEl>
                                          </p:spTgt>
                                        </p:tgtEl>
                                        <p:attrNameLst>
                                          <p:attrName>ppt_x</p:attrName>
                                        </p:attrNameLst>
                                      </p:cBhvr>
                                    </p:anim>
                                    <p:set>
                                      <p:cBhvr>
                                        <p:cTn id="12" dur="770" fill="hold"/>
                                        <p:tgtEl>
                                          <p:spTgt spid="8">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8">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2000"/>
                                        <p:tgtEl>
                                          <p:spTgt spid="8">
                                            <p:txEl>
                                              <p:pRg st="2" end="2"/>
                                            </p:txEl>
                                          </p:spTgt>
                                        </p:tgtEl>
                                      </p:cBhvr>
                                    </p:animEffect>
                                    <p:anim calcmode="lin" valueType="num">
                                      <p:cBhvr>
                                        <p:cTn id="19"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20"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2000"/>
                                        <p:tgtEl>
                                          <p:spTgt spid="8">
                                            <p:txEl>
                                              <p:pRg st="3" end="3"/>
                                            </p:txEl>
                                          </p:spTgt>
                                        </p:tgtEl>
                                      </p:cBhvr>
                                    </p:animEffect>
                                    <p:anim calcmode="lin" valueType="num">
                                      <p:cBhvr>
                                        <p:cTn id="27"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28"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9" dur="2000" fill="hold"/>
                                        <p:tgtEl>
                                          <p:spTgt spid="8">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2000"/>
                                        <p:tgtEl>
                                          <p:spTgt spid="8">
                                            <p:txEl>
                                              <p:pRg st="4" end="4"/>
                                            </p:txEl>
                                          </p:spTgt>
                                        </p:tgtEl>
                                      </p:cBhvr>
                                    </p:animEffect>
                                    <p:anim calcmode="lin" valueType="num">
                                      <p:cBhvr>
                                        <p:cTn id="35"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36"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7"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8 – sixth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lgn="ctr">
              <a:defRPr/>
            </a:pPr>
            <a:r>
              <a:rPr kumimoji="0" lang="en-US" sz="3000" b="1" i="0" u="none" strike="noStrike" kern="1200" normalizeH="0" baseline="0" noProof="0" dirty="0" smtClean="0">
                <a:ln w="11430">
                  <a:solidFill>
                    <a:srgbClr val="FF0000"/>
                  </a:solidFill>
                </a:ln>
                <a:effectLst>
                  <a:outerShdw blurRad="50800" dist="39000" dir="5460000" algn="tl">
                    <a:srgbClr val="000000">
                      <a:alpha val="38000"/>
                    </a:srgbClr>
                  </a:outerShdw>
                </a:effectLst>
                <a:uLnTx/>
                <a:uFillTx/>
                <a:latin typeface="Georgia" pitchFamily="18" charset="0"/>
                <a:cs typeface="Times New Roman" pitchFamily="18" charset="0"/>
              </a:rPr>
              <a:t>“Blessed [the] pure in heart,</a:t>
            </a:r>
          </a:p>
          <a:p>
            <a:pPr lvl="0" algn="ctr">
              <a:spcAft>
                <a:spcPts val="1200"/>
              </a:spcAft>
              <a:defRPr/>
            </a:pPr>
            <a:r>
              <a:rPr kumimoji="0" lang="en-US" sz="3000" b="1" i="0" u="none" strike="noStrike" kern="1200" normalizeH="0" baseline="0" noProof="0" dirty="0" smtClean="0">
                <a:ln w="11430">
                  <a:solidFill>
                    <a:srgbClr val="FF0000"/>
                  </a:solidFill>
                </a:ln>
                <a:effectLst>
                  <a:outerShdw blurRad="50800" dist="39000" dir="5460000" algn="tl">
                    <a:srgbClr val="000000">
                      <a:alpha val="38000"/>
                    </a:srgbClr>
                  </a:outerShdw>
                </a:effectLst>
                <a:uLnTx/>
                <a:uFillTx/>
                <a:latin typeface="Georgia" pitchFamily="18" charset="0"/>
                <a:cs typeface="Times New Roman" pitchFamily="18" charset="0"/>
              </a:rPr>
              <a:t>because they</a:t>
            </a:r>
            <a:r>
              <a:rPr kumimoji="0" lang="en-US" sz="3000" b="1" i="0" u="none" strike="noStrike" kern="1200" normalizeH="0" noProof="0" dirty="0" smtClean="0">
                <a:ln w="11430">
                  <a:solidFill>
                    <a:srgbClr val="FF0000"/>
                  </a:solidFill>
                </a:ln>
                <a:effectLst>
                  <a:outerShdw blurRad="50800" dist="39000" dir="5460000" algn="tl">
                    <a:srgbClr val="000000">
                      <a:alpha val="38000"/>
                    </a:srgbClr>
                  </a:outerShdw>
                </a:effectLst>
                <a:uLnTx/>
                <a:uFillTx/>
                <a:latin typeface="Georgia" pitchFamily="18" charset="0"/>
                <a:cs typeface="Times New Roman" pitchFamily="18" charset="0"/>
              </a:rPr>
              <a:t> will see God”</a:t>
            </a:r>
            <a:r>
              <a:rPr kumimoji="0" lang="en-US" sz="3000" b="1" i="0" u="none" strike="noStrike" kern="1200" normalizeH="0" baseline="0" noProof="0" dirty="0" smtClean="0">
                <a:ln w="11430">
                  <a:solidFill>
                    <a:srgbClr val="FF0000"/>
                  </a:solidFill>
                </a:ln>
                <a:effectLst>
                  <a:outerShdw blurRad="50800" dist="39000" dir="5460000" algn="tl">
                    <a:srgbClr val="000000">
                      <a:alpha val="38000"/>
                    </a:srgbClr>
                  </a:outerShdw>
                </a:effectLst>
                <a:uLnTx/>
                <a:uFillTx/>
                <a:latin typeface="Georgia" pitchFamily="18" charset="0"/>
                <a:cs typeface="Times New Roman" pitchFamily="18" charset="0"/>
              </a:rPr>
              <a:t> </a:t>
            </a:r>
            <a:endParaRPr lang="en-US" sz="3000" b="1" dirty="0" smtClean="0">
              <a:ln w="11430">
                <a:solidFill>
                  <a:srgbClr val="FF0000"/>
                </a:solidFill>
              </a:ln>
              <a:effectLst>
                <a:outerShdw blurRad="50800" dist="39000" dir="5460000" algn="tl">
                  <a:srgbClr val="000000">
                    <a:alpha val="38000"/>
                  </a:srgbClr>
                </a:outerShdw>
              </a:effectLst>
              <a:latin typeface="Georgia" pitchFamily="18" charset="0"/>
              <a:cs typeface="Times New Roman" pitchFamily="18" charset="0"/>
            </a:endParaRPr>
          </a:p>
          <a:p>
            <a:pPr lvl="0">
              <a:defRPr/>
            </a:pP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What does Jesus mean by </a:t>
            </a:r>
            <a:r>
              <a:rPr lang="en-US" sz="30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“pure in heart?”</a:t>
            </a:r>
          </a:p>
          <a:p>
            <a:pPr lvl="0">
              <a:defRPr/>
            </a:pP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 This phrase is only found here and Ps. 24:4.</a:t>
            </a:r>
          </a:p>
          <a:p>
            <a:pPr lvl="0">
              <a:defRPr/>
            </a:pP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 In light of Scripture, Jesus is referring to one 	who hears the Good News, believes that He is 	the Messiah, is forgiven [cleansed] and given a 	pure heart!  </a:t>
            </a:r>
            <a:endParaRPr kumimoji="0" lang="en-US" sz="32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770" decel="100000"/>
                                        <p:tgtEl>
                                          <p:spTgt spid="8">
                                            <p:txEl>
                                              <p:pRg st="4" end="4"/>
                                            </p:txEl>
                                          </p:spTgt>
                                        </p:tgtEl>
                                      </p:cBhvr>
                                    </p:animEffect>
                                    <p:animScale>
                                      <p:cBhvr>
                                        <p:cTn id="8" dur="770" decel="100000"/>
                                        <p:tgtEl>
                                          <p:spTgt spid="8">
                                            <p:txEl>
                                              <p:pRg st="4" end="4"/>
                                            </p:txEl>
                                          </p:spTgt>
                                        </p:tgtEl>
                                      </p:cBhvr>
                                      <p:from x="10000" y="10000"/>
                                      <p:to x="200000" y="450000"/>
                                    </p:animScale>
                                    <p:animScale>
                                      <p:cBhvr>
                                        <p:cTn id="9" dur="1230" accel="100000" fill="hold">
                                          <p:stCondLst>
                                            <p:cond delay="770"/>
                                          </p:stCondLst>
                                        </p:cTn>
                                        <p:tgtEl>
                                          <p:spTgt spid="8">
                                            <p:txEl>
                                              <p:pRg st="4" end="4"/>
                                            </p:txEl>
                                          </p:spTgt>
                                        </p:tgtEl>
                                      </p:cBhvr>
                                      <p:from x="200000" y="450000"/>
                                      <p:to x="100000" y="100000"/>
                                    </p:animScale>
                                    <p:set>
                                      <p:cBhvr>
                                        <p:cTn id="10" dur="770" fill="hold"/>
                                        <p:tgtEl>
                                          <p:spTgt spid="8">
                                            <p:txEl>
                                              <p:pRg st="4" end="4"/>
                                            </p:txEl>
                                          </p:spTgt>
                                        </p:tgtEl>
                                        <p:attrNameLst>
                                          <p:attrName>ppt_x</p:attrName>
                                        </p:attrNameLst>
                                      </p:cBhvr>
                                      <p:to>
                                        <p:strVal val="(0.5)"/>
                                      </p:to>
                                    </p:set>
                                    <p:anim from="(0.5)" to="(#ppt_x)" calcmode="lin" valueType="num">
                                      <p:cBhvr>
                                        <p:cTn id="11" dur="1230" accel="100000" fill="hold">
                                          <p:stCondLst>
                                            <p:cond delay="770"/>
                                          </p:stCondLst>
                                        </p:cTn>
                                        <p:tgtEl>
                                          <p:spTgt spid="8">
                                            <p:txEl>
                                              <p:pRg st="4" end="4"/>
                                            </p:txEl>
                                          </p:spTgt>
                                        </p:tgtEl>
                                        <p:attrNameLst>
                                          <p:attrName>ppt_x</p:attrName>
                                        </p:attrNameLst>
                                      </p:cBhvr>
                                    </p:anim>
                                    <p:set>
                                      <p:cBhvr>
                                        <p:cTn id="12" dur="770" fill="hold"/>
                                        <p:tgtEl>
                                          <p:spTgt spid="8">
                                            <p:txEl>
                                              <p:pRg st="4" end="4"/>
                                            </p:txEl>
                                          </p:spTgt>
                                        </p:tgtEl>
                                        <p:attrNameLst>
                                          <p:attrName>ppt_y</p:attrName>
                                        </p:attrNameLst>
                                      </p:cBhvr>
                                      <p:to>
                                        <p:strVal val="(#ppt_y+0.4)"/>
                                      </p:to>
                                    </p:set>
                                    <p:anim from="(#ppt_y+0.4)" to="(#ppt_y)" calcmode="lin" valueType="num">
                                      <p:cBhvr>
                                        <p:cTn id="13" dur="1230" accel="100000" fill="hold">
                                          <p:stCondLst>
                                            <p:cond delay="770"/>
                                          </p:stCondLst>
                                        </p:cTn>
                                        <p:tgtEl>
                                          <p:spTgt spid="8">
                                            <p:txEl>
                                              <p:pRg st="4" end="4"/>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diamond(in)">
                                      <p:cBhvr>
                                        <p:cTn id="18" dur="20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diamond(out)">
                                      <p:cBhvr>
                                        <p:cTn id="23"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bodyPr>
          <a:lstStyle/>
          <a:p>
            <a:pPr lvl="0" algn="ctr">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8 – sixth Beatitude</a:t>
            </a:r>
            <a:endParaRPr lang="en-US" sz="3200" dirty="0" smtClean="0">
              <a:ln>
                <a:solidFill>
                  <a:schemeClr val="bg1"/>
                </a:solidFill>
              </a:ln>
              <a:solidFill>
                <a:schemeClr val="bg1"/>
              </a:solidFill>
              <a:effectLst>
                <a:outerShdw blurRad="38100" dist="38100" dir="2700000" algn="tl">
                  <a:srgbClr val="000000">
                    <a:alpha val="43137"/>
                  </a:srgbClr>
                </a:outerShdw>
              </a:effectLst>
              <a:latin typeface="Algerian" pitchFamily="82" charset="0"/>
            </a:endParaRP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a:solidFill>
                  <a:schemeClr val="bg1"/>
                </a:solidFill>
              </a:ln>
              <a:solidFill>
                <a:schemeClr val="bg1"/>
              </a:solidFill>
              <a:effectLst>
                <a:outerShdw blurRad="38100" dist="38100" dir="2700000" algn="tl">
                  <a:srgbClr val="000000">
                    <a:alpha val="43137"/>
                  </a:srgbClr>
                </a:outerShdw>
              </a:effectLst>
              <a:latin typeface="Algerian" pitchFamily="82" charset="0"/>
            </a:endParaRPr>
          </a:p>
          <a:p>
            <a:pPr lvl="0" algn="ctr">
              <a:spcAft>
                <a:spcPts val="1200"/>
              </a:spcAft>
              <a:defRPr/>
            </a:pPr>
            <a:r>
              <a:rPr kumimoji="0" lang="en-US" sz="3000" b="1" i="0" u="none" strike="noStrike" kern="1200" cap="none" spc="0" normalizeH="0" baseline="0" noProof="0" dirty="0" smtClean="0">
                <a:ln>
                  <a:solidFill>
                    <a:srgbClr val="C00000"/>
                  </a:solidFill>
                </a:ln>
                <a:effectLst>
                  <a:outerShdw blurRad="38100" dist="38100" dir="2700000" algn="tl">
                    <a:srgbClr val="000000">
                      <a:alpha val="43137"/>
                    </a:srgbClr>
                  </a:outerShdw>
                </a:effectLst>
                <a:uLnTx/>
                <a:uFillTx/>
                <a:latin typeface="Algerian" pitchFamily="82" charset="0"/>
                <a:cs typeface="Times New Roman" pitchFamily="18" charset="0"/>
              </a:rPr>
              <a:t>“The pure in heart are blessed, because they</a:t>
            </a:r>
            <a:r>
              <a:rPr kumimoji="0" lang="en-US" sz="3000" b="1" i="0" u="none" strike="noStrike" kern="1200" cap="none" spc="0" normalizeH="0" noProof="0" dirty="0" smtClean="0">
                <a:ln>
                  <a:solidFill>
                    <a:srgbClr val="C00000"/>
                  </a:solidFill>
                </a:ln>
                <a:effectLst>
                  <a:outerShdw blurRad="38100" dist="38100" dir="2700000" algn="tl">
                    <a:srgbClr val="000000">
                      <a:alpha val="43137"/>
                    </a:srgbClr>
                  </a:outerShdw>
                </a:effectLst>
                <a:uLnTx/>
                <a:uFillTx/>
                <a:latin typeface="Algerian" pitchFamily="82" charset="0"/>
                <a:cs typeface="Times New Roman" pitchFamily="18" charset="0"/>
              </a:rPr>
              <a:t> will see god”</a:t>
            </a:r>
            <a:r>
              <a:rPr kumimoji="0" lang="en-US" sz="3000" b="1" i="0" u="none" strike="noStrike" kern="1200" cap="none" spc="0" normalizeH="0" baseline="0" noProof="0" dirty="0" smtClean="0">
                <a:ln>
                  <a:solidFill>
                    <a:srgbClr val="C00000"/>
                  </a:solidFill>
                </a:ln>
                <a:effectLst>
                  <a:outerShdw blurRad="38100" dist="38100" dir="2700000" algn="tl">
                    <a:srgbClr val="000000">
                      <a:alpha val="43137"/>
                    </a:srgbClr>
                  </a:outerShdw>
                </a:effectLst>
                <a:uLnTx/>
                <a:uFillTx/>
                <a:latin typeface="Algerian" pitchFamily="82" charset="0"/>
                <a:cs typeface="Times New Roman" pitchFamily="18" charset="0"/>
              </a:rPr>
              <a:t> </a:t>
            </a:r>
            <a:endParaRPr lang="en-US" sz="3000" b="1" dirty="0" smtClean="0">
              <a:ln>
                <a:solidFill>
                  <a:srgbClr val="C00000"/>
                </a:solidFill>
              </a:ln>
              <a:effectLst>
                <a:outerShdw blurRad="38100" dist="38100" dir="2700000" algn="tl">
                  <a:srgbClr val="000000">
                    <a:alpha val="43137"/>
                  </a:srgbClr>
                </a:outerShdw>
              </a:effectLst>
              <a:latin typeface="Algerian" pitchFamily="82" charset="0"/>
              <a:cs typeface="Times New Roman" pitchFamily="18" charset="0"/>
            </a:endParaRPr>
          </a:p>
          <a:p>
            <a:pPr lvl="0">
              <a:defRPr/>
            </a:pPr>
            <a:r>
              <a:rPr lang="en-US" sz="3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Therefore, they, and only they, will see God!</a:t>
            </a:r>
          </a:p>
          <a:p>
            <a:pPr lvl="0">
              <a:defRPr/>
            </a:pPr>
            <a:r>
              <a:rPr lang="en-US" sz="3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 Not like Moses (Ex. 33:20)</a:t>
            </a:r>
          </a:p>
          <a:p>
            <a:pPr lvl="0">
              <a:defRPr/>
            </a:pPr>
            <a:r>
              <a:rPr lang="en-US" sz="3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 </a:t>
            </a:r>
            <a:r>
              <a:rPr lang="en-US" sz="3000"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t>
            </a:r>
            <a:r>
              <a:rPr lang="en-US" sz="3000" i="1" dirty="0" smtClean="0">
                <a:effectLst>
                  <a:outerShdw blurRad="38100" dist="38100" dir="2700000" algn="tl">
                    <a:srgbClr val="000000">
                      <a:alpha val="43137"/>
                    </a:srgbClr>
                  </a:outerShdw>
                </a:effectLst>
                <a:latin typeface="Times New Roman" pitchFamily="18" charset="0"/>
                <a:cs typeface="Times New Roman" pitchFamily="18" charset="0"/>
              </a:rPr>
              <a:t>They will see His face</a:t>
            </a:r>
            <a:r>
              <a:rPr lang="en-US" sz="3000"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000" dirty="0" smtClean="0">
                <a:latin typeface="Times New Roman" pitchFamily="18" charset="0"/>
                <a:cs typeface="Times New Roman" pitchFamily="18" charset="0"/>
              </a:rPr>
              <a:t> (Rev. 22:4a)</a:t>
            </a:r>
            <a:endParaRPr lang="en-US" sz="3000" dirty="0" smtClean="0">
              <a:latin typeface="Times New Roman" pitchFamily="18" charset="0"/>
              <a:cs typeface="Times New Roman" pitchFamily="18" charset="0"/>
            </a:endParaRPr>
          </a:p>
          <a:p>
            <a:pPr lvl="0">
              <a:defRPr/>
            </a:pPr>
            <a:r>
              <a:rPr lang="en-US" sz="3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 Actually see God as He truly is, the Divine 	Holy Trinity!</a:t>
            </a:r>
          </a:p>
          <a:p>
            <a:pPr lvl="0">
              <a:defRPr/>
            </a:pPr>
            <a:r>
              <a:rPr lang="en-US" sz="30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endParaRPr kumimoji="0" lang="en-US" sz="3200" i="0" u="none" strike="noStrike" kern="1200" cap="none" spc="0" normalizeH="0" baseline="0" noProof="0" dirty="0">
              <a:ln>
                <a:solidFill>
                  <a:schemeClr val="tx1"/>
                </a:solidFill>
              </a:ln>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strips(downRight)">
                                      <p:cBhvr>
                                        <p:cTn id="7" dur="20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2000"/>
                                        <p:tgtEl>
                                          <p:spTgt spid="8">
                                            <p:txEl>
                                              <p:pRg st="3" end="3"/>
                                            </p:txEl>
                                          </p:spTgt>
                                        </p:tgtEl>
                                      </p:cBhvr>
                                    </p:animEffect>
                                    <p:anim calcmode="lin" valueType="num">
                                      <p:cBhvr>
                                        <p:cTn id="13"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14"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15" dur="2000" fill="hold"/>
                                        <p:tgtEl>
                                          <p:spTgt spid="8">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blinds(horizontal)">
                                      <p:cBhvr>
                                        <p:cTn id="20" dur="20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blinds(horizontal)">
                                      <p:cBhvr>
                                        <p:cTn id="25" dur="2000"/>
                                        <p:tgtEl>
                                          <p:spTgt spid="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770" decel="100000"/>
                                        <p:tgtEl>
                                          <p:spTgt spid="8">
                                            <p:txEl>
                                              <p:pRg st="6" end="6"/>
                                            </p:txEl>
                                          </p:spTgt>
                                        </p:tgtEl>
                                      </p:cBhvr>
                                    </p:animEffect>
                                    <p:animScale>
                                      <p:cBhvr>
                                        <p:cTn id="31" dur="770" decel="100000"/>
                                        <p:tgtEl>
                                          <p:spTgt spid="8">
                                            <p:txEl>
                                              <p:pRg st="6" end="6"/>
                                            </p:txEl>
                                          </p:spTgt>
                                        </p:tgtEl>
                                      </p:cBhvr>
                                      <p:from x="10000" y="10000"/>
                                      <p:to x="200000" y="450000"/>
                                    </p:animScale>
                                    <p:animScale>
                                      <p:cBhvr>
                                        <p:cTn id="32" dur="1230" accel="100000" fill="hold">
                                          <p:stCondLst>
                                            <p:cond delay="770"/>
                                          </p:stCondLst>
                                        </p:cTn>
                                        <p:tgtEl>
                                          <p:spTgt spid="8">
                                            <p:txEl>
                                              <p:pRg st="6" end="6"/>
                                            </p:txEl>
                                          </p:spTgt>
                                        </p:tgtEl>
                                      </p:cBhvr>
                                      <p:from x="200000" y="450000"/>
                                      <p:to x="100000" y="100000"/>
                                    </p:animScale>
                                    <p:set>
                                      <p:cBhvr>
                                        <p:cTn id="33" dur="770" fill="hold"/>
                                        <p:tgtEl>
                                          <p:spTgt spid="8">
                                            <p:txEl>
                                              <p:pRg st="6" end="6"/>
                                            </p:txEl>
                                          </p:spTgt>
                                        </p:tgtEl>
                                        <p:attrNameLst>
                                          <p:attrName>ppt_x</p:attrName>
                                        </p:attrNameLst>
                                      </p:cBhvr>
                                      <p:to>
                                        <p:strVal val="(0.5)"/>
                                      </p:to>
                                    </p:set>
                                    <p:anim from="(0.5)" to="(#ppt_x)" calcmode="lin" valueType="num">
                                      <p:cBhvr>
                                        <p:cTn id="34" dur="1230" accel="100000" fill="hold">
                                          <p:stCondLst>
                                            <p:cond delay="770"/>
                                          </p:stCondLst>
                                        </p:cTn>
                                        <p:tgtEl>
                                          <p:spTgt spid="8">
                                            <p:txEl>
                                              <p:pRg st="6" end="6"/>
                                            </p:txEl>
                                          </p:spTgt>
                                        </p:tgtEl>
                                        <p:attrNameLst>
                                          <p:attrName>ppt_x</p:attrName>
                                        </p:attrNameLst>
                                      </p:cBhvr>
                                    </p:anim>
                                    <p:set>
                                      <p:cBhvr>
                                        <p:cTn id="35" dur="770" fill="hold"/>
                                        <p:tgtEl>
                                          <p:spTgt spid="8">
                                            <p:txEl>
                                              <p:pRg st="6" end="6"/>
                                            </p:txEl>
                                          </p:spTgt>
                                        </p:tgtEl>
                                        <p:attrNameLst>
                                          <p:attrName>ppt_y</p:attrName>
                                        </p:attrNameLst>
                                      </p:cBhvr>
                                      <p:to>
                                        <p:strVal val="(#ppt_y+0.4)"/>
                                      </p:to>
                                    </p:set>
                                    <p:anim from="(#ppt_y+0.4)" to="(#ppt_y)" calcmode="lin" valueType="num">
                                      <p:cBhvr>
                                        <p:cTn id="36" dur="1230" accel="100000" fill="hold">
                                          <p:stCondLst>
                                            <p:cond delay="770"/>
                                          </p:stCondLst>
                                        </p:cTn>
                                        <p:tgtEl>
                                          <p:spTgt spid="8">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914400"/>
            <a:ext cx="89916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60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9 – seventh Beatitude</a:t>
            </a:r>
          </a:p>
          <a:p>
            <a:pPr lvl="0" algn="ctr">
              <a:spcAft>
                <a:spcPts val="600"/>
              </a:spcAft>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“Blessed are the peacemakers, for they will be called the sons of God</a:t>
            </a:r>
            <a:r>
              <a:rPr kumimoji="0" lang="en-US" sz="30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a:t>
            </a: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 </a:t>
            </a:r>
            <a:endParaRPr lang="en-US" sz="3000" b="1" dirty="0" smtClean="0">
              <a:ln w="11430">
                <a:solidFill>
                  <a:schemeClr val="tx1"/>
                </a:solidFill>
              </a:ln>
              <a:effectLst>
                <a:outerShdw blurRad="50800" dist="39000" dir="5460000" algn="tl">
                  <a:srgbClr val="000000">
                    <a:alpha val="38000"/>
                  </a:srgbClr>
                </a:outerShdw>
              </a:effectLst>
              <a:latin typeface="Georgia" pitchFamily="18" charset="0"/>
              <a:cs typeface="Times New Roman" pitchFamily="18" charset="0"/>
            </a:endParaRPr>
          </a:p>
          <a:p>
            <a:pPr lvl="0">
              <a:defRPr/>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Only place in Scripture where this adjective: </a:t>
            </a:r>
            <a:r>
              <a:rPr lang="el-GR"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εἰρηνοποιοί</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is used.</a:t>
            </a:r>
          </a:p>
          <a:p>
            <a:pPr lvl="0">
              <a:defRPr/>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 Literally, one who declares one at peace or in a 	state of wholeness before God - (the 	Atonement).</a:t>
            </a:r>
          </a:p>
          <a:p>
            <a:pPr lvl="0">
              <a:defRPr/>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 These are they who proclaim the Holy Gospel.</a:t>
            </a:r>
          </a:p>
          <a:p>
            <a:pPr lvl="0">
              <a:defRPr/>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 At the fulfillment, Jesus will call peacemakers, 	the 	sons of God – those who now inherit</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heaven!</a:t>
            </a:r>
            <a:endParaRPr kumimoji="0" lang="en-US" sz="3200" b="1" i="0" u="none" strike="noStrike" kern="1200" normalizeH="0" baseline="0" noProof="0" dirty="0">
              <a:ln w="11430">
                <a:solidFill>
                  <a:srgbClr val="FFC000"/>
                </a:solidFill>
              </a:ln>
              <a:solidFill>
                <a:srgbClr val="FFC000"/>
              </a:solidFill>
              <a:effectLst>
                <a:outerShdw blurRad="50800" dist="39000" dir="5460000" algn="tl">
                  <a:srgbClr val="000000">
                    <a:alpha val="38000"/>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anim calcmode="lin" valueType="num">
                                      <p:cBhvr>
                                        <p:cTn id="8"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770" decel="100000"/>
                                        <p:tgtEl>
                                          <p:spTgt spid="8">
                                            <p:txEl>
                                              <p:pRg st="2" end="2"/>
                                            </p:txEl>
                                          </p:spTgt>
                                        </p:tgtEl>
                                      </p:cBhvr>
                                    </p:animEffect>
                                    <p:animScale>
                                      <p:cBhvr>
                                        <p:cTn id="16" dur="770" decel="100000"/>
                                        <p:tgtEl>
                                          <p:spTgt spid="8">
                                            <p:txEl>
                                              <p:pRg st="2" end="2"/>
                                            </p:txEl>
                                          </p:spTgt>
                                        </p:tgtEl>
                                      </p:cBhvr>
                                      <p:from x="10000" y="10000"/>
                                      <p:to x="200000" y="450000"/>
                                    </p:animScale>
                                    <p:animScale>
                                      <p:cBhvr>
                                        <p:cTn id="17" dur="1230" accel="100000" fill="hold">
                                          <p:stCondLst>
                                            <p:cond delay="770"/>
                                          </p:stCondLst>
                                        </p:cTn>
                                        <p:tgtEl>
                                          <p:spTgt spid="8">
                                            <p:txEl>
                                              <p:pRg st="2" end="2"/>
                                            </p:txEl>
                                          </p:spTgt>
                                        </p:tgtEl>
                                      </p:cBhvr>
                                      <p:from x="200000" y="450000"/>
                                      <p:to x="100000" y="100000"/>
                                    </p:animScale>
                                    <p:set>
                                      <p:cBhvr>
                                        <p:cTn id="18" dur="770" fill="hold"/>
                                        <p:tgtEl>
                                          <p:spTgt spid="8">
                                            <p:txEl>
                                              <p:pRg st="2" end="2"/>
                                            </p:txEl>
                                          </p:spTgt>
                                        </p:tgtEl>
                                        <p:attrNameLst>
                                          <p:attrName>ppt_x</p:attrName>
                                        </p:attrNameLst>
                                      </p:cBhvr>
                                      <p:to>
                                        <p:strVal val="(0.5)"/>
                                      </p:to>
                                    </p:set>
                                    <p:anim from="(0.5)" to="(#ppt_x)" calcmode="lin" valueType="num">
                                      <p:cBhvr>
                                        <p:cTn id="19" dur="1230" accel="100000" fill="hold">
                                          <p:stCondLst>
                                            <p:cond delay="770"/>
                                          </p:stCondLst>
                                        </p:cTn>
                                        <p:tgtEl>
                                          <p:spTgt spid="8">
                                            <p:txEl>
                                              <p:pRg st="2" end="2"/>
                                            </p:txEl>
                                          </p:spTgt>
                                        </p:tgtEl>
                                        <p:attrNameLst>
                                          <p:attrName>ppt_x</p:attrName>
                                        </p:attrNameLst>
                                      </p:cBhvr>
                                    </p:anim>
                                    <p:set>
                                      <p:cBhvr>
                                        <p:cTn id="20" dur="770" fill="hold"/>
                                        <p:tgtEl>
                                          <p:spTgt spid="8">
                                            <p:txEl>
                                              <p:pRg st="2" end="2"/>
                                            </p:txEl>
                                          </p:spTgt>
                                        </p:tgtEl>
                                        <p:attrNameLst>
                                          <p:attrName>ppt_y</p:attrName>
                                        </p:attrNameLst>
                                      </p:cBhvr>
                                      <p:to>
                                        <p:strVal val="(#ppt_y+0.4)"/>
                                      </p:to>
                                    </p:set>
                                    <p:anim from="(#ppt_y+0.4)" to="(#ppt_y)" calcmode="lin" valueType="num">
                                      <p:cBhvr>
                                        <p:cTn id="21" dur="1230" accel="100000" fill="hold">
                                          <p:stCondLst>
                                            <p:cond delay="770"/>
                                          </p:stCondLst>
                                        </p:cTn>
                                        <p:tgtEl>
                                          <p:spTgt spid="8">
                                            <p:txEl>
                                              <p:pRg st="2" end="2"/>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down)">
                                      <p:cBhvr>
                                        <p:cTn id="26" dur="580">
                                          <p:stCondLst>
                                            <p:cond delay="0"/>
                                          </p:stCondLst>
                                        </p:cTn>
                                        <p:tgtEl>
                                          <p:spTgt spid="8">
                                            <p:txEl>
                                              <p:pRg st="3" end="3"/>
                                            </p:txEl>
                                          </p:spTgt>
                                        </p:tgtEl>
                                      </p:cBhvr>
                                    </p:animEffect>
                                    <p:anim calcmode="lin" valueType="num">
                                      <p:cBhvr>
                                        <p:cTn id="27"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xEl>
                                              <p:pRg st="3" end="3"/>
                                            </p:txEl>
                                          </p:spTgt>
                                        </p:tgtEl>
                                      </p:cBhvr>
                                      <p:to x="100000" y="60000"/>
                                    </p:animScale>
                                    <p:animScale>
                                      <p:cBhvr>
                                        <p:cTn id="33" dur="166" decel="50000">
                                          <p:stCondLst>
                                            <p:cond delay="676"/>
                                          </p:stCondLst>
                                        </p:cTn>
                                        <p:tgtEl>
                                          <p:spTgt spid="8">
                                            <p:txEl>
                                              <p:pRg st="3" end="3"/>
                                            </p:txEl>
                                          </p:spTgt>
                                        </p:tgtEl>
                                      </p:cBhvr>
                                      <p:to x="100000" y="100000"/>
                                    </p:animScale>
                                    <p:animScale>
                                      <p:cBhvr>
                                        <p:cTn id="34" dur="26">
                                          <p:stCondLst>
                                            <p:cond delay="1312"/>
                                          </p:stCondLst>
                                        </p:cTn>
                                        <p:tgtEl>
                                          <p:spTgt spid="8">
                                            <p:txEl>
                                              <p:pRg st="3" end="3"/>
                                            </p:txEl>
                                          </p:spTgt>
                                        </p:tgtEl>
                                      </p:cBhvr>
                                      <p:to x="100000" y="80000"/>
                                    </p:animScale>
                                    <p:animScale>
                                      <p:cBhvr>
                                        <p:cTn id="35" dur="166" decel="50000">
                                          <p:stCondLst>
                                            <p:cond delay="1338"/>
                                          </p:stCondLst>
                                        </p:cTn>
                                        <p:tgtEl>
                                          <p:spTgt spid="8">
                                            <p:txEl>
                                              <p:pRg st="3" end="3"/>
                                            </p:txEl>
                                          </p:spTgt>
                                        </p:tgtEl>
                                      </p:cBhvr>
                                      <p:to x="100000" y="100000"/>
                                    </p:animScale>
                                    <p:animScale>
                                      <p:cBhvr>
                                        <p:cTn id="36" dur="26">
                                          <p:stCondLst>
                                            <p:cond delay="1642"/>
                                          </p:stCondLst>
                                        </p:cTn>
                                        <p:tgtEl>
                                          <p:spTgt spid="8">
                                            <p:txEl>
                                              <p:pRg st="3" end="3"/>
                                            </p:txEl>
                                          </p:spTgt>
                                        </p:tgtEl>
                                      </p:cBhvr>
                                      <p:to x="100000" y="90000"/>
                                    </p:animScale>
                                    <p:animScale>
                                      <p:cBhvr>
                                        <p:cTn id="37" dur="166" decel="50000">
                                          <p:stCondLst>
                                            <p:cond delay="1668"/>
                                          </p:stCondLst>
                                        </p:cTn>
                                        <p:tgtEl>
                                          <p:spTgt spid="8">
                                            <p:txEl>
                                              <p:pRg st="3" end="3"/>
                                            </p:txEl>
                                          </p:spTgt>
                                        </p:tgtEl>
                                      </p:cBhvr>
                                      <p:to x="100000" y="100000"/>
                                    </p:animScale>
                                    <p:animScale>
                                      <p:cBhvr>
                                        <p:cTn id="38" dur="26">
                                          <p:stCondLst>
                                            <p:cond delay="1808"/>
                                          </p:stCondLst>
                                        </p:cTn>
                                        <p:tgtEl>
                                          <p:spTgt spid="8">
                                            <p:txEl>
                                              <p:pRg st="3" end="3"/>
                                            </p:txEl>
                                          </p:spTgt>
                                        </p:tgtEl>
                                      </p:cBhvr>
                                      <p:to x="100000" y="95000"/>
                                    </p:animScale>
                                    <p:animScale>
                                      <p:cBhvr>
                                        <p:cTn id="39" dur="166" decel="50000">
                                          <p:stCondLst>
                                            <p:cond delay="1834"/>
                                          </p:stCondLst>
                                        </p:cTn>
                                        <p:tgtEl>
                                          <p:spTgt spid="8">
                                            <p:txEl>
                                              <p:pRg st="3" end="3"/>
                                            </p:txEl>
                                          </p:spTgt>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wipe(down)">
                                      <p:cBhvr>
                                        <p:cTn id="44" dur="580">
                                          <p:stCondLst>
                                            <p:cond delay="0"/>
                                          </p:stCondLst>
                                        </p:cTn>
                                        <p:tgtEl>
                                          <p:spTgt spid="8">
                                            <p:txEl>
                                              <p:pRg st="4" end="4"/>
                                            </p:txEl>
                                          </p:spTgt>
                                        </p:tgtEl>
                                      </p:cBhvr>
                                    </p:animEffect>
                                    <p:anim calcmode="lin" valueType="num">
                                      <p:cBhvr>
                                        <p:cTn id="45"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xEl>
                                              <p:pRg st="4" end="4"/>
                                            </p:txEl>
                                          </p:spTgt>
                                        </p:tgtEl>
                                      </p:cBhvr>
                                      <p:to x="100000" y="60000"/>
                                    </p:animScale>
                                    <p:animScale>
                                      <p:cBhvr>
                                        <p:cTn id="51" dur="166" decel="50000">
                                          <p:stCondLst>
                                            <p:cond delay="676"/>
                                          </p:stCondLst>
                                        </p:cTn>
                                        <p:tgtEl>
                                          <p:spTgt spid="8">
                                            <p:txEl>
                                              <p:pRg st="4" end="4"/>
                                            </p:txEl>
                                          </p:spTgt>
                                        </p:tgtEl>
                                      </p:cBhvr>
                                      <p:to x="100000" y="100000"/>
                                    </p:animScale>
                                    <p:animScale>
                                      <p:cBhvr>
                                        <p:cTn id="52" dur="26">
                                          <p:stCondLst>
                                            <p:cond delay="1312"/>
                                          </p:stCondLst>
                                        </p:cTn>
                                        <p:tgtEl>
                                          <p:spTgt spid="8">
                                            <p:txEl>
                                              <p:pRg st="4" end="4"/>
                                            </p:txEl>
                                          </p:spTgt>
                                        </p:tgtEl>
                                      </p:cBhvr>
                                      <p:to x="100000" y="80000"/>
                                    </p:animScale>
                                    <p:animScale>
                                      <p:cBhvr>
                                        <p:cTn id="53" dur="166" decel="50000">
                                          <p:stCondLst>
                                            <p:cond delay="1338"/>
                                          </p:stCondLst>
                                        </p:cTn>
                                        <p:tgtEl>
                                          <p:spTgt spid="8">
                                            <p:txEl>
                                              <p:pRg st="4" end="4"/>
                                            </p:txEl>
                                          </p:spTgt>
                                        </p:tgtEl>
                                      </p:cBhvr>
                                      <p:to x="100000" y="100000"/>
                                    </p:animScale>
                                    <p:animScale>
                                      <p:cBhvr>
                                        <p:cTn id="54" dur="26">
                                          <p:stCondLst>
                                            <p:cond delay="1642"/>
                                          </p:stCondLst>
                                        </p:cTn>
                                        <p:tgtEl>
                                          <p:spTgt spid="8">
                                            <p:txEl>
                                              <p:pRg st="4" end="4"/>
                                            </p:txEl>
                                          </p:spTgt>
                                        </p:tgtEl>
                                      </p:cBhvr>
                                      <p:to x="100000" y="90000"/>
                                    </p:animScale>
                                    <p:animScale>
                                      <p:cBhvr>
                                        <p:cTn id="55" dur="166" decel="50000">
                                          <p:stCondLst>
                                            <p:cond delay="1668"/>
                                          </p:stCondLst>
                                        </p:cTn>
                                        <p:tgtEl>
                                          <p:spTgt spid="8">
                                            <p:txEl>
                                              <p:pRg st="4" end="4"/>
                                            </p:txEl>
                                          </p:spTgt>
                                        </p:tgtEl>
                                      </p:cBhvr>
                                      <p:to x="100000" y="100000"/>
                                    </p:animScale>
                                    <p:animScale>
                                      <p:cBhvr>
                                        <p:cTn id="56" dur="26">
                                          <p:stCondLst>
                                            <p:cond delay="1808"/>
                                          </p:stCondLst>
                                        </p:cTn>
                                        <p:tgtEl>
                                          <p:spTgt spid="8">
                                            <p:txEl>
                                              <p:pRg st="4" end="4"/>
                                            </p:txEl>
                                          </p:spTgt>
                                        </p:tgtEl>
                                      </p:cBhvr>
                                      <p:to x="100000" y="95000"/>
                                    </p:animScale>
                                    <p:animScale>
                                      <p:cBhvr>
                                        <p:cTn id="57" dur="166" decel="50000">
                                          <p:stCondLst>
                                            <p:cond delay="1834"/>
                                          </p:stCondLst>
                                        </p:cTn>
                                        <p:tgtEl>
                                          <p:spTgt spid="8">
                                            <p:txEl>
                                              <p:pRg st="4" end="4"/>
                                            </p:txEl>
                                          </p:spTgt>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wipe(down)">
                                      <p:cBhvr>
                                        <p:cTn id="62" dur="580">
                                          <p:stCondLst>
                                            <p:cond delay="0"/>
                                          </p:stCondLst>
                                        </p:cTn>
                                        <p:tgtEl>
                                          <p:spTgt spid="8">
                                            <p:txEl>
                                              <p:pRg st="5" end="5"/>
                                            </p:txEl>
                                          </p:spTgt>
                                        </p:tgtEl>
                                      </p:cBhvr>
                                    </p:animEffect>
                                    <p:anim calcmode="lin" valueType="num">
                                      <p:cBhvr>
                                        <p:cTn id="63" dur="1822"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8">
                                            <p:txEl>
                                              <p:pRg st="5" end="5"/>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8">
                                            <p:txEl>
                                              <p:pRg st="5" end="5"/>
                                            </p:txEl>
                                          </p:spTgt>
                                        </p:tgtEl>
                                      </p:cBhvr>
                                      <p:to x="100000" y="60000"/>
                                    </p:animScale>
                                    <p:animScale>
                                      <p:cBhvr>
                                        <p:cTn id="69" dur="166" decel="50000">
                                          <p:stCondLst>
                                            <p:cond delay="676"/>
                                          </p:stCondLst>
                                        </p:cTn>
                                        <p:tgtEl>
                                          <p:spTgt spid="8">
                                            <p:txEl>
                                              <p:pRg st="5" end="5"/>
                                            </p:txEl>
                                          </p:spTgt>
                                        </p:tgtEl>
                                      </p:cBhvr>
                                      <p:to x="100000" y="100000"/>
                                    </p:animScale>
                                    <p:animScale>
                                      <p:cBhvr>
                                        <p:cTn id="70" dur="26">
                                          <p:stCondLst>
                                            <p:cond delay="1312"/>
                                          </p:stCondLst>
                                        </p:cTn>
                                        <p:tgtEl>
                                          <p:spTgt spid="8">
                                            <p:txEl>
                                              <p:pRg st="5" end="5"/>
                                            </p:txEl>
                                          </p:spTgt>
                                        </p:tgtEl>
                                      </p:cBhvr>
                                      <p:to x="100000" y="80000"/>
                                    </p:animScale>
                                    <p:animScale>
                                      <p:cBhvr>
                                        <p:cTn id="71" dur="166" decel="50000">
                                          <p:stCondLst>
                                            <p:cond delay="1338"/>
                                          </p:stCondLst>
                                        </p:cTn>
                                        <p:tgtEl>
                                          <p:spTgt spid="8">
                                            <p:txEl>
                                              <p:pRg st="5" end="5"/>
                                            </p:txEl>
                                          </p:spTgt>
                                        </p:tgtEl>
                                      </p:cBhvr>
                                      <p:to x="100000" y="100000"/>
                                    </p:animScale>
                                    <p:animScale>
                                      <p:cBhvr>
                                        <p:cTn id="72" dur="26">
                                          <p:stCondLst>
                                            <p:cond delay="1642"/>
                                          </p:stCondLst>
                                        </p:cTn>
                                        <p:tgtEl>
                                          <p:spTgt spid="8">
                                            <p:txEl>
                                              <p:pRg st="5" end="5"/>
                                            </p:txEl>
                                          </p:spTgt>
                                        </p:tgtEl>
                                      </p:cBhvr>
                                      <p:to x="100000" y="90000"/>
                                    </p:animScale>
                                    <p:animScale>
                                      <p:cBhvr>
                                        <p:cTn id="73" dur="166" decel="50000">
                                          <p:stCondLst>
                                            <p:cond delay="1668"/>
                                          </p:stCondLst>
                                        </p:cTn>
                                        <p:tgtEl>
                                          <p:spTgt spid="8">
                                            <p:txEl>
                                              <p:pRg st="5" end="5"/>
                                            </p:txEl>
                                          </p:spTgt>
                                        </p:tgtEl>
                                      </p:cBhvr>
                                      <p:to x="100000" y="100000"/>
                                    </p:animScale>
                                    <p:animScale>
                                      <p:cBhvr>
                                        <p:cTn id="74" dur="26">
                                          <p:stCondLst>
                                            <p:cond delay="1808"/>
                                          </p:stCondLst>
                                        </p:cTn>
                                        <p:tgtEl>
                                          <p:spTgt spid="8">
                                            <p:txEl>
                                              <p:pRg st="5" end="5"/>
                                            </p:txEl>
                                          </p:spTgt>
                                        </p:tgtEl>
                                      </p:cBhvr>
                                      <p:to x="100000" y="95000"/>
                                    </p:animScale>
                                    <p:animScale>
                                      <p:cBhvr>
                                        <p:cTn id="75" dur="166" decel="50000">
                                          <p:stCondLst>
                                            <p:cond delay="1834"/>
                                          </p:stCondLst>
                                        </p:cTn>
                                        <p:tgtEl>
                                          <p:spTgt spid="8">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6" name="Subtitle 2"/>
          <p:cNvSpPr txBox="1">
            <a:spLocks/>
          </p:cNvSpPr>
          <p:nvPr/>
        </p:nvSpPr>
        <p:spPr>
          <a:xfrm>
            <a:off x="31898" y="990600"/>
            <a:ext cx="9112102"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en-US" sz="3600" b="1" i="0" u="none" strike="noStrike" kern="1200" cap="none" spc="0" normalizeH="0" baseline="0" noProof="0" dirty="0" smtClean="0">
                <a:ln>
                  <a:solidFill>
                    <a:schemeClr val="bg1"/>
                  </a:solidFill>
                </a:ln>
                <a:effectLst>
                  <a:outerShdw blurRad="38100" dist="38100" dir="2700000" algn="tl">
                    <a:srgbClr val="000000">
                      <a:alpha val="43137"/>
                    </a:srgbClr>
                  </a:outerShdw>
                </a:effectLst>
                <a:uLnTx/>
                <a:uFillTx/>
                <a:latin typeface="Algerian" pitchFamily="82" charset="0"/>
                <a:ea typeface="+mn-ea"/>
                <a:cs typeface="+mn-cs"/>
              </a:rPr>
              <a:t>The Narrative Introduction</a:t>
            </a:r>
          </a:p>
          <a:p>
            <a:pPr marL="0" marR="0" lvl="0" indent="0" algn="ctr" defTabSz="914400" rtl="0" eaLnBrk="1" fontAlgn="auto" latinLnBrk="0" hangingPunct="1">
              <a:lnSpc>
                <a:spcPct val="100000"/>
              </a:lnSpc>
              <a:spcAft>
                <a:spcPts val="0"/>
              </a:spcAft>
              <a:buClrTx/>
              <a:buSzTx/>
              <a:buFont typeface="Arial" pitchFamily="34" charset="0"/>
              <a:buNone/>
              <a:tabLst/>
              <a:defRPr/>
            </a:pPr>
            <a:r>
              <a:rPr kumimoji="0" lang="en-US" sz="3600" b="1" i="0" u="none" strike="noStrike" kern="1200" cap="none" spc="0" normalizeH="0" baseline="0" noProof="0" dirty="0" smtClean="0">
                <a:ln>
                  <a:solidFill>
                    <a:schemeClr val="bg1"/>
                  </a:solidFill>
                </a:ln>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chemeClr val="bg1"/>
                  </a:solidFill>
                </a:ln>
                <a:effectLst>
                  <a:outerShdw blurRad="38100" dist="38100" dir="2700000" algn="tl">
                    <a:srgbClr val="000000">
                      <a:alpha val="43137"/>
                    </a:srgbClr>
                  </a:outerShdw>
                </a:effectLst>
                <a:uLnTx/>
                <a:uFillTx/>
                <a:latin typeface="Algerian" pitchFamily="82" charset="0"/>
                <a:ea typeface="+mn-ea"/>
                <a:cs typeface="+mn-cs"/>
              </a:rPr>
              <a:t> 4:25 – 5:2</a:t>
            </a:r>
            <a:endParaRPr kumimoji="0" lang="en-US" sz="4000" b="1" i="0" u="none" strike="noStrike" kern="1200" cap="none" spc="0" normalizeH="0" baseline="0" noProof="0" dirty="0">
              <a:ln>
                <a:solidFill>
                  <a:schemeClr val="bg1"/>
                </a:solidFill>
              </a:ln>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2209800"/>
            <a:ext cx="8839200" cy="38100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Aft>
                <a:spcPts val="0"/>
              </a:spcAft>
              <a:buClrTx/>
              <a:buSzTx/>
              <a:buFont typeface="Arial" pitchFamily="34" charset="0"/>
              <a:buNone/>
              <a:tabLst/>
              <a:defRPr/>
            </a:pPr>
            <a:r>
              <a:rPr kumimoji="0" lang="en-US" sz="3000" b="1" i="0" u="none" strike="noStrike" kern="1200" cap="none" spc="0" normalizeH="0" baseline="0" noProof="0" dirty="0" smtClean="0">
                <a:ln>
                  <a:solidFill>
                    <a:srgbClr val="92D050"/>
                  </a:solidFill>
                </a:ln>
                <a:solidFill>
                  <a:srgbClr val="92D050"/>
                </a:solidFill>
                <a:effectLst>
                  <a:outerShdw blurRad="38100" dist="38100" dir="2700000" algn="tl">
                    <a:srgbClr val="000000">
                      <a:alpha val="43137"/>
                    </a:srgbClr>
                  </a:outerShdw>
                </a:effectLst>
                <a:uLnTx/>
                <a:uFillTx/>
                <a:latin typeface="Georgia" pitchFamily="18" charset="0"/>
              </a:rPr>
              <a:t>+  Matthew now</a:t>
            </a:r>
            <a:r>
              <a:rPr kumimoji="0" lang="en-US" sz="3000" b="1" i="0" u="none" strike="noStrike" kern="1200" cap="none" spc="0" normalizeH="0" noProof="0" dirty="0" smtClean="0">
                <a:ln>
                  <a:solidFill>
                    <a:srgbClr val="92D050"/>
                  </a:solidFill>
                </a:ln>
                <a:solidFill>
                  <a:srgbClr val="92D050"/>
                </a:solidFill>
                <a:effectLst>
                  <a:outerShdw blurRad="38100" dist="38100" dir="2700000" algn="tl">
                    <a:srgbClr val="000000">
                      <a:alpha val="43137"/>
                    </a:srgbClr>
                  </a:outerShdw>
                </a:effectLst>
                <a:uLnTx/>
                <a:uFillTx/>
                <a:latin typeface="Georgia" pitchFamily="18" charset="0"/>
              </a:rPr>
              <a:t> introduces his first of five discourses:</a:t>
            </a:r>
            <a:endParaRPr kumimoji="0" lang="en-US" sz="2600" b="1" i="0" u="none" strike="noStrike" kern="1200" cap="none" spc="0" normalizeH="0" noProof="0" dirty="0" smtClean="0">
              <a:ln>
                <a:solidFill>
                  <a:srgbClr val="92D050"/>
                </a:solidFill>
              </a:ln>
              <a:solidFill>
                <a:srgbClr val="92D050"/>
              </a:solidFill>
              <a:effectLst>
                <a:outerShdw blurRad="38100" dist="38100" dir="2700000" algn="tl">
                  <a:srgbClr val="000000">
                    <a:alpha val="43137"/>
                  </a:srgbClr>
                </a:outerShdw>
              </a:effectLst>
              <a:uLnTx/>
              <a:uFillTx/>
              <a:latin typeface="Georgia" pitchFamily="18" charset="0"/>
            </a:endParaRPr>
          </a:p>
          <a:p>
            <a:pPr marL="0" marR="0" lvl="0" indent="0" defTabSz="914400" rtl="0" eaLnBrk="1" fontAlgn="auto" latinLnBrk="0" hangingPunct="1">
              <a:lnSpc>
                <a:spcPct val="100000"/>
              </a:lnSpc>
              <a:spcAft>
                <a:spcPts val="0"/>
              </a:spcAft>
              <a:buClrTx/>
              <a:buSzTx/>
              <a:buFont typeface="Arial" pitchFamily="34" charset="0"/>
              <a:buNone/>
              <a:tabLst/>
              <a:defRPr/>
            </a:pPr>
            <a:r>
              <a:rPr kumimoji="0" lang="en-US" sz="2600" b="1" i="0" u="none" strike="noStrike" kern="1200" cap="none" spc="0" normalizeH="0" noProof="0" dirty="0" smtClean="0">
                <a:ln>
                  <a:solidFill>
                    <a:srgbClr val="92D050"/>
                  </a:solidFill>
                </a:ln>
                <a:solidFill>
                  <a:srgbClr val="92D050"/>
                </a:solidFill>
                <a:effectLst>
                  <a:outerShdw blurRad="38100" dist="38100" dir="2700000" algn="tl">
                    <a:srgbClr val="000000">
                      <a:alpha val="43137"/>
                    </a:srgbClr>
                  </a:outerShdw>
                </a:effectLst>
                <a:uLnTx/>
                <a:uFillTx/>
                <a:latin typeface="Georgia" pitchFamily="18" charset="0"/>
              </a:rPr>
              <a:t>	</a:t>
            </a:r>
            <a:r>
              <a:rPr kumimoji="0" lang="en-US" sz="2600" b="1" i="0" u="none" strike="noStrike" kern="1200" cap="none" spc="0" normalizeH="0" noProof="0" dirty="0" smtClean="0">
                <a:ln>
                  <a:solidFill>
                    <a:srgbClr val="92D050"/>
                  </a:solidFill>
                </a:ln>
                <a:effectLst>
                  <a:outerShdw blurRad="38100" dist="38100" dir="2700000" algn="tl">
                    <a:srgbClr val="000000">
                      <a:alpha val="43137"/>
                    </a:srgbClr>
                  </a:outerShdw>
                </a:effectLst>
                <a:uLnTx/>
                <a:uFillTx/>
                <a:latin typeface="Georgia" pitchFamily="18" charset="0"/>
              </a:rPr>
              <a:t>-  “The Sermon on the Mount”</a:t>
            </a:r>
          </a:p>
          <a:p>
            <a:pPr marL="0" marR="0" lvl="0" indent="0" defTabSz="914400" rtl="0" eaLnBrk="1" fontAlgn="auto" latinLnBrk="0" hangingPunct="1">
              <a:lnSpc>
                <a:spcPct val="100000"/>
              </a:lnSpc>
              <a:spcAft>
                <a:spcPts val="0"/>
              </a:spcAft>
              <a:buClrTx/>
              <a:buSzTx/>
              <a:buFont typeface="Arial" pitchFamily="34" charset="0"/>
              <a:buNone/>
              <a:tabLst/>
              <a:defRPr/>
            </a:pPr>
            <a:r>
              <a:rPr lang="en-US" sz="2600" b="1" dirty="0" smtClean="0">
                <a:ln>
                  <a:solidFill>
                    <a:srgbClr val="92D050"/>
                  </a:solidFill>
                </a:ln>
                <a:solidFill>
                  <a:srgbClr val="92D050"/>
                </a:solidFill>
                <a:effectLst>
                  <a:outerShdw blurRad="38100" dist="38100" dir="2700000" algn="tl">
                    <a:srgbClr val="000000">
                      <a:alpha val="43137"/>
                    </a:srgbClr>
                  </a:outerShdw>
                </a:effectLst>
                <a:latin typeface="Georgia" pitchFamily="18" charset="0"/>
              </a:rPr>
              <a:t>	</a:t>
            </a:r>
            <a:r>
              <a:rPr lang="en-US" sz="2600" b="1" dirty="0" smtClean="0">
                <a:ln>
                  <a:solidFill>
                    <a:srgbClr val="92D050"/>
                  </a:solidFill>
                </a:ln>
                <a:effectLst>
                  <a:outerShdw blurRad="38100" dist="38100" dir="2700000" algn="tl">
                    <a:srgbClr val="000000">
                      <a:alpha val="43137"/>
                    </a:srgbClr>
                  </a:outerShdw>
                </a:effectLst>
                <a:latin typeface="Georgia" pitchFamily="18" charset="0"/>
              </a:rPr>
              <a:t>-  Three verses of </a:t>
            </a:r>
            <a:r>
              <a:rPr lang="en-US" sz="2600" b="1" dirty="0" smtClean="0">
                <a:ln>
                  <a:solidFill>
                    <a:srgbClr val="92D050"/>
                  </a:solidFill>
                </a:ln>
                <a:effectLst>
                  <a:outerShdw blurRad="38100" dist="38100" dir="2700000" algn="tl">
                    <a:srgbClr val="000000">
                      <a:alpha val="43137"/>
                    </a:srgbClr>
                  </a:outerShdw>
                </a:effectLst>
                <a:latin typeface="Georgia" pitchFamily="18" charset="0"/>
              </a:rPr>
              <a:t>preparation</a:t>
            </a:r>
            <a:endParaRPr lang="en-US" sz="2400" b="1" dirty="0" smtClean="0">
              <a:ln>
                <a:solidFill>
                  <a:srgbClr val="92D050"/>
                </a:solidFill>
              </a:ln>
              <a:effectLst>
                <a:outerShdw blurRad="38100" dist="38100" dir="2700000" algn="tl">
                  <a:srgbClr val="000000">
                    <a:alpha val="43137"/>
                  </a:srgbClr>
                </a:outerShdw>
              </a:effectLst>
              <a:latin typeface="Georgia" pitchFamily="18" charset="0"/>
            </a:endParaRPr>
          </a:p>
          <a:p>
            <a:pPr lvl="3">
              <a:buFont typeface="Wingdings" pitchFamily="2" charset="2"/>
              <a:buChar char="§"/>
              <a:defRPr/>
            </a:pPr>
            <a:r>
              <a:rPr lang="en-US" sz="2400" b="1" dirty="0" smtClean="0">
                <a:ln>
                  <a:solidFill>
                    <a:srgbClr val="7030A0"/>
                  </a:solidFill>
                </a:ln>
                <a:effectLst>
                  <a:outerShdw blurRad="38100" dist="38100" dir="2700000" algn="tl">
                    <a:srgbClr val="000000">
                      <a:alpha val="43137"/>
                    </a:srgbClr>
                  </a:outerShdw>
                </a:effectLst>
                <a:latin typeface="Georgia" pitchFamily="18" charset="0"/>
              </a:rPr>
              <a:t>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A very large crowd from the known region;</a:t>
            </a:r>
          </a:p>
          <a:p>
            <a:pPr lvl="3">
              <a:buFont typeface="Wingdings" pitchFamily="2" charset="2"/>
              <a:buChar char="§"/>
              <a:defRPr/>
            </a:pPr>
            <a:r>
              <a:rPr lang="en-US" sz="2400" b="1" dirty="0" smtClean="0">
                <a:ln>
                  <a:solidFill>
                    <a:srgbClr val="7030A0"/>
                  </a:solidFill>
                </a:ln>
                <a:effectLst>
                  <a:outerShdw blurRad="38100" dist="38100" dir="2700000" algn="tl">
                    <a:srgbClr val="000000">
                      <a:alpha val="43137"/>
                    </a:srgbClr>
                  </a:outerShdw>
                </a:effectLst>
                <a:latin typeface="Georgia" pitchFamily="18" charset="0"/>
              </a:rPr>
              <a:t>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Jesus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ascends a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mountain;</a:t>
            </a:r>
            <a:endParaRPr lang="en-US" sz="2400" b="1" dirty="0" smtClean="0">
              <a:ln>
                <a:solidFill>
                  <a:srgbClr val="7030A0"/>
                </a:solidFill>
              </a:ln>
              <a:effectLst>
                <a:outerShdw blurRad="38100" dist="38100" dir="2700000" algn="tl">
                  <a:srgbClr val="000000">
                    <a:alpha val="43137"/>
                  </a:srgbClr>
                </a:outerShdw>
              </a:effectLst>
              <a:latin typeface="Georgia" pitchFamily="18" charset="0"/>
            </a:endParaRPr>
          </a:p>
          <a:p>
            <a:pPr lvl="3">
              <a:buFont typeface="Wingdings" pitchFamily="2" charset="2"/>
              <a:buChar char="§"/>
              <a:defRPr/>
            </a:pPr>
            <a:r>
              <a:rPr lang="en-US" sz="2400" b="1" dirty="0" smtClean="0">
                <a:ln>
                  <a:solidFill>
                    <a:srgbClr val="7030A0"/>
                  </a:solidFill>
                </a:ln>
                <a:effectLst>
                  <a:outerShdw blurRad="38100" dist="38100" dir="2700000" algn="tl">
                    <a:srgbClr val="000000">
                      <a:alpha val="43137"/>
                    </a:srgbClr>
                  </a:outerShdw>
                </a:effectLst>
                <a:latin typeface="Georgia" pitchFamily="18" charset="0"/>
              </a:rPr>
              <a:t>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Having sat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down (the posture of a teacher</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a:t>
            </a:r>
            <a:endParaRPr lang="en-US" sz="2400" b="1" dirty="0" smtClean="0">
              <a:ln>
                <a:solidFill>
                  <a:srgbClr val="7030A0"/>
                </a:solidFill>
              </a:ln>
              <a:effectLst>
                <a:outerShdw blurRad="38100" dist="38100" dir="2700000" algn="tl">
                  <a:srgbClr val="000000">
                    <a:alpha val="43137"/>
                  </a:srgbClr>
                </a:outerShdw>
              </a:effectLst>
              <a:latin typeface="Georgia" pitchFamily="18" charset="0"/>
            </a:endParaRPr>
          </a:p>
          <a:p>
            <a:pPr lvl="3">
              <a:buFont typeface="Wingdings" pitchFamily="2" charset="2"/>
              <a:buChar char="§"/>
              <a:defRPr/>
            </a:pPr>
            <a:r>
              <a:rPr lang="en-US" sz="2400" b="1" dirty="0" smtClean="0">
                <a:ln>
                  <a:solidFill>
                    <a:srgbClr val="7030A0"/>
                  </a:solidFill>
                </a:ln>
                <a:effectLst>
                  <a:outerShdw blurRad="38100" dist="38100" dir="2700000" algn="tl">
                    <a:srgbClr val="000000">
                      <a:alpha val="43137"/>
                    </a:srgbClr>
                  </a:outerShdw>
                </a:effectLst>
                <a:latin typeface="Georgia" pitchFamily="18" charset="0"/>
              </a:rPr>
              <a:t>  His disciples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came to Him;</a:t>
            </a:r>
            <a:endParaRPr lang="en-US" sz="2400" b="1" dirty="0" smtClean="0">
              <a:ln>
                <a:solidFill>
                  <a:srgbClr val="7030A0"/>
                </a:solidFill>
              </a:ln>
              <a:effectLst>
                <a:outerShdw blurRad="38100" dist="38100" dir="2700000" algn="tl">
                  <a:srgbClr val="000000">
                    <a:alpha val="43137"/>
                  </a:srgbClr>
                </a:outerShdw>
              </a:effectLst>
              <a:latin typeface="Georgia" pitchFamily="18" charset="0"/>
            </a:endParaRPr>
          </a:p>
          <a:p>
            <a:pPr lvl="3">
              <a:buFont typeface="Wingdings" pitchFamily="2" charset="2"/>
              <a:buChar char="§"/>
              <a:defRPr/>
            </a:pPr>
            <a:r>
              <a:rPr lang="en-US" sz="2400" b="1" dirty="0" smtClean="0">
                <a:ln>
                  <a:solidFill>
                    <a:srgbClr val="7030A0"/>
                  </a:solidFill>
                </a:ln>
                <a:effectLst>
                  <a:outerShdw blurRad="38100" dist="38100" dir="2700000" algn="tl">
                    <a:srgbClr val="000000">
                      <a:alpha val="43137"/>
                    </a:srgbClr>
                  </a:outerShdw>
                </a:effectLst>
                <a:latin typeface="Georgia" pitchFamily="18" charset="0"/>
              </a:rPr>
              <a:t>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Opening His mouth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and </a:t>
            </a:r>
            <a:r>
              <a:rPr lang="en-US" sz="2400" b="1" dirty="0" smtClean="0">
                <a:ln>
                  <a:solidFill>
                    <a:srgbClr val="7030A0"/>
                  </a:solidFill>
                </a:ln>
                <a:effectLst>
                  <a:outerShdw blurRad="38100" dist="38100" dir="2700000" algn="tl">
                    <a:srgbClr val="000000">
                      <a:alpha val="43137"/>
                    </a:srgbClr>
                  </a:outerShdw>
                </a:effectLst>
                <a:latin typeface="Georgia" pitchFamily="18" charset="0"/>
              </a:rPr>
              <a:t>taught them.</a:t>
            </a:r>
            <a:endParaRPr kumimoji="0" lang="en-US" sz="3200" b="1" i="0" u="none" strike="noStrike" kern="1200" cap="none" spc="0" normalizeH="0" baseline="0" noProof="0" dirty="0">
              <a:ln>
                <a:solidFill>
                  <a:srgbClr val="00B050"/>
                </a:solidFill>
              </a:ln>
              <a:solidFill>
                <a:schemeClr val="bg1"/>
              </a:solidFill>
              <a:effectLst>
                <a:outerShdw blurRad="38100" dist="38100" dir="2700000" algn="tl">
                  <a:srgbClr val="000000">
                    <a:alpha val="43137"/>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18"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20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20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fade">
                                      <p:cBhvr>
                                        <p:cTn id="45" dur="2000"/>
                                        <p:tgtEl>
                                          <p:spTgt spid="8">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6" end="6"/>
                                            </p:txEl>
                                          </p:spTgt>
                                        </p:tgtEl>
                                        <p:attrNameLst>
                                          <p:attrName>style.visibility</p:attrName>
                                        </p:attrNameLst>
                                      </p:cBhvr>
                                      <p:to>
                                        <p:strVal val="visible"/>
                                      </p:to>
                                    </p:set>
                                    <p:animEffect transition="in" filter="fade">
                                      <p:cBhvr>
                                        <p:cTn id="50" dur="2000"/>
                                        <p:tgtEl>
                                          <p:spTgt spid="8">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Effect transition="in" filter="fade">
                                      <p:cBhvr>
                                        <p:cTn id="55"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solidFill>
                    <a:srgbClr val="FFC000"/>
                  </a:solidFill>
                </a:ln>
                <a:solidFill>
                  <a:srgbClr val="FFC000"/>
                </a:solidFill>
                <a:effectLst>
                  <a:outerShdw blurRad="80000" dist="40000" dir="5040000" algn="tl">
                    <a:srgbClr val="000000">
                      <a:alpha val="30000"/>
                    </a:srgbClr>
                  </a:outerShdw>
                </a:effectLst>
                <a:latin typeface="Algerian" pitchFamily="82" charset="0"/>
              </a:rPr>
              <a:t>Verse 10 – eighth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itchFamily="82" charset="0"/>
            </a:endParaRPr>
          </a:p>
          <a:p>
            <a:pPr lvl="0" algn="ctr">
              <a:defRPr/>
            </a:pPr>
            <a:r>
              <a:rPr kumimoji="0" lang="en-US" sz="3000" b="1" i="0" u="none" strike="noStrike" kern="1200" normalizeH="0" baseline="0" noProof="0" dirty="0" smtClean="0">
                <a:ln w="11430">
                  <a:solidFill>
                    <a:schemeClr val="tx1"/>
                  </a:solidFill>
                </a:ln>
                <a:effectLst>
                  <a:outerShdw blurRad="80000" dist="40000" dir="5040000" algn="tl">
                    <a:srgbClr val="000000">
                      <a:alpha val="30000"/>
                    </a:srgbClr>
                  </a:outerShdw>
                </a:effectLst>
                <a:uLnTx/>
                <a:uFillTx/>
                <a:latin typeface="Georgia" pitchFamily="18" charset="0"/>
                <a:cs typeface="Times New Roman" pitchFamily="18" charset="0"/>
              </a:rPr>
              <a:t>“</a:t>
            </a:r>
            <a:r>
              <a:rPr lang="en-US" sz="3000" b="1" dirty="0" smtClean="0">
                <a:ln w="11430">
                  <a:solidFill>
                    <a:schemeClr val="tx1"/>
                  </a:solidFill>
                </a:ln>
                <a:effectLst>
                  <a:outerShdw blurRad="80000" dist="40000" dir="5040000" algn="tl">
                    <a:srgbClr val="000000">
                      <a:alpha val="30000"/>
                    </a:srgbClr>
                  </a:outerShdw>
                </a:effectLst>
                <a:latin typeface="Georgia" pitchFamily="18" charset="0"/>
                <a:cs typeface="Times New Roman" pitchFamily="18" charset="0"/>
              </a:rPr>
              <a:t>B</a:t>
            </a:r>
            <a:r>
              <a:rPr kumimoji="0" lang="en-US" sz="3000" b="1" i="0" u="none" strike="noStrike" kern="1200" normalizeH="0" noProof="0" dirty="0" err="1" smtClean="0">
                <a:ln w="11430">
                  <a:solidFill>
                    <a:schemeClr val="tx1"/>
                  </a:solidFill>
                </a:ln>
                <a:effectLst>
                  <a:outerShdw blurRad="80000" dist="40000" dir="5040000" algn="tl">
                    <a:srgbClr val="000000">
                      <a:alpha val="30000"/>
                    </a:srgbClr>
                  </a:outerShdw>
                </a:effectLst>
                <a:uLnTx/>
                <a:uFillTx/>
                <a:latin typeface="Georgia" pitchFamily="18" charset="0"/>
                <a:cs typeface="Times New Roman" pitchFamily="18" charset="0"/>
              </a:rPr>
              <a:t>lessed</a:t>
            </a:r>
            <a:r>
              <a:rPr kumimoji="0" lang="en-US" sz="3000" b="1" i="0" u="none" strike="noStrike" kern="1200" normalizeH="0" noProof="0" dirty="0" smtClean="0">
                <a:ln w="11430">
                  <a:solidFill>
                    <a:schemeClr val="tx1"/>
                  </a:solidFill>
                </a:ln>
                <a:effectLst>
                  <a:outerShdw blurRad="80000" dist="40000" dir="5040000" algn="tl">
                    <a:srgbClr val="000000">
                      <a:alpha val="30000"/>
                    </a:srgbClr>
                  </a:outerShdw>
                </a:effectLst>
                <a:uLnTx/>
                <a:uFillTx/>
                <a:latin typeface="Georgia" pitchFamily="18" charset="0"/>
                <a:cs typeface="Times New Roman" pitchFamily="18" charset="0"/>
              </a:rPr>
              <a:t> are those having been persecuted on account of righteousness, for theirs is the kingdom of the heavens”</a:t>
            </a:r>
            <a:r>
              <a:rPr kumimoji="0" lang="en-US" sz="3000" b="1" i="0" u="none" strike="noStrike" kern="1200" normalizeH="0" baseline="0" noProof="0" dirty="0" smtClean="0">
                <a:ln w="11430">
                  <a:solidFill>
                    <a:schemeClr val="tx1"/>
                  </a:solidFill>
                </a:ln>
                <a:effectLst>
                  <a:outerShdw blurRad="80000" dist="40000" dir="5040000" algn="tl">
                    <a:srgbClr val="000000">
                      <a:alpha val="30000"/>
                    </a:srgbClr>
                  </a:outerShdw>
                </a:effectLst>
                <a:uLnTx/>
                <a:uFillTx/>
                <a:latin typeface="Georgia" pitchFamily="18" charset="0"/>
                <a:cs typeface="Times New Roman" pitchFamily="18" charset="0"/>
              </a:rPr>
              <a:t> </a:t>
            </a:r>
            <a:endParaRPr lang="en-US" sz="3000" b="1" dirty="0" smtClean="0">
              <a:ln w="11430">
                <a:solidFill>
                  <a:schemeClr val="tx1"/>
                </a:solidFill>
              </a:ln>
              <a:effectLst>
                <a:outerShdw blurRad="80000" dist="40000" dir="5040000" algn="tl">
                  <a:srgbClr val="000000">
                    <a:alpha val="30000"/>
                  </a:srgbClr>
                </a:outerShdw>
              </a:effectLst>
              <a:latin typeface="Georgia" pitchFamily="18" charset="0"/>
              <a:cs typeface="Times New Roman" pitchFamily="18" charset="0"/>
            </a:endParaRPr>
          </a:p>
          <a:p>
            <a:pPr lvl="0">
              <a:defRPr/>
            </a:pPr>
            <a:endParaRPr kumimoji="0" lang="en-US" sz="11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Times New Roman" pitchFamily="18" charset="0"/>
              <a:cs typeface="Times New Roman" pitchFamily="18" charset="0"/>
            </a:endParaRPr>
          </a:p>
          <a:p>
            <a:pPr lvl="0">
              <a:defRPr/>
            </a:pPr>
            <a:endParaRPr lang="en-US" sz="12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endParaRPr>
          </a:p>
          <a:p>
            <a:pPr lvl="0">
              <a:defRPr/>
            </a:pPr>
            <a:r>
              <a:rPr lang="en-US" sz="32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The promise of this Beatitude is completed by the Ninth Beatitude… </a:t>
            </a:r>
            <a:r>
              <a:rPr lang="el-G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l-G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kumimoji="0" lang="en-US" sz="32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770" decel="100000"/>
                                        <p:tgtEl>
                                          <p:spTgt spid="8">
                                            <p:txEl>
                                              <p:pRg st="2" end="2"/>
                                            </p:txEl>
                                          </p:spTgt>
                                        </p:tgtEl>
                                      </p:cBhvr>
                                    </p:animEffect>
                                    <p:animScale>
                                      <p:cBhvr>
                                        <p:cTn id="8" dur="770" decel="100000"/>
                                        <p:tgtEl>
                                          <p:spTgt spid="8">
                                            <p:txEl>
                                              <p:pRg st="2" end="2"/>
                                            </p:txEl>
                                          </p:spTgt>
                                        </p:tgtEl>
                                      </p:cBhvr>
                                      <p:from x="10000" y="10000"/>
                                      <p:to x="200000" y="450000"/>
                                    </p:animScale>
                                    <p:animScale>
                                      <p:cBhvr>
                                        <p:cTn id="9" dur="1230" accel="100000" fill="hold">
                                          <p:stCondLst>
                                            <p:cond delay="770"/>
                                          </p:stCondLst>
                                        </p:cTn>
                                        <p:tgtEl>
                                          <p:spTgt spid="8">
                                            <p:txEl>
                                              <p:pRg st="2" end="2"/>
                                            </p:txEl>
                                          </p:spTgt>
                                        </p:tgtEl>
                                      </p:cBhvr>
                                      <p:from x="200000" y="450000"/>
                                      <p:to x="100000" y="100000"/>
                                    </p:animScale>
                                    <p:set>
                                      <p:cBhvr>
                                        <p:cTn id="10" dur="770" fill="hold"/>
                                        <p:tgtEl>
                                          <p:spTgt spid="8">
                                            <p:txEl>
                                              <p:pRg st="2" end="2"/>
                                            </p:txEl>
                                          </p:spTgt>
                                        </p:tgtEl>
                                        <p:attrNameLst>
                                          <p:attrName>ppt_x</p:attrName>
                                        </p:attrNameLst>
                                      </p:cBhvr>
                                      <p:to>
                                        <p:strVal val="(0.5)"/>
                                      </p:to>
                                    </p:set>
                                    <p:anim from="(0.5)" to="(#ppt_x)" calcmode="lin" valueType="num">
                                      <p:cBhvr>
                                        <p:cTn id="11" dur="1230" accel="100000" fill="hold">
                                          <p:stCondLst>
                                            <p:cond delay="770"/>
                                          </p:stCondLst>
                                        </p:cTn>
                                        <p:tgtEl>
                                          <p:spTgt spid="8">
                                            <p:txEl>
                                              <p:pRg st="2" end="2"/>
                                            </p:txEl>
                                          </p:spTgt>
                                        </p:tgtEl>
                                        <p:attrNameLst>
                                          <p:attrName>ppt_x</p:attrName>
                                        </p:attrNameLst>
                                      </p:cBhvr>
                                    </p:anim>
                                    <p:set>
                                      <p:cBhvr>
                                        <p:cTn id="12" dur="770" fill="hold"/>
                                        <p:tgtEl>
                                          <p:spTgt spid="8">
                                            <p:txEl>
                                              <p:pRg st="2" end="2"/>
                                            </p:txEl>
                                          </p:spTgt>
                                        </p:tgtEl>
                                        <p:attrNameLst>
                                          <p:attrName>ppt_y</p:attrName>
                                        </p:attrNameLst>
                                      </p:cBhvr>
                                      <p:to>
                                        <p:strVal val="(#ppt_y+0.4)"/>
                                      </p:to>
                                    </p:set>
                                    <p:anim from="(#ppt_y+0.4)" to="(#ppt_y)" calcmode="lin" valueType="num">
                                      <p:cBhvr>
                                        <p:cTn id="13" dur="1230" accel="100000" fill="hold">
                                          <p:stCondLst>
                                            <p:cond delay="770"/>
                                          </p:stCondLst>
                                        </p:cTn>
                                        <p:tgtEl>
                                          <p:spTgt spid="8">
                                            <p:txEl>
                                              <p:pRg st="2" end="2"/>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fade">
                                      <p:cBhvr>
                                        <p:cTn id="18" dur="2000"/>
                                        <p:tgtEl>
                                          <p:spTgt spid="8">
                                            <p:txEl>
                                              <p:pRg st="5" end="5"/>
                                            </p:txEl>
                                          </p:spTgt>
                                        </p:tgtEl>
                                      </p:cBhvr>
                                    </p:animEffect>
                                    <p:anim calcmode="lin" valueType="num">
                                      <p:cBhvr>
                                        <p:cTn id="19" dur="2000" fill="hold"/>
                                        <p:tgtEl>
                                          <p:spTgt spid="8">
                                            <p:txEl>
                                              <p:pRg st="5" end="5"/>
                                            </p:txEl>
                                          </p:spTgt>
                                        </p:tgtEl>
                                        <p:attrNameLst>
                                          <p:attrName>style.rotation</p:attrName>
                                        </p:attrNameLst>
                                      </p:cBhvr>
                                      <p:tavLst>
                                        <p:tav tm="0">
                                          <p:val>
                                            <p:fltVal val="720"/>
                                          </p:val>
                                        </p:tav>
                                        <p:tav tm="100000">
                                          <p:val>
                                            <p:fltVal val="0"/>
                                          </p:val>
                                        </p:tav>
                                      </p:tavLst>
                                    </p:anim>
                                    <p:anim calcmode="lin" valueType="num">
                                      <p:cBhvr>
                                        <p:cTn id="20" dur="2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21" dur="2000" fill="hold"/>
                                        <p:tgtEl>
                                          <p:spTgt spid="8">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11 – Ninth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“Blessed are you when they shall insult you, and shall persecute you, and shall say all kinds of evil against</a:t>
            </a:r>
            <a:r>
              <a:rPr kumimoji="0" lang="en-US" sz="30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 you, lying on account of Me.”</a:t>
            </a: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 </a:t>
            </a:r>
            <a:endParaRPr lang="en-US" sz="3000" b="1" dirty="0" smtClean="0">
              <a:ln w="11430">
                <a:solidFill>
                  <a:schemeClr val="tx1"/>
                </a:solidFill>
              </a:ln>
              <a:effectLst>
                <a:outerShdw blurRad="50800" dist="39000" dir="5460000" algn="tl">
                  <a:srgbClr val="000000">
                    <a:alpha val="38000"/>
                  </a:srgbClr>
                </a:outerShdw>
              </a:effectLst>
              <a:latin typeface="Georgia" pitchFamily="18" charset="0"/>
              <a:cs typeface="Times New Roman" pitchFamily="18" charset="0"/>
            </a:endParaRPr>
          </a:p>
          <a:p>
            <a:pPr lvl="0">
              <a:defRPr/>
            </a:pPr>
            <a:endParaRPr kumimoji="0" lang="en-US" sz="11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a:p>
            <a:pPr lvl="0">
              <a:defRPr/>
            </a:pPr>
            <a:endParaRPr lang="en-US"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defRPr/>
            </a:pPr>
            <a:r>
              <a:rPr lang="en-US" sz="32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Jesus is describing you…and notice the:</a:t>
            </a:r>
            <a:r>
              <a:rPr lang="en-US" sz="3200" b="1" dirty="0" smtClean="0">
                <a:ln w="11430">
                  <a:solidFill>
                    <a:srgbClr val="FFFF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“…shall insult you…shall persecute you…shall say all kinds of evil against you.…”</a:t>
            </a:r>
            <a:endParaRPr kumimoji="0" lang="en-US" sz="32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2000"/>
                                        <p:tgtEl>
                                          <p:spTgt spid="8">
                                            <p:txEl>
                                              <p:pRg st="2" end="2"/>
                                            </p:txEl>
                                          </p:spTgt>
                                        </p:tgtEl>
                                      </p:cBhvr>
                                    </p:animEffect>
                                    <p:anim calcmode="lin" valueType="num">
                                      <p:cBhvr>
                                        <p:cTn id="8"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2000"/>
                                        <p:tgtEl>
                                          <p:spTgt spid="8">
                                            <p:txEl>
                                              <p:pRg st="5" end="5"/>
                                            </p:txEl>
                                          </p:spTgt>
                                        </p:tgtEl>
                                      </p:cBhvr>
                                    </p:animEffect>
                                    <p:anim calcmode="lin" valueType="num">
                                      <p:cBhvr>
                                        <p:cTn id="16" dur="2000" fill="hold"/>
                                        <p:tgtEl>
                                          <p:spTgt spid="8">
                                            <p:txEl>
                                              <p:pRg st="5" end="5"/>
                                            </p:txEl>
                                          </p:spTgt>
                                        </p:tgtEl>
                                        <p:attrNameLst>
                                          <p:attrName>style.rotation</p:attrName>
                                        </p:attrNameLst>
                                      </p:cBhvr>
                                      <p:tavLst>
                                        <p:tav tm="0">
                                          <p:val>
                                            <p:fltVal val="720"/>
                                          </p:val>
                                        </p:tav>
                                        <p:tav tm="100000">
                                          <p:val>
                                            <p:fltVal val="0"/>
                                          </p:val>
                                        </p:tav>
                                      </p:tavLst>
                                    </p:anim>
                                    <p:anim calcmode="lin" valueType="num">
                                      <p:cBhvr>
                                        <p:cTn id="17" dur="2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18" dur="2000" fill="hold"/>
                                        <p:tgtEl>
                                          <p:spTgt spid="8">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9906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11 – Ninth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“Blessed are you when they shall insult you, and shall persecute you, and shall say all kinds of evil against</a:t>
            </a:r>
            <a:r>
              <a:rPr kumimoji="0" lang="en-US" sz="30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 you, lying on account of Me.”</a:t>
            </a: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 </a:t>
            </a:r>
            <a:endParaRPr lang="en-US" sz="3000" b="1" dirty="0" smtClean="0">
              <a:ln w="11430">
                <a:solidFill>
                  <a:schemeClr val="tx1"/>
                </a:solidFill>
              </a:ln>
              <a:effectLst>
                <a:outerShdw blurRad="50800" dist="39000" dir="5460000" algn="tl">
                  <a:srgbClr val="000000">
                    <a:alpha val="38000"/>
                  </a:srgbClr>
                </a:outerShdw>
              </a:effectLst>
              <a:latin typeface="Georgia" pitchFamily="18" charset="0"/>
              <a:cs typeface="Times New Roman" pitchFamily="18" charset="0"/>
            </a:endParaRPr>
          </a:p>
          <a:p>
            <a:pPr lvl="0">
              <a:defRPr/>
            </a:pPr>
            <a:endParaRPr kumimoji="0" lang="en-US" sz="11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a:p>
            <a:pPr lvl="0">
              <a:defRPr/>
            </a:pPr>
            <a:endParaRPr lang="en-US"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defRPr/>
            </a:pPr>
            <a:r>
              <a:rPr lang="en-US" sz="3200" b="1"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This beatitude applies to all of our Lord’s disciples, though your experiences may differ; ultimately, it’s because of Jesus and the lies told about Him.</a:t>
            </a: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diamond(in)">
                                      <p:cBhvr>
                                        <p:cTn id="7"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11 – Ninth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“Blessed are you when they shall insult you, and shall persecute you, and shall say all kinds of evil against</a:t>
            </a:r>
            <a:r>
              <a:rPr kumimoji="0" lang="en-US" sz="30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 you, lying on account of Me.”</a:t>
            </a: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Georgia" pitchFamily="18" charset="0"/>
                <a:cs typeface="Times New Roman" pitchFamily="18" charset="0"/>
              </a:rPr>
              <a:t> </a:t>
            </a:r>
            <a:endParaRPr lang="en-US" sz="3000" b="1" dirty="0" smtClean="0">
              <a:ln w="11430">
                <a:solidFill>
                  <a:schemeClr val="tx1"/>
                </a:solidFill>
              </a:ln>
              <a:effectLst>
                <a:outerShdw blurRad="50800" dist="39000" dir="5460000" algn="tl">
                  <a:srgbClr val="000000">
                    <a:alpha val="38000"/>
                  </a:srgbClr>
                </a:outerShdw>
              </a:effectLst>
              <a:latin typeface="Georgia" pitchFamily="18" charset="0"/>
              <a:cs typeface="Times New Roman" pitchFamily="18" charset="0"/>
            </a:endParaRPr>
          </a:p>
          <a:p>
            <a:pPr lvl="0">
              <a:defRPr/>
            </a:pPr>
            <a:endParaRPr kumimoji="0" lang="en-US" sz="11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a:p>
            <a:pPr lvl="0">
              <a:defRPr/>
            </a:pPr>
            <a:endParaRPr lang="en-US"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a:defRPr/>
            </a:pPr>
            <a:r>
              <a:rPr lang="en-US" sz="5400" b="1" noProof="0"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But there is a blessing…!</a:t>
            </a:r>
            <a:endParaRPr kumimoji="0" lang="en-US" sz="3200" b="1" i="0" u="none" strike="noStrike" kern="1200" normalizeH="0" baseline="0" noProof="0" dirty="0">
              <a:ln w="11430">
                <a:solidFill>
                  <a:srgbClr val="FFC000"/>
                </a:solidFill>
              </a:ln>
              <a:solidFill>
                <a:srgbClr val="FFC000"/>
              </a:solidFill>
              <a:effectLst>
                <a:outerShdw blurRad="50800" dist="39000" dir="5460000" algn="tl">
                  <a:srgbClr val="000000">
                    <a:alpha val="38000"/>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 calcmode="lin" valueType="num">
                                      <p:cBhvr>
                                        <p:cTn id="7" dur="500" decel="50000" fill="hold">
                                          <p:stCondLst>
                                            <p:cond delay="0"/>
                                          </p:stCondLst>
                                        </p:cTn>
                                        <p:tgtEl>
                                          <p:spTgt spid="8">
                                            <p:txEl>
                                              <p:pRg st="5" end="5"/>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5" end="5"/>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5" end="5"/>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5" end="5"/>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5" end="5"/>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5" end="5"/>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11 – Ninth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defRPr/>
            </a:pPr>
            <a:r>
              <a:rPr kumimoji="0" lang="en-US" sz="3000" b="1" i="0" u="none" strike="noStrike" kern="120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Georgia" pitchFamily="18" charset="0"/>
                <a:cs typeface="Times New Roman" pitchFamily="18" charset="0"/>
              </a:rPr>
              <a:t>“Rejoice and exult, for </a:t>
            </a:r>
            <a:r>
              <a:rPr kumimoji="0" lang="en-US" sz="3000" b="1" i="0" u="none" strike="noStrike" kern="120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Georgia" pitchFamily="18" charset="0"/>
                <a:cs typeface="Times New Roman" pitchFamily="18" charset="0"/>
              </a:rPr>
              <a:t>your </a:t>
            </a:r>
            <a:r>
              <a:rPr kumimoji="0" lang="en-US" sz="3000" b="1" i="0" u="none" strike="noStrike" kern="120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Georgia" pitchFamily="18" charset="0"/>
                <a:cs typeface="Times New Roman" pitchFamily="18" charset="0"/>
              </a:rPr>
              <a:t>reward </a:t>
            </a:r>
            <a:r>
              <a:rPr kumimoji="0" lang="en-US" sz="3000" b="1" i="0" u="none" strike="noStrike" kern="120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Georgia" pitchFamily="18" charset="0"/>
                <a:cs typeface="Times New Roman" pitchFamily="18" charset="0"/>
              </a:rPr>
              <a:t>is </a:t>
            </a:r>
            <a:r>
              <a:rPr kumimoji="0" lang="en-US" sz="3000" b="1" i="0" u="none" strike="noStrike" kern="120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Georgia" pitchFamily="18" charset="0"/>
                <a:cs typeface="Times New Roman" pitchFamily="18" charset="0"/>
              </a:rPr>
              <a:t>great in the heavens; thus</a:t>
            </a:r>
            <a:r>
              <a:rPr kumimoji="0" lang="en-US" sz="3000" b="1" i="0" u="none" strike="noStrike" kern="1200" normalizeH="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Georgia" pitchFamily="18" charset="0"/>
                <a:cs typeface="Times New Roman" pitchFamily="18" charset="0"/>
              </a:rPr>
              <a:t> indeed they persecuted the prophets before you.”</a:t>
            </a:r>
            <a:r>
              <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cs typeface="Times New Roman" pitchFamily="18" charset="0"/>
              </a:rPr>
              <a:t> </a:t>
            </a:r>
            <a:endParaRPr lang="en-US"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cs typeface="Times New Roman" pitchFamily="18" charset="0"/>
            </a:endParaRPr>
          </a:p>
          <a:p>
            <a:pPr lvl="0">
              <a:defRPr/>
            </a:pPr>
            <a:endParaRPr kumimoji="0" lang="en-US" sz="11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a:p>
            <a:pPr lvl="0">
              <a:defRPr/>
            </a:pPr>
            <a:endParaRPr lang="en-US"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defRPr/>
            </a:pP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Rejoice! </a:t>
            </a: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Your (reward) payback…is </a:t>
            </a: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Heaven!</a:t>
            </a:r>
          </a:p>
          <a:p>
            <a:pPr lvl="0">
              <a:defRPr/>
            </a:pPr>
            <a:r>
              <a:rPr kumimoji="0" lang="en-US" sz="30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cs typeface="Times New Roman" pitchFamily="18" charset="0"/>
              </a:rPr>
              <a:t>+ You will </a:t>
            </a:r>
            <a:r>
              <a:rPr kumimoji="0" lang="en-US" sz="3000" b="1" i="0" u="none" strike="noStrike" kern="1200" normalizeH="0" noProof="0" dirty="0" smtClean="0">
                <a:ln w="11430">
                  <a:solidFill>
                    <a:schemeClr val="tx1"/>
                  </a:solidFill>
                </a:ln>
                <a:effectLst>
                  <a:outerShdw blurRad="50800" dist="39000" dir="5460000" algn="tl">
                    <a:srgbClr val="000000">
                      <a:alpha val="38000"/>
                    </a:srgbClr>
                  </a:outerShdw>
                </a:effectLst>
                <a:uLnTx/>
                <a:uFillTx/>
                <a:latin typeface="Times New Roman" pitchFamily="18" charset="0"/>
                <a:cs typeface="Times New Roman" pitchFamily="18" charset="0"/>
              </a:rPr>
              <a:t>stand with the greatest prophets of old!</a:t>
            </a:r>
          </a:p>
          <a:p>
            <a:pPr lvl="0">
              <a:defRPr/>
            </a:pPr>
            <a:r>
              <a:rPr lang="en-US" sz="3000" b="1" baseline="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So stand firm, endure unto the end, wait upon the Lord and His reward which He will give you!</a:t>
            </a:r>
            <a:endParaRPr kumimoji="0" lang="en-US" sz="30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770" decel="100000"/>
                                        <p:tgtEl>
                                          <p:spTgt spid="8">
                                            <p:txEl>
                                              <p:pRg st="5" end="5"/>
                                            </p:txEl>
                                          </p:spTgt>
                                        </p:tgtEl>
                                      </p:cBhvr>
                                    </p:animEffect>
                                    <p:animScale>
                                      <p:cBhvr>
                                        <p:cTn id="20" dur="770" decel="100000"/>
                                        <p:tgtEl>
                                          <p:spTgt spid="8">
                                            <p:txEl>
                                              <p:pRg st="5" end="5"/>
                                            </p:txEl>
                                          </p:spTgt>
                                        </p:tgtEl>
                                      </p:cBhvr>
                                      <p:from x="10000" y="10000"/>
                                      <p:to x="200000" y="450000"/>
                                    </p:animScale>
                                    <p:animScale>
                                      <p:cBhvr>
                                        <p:cTn id="21" dur="1230" accel="100000" fill="hold">
                                          <p:stCondLst>
                                            <p:cond delay="770"/>
                                          </p:stCondLst>
                                        </p:cTn>
                                        <p:tgtEl>
                                          <p:spTgt spid="8">
                                            <p:txEl>
                                              <p:pRg st="5" end="5"/>
                                            </p:txEl>
                                          </p:spTgt>
                                        </p:tgtEl>
                                      </p:cBhvr>
                                      <p:from x="200000" y="450000"/>
                                      <p:to x="100000" y="100000"/>
                                    </p:animScale>
                                    <p:set>
                                      <p:cBhvr>
                                        <p:cTn id="22" dur="770" fill="hold"/>
                                        <p:tgtEl>
                                          <p:spTgt spid="8">
                                            <p:txEl>
                                              <p:pRg st="5" end="5"/>
                                            </p:txEl>
                                          </p:spTgt>
                                        </p:tgtEl>
                                        <p:attrNameLst>
                                          <p:attrName>ppt_x</p:attrName>
                                        </p:attrNameLst>
                                      </p:cBhvr>
                                      <p:to>
                                        <p:strVal val="(0.5)"/>
                                      </p:to>
                                    </p:set>
                                    <p:anim from="(0.5)" to="(#ppt_x)" calcmode="lin" valueType="num">
                                      <p:cBhvr>
                                        <p:cTn id="23" dur="1230" accel="100000" fill="hold">
                                          <p:stCondLst>
                                            <p:cond delay="770"/>
                                          </p:stCondLst>
                                        </p:cTn>
                                        <p:tgtEl>
                                          <p:spTgt spid="8">
                                            <p:txEl>
                                              <p:pRg st="5" end="5"/>
                                            </p:txEl>
                                          </p:spTgt>
                                        </p:tgtEl>
                                        <p:attrNameLst>
                                          <p:attrName>ppt_x</p:attrName>
                                        </p:attrNameLst>
                                      </p:cBhvr>
                                    </p:anim>
                                    <p:set>
                                      <p:cBhvr>
                                        <p:cTn id="24" dur="770" fill="hold"/>
                                        <p:tgtEl>
                                          <p:spTgt spid="8">
                                            <p:txEl>
                                              <p:pRg st="5" end="5"/>
                                            </p:txEl>
                                          </p:spTgt>
                                        </p:tgtEl>
                                        <p:attrNameLst>
                                          <p:attrName>ppt_y</p:attrName>
                                        </p:attrNameLst>
                                      </p:cBhvr>
                                      <p:to>
                                        <p:strVal val="(#ppt_y+0.4)"/>
                                      </p:to>
                                    </p:set>
                                    <p:anim from="(#ppt_y+0.4)" to="(#ppt_y)" calcmode="lin" valueType="num">
                                      <p:cBhvr>
                                        <p:cTn id="25" dur="1230" accel="100000" fill="hold">
                                          <p:stCondLst>
                                            <p:cond delay="770"/>
                                          </p:stCondLst>
                                        </p:cTn>
                                        <p:tgtEl>
                                          <p:spTgt spid="8">
                                            <p:txEl>
                                              <p:pRg st="5" end="5"/>
                                            </p:txEl>
                                          </p:spTgt>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770" decel="100000"/>
                                        <p:tgtEl>
                                          <p:spTgt spid="8">
                                            <p:txEl>
                                              <p:pRg st="6" end="6"/>
                                            </p:txEl>
                                          </p:spTgt>
                                        </p:tgtEl>
                                      </p:cBhvr>
                                    </p:animEffect>
                                    <p:animScale>
                                      <p:cBhvr>
                                        <p:cTn id="31" dur="770" decel="100000"/>
                                        <p:tgtEl>
                                          <p:spTgt spid="8">
                                            <p:txEl>
                                              <p:pRg st="6" end="6"/>
                                            </p:txEl>
                                          </p:spTgt>
                                        </p:tgtEl>
                                      </p:cBhvr>
                                      <p:from x="10000" y="10000"/>
                                      <p:to x="200000" y="450000"/>
                                    </p:animScale>
                                    <p:animScale>
                                      <p:cBhvr>
                                        <p:cTn id="32" dur="1230" accel="100000" fill="hold">
                                          <p:stCondLst>
                                            <p:cond delay="770"/>
                                          </p:stCondLst>
                                        </p:cTn>
                                        <p:tgtEl>
                                          <p:spTgt spid="8">
                                            <p:txEl>
                                              <p:pRg st="6" end="6"/>
                                            </p:txEl>
                                          </p:spTgt>
                                        </p:tgtEl>
                                      </p:cBhvr>
                                      <p:from x="200000" y="450000"/>
                                      <p:to x="100000" y="100000"/>
                                    </p:animScale>
                                    <p:set>
                                      <p:cBhvr>
                                        <p:cTn id="33" dur="770" fill="hold"/>
                                        <p:tgtEl>
                                          <p:spTgt spid="8">
                                            <p:txEl>
                                              <p:pRg st="6" end="6"/>
                                            </p:txEl>
                                          </p:spTgt>
                                        </p:tgtEl>
                                        <p:attrNameLst>
                                          <p:attrName>ppt_x</p:attrName>
                                        </p:attrNameLst>
                                      </p:cBhvr>
                                      <p:to>
                                        <p:strVal val="(0.5)"/>
                                      </p:to>
                                    </p:set>
                                    <p:anim from="(0.5)" to="(#ppt_x)" calcmode="lin" valueType="num">
                                      <p:cBhvr>
                                        <p:cTn id="34" dur="1230" accel="100000" fill="hold">
                                          <p:stCondLst>
                                            <p:cond delay="770"/>
                                          </p:stCondLst>
                                        </p:cTn>
                                        <p:tgtEl>
                                          <p:spTgt spid="8">
                                            <p:txEl>
                                              <p:pRg st="6" end="6"/>
                                            </p:txEl>
                                          </p:spTgt>
                                        </p:tgtEl>
                                        <p:attrNameLst>
                                          <p:attrName>ppt_x</p:attrName>
                                        </p:attrNameLst>
                                      </p:cBhvr>
                                    </p:anim>
                                    <p:set>
                                      <p:cBhvr>
                                        <p:cTn id="35" dur="770" fill="hold"/>
                                        <p:tgtEl>
                                          <p:spTgt spid="8">
                                            <p:txEl>
                                              <p:pRg st="6" end="6"/>
                                            </p:txEl>
                                          </p:spTgt>
                                        </p:tgtEl>
                                        <p:attrNameLst>
                                          <p:attrName>ppt_y</p:attrName>
                                        </p:attrNameLst>
                                      </p:cBhvr>
                                      <p:to>
                                        <p:strVal val="(#ppt_y+0.4)"/>
                                      </p:to>
                                    </p:set>
                                    <p:anim from="(#ppt_y+0.4)" to="(#ppt_y)" calcmode="lin" valueType="num">
                                      <p:cBhvr>
                                        <p:cTn id="36" dur="1230" accel="100000" fill="hold">
                                          <p:stCondLst>
                                            <p:cond delay="770"/>
                                          </p:stCondLst>
                                        </p:cTn>
                                        <p:tgtEl>
                                          <p:spTgt spid="8">
                                            <p:txEl>
                                              <p:pRg st="6" end="6"/>
                                            </p:txEl>
                                          </p:spTgt>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770" decel="100000"/>
                                        <p:tgtEl>
                                          <p:spTgt spid="8">
                                            <p:txEl>
                                              <p:pRg st="7" end="7"/>
                                            </p:txEl>
                                          </p:spTgt>
                                        </p:tgtEl>
                                      </p:cBhvr>
                                    </p:animEffect>
                                    <p:animScale>
                                      <p:cBhvr>
                                        <p:cTn id="42" dur="770" decel="100000"/>
                                        <p:tgtEl>
                                          <p:spTgt spid="8">
                                            <p:txEl>
                                              <p:pRg st="7" end="7"/>
                                            </p:txEl>
                                          </p:spTgt>
                                        </p:tgtEl>
                                      </p:cBhvr>
                                      <p:from x="10000" y="10000"/>
                                      <p:to x="200000" y="450000"/>
                                    </p:animScale>
                                    <p:animScale>
                                      <p:cBhvr>
                                        <p:cTn id="43" dur="1230" accel="100000" fill="hold">
                                          <p:stCondLst>
                                            <p:cond delay="770"/>
                                          </p:stCondLst>
                                        </p:cTn>
                                        <p:tgtEl>
                                          <p:spTgt spid="8">
                                            <p:txEl>
                                              <p:pRg st="7" end="7"/>
                                            </p:txEl>
                                          </p:spTgt>
                                        </p:tgtEl>
                                      </p:cBhvr>
                                      <p:from x="200000" y="450000"/>
                                      <p:to x="100000" y="100000"/>
                                    </p:animScale>
                                    <p:set>
                                      <p:cBhvr>
                                        <p:cTn id="44" dur="770" fill="hold"/>
                                        <p:tgtEl>
                                          <p:spTgt spid="8">
                                            <p:txEl>
                                              <p:pRg st="7" end="7"/>
                                            </p:txEl>
                                          </p:spTgt>
                                        </p:tgtEl>
                                        <p:attrNameLst>
                                          <p:attrName>ppt_x</p:attrName>
                                        </p:attrNameLst>
                                      </p:cBhvr>
                                      <p:to>
                                        <p:strVal val="(0.5)"/>
                                      </p:to>
                                    </p:set>
                                    <p:anim from="(0.5)" to="(#ppt_x)" calcmode="lin" valueType="num">
                                      <p:cBhvr>
                                        <p:cTn id="45" dur="1230" accel="100000" fill="hold">
                                          <p:stCondLst>
                                            <p:cond delay="770"/>
                                          </p:stCondLst>
                                        </p:cTn>
                                        <p:tgtEl>
                                          <p:spTgt spid="8">
                                            <p:txEl>
                                              <p:pRg st="7" end="7"/>
                                            </p:txEl>
                                          </p:spTgt>
                                        </p:tgtEl>
                                        <p:attrNameLst>
                                          <p:attrName>ppt_x</p:attrName>
                                        </p:attrNameLst>
                                      </p:cBhvr>
                                    </p:anim>
                                    <p:set>
                                      <p:cBhvr>
                                        <p:cTn id="46" dur="770" fill="hold"/>
                                        <p:tgtEl>
                                          <p:spTgt spid="8">
                                            <p:txEl>
                                              <p:pRg st="7" end="7"/>
                                            </p:txEl>
                                          </p:spTgt>
                                        </p:tgtEl>
                                        <p:attrNameLst>
                                          <p:attrName>ppt_y</p:attrName>
                                        </p:attrNameLst>
                                      </p:cBhvr>
                                      <p:to>
                                        <p:strVal val="(#ppt_y+0.4)"/>
                                      </p:to>
                                    </p:set>
                                    <p:anim from="(#ppt_y+0.4)" to="(#ppt_y)" calcmode="lin" valueType="num">
                                      <p:cBhvr>
                                        <p:cTn id="47" dur="1230" accel="100000" fill="hold">
                                          <p:stCondLst>
                                            <p:cond delay="770"/>
                                          </p:stCondLst>
                                        </p:cTn>
                                        <p:tgtEl>
                                          <p:spTgt spid="8">
                                            <p:txEl>
                                              <p:pRg st="7" end="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304800" y="1066800"/>
            <a:ext cx="86868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Algerian" pitchFamily="82" charset="0"/>
              </a:rPr>
              <a:t>Summation</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200" b="1" dirty="0" smtClean="0">
              <a:ln w="11430">
                <a:solidFill>
                  <a:srgbClr val="FFC000"/>
                </a:solidFill>
              </a:ln>
              <a:solidFill>
                <a:srgbClr val="FFC000"/>
              </a:solidFill>
              <a:effectLst>
                <a:outerShdw blurRad="50800" dist="39000" dir="5460000" algn="tl">
                  <a:srgbClr val="000000">
                    <a:alpha val="38000"/>
                  </a:srgbClr>
                </a:outerShdw>
              </a:effectLst>
              <a:latin typeface="Algerian" pitchFamily="82" charset="0"/>
            </a:endParaRPr>
          </a:p>
          <a:p>
            <a:pPr lvl="0">
              <a:defRPr/>
            </a:pPr>
            <a:r>
              <a:rPr kumimoji="0" lang="en-US" sz="3000" b="1" i="0" u="none" strike="noStrike" kern="120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Georgia" pitchFamily="18" charset="0"/>
                <a:cs typeface="Times New Roman" pitchFamily="18" charset="0"/>
              </a:rPr>
              <a:t>The Beatitudes </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cs typeface="Times New Roman" pitchFamily="18" charset="0"/>
              </a:rPr>
              <a:t>are often seen as the </a:t>
            </a:r>
            <a:r>
              <a:rPr kumimoji="0" lang="en-US" sz="3000" b="1" i="0" u="none" strike="noStrike" kern="120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Georgia" pitchFamily="18" charset="0"/>
                <a:cs typeface="Times New Roman" pitchFamily="18" charset="0"/>
              </a:rPr>
              <a:t>“doorway” into the remainder of the Sermon on the Mount.</a:t>
            </a:r>
          </a:p>
          <a:p>
            <a:pPr lvl="0">
              <a:defRPr/>
            </a:pPr>
            <a:endPar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cs typeface="Times New Roman" pitchFamily="18" charset="0"/>
            </a:endParaRPr>
          </a:p>
          <a:p>
            <a:pPr lvl="0">
              <a:defRPr/>
            </a:pPr>
            <a:r>
              <a:rPr kumimoji="0" lang="en-US" sz="3000" b="1" i="0" u="none" strike="noStrike" kern="120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Georgia" pitchFamily="18" charset="0"/>
                <a:cs typeface="Times New Roman" pitchFamily="18" charset="0"/>
              </a:rPr>
              <a:t>The “they” of Beatitude 1-8, become the “you” of Beatitude 9 and is a continuation of the “you” throughout the rest of the sermon.</a:t>
            </a:r>
            <a:endParaRPr kumimoji="0" lang="en-US" sz="3200" b="1" i="0" u="none" strike="noStrike" kern="1200" normalizeH="0" baseline="0" noProof="0" dirty="0">
              <a:ln w="11430">
                <a:solidFill>
                  <a:srgbClr val="FFC000"/>
                </a:solidFill>
              </a:ln>
              <a:solidFill>
                <a:srgbClr val="FFC000"/>
              </a:solidFill>
              <a:effectLst>
                <a:outerShdw blurRad="50800" dist="39000" dir="5460000" algn="tl">
                  <a:srgbClr val="000000">
                    <a:alpha val="38000"/>
                  </a:srgbClr>
                </a:outerShdw>
              </a:effectLst>
              <a:uLnTx/>
              <a:uFillTx/>
              <a:latin typeface="Georg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2000"/>
                                        <p:tgtEl>
                                          <p:spTgt spid="8">
                                            <p:txEl>
                                              <p:pRg st="2" end="2"/>
                                            </p:txEl>
                                          </p:spTgt>
                                        </p:tgtEl>
                                      </p:cBhvr>
                                    </p:animEffect>
                                    <p:anim calcmode="lin" valueType="num">
                                      <p:cBhvr>
                                        <p:cTn id="8"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000"/>
                                        <p:tgtEl>
                                          <p:spTgt spid="8">
                                            <p:txEl>
                                              <p:pRg st="4" end="4"/>
                                            </p:txEl>
                                          </p:spTgt>
                                        </p:tgtEl>
                                      </p:cBhvr>
                                    </p:animEffect>
                                    <p:anim calcmode="lin" valueType="num">
                                      <p:cBhvr>
                                        <p:cTn id="16"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17"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18"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9144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Summation</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lvl="0">
              <a:defRPr/>
            </a:pPr>
            <a:r>
              <a:rPr kumimoji="0" lang="en-US" sz="28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Georgia" pitchFamily="18" charset="0"/>
                <a:cs typeface="Times New Roman" pitchFamily="18" charset="0"/>
              </a:rPr>
              <a:t>The Beatitudes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cs typeface="Times New Roman" pitchFamily="18" charset="0"/>
              </a:rPr>
              <a:t>do not make ethical demands; neither do they exhort</a:t>
            </a:r>
            <a:r>
              <a:rPr kumimoji="0" lang="en-US" sz="28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Georgia" pitchFamily="18" charset="0"/>
                <a:cs typeface="Times New Roman" pitchFamily="18" charset="0"/>
              </a:rPr>
              <a:t>.</a:t>
            </a:r>
          </a:p>
          <a:p>
            <a:pPr lvl="0">
              <a:defRPr/>
            </a:pPr>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cs typeface="Times New Roman" pitchFamily="18" charset="0"/>
            </a:endParaRPr>
          </a:p>
          <a:p>
            <a:pPr lvl="0">
              <a:spcAft>
                <a:spcPts val="300"/>
              </a:spcAft>
              <a:defRPr/>
            </a:pPr>
            <a:r>
              <a:rPr kumimoji="0" lang="en-US" sz="28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Georgia" pitchFamily="18" charset="0"/>
                <a:cs typeface="Times New Roman" pitchFamily="18" charset="0"/>
              </a:rPr>
              <a:t>The beatitudes do,</a:t>
            </a:r>
            <a:r>
              <a:rPr kumimoji="0" lang="en-US" sz="2800" b="1" i="0" u="none" strike="noStrike" kern="120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Georgia" pitchFamily="18" charset="0"/>
                <a:cs typeface="Times New Roman" pitchFamily="18" charset="0"/>
              </a:rPr>
              <a:t> however, find fulfillment in Christ Jesus!</a:t>
            </a:r>
          </a:p>
          <a:p>
            <a:pPr lvl="0">
              <a:spcAft>
                <a:spcPts val="300"/>
              </a:spcAft>
              <a:defRPr/>
            </a:pPr>
            <a:r>
              <a:rPr lang="en-US" sz="2400" b="1"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cs typeface="Times New Roman" pitchFamily="18" charset="0"/>
              </a:rPr>
              <a:t>	</a:t>
            </a:r>
            <a:r>
              <a:rPr lang="en-US" sz="2600" b="1" baseline="0"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cs typeface="Times New Roman" pitchFamily="18" charset="0"/>
              </a:rPr>
              <a:t>+ He is the subject</a:t>
            </a: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cs typeface="Times New Roman" pitchFamily="18" charset="0"/>
              </a:rPr>
              <a:t> of the “</a:t>
            </a:r>
            <a:r>
              <a:rPr lang="en-US" sz="2600" b="1" dirty="0" err="1" smtClean="0">
                <a:ln w="11430">
                  <a:solidFill>
                    <a:srgbClr val="FFC000"/>
                  </a:solidFill>
                </a:ln>
                <a:solidFill>
                  <a:srgbClr val="FFC000"/>
                </a:solidFill>
                <a:effectLst>
                  <a:outerShdw blurRad="50800" dist="39000" dir="5460000" algn="tl">
                    <a:srgbClr val="000000">
                      <a:alpha val="38000"/>
                    </a:srgbClr>
                  </a:outerShdw>
                </a:effectLst>
                <a:latin typeface="TekniaGreek" pitchFamily="2" charset="0"/>
                <a:cs typeface="Times New Roman" pitchFamily="18" charset="0"/>
              </a:rPr>
              <a:t>oJti</a:t>
            </a: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cs typeface="Times New Roman" pitchFamily="18" charset="0"/>
              </a:rPr>
              <a:t>” clauses. 	Since only in Him you are blessed four time 	over!</a:t>
            </a:r>
          </a:p>
          <a:p>
            <a:pPr lvl="0">
              <a:defRPr/>
            </a:pPr>
            <a:r>
              <a:rPr kumimoji="0" lang="en-US" sz="26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Georgia" pitchFamily="18" charset="0"/>
                <a:cs typeface="Times New Roman" pitchFamily="18" charset="0"/>
              </a:rPr>
              <a:t>	</a:t>
            </a:r>
            <a:r>
              <a:rPr kumimoji="0" lang="en-US" sz="2600" b="1" i="0" u="none" strike="noStrike" kern="1200" normalizeH="0" baseline="0" noProof="0" dirty="0" smtClean="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cs typeface="Times New Roman" pitchFamily="18" charset="0"/>
              </a:rPr>
              <a:t>+ And He is the Merciful</a:t>
            </a:r>
            <a:r>
              <a:rPr kumimoji="0" lang="en-US" sz="2600" b="1" i="0" u="none" strike="noStrike" kern="1200" normalizeH="0" noProof="0" dirty="0" smtClean="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cs typeface="Times New Roman" pitchFamily="18" charset="0"/>
              </a:rPr>
              <a:t> One, the pure in 	heart, the peacemaker, and the Redeemer 	from	persecution and evil.</a:t>
            </a:r>
            <a:endParaRPr kumimoji="0" lang="en-US" sz="26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Georg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2000"/>
                                        <p:tgtEl>
                                          <p:spTgt spid="8">
                                            <p:txEl>
                                              <p:pRg st="2" end="2"/>
                                            </p:txEl>
                                          </p:spTgt>
                                        </p:tgtEl>
                                      </p:cBhvr>
                                    </p:animEffect>
                                    <p:anim calcmode="lin" valueType="num">
                                      <p:cBhvr>
                                        <p:cTn id="8"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000"/>
                                        <p:tgtEl>
                                          <p:spTgt spid="8">
                                            <p:txEl>
                                              <p:pRg st="4" end="4"/>
                                            </p:txEl>
                                          </p:spTgt>
                                        </p:tgtEl>
                                      </p:cBhvr>
                                    </p:animEffect>
                                    <p:anim calcmode="lin" valueType="num">
                                      <p:cBhvr>
                                        <p:cTn id="16"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17"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18"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2000"/>
                                        <p:tgtEl>
                                          <p:spTgt spid="8">
                                            <p:txEl>
                                              <p:pRg st="5" end="5"/>
                                            </p:txEl>
                                          </p:spTgt>
                                        </p:tgtEl>
                                      </p:cBhvr>
                                    </p:animEffect>
                                    <p:anim calcmode="lin" valueType="num">
                                      <p:cBhvr>
                                        <p:cTn id="24" dur="2000" fill="hold"/>
                                        <p:tgtEl>
                                          <p:spTgt spid="8">
                                            <p:txEl>
                                              <p:pRg st="5" end="5"/>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2000"/>
                                        <p:tgtEl>
                                          <p:spTgt spid="8">
                                            <p:txEl>
                                              <p:pRg st="6" end="6"/>
                                            </p:txEl>
                                          </p:spTgt>
                                        </p:tgtEl>
                                      </p:cBhvr>
                                    </p:animEffect>
                                    <p:anim calcmode="lin" valueType="num">
                                      <p:cBhvr>
                                        <p:cTn id="32" dur="2000" fill="hold"/>
                                        <p:tgtEl>
                                          <p:spTgt spid="8">
                                            <p:txEl>
                                              <p:pRg st="6" end="6"/>
                                            </p:txEl>
                                          </p:spTgt>
                                        </p:tgtEl>
                                        <p:attrNameLst>
                                          <p:attrName>style.rotation</p:attrName>
                                        </p:attrNameLst>
                                      </p:cBhvr>
                                      <p:tavLst>
                                        <p:tav tm="0">
                                          <p:val>
                                            <p:fltVal val="720"/>
                                          </p:val>
                                        </p:tav>
                                        <p:tav tm="100000">
                                          <p:val>
                                            <p:fltVal val="0"/>
                                          </p:val>
                                        </p:tav>
                                      </p:tavLst>
                                    </p:anim>
                                    <p:anim calcmode="lin" valueType="num">
                                      <p:cBhvr>
                                        <p:cTn id="33" dur="2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34" dur="2000" fill="hold"/>
                                        <p:tgtEl>
                                          <p:spTgt spid="8">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pic>
        <p:nvPicPr>
          <p:cNvPr id="4098" name="Picture 2" descr="C:\Users\Jeff\Desktop\Matthew05v01to12_2005.jpg"/>
          <p:cNvPicPr>
            <a:picLocks noChangeAspect="1" noChangeArrowheads="1"/>
          </p:cNvPicPr>
          <p:nvPr/>
        </p:nvPicPr>
        <p:blipFill>
          <a:blip r:embed="rId2" cstate="print"/>
          <a:srcRect/>
          <a:stretch>
            <a:fillRect/>
          </a:stretch>
        </p:blipFill>
        <p:spPr bwMode="auto">
          <a:xfrm>
            <a:off x="0" y="1066800"/>
            <a:ext cx="9144000" cy="3505199"/>
          </a:xfrm>
          <a:prstGeom prst="rect">
            <a:avLst/>
          </a:prstGeom>
          <a:noFill/>
        </p:spPr>
      </p:pic>
      <p:pic>
        <p:nvPicPr>
          <p:cNvPr id="4099" name="Picture 3" descr="C:\Users\Jeff\Desktop\Bold-Face-CR-300x24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4495800"/>
            <a:ext cx="60198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heel(4)">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219200"/>
            <a:ext cx="8839200" cy="41148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rtl="0" eaLnBrk="1" fontAlgn="auto" latinLnBrk="0" hangingPunct="1">
              <a:lnSpc>
                <a:spcPct val="100000"/>
              </a:lnSpc>
              <a:spcAft>
                <a:spcPts val="600"/>
              </a:spcAft>
              <a:buClrTx/>
              <a:buSzTx/>
              <a:buFont typeface="Arial" pitchFamily="34" charset="0"/>
              <a:buNone/>
              <a:tabLst/>
              <a:defRPr/>
            </a:pPr>
            <a:r>
              <a:rPr kumimoji="0" lang="en-US" sz="3200" b="1" i="0" u="none" strike="noStrike" kern="1200" normalizeH="0" baseline="0" noProof="0" dirty="0" smtClean="0">
                <a:ln w="11430">
                  <a:solidFill>
                    <a:srgbClr val="FFFF00"/>
                  </a:solidFill>
                </a:ln>
                <a:solidFill>
                  <a:srgbClr val="FFFF00"/>
                </a:solidFill>
                <a:effectLst>
                  <a:outerShdw blurRad="50800" dist="39000" dir="5460000" algn="tl">
                    <a:srgbClr val="000000">
                      <a:alpha val="38000"/>
                    </a:srgbClr>
                  </a:outerShdw>
                </a:effectLst>
                <a:uLnTx/>
                <a:uFillTx/>
                <a:latin typeface="Georgia" pitchFamily="18" charset="0"/>
              </a:rPr>
              <a:t>+  Note that Jesus</a:t>
            </a:r>
            <a:r>
              <a:rPr kumimoji="0" lang="en-US" sz="3200" b="1" i="0" u="none" strike="noStrike" kern="1200" normalizeH="0" noProof="0" dirty="0" smtClean="0">
                <a:ln w="11430">
                  <a:solidFill>
                    <a:srgbClr val="FFFF00"/>
                  </a:solidFill>
                </a:ln>
                <a:solidFill>
                  <a:srgbClr val="FFFF00"/>
                </a:solidFill>
                <a:effectLst>
                  <a:outerShdw blurRad="50800" dist="39000" dir="5460000" algn="tl">
                    <a:srgbClr val="000000">
                      <a:alpha val="38000"/>
                    </a:srgbClr>
                  </a:outerShdw>
                </a:effectLst>
                <a:uLnTx/>
                <a:uFillTx/>
                <a:latin typeface="Georgia" pitchFamily="18" charset="0"/>
              </a:rPr>
              <a:t> is teaching His disciples…not the crowd!</a:t>
            </a:r>
          </a:p>
          <a:p>
            <a:pPr marL="0" marR="0" lvl="0" indent="0" defTabSz="914400" rtl="0" eaLnBrk="1" fontAlgn="auto" latinLnBrk="0" hangingPunct="1">
              <a:lnSpc>
                <a:spcPct val="100000"/>
              </a:lnSpc>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	</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Yet </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they hear his teachings;</a:t>
            </a:r>
          </a:p>
          <a:p>
            <a:pPr marL="0" marR="0" lvl="0" indent="0" defTabSz="914400" rtl="0" eaLnBrk="1" fontAlgn="auto" latinLnBrk="0" hangingPunct="1">
              <a:lnSpc>
                <a:spcPct val="100000"/>
              </a:lnSpc>
              <a:spcAft>
                <a:spcPts val="0"/>
              </a:spcAft>
              <a:buClrTx/>
              <a:buSzTx/>
              <a:buFont typeface="Arial" pitchFamily="34" charset="0"/>
              <a:buNone/>
              <a:tabLst/>
              <a:defRPr/>
            </a:pP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  They understand His authority;</a:t>
            </a:r>
          </a:p>
          <a:p>
            <a:pPr marL="0" marR="0" lvl="0" indent="0" defTabSz="914400" rtl="0" eaLnBrk="1" fontAlgn="auto" latinLnBrk="0" hangingPunct="1">
              <a:lnSpc>
                <a:spcPct val="100000"/>
              </a:lnSpc>
              <a:spcAft>
                <a:spcPts val="600"/>
              </a:spcAft>
              <a:buClrTx/>
              <a:buSzTx/>
              <a:buFont typeface="Arial" pitchFamily="34" charset="0"/>
              <a:buNone/>
              <a:tabLst/>
              <a:defRPr/>
            </a:pP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  They are astonished!</a:t>
            </a:r>
          </a:p>
          <a:p>
            <a:pPr marL="0" marR="0" lvl="0" indent="0" defTabSz="914400" rtl="0" eaLnBrk="1" fontAlgn="auto" latinLnBrk="0" hangingPunct="1">
              <a:lnSpc>
                <a:spcPct val="100000"/>
              </a:lnSpc>
              <a:spcAft>
                <a:spcPts val="0"/>
              </a:spcAft>
              <a:buClrTx/>
              <a:buSzTx/>
              <a:buFont typeface="Arial" pitchFamily="34" charset="0"/>
              <a:buNone/>
              <a:tabLst/>
              <a:defRPr/>
            </a:pP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Jesus speaks with </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Divine Authority</a:t>
            </a:r>
            <a:endPar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endParaRPr>
          </a:p>
          <a:p>
            <a:pPr marL="0" marR="0" lvl="0" indent="0" defTabSz="914400" rtl="0" eaLnBrk="1" fontAlgn="auto" latinLnBrk="0" hangingPunct="1">
              <a:lnSpc>
                <a:spcPct val="100000"/>
              </a:lnSpc>
              <a:spcAft>
                <a:spcPts val="0"/>
              </a:spcAft>
              <a:buClrTx/>
              <a:buSzTx/>
              <a:buFont typeface="Arial" pitchFamily="34" charset="0"/>
              <a:buNone/>
              <a:tabLst/>
              <a:defRPr/>
            </a:pP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 He is the Son of God!</a:t>
            </a:r>
          </a:p>
          <a:p>
            <a:pPr marL="0" marR="0" lvl="0" indent="0" defTabSz="914400" rtl="0" eaLnBrk="1" fontAlgn="auto" latinLnBrk="0" hangingPunct="1">
              <a:lnSpc>
                <a:spcPct val="100000"/>
              </a:lnSpc>
              <a:spcAft>
                <a:spcPts val="0"/>
              </a:spcAft>
              <a:buClrTx/>
              <a:buSzTx/>
              <a:buFont typeface="Arial" pitchFamily="34" charset="0"/>
              <a:buNone/>
              <a:tabLst/>
              <a:defRPr/>
            </a:pP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 Not the new Moses!</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a:t>
            </a:r>
            <a:endParaRPr kumimoji="0" lang="en-US" sz="3200" b="1" i="0" u="none" strike="noStrike" kern="1200" normalizeH="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Aft>
                <a:spcPts val="0"/>
              </a:spcAft>
              <a:buClrTx/>
              <a:buSzTx/>
              <a:buFont typeface="Arial" pitchFamily="34" charset="0"/>
              <a:buNone/>
              <a:tabLst/>
              <a:defRPr/>
            </a:pP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a typeface="+mn-ea"/>
              <a:cs typeface="+mn-cs"/>
            </a:endParaRPr>
          </a:p>
        </p:txBody>
      </p:sp>
      <p:pic>
        <p:nvPicPr>
          <p:cNvPr id="2050" name="Picture 2" descr="C:\Users\Jeff\Desktop\sermon_on_the_mount_carl_bloch-e1296500203637-1000x600.jpg"/>
          <p:cNvPicPr>
            <a:picLocks noChangeAspect="1" noChangeArrowheads="1"/>
          </p:cNvPicPr>
          <p:nvPr/>
        </p:nvPicPr>
        <p:blipFill>
          <a:blip r:embed="rId2" cstate="print"/>
          <a:srcRect l="45200" t="6000" r="4400"/>
          <a:stretch>
            <a:fillRect/>
          </a:stretch>
        </p:blipFill>
        <p:spPr bwMode="auto">
          <a:xfrm>
            <a:off x="6858000" y="3385460"/>
            <a:ext cx="2286000" cy="2558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par>
                                <p:cTn id="23" presetID="5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770" decel="100000"/>
                                        <p:tgtEl>
                                          <p:spTgt spid="2050"/>
                                        </p:tgtEl>
                                      </p:cBhvr>
                                    </p:animEffect>
                                    <p:animScale>
                                      <p:cBhvr>
                                        <p:cTn id="26" dur="770" decel="100000"/>
                                        <p:tgtEl>
                                          <p:spTgt spid="2050"/>
                                        </p:tgtEl>
                                      </p:cBhvr>
                                      <p:from x="10000" y="10000"/>
                                      <p:to x="200000" y="450000"/>
                                    </p:animScale>
                                    <p:animScale>
                                      <p:cBhvr>
                                        <p:cTn id="27" dur="1230" accel="100000" fill="hold">
                                          <p:stCondLst>
                                            <p:cond delay="770"/>
                                          </p:stCondLst>
                                        </p:cTn>
                                        <p:tgtEl>
                                          <p:spTgt spid="2050"/>
                                        </p:tgtEl>
                                      </p:cBhvr>
                                      <p:from x="200000" y="450000"/>
                                      <p:to x="100000" y="100000"/>
                                    </p:animScale>
                                    <p:set>
                                      <p:cBhvr>
                                        <p:cTn id="28" dur="770" fill="hold"/>
                                        <p:tgtEl>
                                          <p:spTgt spid="2050"/>
                                        </p:tgtEl>
                                        <p:attrNameLst>
                                          <p:attrName>ppt_x</p:attrName>
                                        </p:attrNameLst>
                                      </p:cBhvr>
                                      <p:to>
                                        <p:strVal val="(0.5)"/>
                                      </p:to>
                                    </p:set>
                                    <p:anim from="(0.5)" to="(#ppt_x)" calcmode="lin" valueType="num">
                                      <p:cBhvr>
                                        <p:cTn id="29" dur="1230" accel="100000" fill="hold">
                                          <p:stCondLst>
                                            <p:cond delay="770"/>
                                          </p:stCondLst>
                                        </p:cTn>
                                        <p:tgtEl>
                                          <p:spTgt spid="2050"/>
                                        </p:tgtEl>
                                        <p:attrNameLst>
                                          <p:attrName>ppt_x</p:attrName>
                                        </p:attrNameLst>
                                      </p:cBhvr>
                                    </p:anim>
                                    <p:set>
                                      <p:cBhvr>
                                        <p:cTn id="30" dur="770" fill="hold"/>
                                        <p:tgtEl>
                                          <p:spTgt spid="2050"/>
                                        </p:tgtEl>
                                        <p:attrNameLst>
                                          <p:attrName>ppt_y</p:attrName>
                                        </p:attrNameLst>
                                      </p:cBhvr>
                                      <p:to>
                                        <p:strVal val="(#ppt_y+0.4)"/>
                                      </p:to>
                                    </p:set>
                                    <p:anim from="(#ppt_y+0.4)" to="(#ppt_y)" calcmode="lin" valueType="num">
                                      <p:cBhvr>
                                        <p:cTn id="31" dur="1230" accel="100000" fill="hold">
                                          <p:stCondLst>
                                            <p:cond delay="770"/>
                                          </p:stCondLst>
                                        </p:cTn>
                                        <p:tgtEl>
                                          <p:spTgt spid="2050"/>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770" decel="100000"/>
                                        <p:tgtEl>
                                          <p:spTgt spid="8">
                                            <p:txEl>
                                              <p:pRg st="4" end="4"/>
                                            </p:txEl>
                                          </p:spTgt>
                                        </p:tgtEl>
                                      </p:cBhvr>
                                    </p:animEffect>
                                    <p:animScale>
                                      <p:cBhvr>
                                        <p:cTn id="37" dur="770" decel="100000"/>
                                        <p:tgtEl>
                                          <p:spTgt spid="8">
                                            <p:txEl>
                                              <p:pRg st="4" end="4"/>
                                            </p:txEl>
                                          </p:spTgt>
                                        </p:tgtEl>
                                      </p:cBhvr>
                                      <p:from x="10000" y="10000"/>
                                      <p:to x="200000" y="450000"/>
                                    </p:animScale>
                                    <p:animScale>
                                      <p:cBhvr>
                                        <p:cTn id="38" dur="1230" accel="100000" fill="hold">
                                          <p:stCondLst>
                                            <p:cond delay="770"/>
                                          </p:stCondLst>
                                        </p:cTn>
                                        <p:tgtEl>
                                          <p:spTgt spid="8">
                                            <p:txEl>
                                              <p:pRg st="4" end="4"/>
                                            </p:txEl>
                                          </p:spTgt>
                                        </p:tgtEl>
                                      </p:cBhvr>
                                      <p:from x="200000" y="450000"/>
                                      <p:to x="100000" y="100000"/>
                                    </p:animScale>
                                    <p:set>
                                      <p:cBhvr>
                                        <p:cTn id="39" dur="770" fill="hold"/>
                                        <p:tgtEl>
                                          <p:spTgt spid="8">
                                            <p:txEl>
                                              <p:pRg st="4" end="4"/>
                                            </p:txEl>
                                          </p:spTgt>
                                        </p:tgtEl>
                                        <p:attrNameLst>
                                          <p:attrName>ppt_x</p:attrName>
                                        </p:attrNameLst>
                                      </p:cBhvr>
                                      <p:to>
                                        <p:strVal val="(0.5)"/>
                                      </p:to>
                                    </p:set>
                                    <p:anim from="(0.5)" to="(#ppt_x)" calcmode="lin" valueType="num">
                                      <p:cBhvr>
                                        <p:cTn id="40" dur="1230" accel="100000" fill="hold">
                                          <p:stCondLst>
                                            <p:cond delay="770"/>
                                          </p:stCondLst>
                                        </p:cTn>
                                        <p:tgtEl>
                                          <p:spTgt spid="8">
                                            <p:txEl>
                                              <p:pRg st="4" end="4"/>
                                            </p:txEl>
                                          </p:spTgt>
                                        </p:tgtEl>
                                        <p:attrNameLst>
                                          <p:attrName>ppt_x</p:attrName>
                                        </p:attrNameLst>
                                      </p:cBhvr>
                                    </p:anim>
                                    <p:set>
                                      <p:cBhvr>
                                        <p:cTn id="41" dur="770" fill="hold"/>
                                        <p:tgtEl>
                                          <p:spTgt spid="8">
                                            <p:txEl>
                                              <p:pRg st="4" end="4"/>
                                            </p:txEl>
                                          </p:spTgt>
                                        </p:tgtEl>
                                        <p:attrNameLst>
                                          <p:attrName>ppt_y</p:attrName>
                                        </p:attrNameLst>
                                      </p:cBhvr>
                                      <p:to>
                                        <p:strVal val="(#ppt_y+0.4)"/>
                                      </p:to>
                                    </p:set>
                                    <p:anim from="(#ppt_y+0.4)" to="(#ppt_y)" calcmode="lin" valueType="num">
                                      <p:cBhvr>
                                        <p:cTn id="42" dur="1230" accel="100000" fill="hold">
                                          <p:stCondLst>
                                            <p:cond delay="770"/>
                                          </p:stCondLst>
                                        </p:cTn>
                                        <p:tgtEl>
                                          <p:spTgt spid="8">
                                            <p:txEl>
                                              <p:pRg st="4" end="4"/>
                                            </p:txEl>
                                          </p:spTgt>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 calcmode="lin" valueType="num">
                                      <p:cBhvr>
                                        <p:cTn id="47"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
                                            <p:txEl>
                                              <p:pRg st="5" end="5"/>
                                            </p:txEl>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nodeType="with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 calcmode="lin" valueType="num">
                                      <p:cBhvr>
                                        <p:cTn id="53"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143000"/>
            <a:ext cx="8839200" cy="41148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3 – First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b="1" dirty="0" smtClean="0">
                <a:ln w="11430">
                  <a:solidFill>
                    <a:schemeClr val="tx1"/>
                  </a:solidFill>
                </a:ln>
                <a:effectLst>
                  <a:outerShdw blurRad="50800" dist="39000" dir="5460000" algn="tl">
                    <a:srgbClr val="000000">
                      <a:alpha val="38000"/>
                    </a:srgbClr>
                  </a:outerShdw>
                </a:effectLst>
                <a:latin typeface="Georgia" pitchFamily="18" charset="0"/>
              </a:rPr>
              <a:t>Note </a:t>
            </a:r>
            <a:r>
              <a:rPr lang="en-US" sz="3200" b="1" dirty="0" smtClean="0">
                <a:ln w="11430">
                  <a:solidFill>
                    <a:schemeClr val="tx1"/>
                  </a:solidFill>
                </a:ln>
                <a:effectLst>
                  <a:outerShdw blurRad="50800" dist="39000" dir="5460000" algn="tl">
                    <a:srgbClr val="000000">
                      <a:alpha val="38000"/>
                    </a:srgbClr>
                  </a:outerShdw>
                </a:effectLst>
                <a:latin typeface="Georgia" pitchFamily="18" charset="0"/>
              </a:rPr>
              <a:t>the first word…it’s emphatic…</a:t>
            </a:r>
          </a:p>
          <a:p>
            <a:pPr marL="0" marR="0" lvl="0" indent="0" defTabSz="914400" rtl="0" eaLnBrk="1" fontAlgn="auto" latinLnBrk="0" hangingPunct="1">
              <a:lnSpc>
                <a:spcPct val="100000"/>
              </a:lnSpc>
              <a:spcAft>
                <a:spcPts val="0"/>
              </a:spcAft>
              <a:buClrTx/>
              <a:buSzTx/>
              <a:buFont typeface="Arial" pitchFamily="34" charset="0"/>
              <a:buNone/>
              <a:tabLst/>
              <a:defRPr/>
            </a:pPr>
            <a:endParaRPr lang="en-US" sz="1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marL="0" marR="0" lvl="0" indent="0" defTabSz="914400" rtl="0" eaLnBrk="1" fontAlgn="auto" latinLnBrk="0" hangingPunct="1">
              <a:lnSpc>
                <a:spcPct val="100000"/>
              </a:lnSpc>
              <a:spcAft>
                <a:spcPts val="1200"/>
              </a:spcAft>
              <a:buClrTx/>
              <a:buSzTx/>
              <a:buFont typeface="Arial" pitchFamily="34" charset="0"/>
              <a:buNone/>
              <a:tabLst/>
              <a:defRPr/>
            </a:pPr>
            <a:r>
              <a:rPr lang="en-US" sz="4000" b="1" dirty="0" err="1" smtClean="0">
                <a:ln w="11430">
                  <a:solidFill>
                    <a:schemeClr val="tx1"/>
                  </a:solidFill>
                </a:ln>
                <a:effectLst>
                  <a:outerShdw blurRad="50800" dist="39000" dir="5460000" algn="tl">
                    <a:srgbClr val="000000">
                      <a:alpha val="38000"/>
                    </a:srgbClr>
                  </a:outerShdw>
                </a:effectLst>
                <a:latin typeface="TekniaGreek" pitchFamily="2" charset="0"/>
              </a:rPr>
              <a:t>Makavrioi</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kniaGreek" pitchFamily="2" charset="0"/>
              </a:rPr>
              <a:t> </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blessed, saved, redeemed!</a:t>
            </a:r>
          </a:p>
          <a:p>
            <a:pPr marL="0" marR="0" lvl="0" indent="0" defTabSz="914400" rtl="0" eaLnBrk="1" fontAlgn="auto" latinLnBrk="0" hangingPunct="1">
              <a:lnSpc>
                <a:spcPct val="100000"/>
              </a:lnSpc>
              <a:spcAft>
                <a:spcPts val="1200"/>
              </a:spcAft>
              <a:buClrTx/>
              <a:buSzTx/>
              <a:buFont typeface="Arial" pitchFamily="34" charset="0"/>
              <a:buNone/>
              <a:tabLst/>
              <a:defRPr/>
            </a:pP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 It’s an adjective in the present tense!</a:t>
            </a:r>
          </a:p>
          <a:p>
            <a:pPr marL="0" marR="0" lvl="0" indent="0" defTabSz="914400" rtl="0" eaLnBrk="1" fontAlgn="auto" latinLnBrk="0" hangingPunct="1">
              <a:lnSpc>
                <a:spcPct val="100000"/>
              </a:lnSpc>
              <a:spcAft>
                <a:spcPts val="0"/>
              </a:spcAft>
              <a:buClrTx/>
              <a:buSzTx/>
              <a:buFont typeface="Arial" pitchFamily="34" charset="0"/>
              <a:buNone/>
              <a:tabLst/>
              <a:defRPr/>
            </a:pPr>
            <a:r>
              <a:rPr lang="en-US" sz="36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Why are you blessed, saved, redeemed?</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 </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endParaRPr>
          </a:p>
          <a:p>
            <a:pPr marL="0" marR="0" lvl="0" indent="0" algn="ctr" defTabSz="914400" rtl="0" eaLnBrk="1" fontAlgn="auto" latinLnBrk="0" hangingPunct="1">
              <a:lnSpc>
                <a:spcPct val="100000"/>
              </a:lnSpc>
              <a:spcAft>
                <a:spcPts val="0"/>
              </a:spcAft>
              <a:buClrTx/>
              <a:buSzTx/>
              <a:buFont typeface="Arial" pitchFamily="34" charset="0"/>
              <a:buNone/>
              <a:tabLst/>
              <a:defRPr/>
            </a:pPr>
            <a:endParaRPr kumimoji="0" lang="en-US" sz="36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Narrow" pitchFamily="34" charset="0"/>
              <a:ea typeface="+mn-ea"/>
              <a:cs typeface="+mn-cs"/>
            </a:endParaRPr>
          </a:p>
          <a:p>
            <a:pPr marL="0" marR="0" lvl="0" indent="0" defTabSz="914400" rtl="0" eaLnBrk="1" fontAlgn="auto" latinLnBrk="0" hangingPunct="1">
              <a:lnSpc>
                <a:spcPct val="100000"/>
              </a:lnSpc>
              <a:spcAft>
                <a:spcPts val="0"/>
              </a:spcAft>
              <a:buClrTx/>
              <a:buSzTx/>
              <a:buFont typeface="Arial" pitchFamily="34" charset="0"/>
              <a:buNone/>
              <a:tabLst/>
              <a:defRPr/>
            </a:pP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000"/>
                                        <p:tgtEl>
                                          <p:spTgt spid="8">
                                            <p:txEl>
                                              <p:pRg st="4" end="4"/>
                                            </p:txEl>
                                          </p:spTgt>
                                        </p:tgtEl>
                                      </p:cBhvr>
                                    </p:animEffect>
                                    <p:anim calcmode="lin" valueType="num">
                                      <p:cBhvr>
                                        <p:cTn id="16"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17"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18"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2000"/>
                                        <p:tgtEl>
                                          <p:spTgt spid="8">
                                            <p:txEl>
                                              <p:pRg st="5" end="5"/>
                                            </p:txEl>
                                          </p:spTgt>
                                        </p:tgtEl>
                                      </p:cBhvr>
                                    </p:animEffect>
                                    <p:anim calcmode="lin" valueType="num">
                                      <p:cBhvr>
                                        <p:cTn id="24" dur="2000" fill="hold"/>
                                        <p:tgtEl>
                                          <p:spTgt spid="8">
                                            <p:txEl>
                                              <p:pRg st="5" end="5"/>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2000"/>
                                        <p:tgtEl>
                                          <p:spTgt spid="8">
                                            <p:txEl>
                                              <p:pRg st="6" end="6"/>
                                            </p:txEl>
                                          </p:spTgt>
                                        </p:tgtEl>
                                      </p:cBhvr>
                                    </p:animEffect>
                                    <p:anim calcmode="lin" valueType="num">
                                      <p:cBhvr>
                                        <p:cTn id="32" dur="2000" fill="hold"/>
                                        <p:tgtEl>
                                          <p:spTgt spid="8">
                                            <p:txEl>
                                              <p:pRg st="6" end="6"/>
                                            </p:txEl>
                                          </p:spTgt>
                                        </p:tgtEl>
                                        <p:attrNameLst>
                                          <p:attrName>style.rotation</p:attrName>
                                        </p:attrNameLst>
                                      </p:cBhvr>
                                      <p:tavLst>
                                        <p:tav tm="0">
                                          <p:val>
                                            <p:fltVal val="720"/>
                                          </p:val>
                                        </p:tav>
                                        <p:tav tm="100000">
                                          <p:val>
                                            <p:fltVal val="0"/>
                                          </p:val>
                                        </p:tav>
                                      </p:tavLst>
                                    </p:anim>
                                    <p:anim calcmode="lin" valueType="num">
                                      <p:cBhvr>
                                        <p:cTn id="33" dur="2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34" dur="2000" fill="hold"/>
                                        <p:tgtEl>
                                          <p:spTgt spid="8">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143000"/>
            <a:ext cx="8839200" cy="41148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120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3 – First Beatitude</a:t>
            </a:r>
          </a:p>
          <a:p>
            <a:pPr marL="0" marR="0" lvl="0" indent="0" defTabSz="914400" rtl="0" eaLnBrk="1" fontAlgn="auto" latinLnBrk="0" hangingPunct="1">
              <a:lnSpc>
                <a:spcPct val="100000"/>
              </a:lnSpc>
              <a:spcAft>
                <a:spcPts val="0"/>
              </a:spcAft>
              <a:buClrTx/>
              <a:buSzTx/>
              <a:buFont typeface="Arial" pitchFamily="34" charset="0"/>
              <a:buNone/>
              <a:tabLst/>
              <a:defRPr/>
            </a:pP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Georgia" pitchFamily="18" charset="0"/>
              </a:rPr>
              <a:t>Because you are “…poor in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Georgia" pitchFamily="18" charset="0"/>
              </a:rPr>
              <a:t>(the) </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Georgia" pitchFamily="18" charset="0"/>
              </a:rPr>
              <a:t>spirit</a:t>
            </a:r>
            <a:r>
              <a:rPr lang="en-US" sz="2600" b="1" dirty="0" smtClean="0">
                <a:ln w="11430">
                  <a:solidFill>
                    <a:srgbClr val="FFFF00"/>
                  </a:solidFill>
                </a:ln>
                <a:solidFill>
                  <a:srgbClr val="FFFF00"/>
                </a:solidFill>
                <a:effectLst>
                  <a:outerShdw blurRad="50800" dist="39000" dir="5460000" algn="tl">
                    <a:srgbClr val="000000">
                      <a:alpha val="38000"/>
                    </a:srgbClr>
                  </a:outerShdw>
                </a:effectLst>
                <a:latin typeface="Georgia" pitchFamily="18" charset="0"/>
              </a:rPr>
              <a:t>…”</a:t>
            </a:r>
          </a:p>
          <a:p>
            <a:pPr lvl="0">
              <a:defRPr/>
            </a:pPr>
            <a:r>
              <a:rPr lang="en-US"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	</a:t>
            </a:r>
            <a:r>
              <a:rPr lang="en-US" sz="2600" b="1" dirty="0" smtClean="0">
                <a:ln w="11430">
                  <a:solidFill>
                    <a:schemeClr val="tx1"/>
                  </a:solidFill>
                </a:ln>
                <a:effectLst>
                  <a:outerShdw blurRad="50800" dist="39000" dir="5460000" algn="tl">
                    <a:srgbClr val="000000">
                      <a:alpha val="38000"/>
                    </a:srgbClr>
                  </a:outerShdw>
                </a:effectLst>
                <a:latin typeface="Georgia" pitchFamily="18" charset="0"/>
              </a:rPr>
              <a:t>+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oiJ</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ptw</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coi</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tw</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pneuvmati</a:t>
            </a: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rPr>
              <a:t>…this </a:t>
            </a: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rPr>
              <a:t>phrase is very 	important for you!</a:t>
            </a:r>
          </a:p>
          <a:p>
            <a:pPr lvl="0">
              <a:defRPr/>
            </a:pP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rPr>
              <a:t>		- Why are you blessed, saved, 				redeemed? </a:t>
            </a:r>
          </a:p>
          <a:p>
            <a:pPr lvl="0">
              <a:defRPr/>
            </a:pP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rPr>
              <a:t>		- This phrase is in the dative of 				respect…which means that it’s not 			economic; but, spiritual…spiritually 			poor!</a:t>
            </a:r>
          </a:p>
          <a:p>
            <a:pPr lvl="0">
              <a:defRPr/>
            </a:pPr>
            <a:r>
              <a:rPr lang="en-US" sz="2600" b="1" dirty="0" smtClean="0">
                <a:ln w="11430">
                  <a:solidFill>
                    <a:srgbClr val="FFC000"/>
                  </a:solidFill>
                </a:ln>
                <a:solidFill>
                  <a:srgbClr val="FFC000"/>
                </a:solidFill>
                <a:effectLst>
                  <a:outerShdw blurRad="50800" dist="39000" dir="5460000" algn="tl">
                    <a:srgbClr val="000000">
                      <a:alpha val="38000"/>
                    </a:srgbClr>
                  </a:outerShdw>
                </a:effectLst>
                <a:latin typeface="Georgia" pitchFamily="18" charset="0"/>
              </a:rPr>
              <a:t>		- Refers to objective status…condition</a:t>
            </a:r>
          </a:p>
          <a:p>
            <a:pPr marL="0" marR="0" lvl="0" indent="0" algn="ctr" defTabSz="914400" rtl="0" eaLnBrk="1" fontAlgn="auto" latinLnBrk="0" hangingPunct="1">
              <a:lnSpc>
                <a:spcPct val="100000"/>
              </a:lnSpc>
              <a:spcAft>
                <a:spcPts val="0"/>
              </a:spcAft>
              <a:buClrTx/>
              <a:buSzTx/>
              <a:buFont typeface="Arial" pitchFamily="34" charset="0"/>
              <a:buNone/>
              <a:tabLst/>
              <a:defRPr/>
            </a:pPr>
            <a:endParaRPr kumimoji="0" lang="en-US" sz="36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rial Narrow" pitchFamily="34" charset="0"/>
              <a:ea typeface="+mn-ea"/>
              <a:cs typeface="+mn-cs"/>
            </a:endParaRPr>
          </a:p>
          <a:p>
            <a:pPr marL="0" marR="0" lvl="0" indent="0" defTabSz="914400" rtl="0" eaLnBrk="1" fontAlgn="auto" latinLnBrk="0" hangingPunct="1">
              <a:lnSpc>
                <a:spcPct val="100000"/>
              </a:lnSpc>
              <a:spcAft>
                <a:spcPts val="0"/>
              </a:spcAft>
              <a:buClrTx/>
              <a:buSzTx/>
              <a:buFont typeface="Arial" pitchFamily="34" charset="0"/>
              <a:buNone/>
              <a:tabLst/>
              <a:defRPr/>
            </a:pP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anim calcmode="lin" valueType="num">
                                      <p:cBhvr>
                                        <p:cTn id="8"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anim calcmode="lin" valueType="num">
                                      <p:cBhvr>
                                        <p:cTn id="16"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2000"/>
                                        <p:tgtEl>
                                          <p:spTgt spid="8">
                                            <p:txEl>
                                              <p:pRg st="3" end="3"/>
                                            </p:txEl>
                                          </p:spTgt>
                                        </p:tgtEl>
                                      </p:cBhvr>
                                    </p:animEffect>
                                    <p:anim calcmode="lin" valueType="num">
                                      <p:cBhvr>
                                        <p:cTn id="24"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2000"/>
                                        <p:tgtEl>
                                          <p:spTgt spid="8">
                                            <p:txEl>
                                              <p:pRg st="4" end="4"/>
                                            </p:txEl>
                                          </p:spTgt>
                                        </p:tgtEl>
                                      </p:cBhvr>
                                    </p:animEffect>
                                    <p:anim calcmode="lin" valueType="num">
                                      <p:cBhvr>
                                        <p:cTn id="32"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2000"/>
                                        <p:tgtEl>
                                          <p:spTgt spid="8">
                                            <p:txEl>
                                              <p:pRg st="5" end="5"/>
                                            </p:txEl>
                                          </p:spTgt>
                                        </p:tgtEl>
                                      </p:cBhvr>
                                    </p:animEffect>
                                    <p:anim calcmode="lin" valueType="num">
                                      <p:cBhvr>
                                        <p:cTn id="40" dur="2000" fill="hold"/>
                                        <p:tgtEl>
                                          <p:spTgt spid="8">
                                            <p:txEl>
                                              <p:pRg st="5" end="5"/>
                                            </p:txEl>
                                          </p:spTgt>
                                        </p:tgtEl>
                                        <p:attrNameLst>
                                          <p:attrName>style.rotation</p:attrName>
                                        </p:attrNameLst>
                                      </p:cBhvr>
                                      <p:tavLst>
                                        <p:tav tm="0">
                                          <p:val>
                                            <p:fltVal val="720"/>
                                          </p:val>
                                        </p:tav>
                                        <p:tav tm="100000">
                                          <p:val>
                                            <p:fltVal val="0"/>
                                          </p:val>
                                        </p:tav>
                                      </p:tavLst>
                                    </p:anim>
                                    <p:anim calcmode="lin" valueType="num">
                                      <p:cBhvr>
                                        <p:cTn id="41" dur="2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8">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9530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120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3 – First Beatitude</a:t>
            </a:r>
          </a:p>
          <a:p>
            <a:pPr marL="0" marR="0" lvl="0" indent="0" defTabSz="914400" rtl="0" eaLnBrk="1" fontAlgn="auto" latinLnBrk="0" hangingPunct="1">
              <a:lnSpc>
                <a:spcPct val="100000"/>
              </a:lnSpc>
              <a:spcAft>
                <a:spcPts val="0"/>
              </a:spcAft>
              <a:buClrTx/>
              <a:buSzTx/>
              <a:buFont typeface="Arial" pitchFamily="34" charset="0"/>
              <a:buNone/>
              <a:tabLst/>
              <a:defRPr/>
            </a:pPr>
            <a:r>
              <a:rPr lang="en-US" sz="2800" b="1" dirty="0" smtClean="0">
                <a:ln w="11430">
                  <a:solidFill>
                    <a:schemeClr val="accent1">
                      <a:lumMod val="60000"/>
                      <a:lumOff val="40000"/>
                    </a:schemeClr>
                  </a:solidFill>
                </a:ln>
                <a:solidFill>
                  <a:schemeClr val="accent1">
                    <a:lumMod val="75000"/>
                  </a:schemeClr>
                </a:solidFill>
                <a:effectLst>
                  <a:outerShdw blurRad="50800" dist="39000" dir="5460000" algn="tl">
                    <a:srgbClr val="000000">
                      <a:alpha val="38000"/>
                    </a:srgbClr>
                  </a:outerShdw>
                </a:effectLst>
                <a:latin typeface="Georgia" pitchFamily="18" charset="0"/>
              </a:rPr>
              <a:t>To be spiritually poor is to be spiritually destitute, without any way or means to save oneself.</a:t>
            </a:r>
          </a:p>
          <a:p>
            <a:pPr lvl="0">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	</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Arial Narrow" pitchFamily="34" charset="0"/>
              </a:rPr>
              <a:t>+ Therefore, another must provide your salvation</a:t>
            </a:r>
          </a:p>
          <a:p>
            <a:pPr lvl="0">
              <a:defRPr/>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When He saw the crowds, He had compassion for them, because they were harassed and helpless, like sheep without a shepherd (9:36); “…but go rather to the lost sheep of the house of Israel” (10:6).</a:t>
            </a:r>
          </a:p>
          <a:p>
            <a:pPr lvl="0">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	</a:t>
            </a:r>
            <a:r>
              <a:rPr lang="en-US" sz="3200" b="1" dirty="0" smtClean="0">
                <a:ln w="11430">
                  <a:solidFill>
                    <a:schemeClr val="tx1"/>
                  </a:solidFill>
                </a:ln>
                <a:effectLst>
                  <a:outerShdw blurRad="50800" dist="39000" dir="5460000" algn="tl">
                    <a:srgbClr val="000000">
                      <a:alpha val="38000"/>
                    </a:srgbClr>
                  </a:outerShdw>
                </a:effectLst>
                <a:latin typeface="Arial Narrow" pitchFamily="34" charset="0"/>
              </a:rPr>
              <a:t>+ </a:t>
            </a:r>
            <a:r>
              <a:rPr lang="en-US" sz="2600" b="1" dirty="0" smtClean="0">
                <a:ln w="11430">
                  <a:solidFill>
                    <a:schemeClr val="tx1"/>
                  </a:solidFill>
                </a:ln>
                <a:effectLst>
                  <a:outerShdw blurRad="50800" dist="39000" dir="5460000" algn="tl">
                    <a:srgbClr val="000000">
                      <a:alpha val="38000"/>
                    </a:srgbClr>
                  </a:outerShdw>
                </a:effectLst>
                <a:latin typeface="Arial Narrow" pitchFamily="34" charset="0"/>
              </a:rPr>
              <a:t>Embraces all mankind…all need to hear His Good News 	of life and salvation only found in Jesus!</a:t>
            </a:r>
            <a:endParaRPr kumimoji="0" lang="en-US" sz="2600" b="1" i="0" u="none" strike="noStrike" kern="1200" normalizeH="0" baseline="0" noProof="0" dirty="0" smtClean="0">
              <a:ln w="11430">
                <a:solidFill>
                  <a:schemeClr val="tx1"/>
                </a:solidFill>
              </a:ln>
              <a:effectLst>
                <a:outerShdw blurRad="50800" dist="39000" dir="5460000" algn="tl">
                  <a:srgbClr val="000000">
                    <a:alpha val="38000"/>
                  </a:srgbClr>
                </a:outerShdw>
              </a:effectLst>
              <a:uLnTx/>
              <a:uFillTx/>
              <a:latin typeface="Arial Narrow" pitchFamily="34" charset="0"/>
              <a:ea typeface="+mn-ea"/>
              <a:cs typeface="+mn-cs"/>
            </a:endParaRPr>
          </a:p>
          <a:p>
            <a:pPr marL="0" marR="0" lvl="0" indent="0" defTabSz="914400" rtl="0" eaLnBrk="1" fontAlgn="auto" latinLnBrk="0" hangingPunct="1">
              <a:lnSpc>
                <a:spcPct val="100000"/>
              </a:lnSpc>
              <a:spcAft>
                <a:spcPts val="0"/>
              </a:spcAft>
              <a:buClrTx/>
              <a:buSzTx/>
              <a:buFont typeface="Arial" pitchFamily="34" charset="0"/>
              <a:buNone/>
              <a:tabLst/>
              <a:defRPr/>
            </a:pP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anim calcmode="lin" valueType="num">
                                      <p:cBhvr>
                                        <p:cTn id="8"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770" decel="100000"/>
                                        <p:tgtEl>
                                          <p:spTgt spid="8">
                                            <p:txEl>
                                              <p:pRg st="2" end="2"/>
                                            </p:txEl>
                                          </p:spTgt>
                                        </p:tgtEl>
                                      </p:cBhvr>
                                    </p:animEffect>
                                    <p:animScale>
                                      <p:cBhvr>
                                        <p:cTn id="16" dur="770" decel="100000"/>
                                        <p:tgtEl>
                                          <p:spTgt spid="8">
                                            <p:txEl>
                                              <p:pRg st="2" end="2"/>
                                            </p:txEl>
                                          </p:spTgt>
                                        </p:tgtEl>
                                      </p:cBhvr>
                                      <p:from x="10000" y="10000"/>
                                      <p:to x="200000" y="450000"/>
                                    </p:animScale>
                                    <p:animScale>
                                      <p:cBhvr>
                                        <p:cTn id="17" dur="1230" accel="100000" fill="hold">
                                          <p:stCondLst>
                                            <p:cond delay="770"/>
                                          </p:stCondLst>
                                        </p:cTn>
                                        <p:tgtEl>
                                          <p:spTgt spid="8">
                                            <p:txEl>
                                              <p:pRg st="2" end="2"/>
                                            </p:txEl>
                                          </p:spTgt>
                                        </p:tgtEl>
                                      </p:cBhvr>
                                      <p:from x="200000" y="450000"/>
                                      <p:to x="100000" y="100000"/>
                                    </p:animScale>
                                    <p:set>
                                      <p:cBhvr>
                                        <p:cTn id="18" dur="770" fill="hold"/>
                                        <p:tgtEl>
                                          <p:spTgt spid="8">
                                            <p:txEl>
                                              <p:pRg st="2" end="2"/>
                                            </p:txEl>
                                          </p:spTgt>
                                        </p:tgtEl>
                                        <p:attrNameLst>
                                          <p:attrName>ppt_x</p:attrName>
                                        </p:attrNameLst>
                                      </p:cBhvr>
                                      <p:to>
                                        <p:strVal val="(0.5)"/>
                                      </p:to>
                                    </p:set>
                                    <p:anim from="(0.5)" to="(#ppt_x)" calcmode="lin" valueType="num">
                                      <p:cBhvr>
                                        <p:cTn id="19" dur="1230" accel="100000" fill="hold">
                                          <p:stCondLst>
                                            <p:cond delay="770"/>
                                          </p:stCondLst>
                                        </p:cTn>
                                        <p:tgtEl>
                                          <p:spTgt spid="8">
                                            <p:txEl>
                                              <p:pRg st="2" end="2"/>
                                            </p:txEl>
                                          </p:spTgt>
                                        </p:tgtEl>
                                        <p:attrNameLst>
                                          <p:attrName>ppt_x</p:attrName>
                                        </p:attrNameLst>
                                      </p:cBhvr>
                                    </p:anim>
                                    <p:set>
                                      <p:cBhvr>
                                        <p:cTn id="20" dur="770" fill="hold"/>
                                        <p:tgtEl>
                                          <p:spTgt spid="8">
                                            <p:txEl>
                                              <p:pRg st="2" end="2"/>
                                            </p:txEl>
                                          </p:spTgt>
                                        </p:tgtEl>
                                        <p:attrNameLst>
                                          <p:attrName>ppt_y</p:attrName>
                                        </p:attrNameLst>
                                      </p:cBhvr>
                                      <p:to>
                                        <p:strVal val="(#ppt_y+0.4)"/>
                                      </p:to>
                                    </p:set>
                                    <p:anim from="(#ppt_y+0.4)" to="(#ppt_y)" calcmode="lin" valueType="num">
                                      <p:cBhvr>
                                        <p:cTn id="21" dur="1230" accel="100000" fill="hold">
                                          <p:stCondLst>
                                            <p:cond delay="770"/>
                                          </p:stCondLst>
                                        </p:cTn>
                                        <p:tgtEl>
                                          <p:spTgt spid="8">
                                            <p:txEl>
                                              <p:pRg st="2" end="2"/>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diamond(in)">
                                      <p:cBhvr>
                                        <p:cTn id="26" dur="20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diamond(in)">
                                      <p:cBhvr>
                                        <p:cTn id="31"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1148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120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3 – First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3200" dirty="0" smtClean="0">
                <a:ln w="11430">
                  <a:solidFill>
                    <a:schemeClr val="tx1"/>
                  </a:solidFill>
                </a:ln>
                <a:effectLst>
                  <a:outerShdw blurRad="50800" dist="39000" dir="5460000" algn="tl">
                    <a:srgbClr val="000000">
                      <a:alpha val="38000"/>
                    </a:srgbClr>
                  </a:outerShdw>
                </a:effectLst>
                <a:latin typeface="Algerian" pitchFamily="82" charset="0"/>
              </a:rPr>
              <a:t>“…for theirs is the </a:t>
            </a:r>
            <a:r>
              <a:rPr lang="en-US" sz="3200" dirty="0" smtClean="0">
                <a:ln w="11430">
                  <a:solidFill>
                    <a:schemeClr val="tx1"/>
                  </a:solidFill>
                </a:ln>
                <a:effectLst>
                  <a:outerShdw blurRad="50800" dist="39000" dir="5460000" algn="tl">
                    <a:srgbClr val="000000">
                      <a:alpha val="38000"/>
                    </a:srgbClr>
                  </a:outerShdw>
                </a:effectLst>
                <a:latin typeface="Algerian" pitchFamily="82" charset="0"/>
              </a:rPr>
              <a:t>Kingdom </a:t>
            </a:r>
            <a:r>
              <a:rPr lang="en-US" sz="3200" dirty="0" smtClean="0">
                <a:ln w="11430">
                  <a:solidFill>
                    <a:schemeClr val="tx1"/>
                  </a:solidFill>
                </a:ln>
                <a:effectLst>
                  <a:outerShdw blurRad="50800" dist="39000" dir="5460000" algn="tl">
                    <a:srgbClr val="000000">
                      <a:alpha val="38000"/>
                    </a:srgbClr>
                  </a:outerShdw>
                </a:effectLst>
                <a:latin typeface="Algerian" pitchFamily="82" charset="0"/>
              </a:rPr>
              <a:t>of heaven.”</a:t>
            </a:r>
            <a:r>
              <a:rPr lang="en-US" sz="3200" dirty="0" smtClean="0">
                <a:ln w="11430">
                  <a:solidFill>
                    <a:srgbClr val="996633"/>
                  </a:solidFill>
                </a:ln>
                <a:effectLst>
                  <a:outerShdw blurRad="50800" dist="39000" dir="5460000" algn="tl">
                    <a:srgbClr val="000000">
                      <a:alpha val="38000"/>
                    </a:srgbClr>
                  </a:outerShdw>
                </a:effectLst>
                <a:latin typeface="Arial Narrow" pitchFamily="34" charset="0"/>
              </a:rPr>
              <a:t> </a:t>
            </a:r>
          </a:p>
          <a:p>
            <a:pPr lvl="0">
              <a:spcAft>
                <a:spcPts val="600"/>
              </a:spcAft>
              <a:defRPr/>
            </a:pPr>
            <a:r>
              <a:rPr lang="en-US" sz="3000" b="1" dirty="0" smtClean="0">
                <a:ln w="11430">
                  <a:solidFill>
                    <a:srgbClr val="996633"/>
                  </a:solidFill>
                </a:ln>
                <a:solidFill>
                  <a:srgbClr val="FFC000"/>
                </a:solidFill>
                <a:effectLst>
                  <a:outerShdw blurRad="50800" dist="39000" dir="5460000" algn="tl">
                    <a:srgbClr val="000000">
                      <a:alpha val="38000"/>
                    </a:srgbClr>
                  </a:outerShdw>
                </a:effectLst>
                <a:latin typeface="Arial Narrow" pitchFamily="34" charset="0"/>
              </a:rPr>
              <a:t>+ Jesus declares that those who are spiritually poor and, therefore, hear His Word and believe His Gospel, will inherit the kingdom of heaven…it is theirs (yours!)!</a:t>
            </a:r>
          </a:p>
          <a:p>
            <a:pPr lvl="0">
              <a:defRPr/>
            </a:pPr>
            <a:r>
              <a:rPr lang="en-US" sz="3000" b="1" dirty="0" smtClean="0">
                <a:ln w="11430">
                  <a:solidFill>
                    <a:srgbClr val="00B0F0"/>
                  </a:solidFill>
                </a:ln>
                <a:solidFill>
                  <a:srgbClr val="00B0F0"/>
                </a:solidFill>
                <a:effectLst>
                  <a:outerShdw blurRad="50800" dist="39000" dir="5460000" algn="tl">
                    <a:srgbClr val="000000">
                      <a:alpha val="38000"/>
                    </a:srgbClr>
                  </a:outerShdw>
                </a:effectLst>
                <a:latin typeface="Arial Narrow" pitchFamily="34" charset="0"/>
              </a:rPr>
              <a:t>+ This blessing, salvation, redemption is extended to you… in Baptism, forgiveness of all your sin, power of the Holy Spirit, Body and Blood of Christ, and the fellowship of the redeemed.</a:t>
            </a:r>
            <a:endParaRPr kumimoji="0" lang="en-US" sz="3000" b="1" i="0" u="none" strike="noStrike" kern="120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Arial Narrow" pitchFamily="34" charset="0"/>
              <a:ea typeface="+mn-ea"/>
              <a:cs typeface="+mn-cs"/>
            </a:endParaRPr>
          </a:p>
          <a:p>
            <a:pPr marL="0" marR="0" lvl="0" indent="0" defTabSz="914400" rtl="0" eaLnBrk="1" fontAlgn="auto" latinLnBrk="0" hangingPunct="1">
              <a:lnSpc>
                <a:spcPct val="100000"/>
              </a:lnSpc>
              <a:spcAft>
                <a:spcPts val="0"/>
              </a:spcAft>
              <a:buClrTx/>
              <a:buSzTx/>
              <a:buFont typeface="Arial" pitchFamily="34" charset="0"/>
              <a:buNone/>
              <a:tabLst/>
              <a:defRPr/>
            </a:pP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anim calcmode="lin" valueType="num">
                                      <p:cBhvr>
                                        <p:cTn id="8"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20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anim calcmode="lin" valueType="num">
                                      <p:cBhvr>
                                        <p:cTn id="21"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22"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3" dur="2000" fill="hold"/>
                                        <p:tgtEl>
                                          <p:spTgt spid="8">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839200" cy="48006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120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4– second Beatitude</a:t>
            </a:r>
          </a:p>
          <a:p>
            <a:pPr marL="0" marR="0" lvl="0" indent="0" algn="ctr" defTabSz="914400" rtl="0" eaLnBrk="1" fontAlgn="auto" latinLnBrk="0" hangingPunct="1">
              <a:lnSpc>
                <a:spcPct val="100000"/>
              </a:lnSpc>
              <a:spcAft>
                <a:spcPts val="0"/>
              </a:spcAft>
              <a:buClrTx/>
              <a:buSzTx/>
              <a:buFont typeface="Arial" pitchFamily="34" charset="0"/>
              <a:buNone/>
              <a:tabLst/>
              <a:defRPr/>
            </a:pPr>
            <a:r>
              <a:rPr lang="en-US" sz="2800" dirty="0" smtClean="0">
                <a:ln w="11430">
                  <a:solidFill>
                    <a:schemeClr val="tx1"/>
                  </a:solidFill>
                </a:ln>
                <a:effectLst>
                  <a:outerShdw blurRad="50800" dist="39000" dir="5460000" algn="tl">
                    <a:srgbClr val="000000">
                      <a:alpha val="38000"/>
                    </a:srgbClr>
                  </a:outerShdw>
                </a:effectLst>
                <a:latin typeface="Georgia" pitchFamily="18" charset="0"/>
              </a:rPr>
              <a:t>To mourn is an aspect of the Christian Life </a:t>
            </a:r>
          </a:p>
          <a:p>
            <a:pPr lvl="0">
              <a:defRPr/>
            </a:pPr>
            <a:r>
              <a:rPr lang="en-US" sz="2800" dirty="0" smtClean="0">
                <a:ln w="11430">
                  <a:solidFill>
                    <a:schemeClr val="tx1"/>
                  </a:solidFill>
                </a:ln>
                <a:effectLst>
                  <a:outerShdw blurRad="50800" dist="39000" dir="5460000" algn="tl">
                    <a:srgbClr val="000000">
                      <a:alpha val="38000"/>
                    </a:srgbClr>
                  </a:outerShdw>
                </a:effectLst>
                <a:latin typeface="Georgia" pitchFamily="18" charset="0"/>
              </a:rPr>
              <a:t>	+ As a result of the Fall.</a:t>
            </a:r>
          </a:p>
          <a:p>
            <a:pPr lvl="0">
              <a:spcAft>
                <a:spcPts val="600"/>
              </a:spcAft>
              <a:defRPr/>
            </a:pPr>
            <a:r>
              <a:rPr lang="en-US" sz="2800" dirty="0" smtClean="0">
                <a:ln w="11430">
                  <a:solidFill>
                    <a:schemeClr val="tx1"/>
                  </a:solidFill>
                </a:ln>
                <a:effectLst>
                  <a:outerShdw blurRad="50800" dist="39000" dir="5460000" algn="tl">
                    <a:srgbClr val="000000">
                      <a:alpha val="38000"/>
                    </a:srgbClr>
                  </a:outerShdw>
                </a:effectLst>
                <a:latin typeface="Georgia" pitchFamily="18" charset="0"/>
              </a:rPr>
              <a:t>	+ Yet as you mourn, you </a:t>
            </a:r>
            <a:r>
              <a:rPr lang="en-US" sz="2800" u="sng" dirty="0" smtClean="0">
                <a:ln w="11430">
                  <a:solidFill>
                    <a:schemeClr val="tx1"/>
                  </a:solidFill>
                </a:ln>
                <a:effectLst>
                  <a:outerShdw blurRad="50800" dist="39000" dir="5460000" algn="tl">
                    <a:srgbClr val="000000">
                      <a:alpha val="38000"/>
                    </a:srgbClr>
                  </a:outerShdw>
                </a:effectLst>
                <a:latin typeface="Georgia" pitchFamily="18" charset="0"/>
              </a:rPr>
              <a:t>will</a:t>
            </a:r>
            <a:r>
              <a:rPr lang="en-US" sz="2800" dirty="0" smtClean="0">
                <a:ln w="11430">
                  <a:solidFill>
                    <a:schemeClr val="tx1"/>
                  </a:solidFill>
                </a:ln>
                <a:effectLst>
                  <a:outerShdw blurRad="50800" dist="39000" dir="5460000" algn="tl">
                    <a:srgbClr val="000000">
                      <a:alpha val="38000"/>
                    </a:srgbClr>
                  </a:outerShdw>
                </a:effectLst>
                <a:latin typeface="Georgia" pitchFamily="18" charset="0"/>
              </a:rPr>
              <a:t> be </a:t>
            </a:r>
            <a:r>
              <a:rPr lang="en-US" sz="2800" dirty="0" smtClean="0">
                <a:ln w="11430">
                  <a:solidFill>
                    <a:schemeClr val="tx1"/>
                  </a:solidFill>
                </a:ln>
                <a:effectLst>
                  <a:outerShdw blurRad="50800" dist="39000" dir="5460000" algn="tl">
                    <a:srgbClr val="000000">
                      <a:alpha val="38000"/>
                    </a:srgbClr>
                  </a:outerShdw>
                </a:effectLst>
                <a:latin typeface="Georgia" pitchFamily="18" charset="0"/>
              </a:rPr>
              <a:t>comforted!</a:t>
            </a:r>
            <a:endParaRPr lang="en-US" sz="2800" dirty="0" smtClean="0">
              <a:ln w="11430">
                <a:solidFill>
                  <a:schemeClr val="tx1"/>
                </a:solidFill>
              </a:ln>
              <a:effectLst>
                <a:outerShdw blurRad="50800" dist="39000" dir="5460000" algn="tl">
                  <a:srgbClr val="000000">
                    <a:alpha val="38000"/>
                  </a:srgbClr>
                </a:outerShdw>
              </a:effectLst>
              <a:latin typeface="Georgia" pitchFamily="18" charset="0"/>
            </a:endParaRPr>
          </a:p>
          <a:p>
            <a:pPr lvl="0">
              <a:defRPr/>
            </a:pPr>
            <a:r>
              <a:rPr kumimoji="0" lang="en-US" sz="28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rPr>
              <a:t>	</a:t>
            </a:r>
            <a:r>
              <a:rPr kumimoji="0" lang="en-US" sz="3000" b="1" i="0" u="none" strike="noStrike" kern="120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Times New Roman" pitchFamily="18" charset="0"/>
                <a:cs typeface="Times New Roman" pitchFamily="18" charset="0"/>
              </a:rPr>
              <a:t>-</a:t>
            </a:r>
            <a:r>
              <a:rPr kumimoji="0" lang="en-US" sz="3000" b="1" i="0" u="none" strike="noStrike" kern="1200" normalizeH="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Times New Roman" pitchFamily="18" charset="0"/>
                <a:cs typeface="Times New Roman" pitchFamily="18" charset="0"/>
              </a:rPr>
              <a:t> “…</a:t>
            </a:r>
            <a:r>
              <a:rPr lang="el-GR"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ὅτι</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a:t>
            </a:r>
            <a:r>
              <a:rPr lang="el-GR"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αὐτοὶ</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a:t>
            </a:r>
            <a:r>
              <a:rPr lang="el-GR"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παρακληθήσονται.</a:t>
            </a:r>
            <a:r>
              <a:rPr lang="en-US" sz="3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2800" b="1" dirty="0" smtClean="0">
              <a:ln w="11430">
                <a:solidFill>
                  <a:srgbClr val="FFC000"/>
                </a:solidFill>
              </a:ln>
              <a:solidFill>
                <a:srgbClr val="FFC000"/>
              </a:solidFill>
              <a:effectLst>
                <a:outerShdw blurRad="50800" dist="39000" dir="5460000" algn="tl">
                  <a:srgbClr val="000000">
                    <a:alpha val="38000"/>
                  </a:srgbClr>
                </a:outerShdw>
              </a:effectLst>
            </a:endParaRPr>
          </a:p>
          <a:p>
            <a:pPr lvl="0">
              <a:defRPr/>
            </a:pP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000" b="1" dirty="0" smtClean="0">
                <a:ln w="11430">
                  <a:solidFill>
                    <a:schemeClr val="tx1"/>
                  </a:solidFill>
                </a:ln>
                <a:effectLst>
                  <a:outerShdw blurRad="50800" dist="39000" dir="5460000" algn="tl">
                    <a:srgbClr val="000000">
                      <a:alpha val="38000"/>
                    </a:srgbClr>
                  </a:outerShdw>
                </a:effectLst>
                <a:latin typeface="Arial Narrow" pitchFamily="34" charset="0"/>
              </a:rPr>
              <a:t>- This clause is in the future passive voice</a:t>
            </a:r>
          </a:p>
          <a:p>
            <a:pPr lvl="0">
              <a:defRPr/>
            </a:pPr>
            <a:r>
              <a:rPr lang="en-US" sz="3000" b="1" dirty="0" smtClean="0">
                <a:ln w="11430">
                  <a:solidFill>
                    <a:schemeClr val="tx1"/>
                  </a:solidFill>
                </a:ln>
                <a:effectLst>
                  <a:outerShdw blurRad="50800" dist="39000" dir="5460000" algn="tl">
                    <a:srgbClr val="000000">
                      <a:alpha val="38000"/>
                    </a:srgbClr>
                  </a:outerShdw>
                </a:effectLst>
                <a:latin typeface="Arial Narrow" pitchFamily="34" charset="0"/>
              </a:rPr>
              <a:t>		- Which means it’s a PROMISE!</a:t>
            </a:r>
          </a:p>
          <a:p>
            <a:pPr lvl="0">
              <a:defRPr/>
            </a:pPr>
            <a:r>
              <a:rPr lang="en-US" sz="3000" b="1" dirty="0" smtClean="0">
                <a:ln w="11430">
                  <a:solidFill>
                    <a:schemeClr val="tx1"/>
                  </a:solidFill>
                </a:ln>
                <a:effectLst>
                  <a:outerShdw blurRad="50800" dist="39000" dir="5460000" algn="tl">
                    <a:srgbClr val="000000">
                      <a:alpha val="38000"/>
                    </a:srgbClr>
                  </a:outerShdw>
                </a:effectLst>
                <a:latin typeface="Arial Narrow" pitchFamily="34" charset="0"/>
              </a:rPr>
              <a:t>		- You mourn now…yet in the future, when 			Jesus comes on the Great Last Day…your 			mourning will end…forever!</a:t>
            </a:r>
            <a:r>
              <a:rPr lang="el-GR" sz="3000" b="1" dirty="0" smtClean="0">
                <a:ln w="11430">
                  <a:solidFill>
                    <a:schemeClr val="tx1"/>
                  </a:solidFill>
                </a:ln>
                <a:effectLst>
                  <a:outerShdw blurRad="50800" dist="39000" dir="5460000" algn="tl">
                    <a:srgbClr val="000000">
                      <a:alpha val="38000"/>
                    </a:srgbClr>
                  </a:outerShdw>
                </a:effectLst>
                <a:latin typeface="Arial Narrow" pitchFamily="34" charset="0"/>
              </a:rPr>
              <a:t> </a:t>
            </a:r>
            <a: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kumimoji="0" lang="en-US" sz="28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ndParaRPr>
          </a:p>
          <a:p>
            <a:pPr marL="0" marR="0" lvl="0" indent="0" defTabSz="914400" rtl="0" eaLnBrk="1" fontAlgn="auto" latinLnBrk="0" hangingPunct="1">
              <a:lnSpc>
                <a:spcPct val="100000"/>
              </a:lnSpc>
              <a:spcAft>
                <a:spcPts val="0"/>
              </a:spcAft>
              <a:buClrTx/>
              <a:buSzTx/>
              <a:buFont typeface="Arial" pitchFamily="34" charset="0"/>
              <a:buNone/>
              <a:tabLst/>
              <a:defRPr/>
            </a:pP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anim calcmode="lin" valueType="num">
                                      <p:cBhvr>
                                        <p:cTn id="8"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anim calcmode="lin" valueType="num">
                                      <p:cBhvr>
                                        <p:cTn id="16"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2000"/>
                                        <p:tgtEl>
                                          <p:spTgt spid="8">
                                            <p:txEl>
                                              <p:pRg st="3" end="3"/>
                                            </p:txEl>
                                          </p:spTgt>
                                        </p:tgtEl>
                                      </p:cBhvr>
                                    </p:animEffect>
                                    <p:anim calcmode="lin" valueType="num">
                                      <p:cBhvr>
                                        <p:cTn id="24"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2000"/>
                                        <p:tgtEl>
                                          <p:spTgt spid="8">
                                            <p:txEl>
                                              <p:pRg st="4" end="4"/>
                                            </p:txEl>
                                          </p:spTgt>
                                        </p:tgtEl>
                                      </p:cBhvr>
                                    </p:animEffect>
                                    <p:anim calcmode="lin" valueType="num">
                                      <p:cBhvr>
                                        <p:cTn id="32"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770" decel="100000"/>
                                        <p:tgtEl>
                                          <p:spTgt spid="8">
                                            <p:txEl>
                                              <p:pRg st="5" end="5"/>
                                            </p:txEl>
                                          </p:spTgt>
                                        </p:tgtEl>
                                      </p:cBhvr>
                                    </p:animEffect>
                                    <p:animScale>
                                      <p:cBhvr>
                                        <p:cTn id="40" dur="770" decel="100000"/>
                                        <p:tgtEl>
                                          <p:spTgt spid="8">
                                            <p:txEl>
                                              <p:pRg st="5" end="5"/>
                                            </p:txEl>
                                          </p:spTgt>
                                        </p:tgtEl>
                                      </p:cBhvr>
                                      <p:from x="10000" y="10000"/>
                                      <p:to x="200000" y="450000"/>
                                    </p:animScale>
                                    <p:animScale>
                                      <p:cBhvr>
                                        <p:cTn id="41" dur="1230" accel="100000" fill="hold">
                                          <p:stCondLst>
                                            <p:cond delay="770"/>
                                          </p:stCondLst>
                                        </p:cTn>
                                        <p:tgtEl>
                                          <p:spTgt spid="8">
                                            <p:txEl>
                                              <p:pRg st="5" end="5"/>
                                            </p:txEl>
                                          </p:spTgt>
                                        </p:tgtEl>
                                      </p:cBhvr>
                                      <p:from x="200000" y="450000"/>
                                      <p:to x="100000" y="100000"/>
                                    </p:animScale>
                                    <p:set>
                                      <p:cBhvr>
                                        <p:cTn id="42" dur="770" fill="hold"/>
                                        <p:tgtEl>
                                          <p:spTgt spid="8">
                                            <p:txEl>
                                              <p:pRg st="5" end="5"/>
                                            </p:txEl>
                                          </p:spTgt>
                                        </p:tgtEl>
                                        <p:attrNameLst>
                                          <p:attrName>ppt_x</p:attrName>
                                        </p:attrNameLst>
                                      </p:cBhvr>
                                      <p:to>
                                        <p:strVal val="(0.5)"/>
                                      </p:to>
                                    </p:set>
                                    <p:anim from="(0.5)" to="(#ppt_x)" calcmode="lin" valueType="num">
                                      <p:cBhvr>
                                        <p:cTn id="43" dur="1230" accel="100000" fill="hold">
                                          <p:stCondLst>
                                            <p:cond delay="770"/>
                                          </p:stCondLst>
                                        </p:cTn>
                                        <p:tgtEl>
                                          <p:spTgt spid="8">
                                            <p:txEl>
                                              <p:pRg st="5" end="5"/>
                                            </p:txEl>
                                          </p:spTgt>
                                        </p:tgtEl>
                                        <p:attrNameLst>
                                          <p:attrName>ppt_x</p:attrName>
                                        </p:attrNameLst>
                                      </p:cBhvr>
                                    </p:anim>
                                    <p:set>
                                      <p:cBhvr>
                                        <p:cTn id="44" dur="770" fill="hold"/>
                                        <p:tgtEl>
                                          <p:spTgt spid="8">
                                            <p:txEl>
                                              <p:pRg st="5" end="5"/>
                                            </p:txEl>
                                          </p:spTgt>
                                        </p:tgtEl>
                                        <p:attrNameLst>
                                          <p:attrName>ppt_y</p:attrName>
                                        </p:attrNameLst>
                                      </p:cBhvr>
                                      <p:to>
                                        <p:strVal val="(#ppt_y+0.4)"/>
                                      </p:to>
                                    </p:set>
                                    <p:anim from="(#ppt_y+0.4)" to="(#ppt_y)" calcmode="lin" valueType="num">
                                      <p:cBhvr>
                                        <p:cTn id="45" dur="1230" accel="100000" fill="hold">
                                          <p:stCondLst>
                                            <p:cond delay="770"/>
                                          </p:stCondLst>
                                        </p:cTn>
                                        <p:tgtEl>
                                          <p:spTgt spid="8">
                                            <p:txEl>
                                              <p:pRg st="5" end="5"/>
                                            </p:txEl>
                                          </p:spTgt>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51" presetClass="entr" presetSubtype="0" fill="hold" nodeType="clickEffect">
                                  <p:stCondLst>
                                    <p:cond delay="0"/>
                                  </p:stCondLst>
                                  <p:childTnLst>
                                    <p:set>
                                      <p:cBhvr>
                                        <p:cTn id="49" dur="1" fill="hold">
                                          <p:stCondLst>
                                            <p:cond delay="0"/>
                                          </p:stCondLst>
                                        </p:cTn>
                                        <p:tgtEl>
                                          <p:spTgt spid="8">
                                            <p:txEl>
                                              <p:pRg st="6" end="6"/>
                                            </p:txEl>
                                          </p:spTgt>
                                        </p:tgtEl>
                                        <p:attrNameLst>
                                          <p:attrName>style.visibility</p:attrName>
                                        </p:attrNameLst>
                                      </p:cBhvr>
                                      <p:to>
                                        <p:strVal val="visible"/>
                                      </p:to>
                                    </p:set>
                                    <p:animEffect transition="in" filter="fade">
                                      <p:cBhvr>
                                        <p:cTn id="50" dur="770" decel="100000"/>
                                        <p:tgtEl>
                                          <p:spTgt spid="8">
                                            <p:txEl>
                                              <p:pRg st="6" end="6"/>
                                            </p:txEl>
                                          </p:spTgt>
                                        </p:tgtEl>
                                      </p:cBhvr>
                                    </p:animEffect>
                                    <p:animScale>
                                      <p:cBhvr>
                                        <p:cTn id="51" dur="770" decel="100000"/>
                                        <p:tgtEl>
                                          <p:spTgt spid="8">
                                            <p:txEl>
                                              <p:pRg st="6" end="6"/>
                                            </p:txEl>
                                          </p:spTgt>
                                        </p:tgtEl>
                                      </p:cBhvr>
                                      <p:from x="10000" y="10000"/>
                                      <p:to x="200000" y="450000"/>
                                    </p:animScale>
                                    <p:animScale>
                                      <p:cBhvr>
                                        <p:cTn id="52" dur="1230" accel="100000" fill="hold">
                                          <p:stCondLst>
                                            <p:cond delay="770"/>
                                          </p:stCondLst>
                                        </p:cTn>
                                        <p:tgtEl>
                                          <p:spTgt spid="8">
                                            <p:txEl>
                                              <p:pRg st="6" end="6"/>
                                            </p:txEl>
                                          </p:spTgt>
                                        </p:tgtEl>
                                      </p:cBhvr>
                                      <p:from x="200000" y="450000"/>
                                      <p:to x="100000" y="100000"/>
                                    </p:animScale>
                                    <p:set>
                                      <p:cBhvr>
                                        <p:cTn id="53" dur="770" fill="hold"/>
                                        <p:tgtEl>
                                          <p:spTgt spid="8">
                                            <p:txEl>
                                              <p:pRg st="6" end="6"/>
                                            </p:txEl>
                                          </p:spTgt>
                                        </p:tgtEl>
                                        <p:attrNameLst>
                                          <p:attrName>ppt_x</p:attrName>
                                        </p:attrNameLst>
                                      </p:cBhvr>
                                      <p:to>
                                        <p:strVal val="(0.5)"/>
                                      </p:to>
                                    </p:set>
                                    <p:anim from="(0.5)" to="(#ppt_x)" calcmode="lin" valueType="num">
                                      <p:cBhvr>
                                        <p:cTn id="54" dur="1230" accel="100000" fill="hold">
                                          <p:stCondLst>
                                            <p:cond delay="770"/>
                                          </p:stCondLst>
                                        </p:cTn>
                                        <p:tgtEl>
                                          <p:spTgt spid="8">
                                            <p:txEl>
                                              <p:pRg st="6" end="6"/>
                                            </p:txEl>
                                          </p:spTgt>
                                        </p:tgtEl>
                                        <p:attrNameLst>
                                          <p:attrName>ppt_x</p:attrName>
                                        </p:attrNameLst>
                                      </p:cBhvr>
                                    </p:anim>
                                    <p:set>
                                      <p:cBhvr>
                                        <p:cTn id="55" dur="770" fill="hold"/>
                                        <p:tgtEl>
                                          <p:spTgt spid="8">
                                            <p:txEl>
                                              <p:pRg st="6" end="6"/>
                                            </p:txEl>
                                          </p:spTgt>
                                        </p:tgtEl>
                                        <p:attrNameLst>
                                          <p:attrName>ppt_y</p:attrName>
                                        </p:attrNameLst>
                                      </p:cBhvr>
                                      <p:to>
                                        <p:strVal val="(#ppt_y+0.4)"/>
                                      </p:to>
                                    </p:set>
                                    <p:anim from="(#ppt_y+0.4)" to="(#ppt_y)" calcmode="lin" valueType="num">
                                      <p:cBhvr>
                                        <p:cTn id="56" dur="1230" accel="100000" fill="hold">
                                          <p:stCondLst>
                                            <p:cond delay="770"/>
                                          </p:stCondLst>
                                        </p:cTn>
                                        <p:tgtEl>
                                          <p:spTgt spid="8">
                                            <p:txEl>
                                              <p:pRg st="6" end="6"/>
                                            </p:txEl>
                                          </p:spTgt>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animEffect transition="in" filter="fade">
                                      <p:cBhvr>
                                        <p:cTn id="61" dur="770" decel="100000"/>
                                        <p:tgtEl>
                                          <p:spTgt spid="8">
                                            <p:txEl>
                                              <p:pRg st="7" end="7"/>
                                            </p:txEl>
                                          </p:spTgt>
                                        </p:tgtEl>
                                      </p:cBhvr>
                                    </p:animEffect>
                                    <p:animScale>
                                      <p:cBhvr>
                                        <p:cTn id="62" dur="770" decel="100000"/>
                                        <p:tgtEl>
                                          <p:spTgt spid="8">
                                            <p:txEl>
                                              <p:pRg st="7" end="7"/>
                                            </p:txEl>
                                          </p:spTgt>
                                        </p:tgtEl>
                                      </p:cBhvr>
                                      <p:from x="10000" y="10000"/>
                                      <p:to x="200000" y="450000"/>
                                    </p:animScale>
                                    <p:animScale>
                                      <p:cBhvr>
                                        <p:cTn id="63" dur="1230" accel="100000" fill="hold">
                                          <p:stCondLst>
                                            <p:cond delay="770"/>
                                          </p:stCondLst>
                                        </p:cTn>
                                        <p:tgtEl>
                                          <p:spTgt spid="8">
                                            <p:txEl>
                                              <p:pRg st="7" end="7"/>
                                            </p:txEl>
                                          </p:spTgt>
                                        </p:tgtEl>
                                      </p:cBhvr>
                                      <p:from x="200000" y="450000"/>
                                      <p:to x="100000" y="100000"/>
                                    </p:animScale>
                                    <p:set>
                                      <p:cBhvr>
                                        <p:cTn id="64" dur="770" fill="hold"/>
                                        <p:tgtEl>
                                          <p:spTgt spid="8">
                                            <p:txEl>
                                              <p:pRg st="7" end="7"/>
                                            </p:txEl>
                                          </p:spTgt>
                                        </p:tgtEl>
                                        <p:attrNameLst>
                                          <p:attrName>ppt_x</p:attrName>
                                        </p:attrNameLst>
                                      </p:cBhvr>
                                      <p:to>
                                        <p:strVal val="(0.5)"/>
                                      </p:to>
                                    </p:set>
                                    <p:anim from="(0.5)" to="(#ppt_x)" calcmode="lin" valueType="num">
                                      <p:cBhvr>
                                        <p:cTn id="65" dur="1230" accel="100000" fill="hold">
                                          <p:stCondLst>
                                            <p:cond delay="770"/>
                                          </p:stCondLst>
                                        </p:cTn>
                                        <p:tgtEl>
                                          <p:spTgt spid="8">
                                            <p:txEl>
                                              <p:pRg st="7" end="7"/>
                                            </p:txEl>
                                          </p:spTgt>
                                        </p:tgtEl>
                                        <p:attrNameLst>
                                          <p:attrName>ppt_x</p:attrName>
                                        </p:attrNameLst>
                                      </p:cBhvr>
                                    </p:anim>
                                    <p:set>
                                      <p:cBhvr>
                                        <p:cTn id="66" dur="770" fill="hold"/>
                                        <p:tgtEl>
                                          <p:spTgt spid="8">
                                            <p:txEl>
                                              <p:pRg st="7" end="7"/>
                                            </p:txEl>
                                          </p:spTgt>
                                        </p:tgtEl>
                                        <p:attrNameLst>
                                          <p:attrName>ppt_y</p:attrName>
                                        </p:attrNameLst>
                                      </p:cBhvr>
                                      <p:to>
                                        <p:strVal val="(#ppt_y+0.4)"/>
                                      </p:to>
                                    </p:set>
                                    <p:anim from="(#ppt_y+0.4)" to="(#ppt_y)" calcmode="lin" valueType="num">
                                      <p:cBhvr>
                                        <p:cTn id="67" dur="1230" accel="100000" fill="hold">
                                          <p:stCondLst>
                                            <p:cond delay="770"/>
                                          </p:stCondLst>
                                        </p:cTn>
                                        <p:tgtEl>
                                          <p:spTgt spid="8">
                                            <p:txEl>
                                              <p:pRg st="7" end="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a:bodyPr>
          <a:lstStyle/>
          <a:p>
            <a:pPr algn="ctr"/>
            <a:r>
              <a:rPr lang="en-US" sz="5400" b="1" dirty="0" smtClean="0">
                <a:ln>
                  <a:solidFill>
                    <a:schemeClr val="tx1"/>
                  </a:solidFill>
                </a:ln>
                <a:solidFill>
                  <a:srgbClr val="996633"/>
                </a:solidFill>
                <a:effectLst>
                  <a:outerShdw blurRad="38100" dist="38100" dir="2700000" algn="tl">
                    <a:srgbClr val="000000">
                      <a:alpha val="43137"/>
                    </a:srgbClr>
                  </a:outerShdw>
                </a:effectLst>
                <a:latin typeface="Algerian" pitchFamily="82" charset="0"/>
              </a:rPr>
              <a:t>The Beatitudes</a:t>
            </a:r>
            <a:endParaRPr lang="en-US" sz="5400" b="1" dirty="0">
              <a:ln>
                <a:solidFill>
                  <a:schemeClr val="tx1"/>
                </a:solidFill>
              </a:ln>
              <a:solidFill>
                <a:srgbClr val="996633"/>
              </a:solidFill>
              <a:effectLst>
                <a:outerShdw blurRad="38100" dist="38100" dir="2700000" algn="tl">
                  <a:srgbClr val="000000">
                    <a:alpha val="43137"/>
                  </a:srgbClr>
                </a:outerShdw>
              </a:effectLst>
              <a:latin typeface="Algerian" pitchFamily="82" charset="0"/>
            </a:endParaRPr>
          </a:p>
        </p:txBody>
      </p:sp>
      <p:sp>
        <p:nvSpPr>
          <p:cNvPr id="7" name="Subtitle 2"/>
          <p:cNvSpPr txBox="1">
            <a:spLocks/>
          </p:cNvSpPr>
          <p:nvPr/>
        </p:nvSpPr>
        <p:spPr>
          <a:xfrm>
            <a:off x="2362200" y="6019800"/>
            <a:ext cx="6749902"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Matthew</a:t>
            </a:r>
            <a:r>
              <a:rPr kumimoji="0" lang="en-US" sz="40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 5:1-12</a:t>
            </a:r>
            <a:endParaRPr kumimoji="0" lang="en-US" sz="40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5" name="Subtitle 2"/>
          <p:cNvSpPr txBox="1">
            <a:spLocks/>
          </p:cNvSpPr>
          <p:nvPr/>
        </p:nvSpPr>
        <p:spPr>
          <a:xfrm>
            <a:off x="0" y="6172200"/>
            <a:ext cx="2286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rPr>
              <a:t>All saints’</a:t>
            </a:r>
            <a:endParaRPr kumimoji="0" lang="en-US" sz="3200" b="1" i="0" u="none" strike="noStrike" kern="1200" cap="none" spc="0" normalizeH="0" baseline="0" noProof="0" dirty="0">
              <a:ln>
                <a:solidFill>
                  <a:sysClr val="windowText" lastClr="000000"/>
                </a:solidFill>
              </a:ln>
              <a:solidFill>
                <a:schemeClr val="accent4">
                  <a:lumMod val="40000"/>
                  <a:lumOff val="60000"/>
                </a:schemeClr>
              </a:solidFill>
              <a:effectLst>
                <a:outerShdw blurRad="38100" dist="38100" dir="2700000" algn="tl">
                  <a:srgbClr val="000000">
                    <a:alpha val="43137"/>
                  </a:srgbClr>
                </a:outerShdw>
              </a:effectLst>
              <a:uLnTx/>
              <a:uFillTx/>
              <a:latin typeface="Algerian" pitchFamily="82" charset="0"/>
              <a:ea typeface="+mn-ea"/>
              <a:cs typeface="+mn-cs"/>
            </a:endParaRPr>
          </a:p>
        </p:txBody>
      </p:sp>
      <p:sp>
        <p:nvSpPr>
          <p:cNvPr id="8" name="Subtitle 2"/>
          <p:cNvSpPr txBox="1">
            <a:spLocks/>
          </p:cNvSpPr>
          <p:nvPr/>
        </p:nvSpPr>
        <p:spPr>
          <a:xfrm>
            <a:off x="152400" y="1066800"/>
            <a:ext cx="8991600" cy="4343400"/>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Aft>
                <a:spcPts val="1200"/>
              </a:spcAft>
              <a:buClrTx/>
              <a:buSzTx/>
              <a:buFont typeface="Arial" pitchFamily="34" charset="0"/>
              <a:buNone/>
              <a:tabLs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Verse 5– Third Beatitude</a:t>
            </a:r>
          </a:p>
          <a:p>
            <a:pPr marL="0" marR="0" lvl="0" indent="0" defTabSz="914400" rtl="0" eaLnBrk="1" fontAlgn="auto" latinLnBrk="0" hangingPunct="1">
              <a:lnSpc>
                <a:spcPct val="100000"/>
              </a:lnSpc>
              <a:spcAft>
                <a:spcPts val="600"/>
              </a:spcAft>
              <a:buClrTx/>
              <a:buSzTx/>
              <a:buFont typeface="Arial" pitchFamily="34" charset="0"/>
              <a:buNone/>
              <a:tabLst/>
              <a:defRPr/>
            </a:pPr>
            <a:r>
              <a:rPr lang="en-US" sz="3000" b="1" dirty="0" smtClean="0">
                <a:ln w="11430">
                  <a:solidFill>
                    <a:srgbClr val="FFFF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The meek (humble) will inherit the earth</a:t>
            </a:r>
            <a:r>
              <a:rPr lang="en-US" sz="2800" b="1" dirty="0" smtClean="0">
                <a:ln w="11430">
                  <a:solidFill>
                    <a:srgbClr val="FFFF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 </a:t>
            </a:r>
          </a:p>
          <a:p>
            <a:pPr lvl="0">
              <a:defRPr/>
            </a:pPr>
            <a:r>
              <a:rPr lang="en-US" sz="2800" b="1" dirty="0" smtClean="0">
                <a:ln w="11430">
                  <a:solidFill>
                    <a:srgbClr val="FFFF00"/>
                  </a:solidFill>
                </a:ln>
                <a:solidFill>
                  <a:srgbClr val="00B0F0"/>
                </a:solidFill>
                <a:effectLst>
                  <a:outerShdw blurRad="50800" dist="39000" dir="5460000" algn="tl">
                    <a:srgbClr val="000000">
                      <a:alpha val="38000"/>
                    </a:srgbClr>
                  </a:outerShdw>
                </a:effectLst>
                <a:latin typeface="Georgia" pitchFamily="18" charset="0"/>
              </a:rPr>
              <a:t>+ Meekness or humbleness is </a:t>
            </a:r>
            <a:r>
              <a:rPr lang="en-US" sz="2800" b="1" u="sng" dirty="0" smtClean="0">
                <a:ln w="11430">
                  <a:solidFill>
                    <a:srgbClr val="FFFF00"/>
                  </a:solidFill>
                </a:ln>
                <a:solidFill>
                  <a:srgbClr val="00B0F0"/>
                </a:solidFill>
                <a:effectLst>
                  <a:outerShdw blurRad="50800" dist="39000" dir="5460000" algn="tl">
                    <a:srgbClr val="000000">
                      <a:alpha val="38000"/>
                    </a:srgbClr>
                  </a:outerShdw>
                </a:effectLst>
                <a:latin typeface="Georgia" pitchFamily="18" charset="0"/>
              </a:rPr>
              <a:t>not</a:t>
            </a:r>
            <a:r>
              <a:rPr lang="en-US" sz="2800" b="1" dirty="0" smtClean="0">
                <a:ln w="11430">
                  <a:solidFill>
                    <a:srgbClr val="FFFF00"/>
                  </a:solidFill>
                </a:ln>
                <a:solidFill>
                  <a:srgbClr val="00B0F0"/>
                </a:solidFill>
                <a:effectLst>
                  <a:outerShdw blurRad="50800" dist="39000" dir="5460000" algn="tl">
                    <a:srgbClr val="000000">
                      <a:alpha val="38000"/>
                    </a:srgbClr>
                  </a:outerShdw>
                </a:effectLst>
                <a:latin typeface="Georgia" pitchFamily="18" charset="0"/>
              </a:rPr>
              <a:t> an attitude…</a:t>
            </a:r>
          </a:p>
          <a:p>
            <a:pPr lvl="0">
              <a:spcAft>
                <a:spcPts val="600"/>
              </a:spcAft>
              <a:defRPr/>
            </a:pPr>
            <a:r>
              <a:rPr lang="en-US" sz="2800" b="1" dirty="0" smtClean="0">
                <a:ln w="11430">
                  <a:solidFill>
                    <a:srgbClr val="FFFF00"/>
                  </a:solidFill>
                </a:ln>
                <a:solidFill>
                  <a:srgbClr val="00B0F0"/>
                </a:solidFill>
                <a:effectLst>
                  <a:outerShdw blurRad="50800" dist="39000" dir="5460000" algn="tl">
                    <a:srgbClr val="000000">
                      <a:alpha val="38000"/>
                    </a:srgbClr>
                  </a:outerShdw>
                </a:effectLst>
                <a:latin typeface="Georgia" pitchFamily="18" charset="0"/>
              </a:rPr>
              <a:t>	…rather, it a </a:t>
            </a:r>
            <a:r>
              <a:rPr lang="en-US" sz="2800" b="1" u="sng" dirty="0" smtClean="0">
                <a:ln w="11430">
                  <a:solidFill>
                    <a:srgbClr val="FFFF00"/>
                  </a:solidFill>
                </a:ln>
                <a:solidFill>
                  <a:srgbClr val="00B0F0"/>
                </a:solidFill>
                <a:effectLst>
                  <a:outerShdw blurRad="50800" dist="39000" dir="5460000" algn="tl">
                    <a:srgbClr val="000000">
                      <a:alpha val="38000"/>
                    </a:srgbClr>
                  </a:outerShdw>
                </a:effectLst>
                <a:latin typeface="Georgia" pitchFamily="18" charset="0"/>
              </a:rPr>
              <a:t>condition</a:t>
            </a:r>
            <a:r>
              <a:rPr lang="en-US" sz="2800" b="1" dirty="0" smtClean="0">
                <a:ln w="11430">
                  <a:solidFill>
                    <a:srgbClr val="FFFF00"/>
                  </a:solidFill>
                </a:ln>
                <a:solidFill>
                  <a:srgbClr val="00B0F0"/>
                </a:solidFill>
                <a:effectLst>
                  <a:outerShdw blurRad="50800" dist="39000" dir="5460000" algn="tl">
                    <a:srgbClr val="000000">
                      <a:alpha val="38000"/>
                    </a:srgbClr>
                  </a:outerShdw>
                </a:effectLst>
                <a:latin typeface="Georgia" pitchFamily="18" charset="0"/>
              </a:rPr>
              <a:t>!</a:t>
            </a:r>
          </a:p>
          <a:p>
            <a:pPr lvl="0">
              <a:defRPr/>
            </a:pPr>
            <a:r>
              <a:rPr lang="en-US" sz="2800" b="1" dirty="0" smtClean="0">
                <a:ln w="11430">
                  <a:solidFill>
                    <a:srgbClr val="FFFF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 Psalm 37:10, 11</a:t>
            </a:r>
          </a:p>
          <a:p>
            <a:pPr lvl="0">
              <a:spcAft>
                <a:spcPts val="600"/>
              </a:spcAft>
              <a:defRPr/>
            </a:pPr>
            <a:r>
              <a:rPr kumimoji="0" lang="en-US" sz="28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rPr>
              <a:t>	</a:t>
            </a:r>
            <a:r>
              <a:rPr kumimoji="0" lang="en-US" sz="3000" b="1" i="0" u="none" strike="noStrike" kern="120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Times New Roman" pitchFamily="18" charset="0"/>
                <a:cs typeface="Times New Roman" pitchFamily="18" charset="0"/>
              </a:rPr>
              <a:t>-</a:t>
            </a:r>
            <a:r>
              <a:rPr kumimoji="0" lang="en-US" sz="3000" b="1" i="0" u="none" strike="noStrike" kern="1200" normalizeH="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Times New Roman" pitchFamily="18" charset="0"/>
                <a:cs typeface="Times New Roman" pitchFamily="18" charset="0"/>
              </a:rPr>
              <a:t> </a:t>
            </a:r>
            <a:r>
              <a:rPr lang="el-GR" sz="28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οἱ</a:t>
            </a:r>
            <a:r>
              <a:rPr lang="en-US" sz="28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 </a:t>
            </a:r>
            <a:r>
              <a:rPr lang="el-GR" sz="28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πραεῖς</a:t>
            </a:r>
            <a:r>
              <a:rPr lang="en-US" sz="28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“to be humble” is a spiritual condition </a:t>
            </a:r>
          </a:p>
          <a:p>
            <a:pPr lvl="0">
              <a:defRPr/>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 So the sense is that you are humbled, 				spiritually, or oppressed by Satan and sin!</a:t>
            </a:r>
          </a:p>
          <a:p>
            <a:pPr lvl="0">
              <a:spcBef>
                <a:spcPts val="600"/>
              </a:spcBef>
              <a:defRPr/>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 Yet you will receive a blessing!</a:t>
            </a:r>
            <a:r>
              <a:rPr lang="el-GR"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el-G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kumimoji="0" lang="en-US" sz="28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ndParaRPr>
          </a:p>
          <a:p>
            <a:pPr marL="0" marR="0" lvl="0" indent="0" defTabSz="914400" rtl="0" eaLnBrk="1" fontAlgn="auto" latinLnBrk="0" hangingPunct="1">
              <a:lnSpc>
                <a:spcPct val="100000"/>
              </a:lnSpc>
              <a:spcAft>
                <a:spcPts val="0"/>
              </a:spcAft>
              <a:buClrTx/>
              <a:buSzTx/>
              <a:buFont typeface="Arial" pitchFamily="34" charset="0"/>
              <a:buNone/>
              <a:tabLst/>
              <a:defRPr/>
            </a:pPr>
            <a:endParaRPr kumimoji="0" lang="en-US" sz="32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anim calcmode="lin" valueType="num">
                                      <p:cBhvr>
                                        <p:cTn id="8"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anim calcmode="lin" valueType="num">
                                      <p:cBhvr>
                                        <p:cTn id="16" dur="2000" fill="hold"/>
                                        <p:tgtEl>
                                          <p:spTgt spid="8">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8">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2000"/>
                                        <p:tgtEl>
                                          <p:spTgt spid="8">
                                            <p:txEl>
                                              <p:pRg st="3" end="3"/>
                                            </p:txEl>
                                          </p:spTgt>
                                        </p:tgtEl>
                                      </p:cBhvr>
                                    </p:animEffect>
                                    <p:anim calcmode="lin" valueType="num">
                                      <p:cBhvr>
                                        <p:cTn id="24"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25"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2000"/>
                                        <p:tgtEl>
                                          <p:spTgt spid="8">
                                            <p:txEl>
                                              <p:pRg st="4" end="4"/>
                                            </p:txEl>
                                          </p:spTgt>
                                        </p:tgtEl>
                                      </p:cBhvr>
                                    </p:animEffect>
                                    <p:anim calcmode="lin" valueType="num">
                                      <p:cBhvr>
                                        <p:cTn id="32" dur="2000" fill="hold"/>
                                        <p:tgtEl>
                                          <p:spTgt spid="8">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8">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2000"/>
                                        <p:tgtEl>
                                          <p:spTgt spid="8">
                                            <p:txEl>
                                              <p:pRg st="5" end="5"/>
                                            </p:txEl>
                                          </p:spTgt>
                                        </p:tgtEl>
                                      </p:cBhvr>
                                    </p:animEffect>
                                    <p:anim calcmode="lin" valueType="num">
                                      <p:cBhvr>
                                        <p:cTn id="40" dur="2000" fill="hold"/>
                                        <p:tgtEl>
                                          <p:spTgt spid="8">
                                            <p:txEl>
                                              <p:pRg st="5" end="5"/>
                                            </p:txEl>
                                          </p:spTgt>
                                        </p:tgtEl>
                                        <p:attrNameLst>
                                          <p:attrName>style.rotation</p:attrName>
                                        </p:attrNameLst>
                                      </p:cBhvr>
                                      <p:tavLst>
                                        <p:tav tm="0">
                                          <p:val>
                                            <p:fltVal val="720"/>
                                          </p:val>
                                        </p:tav>
                                        <p:tav tm="100000">
                                          <p:val>
                                            <p:fltVal val="0"/>
                                          </p:val>
                                        </p:tav>
                                      </p:tavLst>
                                    </p:anim>
                                    <p:anim calcmode="lin" valueType="num">
                                      <p:cBhvr>
                                        <p:cTn id="41" dur="2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8">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2000"/>
                                        <p:tgtEl>
                                          <p:spTgt spid="8">
                                            <p:txEl>
                                              <p:pRg st="6" end="6"/>
                                            </p:txEl>
                                          </p:spTgt>
                                        </p:tgtEl>
                                      </p:cBhvr>
                                    </p:animEffect>
                                    <p:anim calcmode="lin" valueType="num">
                                      <p:cBhvr>
                                        <p:cTn id="48" dur="2000" fill="hold"/>
                                        <p:tgtEl>
                                          <p:spTgt spid="8">
                                            <p:txEl>
                                              <p:pRg st="6" end="6"/>
                                            </p:txEl>
                                          </p:spTgt>
                                        </p:tgtEl>
                                        <p:attrNameLst>
                                          <p:attrName>style.rotation</p:attrName>
                                        </p:attrNameLst>
                                      </p:cBhvr>
                                      <p:tavLst>
                                        <p:tav tm="0">
                                          <p:val>
                                            <p:fltVal val="720"/>
                                          </p:val>
                                        </p:tav>
                                        <p:tav tm="100000">
                                          <p:val>
                                            <p:fltVal val="0"/>
                                          </p:val>
                                        </p:tav>
                                      </p:tavLst>
                                    </p:anim>
                                    <p:anim calcmode="lin" valueType="num">
                                      <p:cBhvr>
                                        <p:cTn id="49" dur="2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50" dur="2000" fill="hold"/>
                                        <p:tgtEl>
                                          <p:spTgt spid="8">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Effect transition="in" filter="fade">
                                      <p:cBhvr>
                                        <p:cTn id="55" dur="2000"/>
                                        <p:tgtEl>
                                          <p:spTgt spid="8">
                                            <p:txEl>
                                              <p:pRg st="7" end="7"/>
                                            </p:txEl>
                                          </p:spTgt>
                                        </p:tgtEl>
                                      </p:cBhvr>
                                    </p:animEffect>
                                    <p:anim calcmode="lin" valueType="num">
                                      <p:cBhvr>
                                        <p:cTn id="56" dur="2000" fill="hold"/>
                                        <p:tgtEl>
                                          <p:spTgt spid="8">
                                            <p:txEl>
                                              <p:pRg st="7" end="7"/>
                                            </p:txEl>
                                          </p:spTgt>
                                        </p:tgtEl>
                                        <p:attrNameLst>
                                          <p:attrName>style.rotation</p:attrName>
                                        </p:attrNameLst>
                                      </p:cBhvr>
                                      <p:tavLst>
                                        <p:tav tm="0">
                                          <p:val>
                                            <p:fltVal val="720"/>
                                          </p:val>
                                        </p:tav>
                                        <p:tav tm="100000">
                                          <p:val>
                                            <p:fltVal val="0"/>
                                          </p:val>
                                        </p:tav>
                                      </p:tavLst>
                                    </p:anim>
                                    <p:anim calcmode="lin" valueType="num">
                                      <p:cBhvr>
                                        <p:cTn id="57" dur="2000" fill="hold"/>
                                        <p:tgtEl>
                                          <p:spTgt spid="8">
                                            <p:txEl>
                                              <p:pRg st="7" end="7"/>
                                            </p:txEl>
                                          </p:spTgt>
                                        </p:tgtEl>
                                        <p:attrNameLst>
                                          <p:attrName>ppt_h</p:attrName>
                                        </p:attrNameLst>
                                      </p:cBhvr>
                                      <p:tavLst>
                                        <p:tav tm="0">
                                          <p:val>
                                            <p:fltVal val="0"/>
                                          </p:val>
                                        </p:tav>
                                        <p:tav tm="100000">
                                          <p:val>
                                            <p:strVal val="#ppt_h"/>
                                          </p:val>
                                        </p:tav>
                                      </p:tavLst>
                                    </p:anim>
                                    <p:anim calcmode="lin" valueType="num">
                                      <p:cBhvr>
                                        <p:cTn id="58" dur="2000" fill="hold"/>
                                        <p:tgtEl>
                                          <p:spTgt spid="8">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1597</TotalTime>
  <Words>1043</Words>
  <Application>Microsoft Office PowerPoint</Application>
  <PresentationFormat>On-screen Show (4:3)</PresentationFormat>
  <Paragraphs>249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lpstr>The Beatitudes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KING COMES TO YOU</dc:title>
  <dc:creator>Jeff</dc:creator>
  <cp:lastModifiedBy>Jeff</cp:lastModifiedBy>
  <cp:revision>145</cp:revision>
  <dcterms:created xsi:type="dcterms:W3CDTF">2006-08-16T00:00:00Z</dcterms:created>
  <dcterms:modified xsi:type="dcterms:W3CDTF">2024-10-28T22:57:49Z</dcterms:modified>
</cp:coreProperties>
</file>